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4" r:id="rId8"/>
    <p:sldId id="265" r:id="rId9"/>
    <p:sldId id="266"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102"/>
      </p:cViewPr>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1/13/2022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1/13/2022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226A8-1C78-46EC-906A-0072AE219AA2}"/>
              </a:ext>
            </a:extLst>
          </p:cNvPr>
          <p:cNvSpPr>
            <a:spLocks noGrp="1"/>
          </p:cNvSpPr>
          <p:nvPr>
            <p:ph type="ctrTitle"/>
          </p:nvPr>
        </p:nvSpPr>
        <p:spPr/>
        <p:txBody>
          <a:bodyPr/>
          <a:lstStyle/>
          <a:p>
            <a:r>
              <a:rPr lang="en-US" dirty="0"/>
              <a:t>Practical Arduino</a:t>
            </a:r>
          </a:p>
        </p:txBody>
      </p:sp>
      <p:sp>
        <p:nvSpPr>
          <p:cNvPr id="3" name="Subtitle 2">
            <a:extLst>
              <a:ext uri="{FF2B5EF4-FFF2-40B4-BE49-F238E27FC236}">
                <a16:creationId xmlns:a16="http://schemas.microsoft.com/office/drawing/2014/main" id="{8A42E823-CE0E-481A-BA19-2C4AD49FAA5C}"/>
              </a:ext>
            </a:extLst>
          </p:cNvPr>
          <p:cNvSpPr>
            <a:spLocks noGrp="1"/>
          </p:cNvSpPr>
          <p:nvPr>
            <p:ph type="subTitle" idx="1"/>
          </p:nvPr>
        </p:nvSpPr>
        <p:spPr/>
        <p:txBody>
          <a:bodyPr/>
          <a:lstStyle/>
          <a:p>
            <a:r>
              <a:rPr lang="en-US" dirty="0"/>
              <a:t>From the Ground Up</a:t>
            </a:r>
          </a:p>
        </p:txBody>
      </p:sp>
      <p:pic>
        <p:nvPicPr>
          <p:cNvPr id="5" name="Picture 4">
            <a:extLst>
              <a:ext uri="{FF2B5EF4-FFF2-40B4-BE49-F238E27FC236}">
                <a16:creationId xmlns:a16="http://schemas.microsoft.com/office/drawing/2014/main" id="{3A11922B-4FB5-486D-B8AD-4D5AC3DCC50B}"/>
              </a:ext>
            </a:extLst>
          </p:cNvPr>
          <p:cNvPicPr>
            <a:picLocks noChangeAspect="1"/>
          </p:cNvPicPr>
          <p:nvPr/>
        </p:nvPicPr>
        <p:blipFill>
          <a:blip r:embed="rId2"/>
          <a:stretch>
            <a:fillRect/>
          </a:stretch>
        </p:blipFill>
        <p:spPr>
          <a:xfrm>
            <a:off x="192116" y="5236762"/>
            <a:ext cx="1099089" cy="1099089"/>
          </a:xfrm>
          <a:prstGeom prst="rect">
            <a:avLst/>
          </a:prstGeom>
        </p:spPr>
      </p:pic>
    </p:spTree>
    <p:extLst>
      <p:ext uri="{BB962C8B-B14F-4D97-AF65-F5344CB8AC3E}">
        <p14:creationId xmlns:p14="http://schemas.microsoft.com/office/powerpoint/2010/main" val="3356828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ECC6-4864-4365-A835-A7F076D4DB5C}"/>
              </a:ext>
            </a:extLst>
          </p:cNvPr>
          <p:cNvSpPr>
            <a:spLocks noGrp="1"/>
          </p:cNvSpPr>
          <p:nvPr>
            <p:ph type="title"/>
          </p:nvPr>
        </p:nvSpPr>
        <p:spPr>
          <a:xfrm>
            <a:off x="1141413" y="618518"/>
            <a:ext cx="9905998" cy="757276"/>
          </a:xfrm>
        </p:spPr>
        <p:txBody>
          <a:bodyPr/>
          <a:lstStyle/>
          <a:p>
            <a:r>
              <a:rPr lang="en-US" dirty="0"/>
              <a:t>Links and Resources</a:t>
            </a:r>
          </a:p>
        </p:txBody>
      </p:sp>
      <p:sp>
        <p:nvSpPr>
          <p:cNvPr id="5" name="TextBox 4">
            <a:extLst>
              <a:ext uri="{FF2B5EF4-FFF2-40B4-BE49-F238E27FC236}">
                <a16:creationId xmlns:a16="http://schemas.microsoft.com/office/drawing/2014/main" id="{CBC3A85E-3C37-49F2-B111-0FDD48922253}"/>
              </a:ext>
            </a:extLst>
          </p:cNvPr>
          <p:cNvSpPr txBox="1"/>
          <p:nvPr/>
        </p:nvSpPr>
        <p:spPr>
          <a:xfrm>
            <a:off x="1141412" y="1505634"/>
            <a:ext cx="10494117" cy="369332"/>
          </a:xfrm>
          <a:prstGeom prst="rect">
            <a:avLst/>
          </a:prstGeom>
          <a:noFill/>
        </p:spPr>
        <p:txBody>
          <a:bodyPr wrap="square">
            <a:spAutoFit/>
          </a:bodyPr>
          <a:lstStyle/>
          <a:p>
            <a:r>
              <a:rPr lang="en-US" dirty="0"/>
              <a:t>https://rudysarduinoprojects.wordpress.com/2019/05/06/fun-with-arduino-29-dcc-accessory-decoder/</a:t>
            </a:r>
          </a:p>
        </p:txBody>
      </p:sp>
      <p:pic>
        <p:nvPicPr>
          <p:cNvPr id="7" name="Picture 6">
            <a:extLst>
              <a:ext uri="{FF2B5EF4-FFF2-40B4-BE49-F238E27FC236}">
                <a16:creationId xmlns:a16="http://schemas.microsoft.com/office/drawing/2014/main" id="{F02E83F8-9451-4E9D-90DD-198D15EA2BE1}"/>
              </a:ext>
            </a:extLst>
          </p:cNvPr>
          <p:cNvPicPr>
            <a:picLocks noChangeAspect="1"/>
          </p:cNvPicPr>
          <p:nvPr/>
        </p:nvPicPr>
        <p:blipFill>
          <a:blip r:embed="rId2"/>
          <a:stretch>
            <a:fillRect/>
          </a:stretch>
        </p:blipFill>
        <p:spPr>
          <a:xfrm>
            <a:off x="1230298" y="1909115"/>
            <a:ext cx="3207478" cy="1046131"/>
          </a:xfrm>
          <a:prstGeom prst="rect">
            <a:avLst/>
          </a:prstGeom>
        </p:spPr>
      </p:pic>
      <p:sp>
        <p:nvSpPr>
          <p:cNvPr id="9" name="TextBox 8">
            <a:extLst>
              <a:ext uri="{FF2B5EF4-FFF2-40B4-BE49-F238E27FC236}">
                <a16:creationId xmlns:a16="http://schemas.microsoft.com/office/drawing/2014/main" id="{475CF317-0BD7-4A39-A278-3EF77E1FFAB9}"/>
              </a:ext>
            </a:extLst>
          </p:cNvPr>
          <p:cNvSpPr txBox="1"/>
          <p:nvPr/>
        </p:nvSpPr>
        <p:spPr>
          <a:xfrm>
            <a:off x="324287" y="3993052"/>
            <a:ext cx="6102990" cy="369332"/>
          </a:xfrm>
          <a:prstGeom prst="rect">
            <a:avLst/>
          </a:prstGeom>
          <a:noFill/>
        </p:spPr>
        <p:txBody>
          <a:bodyPr wrap="square">
            <a:spAutoFit/>
          </a:bodyPr>
          <a:lstStyle/>
          <a:p>
            <a:r>
              <a:rPr lang="en-US" dirty="0"/>
              <a:t>http://trainelectronics.com/DCC_Arduino/index.htm</a:t>
            </a:r>
          </a:p>
        </p:txBody>
      </p:sp>
      <p:pic>
        <p:nvPicPr>
          <p:cNvPr id="1026" name="Picture 2">
            <a:extLst>
              <a:ext uri="{FF2B5EF4-FFF2-40B4-BE49-F238E27FC236}">
                <a16:creationId xmlns:a16="http://schemas.microsoft.com/office/drawing/2014/main" id="{AA7CB4F8-2EB6-43EC-9D99-BA507B9E00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3787" y="2527871"/>
            <a:ext cx="5832632" cy="4074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242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73460-C33C-4FF0-878E-AA3CE63D36D6}"/>
              </a:ext>
            </a:extLst>
          </p:cNvPr>
          <p:cNvSpPr>
            <a:spLocks noGrp="1"/>
          </p:cNvSpPr>
          <p:nvPr>
            <p:ph type="title"/>
          </p:nvPr>
        </p:nvSpPr>
        <p:spPr>
          <a:xfrm>
            <a:off x="1141412" y="118787"/>
            <a:ext cx="9905998" cy="639831"/>
          </a:xfrm>
        </p:spPr>
        <p:txBody>
          <a:bodyPr>
            <a:normAutofit/>
          </a:bodyPr>
          <a:lstStyle/>
          <a:p>
            <a:r>
              <a:rPr lang="en-US" dirty="0"/>
              <a:t>Potential Course Outline </a:t>
            </a:r>
            <a:r>
              <a:rPr lang="en-US" sz="1200" dirty="0">
                <a:solidFill>
                  <a:srgbClr val="FFFF00"/>
                </a:solidFill>
              </a:rPr>
              <a:t>(assumes no Prior electronics or Arduino knowledge)</a:t>
            </a:r>
            <a:endParaRPr lang="en-US" dirty="0">
              <a:solidFill>
                <a:srgbClr val="FFFF00"/>
              </a:solidFill>
            </a:endParaRPr>
          </a:p>
        </p:txBody>
      </p:sp>
      <p:sp>
        <p:nvSpPr>
          <p:cNvPr id="3" name="Content Placeholder 2">
            <a:extLst>
              <a:ext uri="{FF2B5EF4-FFF2-40B4-BE49-F238E27FC236}">
                <a16:creationId xmlns:a16="http://schemas.microsoft.com/office/drawing/2014/main" id="{980F3E54-238B-43EB-A947-5BE9456C31FC}"/>
              </a:ext>
            </a:extLst>
          </p:cNvPr>
          <p:cNvSpPr>
            <a:spLocks noGrp="1"/>
          </p:cNvSpPr>
          <p:nvPr>
            <p:ph idx="1"/>
          </p:nvPr>
        </p:nvSpPr>
        <p:spPr>
          <a:xfrm>
            <a:off x="1141411" y="758618"/>
            <a:ext cx="9905999" cy="5865466"/>
          </a:xfrm>
        </p:spPr>
        <p:txBody>
          <a:bodyPr>
            <a:normAutofit fontScale="85000" lnSpcReduction="20000"/>
          </a:bodyPr>
          <a:lstStyle/>
          <a:p>
            <a:pPr marL="457200" indent="-457200">
              <a:buFont typeface="+mj-lt"/>
              <a:buAutoNum type="arabicPeriod"/>
            </a:pPr>
            <a:r>
              <a:rPr lang="en-US" dirty="0"/>
              <a:t>Review Design Objectives. What you will learn. What you will need. Primer on Components and Symbols. Conductors, Insulators and Ohms Law. Introduce the kit and the included parts and how to obtain one.</a:t>
            </a:r>
          </a:p>
          <a:p>
            <a:pPr marL="457200" indent="-457200">
              <a:buFont typeface="+mj-lt"/>
              <a:buAutoNum type="arabicPeriod"/>
            </a:pPr>
            <a:r>
              <a:rPr lang="en-US" dirty="0"/>
              <a:t>Schematic vs PCB. Start it simple. Work up to this design complete walkthrough. (parts orientation, details, tips and tricks, how to solder, assemble board.) Build up the power supply portion the board. How to test your work with visual inspection and basic electrical testing. </a:t>
            </a:r>
          </a:p>
          <a:p>
            <a:pPr marL="457200" indent="-457200">
              <a:buFont typeface="+mj-lt"/>
              <a:buAutoNum type="arabicPeriod"/>
            </a:pPr>
            <a:r>
              <a:rPr lang="en-US" dirty="0"/>
              <a:t>Finish the build. Introduce The Arduino IDE. Use of in built test programs like Blink, Servo </a:t>
            </a:r>
            <a:r>
              <a:rPr lang="en-US" dirty="0" err="1"/>
              <a:t>etc</a:t>
            </a:r>
            <a:endParaRPr lang="en-US" dirty="0"/>
          </a:p>
          <a:p>
            <a:pPr marL="457200" indent="-457200">
              <a:buFont typeface="+mj-lt"/>
              <a:buAutoNum type="arabicPeriod"/>
            </a:pPr>
            <a:r>
              <a:rPr lang="en-US" dirty="0"/>
              <a:t>More on Arduino IDE and simple program design. Use of serial monitor for debugging. Examples of practical use (Each as a standalone short video) </a:t>
            </a:r>
          </a:p>
          <a:p>
            <a:pPr marL="914400" lvl="1" indent="-457200">
              <a:buFont typeface="+mj-lt"/>
              <a:buAutoNum type="arabicPeriod"/>
            </a:pPr>
            <a:r>
              <a:rPr lang="en-US" dirty="0"/>
              <a:t>LED outputs              (timing and random light)</a:t>
            </a:r>
          </a:p>
          <a:p>
            <a:pPr marL="914400" lvl="1" indent="-457200">
              <a:buFont typeface="+mj-lt"/>
              <a:buAutoNum type="arabicPeriod"/>
            </a:pPr>
            <a:r>
              <a:rPr lang="en-US" dirty="0"/>
              <a:t>Button Inputs             (debouncing and controlling program flow)</a:t>
            </a:r>
          </a:p>
          <a:p>
            <a:pPr marL="914400" lvl="1" indent="-457200">
              <a:buFont typeface="+mj-lt"/>
              <a:buAutoNum type="arabicPeriod"/>
            </a:pPr>
            <a:r>
              <a:rPr lang="en-US" dirty="0"/>
              <a:t>Infrared detectors     (sensor needed)</a:t>
            </a:r>
          </a:p>
          <a:p>
            <a:pPr marL="914400" lvl="1" indent="-457200">
              <a:buFont typeface="+mj-lt"/>
              <a:buAutoNum type="arabicPeriod"/>
            </a:pPr>
            <a:r>
              <a:rPr lang="en-US" dirty="0"/>
              <a:t>LDR sensors               (LDR needed)</a:t>
            </a:r>
          </a:p>
          <a:p>
            <a:pPr marL="914400" lvl="1" indent="-457200">
              <a:buFont typeface="+mj-lt"/>
              <a:buAutoNum type="arabicPeriod"/>
            </a:pPr>
            <a:r>
              <a:rPr lang="en-US" dirty="0"/>
              <a:t>Motor Control           (Motor Shield needed)</a:t>
            </a:r>
          </a:p>
          <a:p>
            <a:pPr marL="914400" lvl="1" indent="-457200">
              <a:buFont typeface="+mj-lt"/>
              <a:buAutoNum type="arabicPeriod"/>
            </a:pPr>
            <a:r>
              <a:rPr lang="en-US" dirty="0"/>
              <a:t>LCD displays            (LCD display needed)</a:t>
            </a:r>
          </a:p>
        </p:txBody>
      </p:sp>
    </p:spTree>
    <p:extLst>
      <p:ext uri="{BB962C8B-B14F-4D97-AF65-F5344CB8AC3E}">
        <p14:creationId xmlns:p14="http://schemas.microsoft.com/office/powerpoint/2010/main" val="1673270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73460-C33C-4FF0-878E-AA3CE63D36D6}"/>
              </a:ext>
            </a:extLst>
          </p:cNvPr>
          <p:cNvSpPr>
            <a:spLocks noGrp="1"/>
          </p:cNvSpPr>
          <p:nvPr>
            <p:ph type="title"/>
          </p:nvPr>
        </p:nvSpPr>
        <p:spPr>
          <a:xfrm>
            <a:off x="1300902" y="182583"/>
            <a:ext cx="9905998" cy="639831"/>
          </a:xfrm>
        </p:spPr>
        <p:txBody>
          <a:bodyPr/>
          <a:lstStyle/>
          <a:p>
            <a:r>
              <a:rPr lang="en-US" sz="2000" dirty="0"/>
              <a:t>General Requirements</a:t>
            </a:r>
          </a:p>
        </p:txBody>
      </p:sp>
      <p:sp>
        <p:nvSpPr>
          <p:cNvPr id="6" name="TextBox 5">
            <a:extLst>
              <a:ext uri="{FF2B5EF4-FFF2-40B4-BE49-F238E27FC236}">
                <a16:creationId xmlns:a16="http://schemas.microsoft.com/office/drawing/2014/main" id="{60A110A3-5121-4829-BB1A-FD32CBA5F415}"/>
              </a:ext>
            </a:extLst>
          </p:cNvPr>
          <p:cNvSpPr txBox="1"/>
          <p:nvPr/>
        </p:nvSpPr>
        <p:spPr>
          <a:xfrm>
            <a:off x="1050506" y="774243"/>
            <a:ext cx="10769708" cy="1877437"/>
          </a:xfrm>
          <a:prstGeom prst="rect">
            <a:avLst/>
          </a:prstGeom>
          <a:noFill/>
        </p:spPr>
        <p:txBody>
          <a:bodyPr wrap="square" rtlCol="0">
            <a:spAutoFit/>
          </a:bodyPr>
          <a:lstStyle/>
          <a:p>
            <a:r>
              <a:rPr lang="en-US" dirty="0">
                <a:solidFill>
                  <a:srgbClr val="FFFF00"/>
                </a:solidFill>
              </a:rPr>
              <a:t>Basis:</a:t>
            </a:r>
          </a:p>
          <a:p>
            <a:pPr marL="285750" indent="-285750">
              <a:buFont typeface="Arial" panose="020B0604020202020204" pitchFamily="34" charset="0"/>
              <a:buChar char="•"/>
            </a:pPr>
            <a:r>
              <a:rPr lang="en-US" sz="1400" dirty="0"/>
              <a:t>An Arduino based hardware and software project that will serve as a learning platform</a:t>
            </a:r>
          </a:p>
          <a:p>
            <a:pPr marL="285750" indent="-285750">
              <a:buFont typeface="Arial" panose="020B0604020202020204" pitchFamily="34" charset="0"/>
              <a:buChar char="•"/>
            </a:pPr>
            <a:r>
              <a:rPr lang="en-US" sz="1400" dirty="0"/>
              <a:t>Finished product would be very useful in a variety of situations on any layout.</a:t>
            </a:r>
          </a:p>
          <a:p>
            <a:pPr marL="285750" indent="-285750">
              <a:buFont typeface="Arial" panose="020B0604020202020204" pitchFamily="34" charset="0"/>
              <a:buChar char="•"/>
            </a:pPr>
            <a:r>
              <a:rPr lang="en-US" sz="1400" dirty="0"/>
              <a:t>Ideally ordered as a complete kit. (PCB, all components, including Arduino NANO (clone))</a:t>
            </a:r>
          </a:p>
          <a:p>
            <a:pPr marL="285750" indent="-285750">
              <a:buFont typeface="Arial" panose="020B0604020202020204" pitchFamily="34" charset="0"/>
              <a:buChar char="•"/>
            </a:pPr>
            <a:r>
              <a:rPr lang="en-US" sz="1400" dirty="0"/>
              <a:t>Detailed instructions suitable for novices. Broken down as ‘build’, ‘test’, ‘learn’.</a:t>
            </a:r>
          </a:p>
          <a:p>
            <a:pPr marL="285750" indent="-285750">
              <a:buFont typeface="Arial" panose="020B0604020202020204" pitchFamily="34" charset="0"/>
              <a:buChar char="•"/>
            </a:pPr>
            <a:r>
              <a:rPr lang="en-US" sz="1400" dirty="0"/>
              <a:t>A series of videos can be made for self paced learning (able to pause, go back, review and check)</a:t>
            </a:r>
          </a:p>
          <a:p>
            <a:pPr marL="285750" indent="-285750">
              <a:buFont typeface="Arial" panose="020B0604020202020204" pitchFamily="34" charset="0"/>
              <a:buChar char="•"/>
            </a:pPr>
            <a:r>
              <a:rPr lang="en-US" sz="1400" dirty="0"/>
              <a:t>PCB design should be flexible in that I/O can be reconfigured without too much fuss. (for example taking the LED’s off board) </a:t>
            </a:r>
          </a:p>
          <a:p>
            <a:pPr marL="285750" indent="-285750">
              <a:buFont typeface="Arial" panose="020B0604020202020204" pitchFamily="34" charset="0"/>
              <a:buChar char="•"/>
            </a:pPr>
            <a:r>
              <a:rPr lang="en-US" sz="1400" dirty="0"/>
              <a:t>No expectation of ‘live sessions’ other than maybe introducing the kit once it is available</a:t>
            </a:r>
          </a:p>
        </p:txBody>
      </p:sp>
      <p:grpSp>
        <p:nvGrpSpPr>
          <p:cNvPr id="30" name="Group 29">
            <a:extLst>
              <a:ext uri="{FF2B5EF4-FFF2-40B4-BE49-F238E27FC236}">
                <a16:creationId xmlns:a16="http://schemas.microsoft.com/office/drawing/2014/main" id="{54C6B80D-D93B-4E84-8AAD-9A769FD1FDD3}"/>
              </a:ext>
            </a:extLst>
          </p:cNvPr>
          <p:cNvGrpSpPr/>
          <p:nvPr/>
        </p:nvGrpSpPr>
        <p:grpSpPr>
          <a:xfrm>
            <a:off x="1137681" y="2690037"/>
            <a:ext cx="4582634" cy="2955851"/>
            <a:chOff x="4369979" y="2721934"/>
            <a:chExt cx="4582634" cy="2955851"/>
          </a:xfrm>
        </p:grpSpPr>
        <p:sp>
          <p:nvSpPr>
            <p:cNvPr id="7" name="Rectangle 6">
              <a:extLst>
                <a:ext uri="{FF2B5EF4-FFF2-40B4-BE49-F238E27FC236}">
                  <a16:creationId xmlns:a16="http://schemas.microsoft.com/office/drawing/2014/main" id="{6D60CD06-5AD6-41D8-9408-7E2E4D76BE0F}"/>
                </a:ext>
              </a:extLst>
            </p:cNvPr>
            <p:cNvSpPr/>
            <p:nvPr/>
          </p:nvSpPr>
          <p:spPr>
            <a:xfrm>
              <a:off x="4369979" y="2721934"/>
              <a:ext cx="4582633" cy="295585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80FAA80A-D503-4ED9-9FB4-D70897C0F32E}"/>
                </a:ext>
              </a:extLst>
            </p:cNvPr>
            <p:cNvSpPr/>
            <p:nvPr/>
          </p:nvSpPr>
          <p:spPr>
            <a:xfrm rot="16200000">
              <a:off x="5121109" y="3968836"/>
              <a:ext cx="2628503" cy="515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NANO V3 MCU</a:t>
              </a:r>
            </a:p>
          </p:txBody>
        </p:sp>
        <p:sp>
          <p:nvSpPr>
            <p:cNvPr id="4" name="TextBox 3">
              <a:extLst>
                <a:ext uri="{FF2B5EF4-FFF2-40B4-BE49-F238E27FC236}">
                  <a16:creationId xmlns:a16="http://schemas.microsoft.com/office/drawing/2014/main" id="{4694AB84-0E1A-4414-86EE-0FE4A7D434FB}"/>
                </a:ext>
              </a:extLst>
            </p:cNvPr>
            <p:cNvSpPr txBox="1"/>
            <p:nvPr/>
          </p:nvSpPr>
          <p:spPr>
            <a:xfrm>
              <a:off x="7485319" y="5308453"/>
              <a:ext cx="1467294" cy="369332"/>
            </a:xfrm>
            <a:prstGeom prst="rect">
              <a:avLst/>
            </a:prstGeom>
            <a:noFill/>
          </p:spPr>
          <p:txBody>
            <a:bodyPr wrap="square" rtlCol="0">
              <a:spAutoFit/>
            </a:bodyPr>
            <a:lstStyle/>
            <a:p>
              <a:r>
                <a:rPr lang="en-US" dirty="0"/>
                <a:t>Carrier Board</a:t>
              </a:r>
            </a:p>
          </p:txBody>
        </p:sp>
        <p:grpSp>
          <p:nvGrpSpPr>
            <p:cNvPr id="10" name="Group 9">
              <a:extLst>
                <a:ext uri="{FF2B5EF4-FFF2-40B4-BE49-F238E27FC236}">
                  <a16:creationId xmlns:a16="http://schemas.microsoft.com/office/drawing/2014/main" id="{29C6628B-208C-49FA-AF7A-B4D074C555DF}"/>
                </a:ext>
              </a:extLst>
            </p:cNvPr>
            <p:cNvGrpSpPr/>
            <p:nvPr/>
          </p:nvGrpSpPr>
          <p:grpSpPr>
            <a:xfrm>
              <a:off x="7302802" y="3059793"/>
              <a:ext cx="1637415" cy="577081"/>
              <a:chOff x="7302803" y="3336877"/>
              <a:chExt cx="1637415" cy="577081"/>
            </a:xfrm>
          </p:grpSpPr>
          <p:sp>
            <p:nvSpPr>
              <p:cNvPr id="8" name="Arrow: Left 7">
                <a:extLst>
                  <a:ext uri="{FF2B5EF4-FFF2-40B4-BE49-F238E27FC236}">
                    <a16:creationId xmlns:a16="http://schemas.microsoft.com/office/drawing/2014/main" id="{A5A1255F-0D46-480F-84E5-DEC3E2E55449}"/>
                  </a:ext>
                </a:extLst>
              </p:cNvPr>
              <p:cNvSpPr/>
              <p:nvPr/>
            </p:nvSpPr>
            <p:spPr>
              <a:xfrm rot="10800000">
                <a:off x="7302803" y="3385849"/>
                <a:ext cx="903768" cy="322614"/>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5830F3C-3843-4989-96E0-1FC7BABFE25D}"/>
                  </a:ext>
                </a:extLst>
              </p:cNvPr>
              <p:cNvSpPr txBox="1"/>
              <p:nvPr/>
            </p:nvSpPr>
            <p:spPr>
              <a:xfrm>
                <a:off x="8206571" y="3336877"/>
                <a:ext cx="733647" cy="577081"/>
              </a:xfrm>
              <a:prstGeom prst="rect">
                <a:avLst/>
              </a:prstGeom>
              <a:noFill/>
            </p:spPr>
            <p:txBody>
              <a:bodyPr wrap="square" rtlCol="0">
                <a:spAutoFit/>
              </a:bodyPr>
              <a:lstStyle/>
              <a:p>
                <a:r>
                  <a:rPr lang="en-US" sz="1050" dirty="0">
                    <a:solidFill>
                      <a:srgbClr val="FF0000"/>
                    </a:solidFill>
                  </a:rPr>
                  <a:t>4 LED on board via R680</a:t>
                </a:r>
              </a:p>
            </p:txBody>
          </p:sp>
        </p:grpSp>
        <p:grpSp>
          <p:nvGrpSpPr>
            <p:cNvPr id="11" name="Group 10">
              <a:extLst>
                <a:ext uri="{FF2B5EF4-FFF2-40B4-BE49-F238E27FC236}">
                  <a16:creationId xmlns:a16="http://schemas.microsoft.com/office/drawing/2014/main" id="{DAB38E6B-6704-4184-928D-43D11B292E22}"/>
                </a:ext>
              </a:extLst>
            </p:cNvPr>
            <p:cNvGrpSpPr/>
            <p:nvPr/>
          </p:nvGrpSpPr>
          <p:grpSpPr>
            <a:xfrm>
              <a:off x="7302802" y="3674960"/>
              <a:ext cx="1637415" cy="577081"/>
              <a:chOff x="7302803" y="3336877"/>
              <a:chExt cx="1637415" cy="577081"/>
            </a:xfrm>
          </p:grpSpPr>
          <p:sp>
            <p:nvSpPr>
              <p:cNvPr id="12" name="Arrow: Left 11">
                <a:extLst>
                  <a:ext uri="{FF2B5EF4-FFF2-40B4-BE49-F238E27FC236}">
                    <a16:creationId xmlns:a16="http://schemas.microsoft.com/office/drawing/2014/main" id="{63DA68DF-9F54-4E46-BBF1-00D61941AE85}"/>
                  </a:ext>
                </a:extLst>
              </p:cNvPr>
              <p:cNvSpPr/>
              <p:nvPr/>
            </p:nvSpPr>
            <p:spPr>
              <a:xfrm rot="10800000">
                <a:off x="7302803" y="3385849"/>
                <a:ext cx="903768" cy="322614"/>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C5FE09E-1F25-47B2-B2B2-1D3679872AE6}"/>
                  </a:ext>
                </a:extLst>
              </p:cNvPr>
              <p:cNvSpPr txBox="1"/>
              <p:nvPr/>
            </p:nvSpPr>
            <p:spPr>
              <a:xfrm>
                <a:off x="8206571" y="3336877"/>
                <a:ext cx="733647" cy="577081"/>
              </a:xfrm>
              <a:prstGeom prst="rect">
                <a:avLst/>
              </a:prstGeom>
              <a:noFill/>
            </p:spPr>
            <p:txBody>
              <a:bodyPr wrap="square" rtlCol="0">
                <a:spAutoFit/>
              </a:bodyPr>
              <a:lstStyle/>
              <a:p>
                <a:r>
                  <a:rPr lang="en-US" sz="1050" dirty="0">
                    <a:solidFill>
                      <a:srgbClr val="FF0000"/>
                    </a:solidFill>
                  </a:rPr>
                  <a:t>2 SERVO via 3pin Header</a:t>
                </a:r>
              </a:p>
            </p:txBody>
          </p:sp>
        </p:grpSp>
        <p:grpSp>
          <p:nvGrpSpPr>
            <p:cNvPr id="14" name="Group 13">
              <a:extLst>
                <a:ext uri="{FF2B5EF4-FFF2-40B4-BE49-F238E27FC236}">
                  <a16:creationId xmlns:a16="http://schemas.microsoft.com/office/drawing/2014/main" id="{A0CF104E-8E91-4FC7-BA30-10678EF49A08}"/>
                </a:ext>
              </a:extLst>
            </p:cNvPr>
            <p:cNvGrpSpPr/>
            <p:nvPr/>
          </p:nvGrpSpPr>
          <p:grpSpPr>
            <a:xfrm>
              <a:off x="7274438" y="4898780"/>
              <a:ext cx="1637415" cy="415498"/>
              <a:chOff x="7274439" y="3945530"/>
              <a:chExt cx="1637415" cy="415498"/>
            </a:xfrm>
          </p:grpSpPr>
          <p:sp>
            <p:nvSpPr>
              <p:cNvPr id="15" name="Arrow: Left 14">
                <a:extLst>
                  <a:ext uri="{FF2B5EF4-FFF2-40B4-BE49-F238E27FC236}">
                    <a16:creationId xmlns:a16="http://schemas.microsoft.com/office/drawing/2014/main" id="{C36A6D7C-D500-4A0C-B0A2-76DEF24F9EF1}"/>
                  </a:ext>
                </a:extLst>
              </p:cNvPr>
              <p:cNvSpPr/>
              <p:nvPr/>
            </p:nvSpPr>
            <p:spPr>
              <a:xfrm rot="10800000">
                <a:off x="7274439" y="3994502"/>
                <a:ext cx="903768" cy="322614"/>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B8F406B-A2C8-44F1-8708-E4467A51CED1}"/>
                  </a:ext>
                </a:extLst>
              </p:cNvPr>
              <p:cNvSpPr txBox="1"/>
              <p:nvPr/>
            </p:nvSpPr>
            <p:spPr>
              <a:xfrm>
                <a:off x="8178207" y="3945530"/>
                <a:ext cx="733647" cy="415498"/>
              </a:xfrm>
              <a:prstGeom prst="rect">
                <a:avLst/>
              </a:prstGeom>
              <a:noFill/>
            </p:spPr>
            <p:txBody>
              <a:bodyPr wrap="square" rtlCol="0">
                <a:spAutoFit/>
              </a:bodyPr>
              <a:lstStyle/>
              <a:p>
                <a:r>
                  <a:rPr lang="en-US" sz="1050" dirty="0">
                    <a:solidFill>
                      <a:srgbClr val="FF0000"/>
                    </a:solidFill>
                  </a:rPr>
                  <a:t>I2C via A4/A5</a:t>
                </a:r>
              </a:p>
            </p:txBody>
          </p:sp>
        </p:grpSp>
        <p:grpSp>
          <p:nvGrpSpPr>
            <p:cNvPr id="17" name="Group 16">
              <a:extLst>
                <a:ext uri="{FF2B5EF4-FFF2-40B4-BE49-F238E27FC236}">
                  <a16:creationId xmlns:a16="http://schemas.microsoft.com/office/drawing/2014/main" id="{D898D3E3-1567-4B56-A6CD-DEF842517454}"/>
                </a:ext>
              </a:extLst>
            </p:cNvPr>
            <p:cNvGrpSpPr/>
            <p:nvPr/>
          </p:nvGrpSpPr>
          <p:grpSpPr>
            <a:xfrm>
              <a:off x="4515311" y="4271320"/>
              <a:ext cx="1662209" cy="427674"/>
              <a:chOff x="6804856" y="3684872"/>
              <a:chExt cx="1662209" cy="427674"/>
            </a:xfrm>
          </p:grpSpPr>
          <p:sp>
            <p:nvSpPr>
              <p:cNvPr id="18" name="Arrow: Left 17">
                <a:extLst>
                  <a:ext uri="{FF2B5EF4-FFF2-40B4-BE49-F238E27FC236}">
                    <a16:creationId xmlns:a16="http://schemas.microsoft.com/office/drawing/2014/main" id="{0BDACD90-6678-4D95-8B99-CC5C83FEF758}"/>
                  </a:ext>
                </a:extLst>
              </p:cNvPr>
              <p:cNvSpPr/>
              <p:nvPr/>
            </p:nvSpPr>
            <p:spPr>
              <a:xfrm rot="10800000">
                <a:off x="7563297" y="3789932"/>
                <a:ext cx="903768" cy="322614"/>
              </a:xfrm>
              <a:prstGeom prst="lef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ADAB2F03-234A-49F8-9980-9C758D30B74F}"/>
                  </a:ext>
                </a:extLst>
              </p:cNvPr>
              <p:cNvSpPr txBox="1"/>
              <p:nvPr/>
            </p:nvSpPr>
            <p:spPr>
              <a:xfrm>
                <a:off x="6804856" y="3684872"/>
                <a:ext cx="839960" cy="415498"/>
              </a:xfrm>
              <a:prstGeom prst="rect">
                <a:avLst/>
              </a:prstGeom>
              <a:noFill/>
            </p:spPr>
            <p:txBody>
              <a:bodyPr wrap="square" rtlCol="0">
                <a:spAutoFit/>
              </a:bodyPr>
              <a:lstStyle/>
              <a:p>
                <a:r>
                  <a:rPr lang="en-US" sz="1050" dirty="0">
                    <a:solidFill>
                      <a:srgbClr val="FF0000"/>
                    </a:solidFill>
                  </a:rPr>
                  <a:t>2 Buttons on board</a:t>
                </a:r>
              </a:p>
            </p:txBody>
          </p:sp>
        </p:grpSp>
        <p:grpSp>
          <p:nvGrpSpPr>
            <p:cNvPr id="20" name="Group 19">
              <a:extLst>
                <a:ext uri="{FF2B5EF4-FFF2-40B4-BE49-F238E27FC236}">
                  <a16:creationId xmlns:a16="http://schemas.microsoft.com/office/drawing/2014/main" id="{97096704-22EA-46A4-8DF2-755B85208523}"/>
                </a:ext>
              </a:extLst>
            </p:cNvPr>
            <p:cNvGrpSpPr/>
            <p:nvPr/>
          </p:nvGrpSpPr>
          <p:grpSpPr>
            <a:xfrm>
              <a:off x="4481633" y="3697870"/>
              <a:ext cx="1706524" cy="427674"/>
              <a:chOff x="6760541" y="3684872"/>
              <a:chExt cx="1706524" cy="427674"/>
            </a:xfrm>
          </p:grpSpPr>
          <p:sp>
            <p:nvSpPr>
              <p:cNvPr id="21" name="Arrow: Left 20">
                <a:extLst>
                  <a:ext uri="{FF2B5EF4-FFF2-40B4-BE49-F238E27FC236}">
                    <a16:creationId xmlns:a16="http://schemas.microsoft.com/office/drawing/2014/main" id="{10D46FCF-FE4C-4350-9F0F-73BFC27F6D74}"/>
                  </a:ext>
                </a:extLst>
              </p:cNvPr>
              <p:cNvSpPr/>
              <p:nvPr/>
            </p:nvSpPr>
            <p:spPr>
              <a:xfrm rot="10800000">
                <a:off x="7563297" y="3789932"/>
                <a:ext cx="903768" cy="322614"/>
              </a:xfrm>
              <a:prstGeom prst="lef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60FFE42-C553-4051-8233-E4AB471F0832}"/>
                  </a:ext>
                </a:extLst>
              </p:cNvPr>
              <p:cNvSpPr txBox="1"/>
              <p:nvPr/>
            </p:nvSpPr>
            <p:spPr>
              <a:xfrm>
                <a:off x="6760541" y="3684872"/>
                <a:ext cx="1047297" cy="415498"/>
              </a:xfrm>
              <a:prstGeom prst="rect">
                <a:avLst/>
              </a:prstGeom>
              <a:noFill/>
            </p:spPr>
            <p:txBody>
              <a:bodyPr wrap="square" rtlCol="0">
                <a:spAutoFit/>
              </a:bodyPr>
              <a:lstStyle/>
              <a:p>
                <a:r>
                  <a:rPr lang="en-US" sz="1050" dirty="0">
                    <a:solidFill>
                      <a:srgbClr val="FF0000"/>
                    </a:solidFill>
                  </a:rPr>
                  <a:t>DCC signal via optocoupler</a:t>
                </a:r>
              </a:p>
            </p:txBody>
          </p:sp>
        </p:grpSp>
        <p:grpSp>
          <p:nvGrpSpPr>
            <p:cNvPr id="23" name="Group 22">
              <a:extLst>
                <a:ext uri="{FF2B5EF4-FFF2-40B4-BE49-F238E27FC236}">
                  <a16:creationId xmlns:a16="http://schemas.microsoft.com/office/drawing/2014/main" id="{AFFCAB3C-5F59-4516-B9C9-2211595B5856}"/>
                </a:ext>
              </a:extLst>
            </p:cNvPr>
            <p:cNvGrpSpPr/>
            <p:nvPr/>
          </p:nvGrpSpPr>
          <p:grpSpPr>
            <a:xfrm>
              <a:off x="4451501" y="4834559"/>
              <a:ext cx="1726019" cy="427674"/>
              <a:chOff x="6741046" y="3684872"/>
              <a:chExt cx="1726019" cy="427674"/>
            </a:xfrm>
          </p:grpSpPr>
          <p:sp>
            <p:nvSpPr>
              <p:cNvPr id="24" name="Arrow: Left 23">
                <a:extLst>
                  <a:ext uri="{FF2B5EF4-FFF2-40B4-BE49-F238E27FC236}">
                    <a16:creationId xmlns:a16="http://schemas.microsoft.com/office/drawing/2014/main" id="{62B633E5-0E44-4DD1-B40D-B3C2A87015D2}"/>
                  </a:ext>
                </a:extLst>
              </p:cNvPr>
              <p:cNvSpPr/>
              <p:nvPr/>
            </p:nvSpPr>
            <p:spPr>
              <a:xfrm rot="10800000">
                <a:off x="7563297" y="3789932"/>
                <a:ext cx="903768" cy="322614"/>
              </a:xfrm>
              <a:prstGeom prst="lef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9430618-B3E9-4A71-9F0E-814782035187}"/>
                  </a:ext>
                </a:extLst>
              </p:cNvPr>
              <p:cNvSpPr txBox="1"/>
              <p:nvPr/>
            </p:nvSpPr>
            <p:spPr>
              <a:xfrm>
                <a:off x="6741046" y="3684872"/>
                <a:ext cx="903769" cy="415498"/>
              </a:xfrm>
              <a:prstGeom prst="rect">
                <a:avLst/>
              </a:prstGeom>
              <a:noFill/>
            </p:spPr>
            <p:txBody>
              <a:bodyPr wrap="square" rtlCol="0">
                <a:spAutoFit/>
              </a:bodyPr>
              <a:lstStyle/>
              <a:p>
                <a:r>
                  <a:rPr lang="en-US" sz="1050" dirty="0">
                    <a:solidFill>
                      <a:srgbClr val="FF0000"/>
                    </a:solidFill>
                  </a:rPr>
                  <a:t>4 Sensors via 3 pin header</a:t>
                </a:r>
              </a:p>
            </p:txBody>
          </p:sp>
        </p:grpSp>
        <p:grpSp>
          <p:nvGrpSpPr>
            <p:cNvPr id="26" name="Group 25">
              <a:extLst>
                <a:ext uri="{FF2B5EF4-FFF2-40B4-BE49-F238E27FC236}">
                  <a16:creationId xmlns:a16="http://schemas.microsoft.com/office/drawing/2014/main" id="{6BDFFBF0-5D80-437E-B639-3BFF62118346}"/>
                </a:ext>
              </a:extLst>
            </p:cNvPr>
            <p:cNvGrpSpPr/>
            <p:nvPr/>
          </p:nvGrpSpPr>
          <p:grpSpPr>
            <a:xfrm>
              <a:off x="4468335" y="3197723"/>
              <a:ext cx="1709185" cy="457466"/>
              <a:chOff x="6757880" y="3789932"/>
              <a:chExt cx="1709185" cy="457466"/>
            </a:xfrm>
          </p:grpSpPr>
          <p:sp>
            <p:nvSpPr>
              <p:cNvPr id="27" name="Arrow: Left 26">
                <a:extLst>
                  <a:ext uri="{FF2B5EF4-FFF2-40B4-BE49-F238E27FC236}">
                    <a16:creationId xmlns:a16="http://schemas.microsoft.com/office/drawing/2014/main" id="{525214C0-397A-4015-8050-81D36CC1899D}"/>
                  </a:ext>
                </a:extLst>
              </p:cNvPr>
              <p:cNvSpPr/>
              <p:nvPr/>
            </p:nvSpPr>
            <p:spPr>
              <a:xfrm rot="10800000">
                <a:off x="7563297" y="3789932"/>
                <a:ext cx="903768" cy="322614"/>
              </a:xfrm>
              <a:prstGeom prst="leftArrow">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53C5505-1169-4F27-9C02-E278B8093D5D}"/>
                  </a:ext>
                </a:extLst>
              </p:cNvPr>
              <p:cNvSpPr txBox="1"/>
              <p:nvPr/>
            </p:nvSpPr>
            <p:spPr>
              <a:xfrm>
                <a:off x="6757880" y="3831900"/>
                <a:ext cx="962241" cy="415498"/>
              </a:xfrm>
              <a:prstGeom prst="rect">
                <a:avLst/>
              </a:prstGeom>
              <a:noFill/>
            </p:spPr>
            <p:txBody>
              <a:bodyPr wrap="square" rtlCol="0">
                <a:spAutoFit/>
              </a:bodyPr>
              <a:lstStyle/>
              <a:p>
                <a:r>
                  <a:rPr lang="en-US" sz="1050" dirty="0">
                    <a:solidFill>
                      <a:srgbClr val="FF0000"/>
                    </a:solidFill>
                  </a:rPr>
                  <a:t>AC/DC or DCC powered</a:t>
                </a:r>
              </a:p>
            </p:txBody>
          </p:sp>
        </p:grpSp>
        <p:sp>
          <p:nvSpPr>
            <p:cNvPr id="29" name="Rectangle 28">
              <a:extLst>
                <a:ext uri="{FF2B5EF4-FFF2-40B4-BE49-F238E27FC236}">
                  <a16:creationId xmlns:a16="http://schemas.microsoft.com/office/drawing/2014/main" id="{FE6B8BFF-0189-418E-9316-4540A38BC80C}"/>
                </a:ext>
              </a:extLst>
            </p:cNvPr>
            <p:cNvSpPr/>
            <p:nvPr/>
          </p:nvSpPr>
          <p:spPr>
            <a:xfrm rot="16200000">
              <a:off x="5718309" y="3968835"/>
              <a:ext cx="2628503" cy="515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0" u="none" strike="noStrike" baseline="0" dirty="0">
                  <a:latin typeface="Arial" panose="020B0604020202020204" pitchFamily="34" charset="0"/>
                  <a:cs typeface="Arial" panose="020B0604020202020204" pitchFamily="34" charset="0"/>
                </a:rPr>
                <a:t>ULN2803A </a:t>
              </a:r>
              <a:r>
                <a:rPr lang="en-US" sz="1400" dirty="0">
                  <a:latin typeface="Arial" panose="020B0604020202020204" pitchFamily="34" charset="0"/>
                  <a:cs typeface="Arial" panose="020B0604020202020204" pitchFamily="34" charset="0"/>
                </a:rPr>
                <a:t>Output Driver</a:t>
              </a:r>
            </a:p>
          </p:txBody>
        </p:sp>
      </p:grpSp>
      <p:sp>
        <p:nvSpPr>
          <p:cNvPr id="31" name="TextBox 30">
            <a:extLst>
              <a:ext uri="{FF2B5EF4-FFF2-40B4-BE49-F238E27FC236}">
                <a16:creationId xmlns:a16="http://schemas.microsoft.com/office/drawing/2014/main" id="{BDEEAAD5-240C-41C9-BC9B-F863216A9BDC}"/>
              </a:ext>
            </a:extLst>
          </p:cNvPr>
          <p:cNvSpPr txBox="1"/>
          <p:nvPr/>
        </p:nvSpPr>
        <p:spPr>
          <a:xfrm>
            <a:off x="5878040" y="2708531"/>
            <a:ext cx="5708127" cy="2954655"/>
          </a:xfrm>
          <a:prstGeom prst="rect">
            <a:avLst/>
          </a:prstGeom>
          <a:noFill/>
        </p:spPr>
        <p:txBody>
          <a:bodyPr wrap="square" rtlCol="0">
            <a:spAutoFit/>
          </a:bodyPr>
          <a:lstStyle/>
          <a:p>
            <a:r>
              <a:rPr lang="en-US" dirty="0">
                <a:solidFill>
                  <a:srgbClr val="FFFF00"/>
                </a:solidFill>
              </a:rPr>
              <a:t>Feature List:</a:t>
            </a:r>
          </a:p>
          <a:p>
            <a:pPr marL="285750" indent="-285750">
              <a:buFont typeface="Arial" panose="020B0604020202020204" pitchFamily="34" charset="0"/>
              <a:buChar char="•"/>
            </a:pPr>
            <a:r>
              <a:rPr lang="en-US" sz="1400" dirty="0"/>
              <a:t>Socketable NANO on a carrier board.</a:t>
            </a:r>
          </a:p>
          <a:p>
            <a:pPr marL="285750" indent="-285750">
              <a:buFont typeface="Arial" panose="020B0604020202020204" pitchFamily="34" charset="0"/>
              <a:buChar char="•"/>
            </a:pPr>
            <a:r>
              <a:rPr lang="en-US" sz="1400" dirty="0"/>
              <a:t>Carrier board itself to have mounting holes.</a:t>
            </a:r>
          </a:p>
          <a:p>
            <a:pPr marL="285750" indent="-285750">
              <a:buFont typeface="Arial" panose="020B0604020202020204" pitchFamily="34" charset="0"/>
              <a:buChar char="•"/>
            </a:pPr>
            <a:r>
              <a:rPr lang="en-US" sz="1400" dirty="0"/>
              <a:t>Flexible input power (AC/DC/DCC)</a:t>
            </a:r>
          </a:p>
          <a:p>
            <a:pPr marL="285750" indent="-285750">
              <a:buFont typeface="Arial" panose="020B0604020202020204" pitchFamily="34" charset="0"/>
              <a:buChar char="•"/>
            </a:pPr>
            <a:r>
              <a:rPr lang="en-US" sz="1400" dirty="0"/>
              <a:t>On board regulation to 12 </a:t>
            </a:r>
            <a:r>
              <a:rPr lang="en-US" sz="1400" dirty="0">
                <a:solidFill>
                  <a:schemeClr val="accent2">
                    <a:lumMod val="60000"/>
                    <a:lumOff val="40000"/>
                  </a:schemeClr>
                </a:solidFill>
              </a:rPr>
              <a:t>(5Vdc) </a:t>
            </a:r>
            <a:r>
              <a:rPr lang="en-US" sz="1400" dirty="0"/>
              <a:t>at NANO Vin </a:t>
            </a:r>
            <a:r>
              <a:rPr lang="en-US" sz="1400" dirty="0">
                <a:solidFill>
                  <a:schemeClr val="accent2">
                    <a:lumMod val="60000"/>
                    <a:lumOff val="40000"/>
                  </a:schemeClr>
                </a:solidFill>
              </a:rPr>
              <a:t>(See later comments )</a:t>
            </a:r>
          </a:p>
          <a:p>
            <a:pPr marL="285750" indent="-285750">
              <a:buFont typeface="Arial" panose="020B0604020202020204" pitchFamily="34" charset="0"/>
              <a:buChar char="•"/>
            </a:pPr>
            <a:r>
              <a:rPr lang="en-US" sz="1400" dirty="0"/>
              <a:t>NANO itself produces the 5 VDC for sensors and servos</a:t>
            </a:r>
          </a:p>
          <a:p>
            <a:pPr marL="285750" indent="-285750">
              <a:buFont typeface="Arial" panose="020B0604020202020204" pitchFamily="34" charset="0"/>
              <a:buChar char="•"/>
            </a:pPr>
            <a:r>
              <a:rPr lang="en-US" sz="1400" dirty="0"/>
              <a:t>Header pins aligned with standard servo pinout</a:t>
            </a:r>
          </a:p>
          <a:p>
            <a:pPr marL="285750" indent="-285750">
              <a:buFont typeface="Arial" panose="020B0604020202020204" pitchFamily="34" charset="0"/>
              <a:buChar char="•"/>
            </a:pPr>
            <a:r>
              <a:rPr lang="en-US" sz="1400" dirty="0"/>
              <a:t>On board output driver chip can power small relays or actuators.</a:t>
            </a:r>
          </a:p>
          <a:p>
            <a:pPr marL="285750" indent="-285750">
              <a:buFont typeface="Arial" panose="020B0604020202020204" pitchFamily="34" charset="0"/>
              <a:buChar char="•"/>
            </a:pPr>
            <a:r>
              <a:rPr lang="en-US" sz="1400" dirty="0"/>
              <a:t>On board R680 current limiting resistors</a:t>
            </a:r>
          </a:p>
          <a:p>
            <a:pPr marL="285750" indent="-285750">
              <a:buFont typeface="Arial" panose="020B0604020202020204" pitchFamily="34" charset="0"/>
              <a:buChar char="•"/>
            </a:pPr>
            <a:r>
              <a:rPr lang="en-US" sz="1400" dirty="0"/>
              <a:t>2 board mounted Pushbuttons as DI’s </a:t>
            </a:r>
          </a:p>
          <a:p>
            <a:pPr marL="285750" indent="-285750">
              <a:buFont typeface="Arial" panose="020B0604020202020204" pitchFamily="34" charset="0"/>
              <a:buChar char="•"/>
            </a:pPr>
            <a:r>
              <a:rPr lang="en-US" sz="1400" dirty="0"/>
              <a:t>Prototype test area.</a:t>
            </a:r>
          </a:p>
          <a:p>
            <a:pPr marL="285750" indent="-285750">
              <a:buFont typeface="Arial" panose="020B0604020202020204" pitchFamily="34" charset="0"/>
              <a:buChar char="•"/>
            </a:pPr>
            <a:r>
              <a:rPr lang="en-US" sz="1400" dirty="0"/>
              <a:t>Bring out all unused digital and analog I/O</a:t>
            </a:r>
          </a:p>
          <a:p>
            <a:pPr marL="285750" indent="-285750">
              <a:buFont typeface="Arial" panose="020B0604020202020204" pitchFamily="34" charset="0"/>
              <a:buChar char="•"/>
            </a:pPr>
            <a:r>
              <a:rPr lang="en-US" sz="1400" dirty="0"/>
              <a:t>A dedicated header for I2C using A4/A5/+5 and </a:t>
            </a:r>
            <a:r>
              <a:rPr lang="en-US" sz="1400" dirty="0" err="1"/>
              <a:t>Gnd</a:t>
            </a:r>
            <a:r>
              <a:rPr lang="en-US" sz="1400" dirty="0"/>
              <a:t> </a:t>
            </a:r>
          </a:p>
        </p:txBody>
      </p:sp>
      <p:sp>
        <p:nvSpPr>
          <p:cNvPr id="32" name="Arrow: Left 31">
            <a:extLst>
              <a:ext uri="{FF2B5EF4-FFF2-40B4-BE49-F238E27FC236}">
                <a16:creationId xmlns:a16="http://schemas.microsoft.com/office/drawing/2014/main" id="{7C67F660-CD91-4F54-B40F-1240359F5162}"/>
              </a:ext>
            </a:extLst>
          </p:cNvPr>
          <p:cNvSpPr/>
          <p:nvPr/>
        </p:nvSpPr>
        <p:spPr>
          <a:xfrm rot="10800000">
            <a:off x="4075831" y="4379014"/>
            <a:ext cx="903768" cy="322614"/>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7622156-D02D-464B-88E4-DBFF4D558F8D}"/>
              </a:ext>
            </a:extLst>
          </p:cNvPr>
          <p:cNvSpPr txBox="1"/>
          <p:nvPr/>
        </p:nvSpPr>
        <p:spPr>
          <a:xfrm>
            <a:off x="4979599" y="4330042"/>
            <a:ext cx="733647" cy="415498"/>
          </a:xfrm>
          <a:prstGeom prst="rect">
            <a:avLst/>
          </a:prstGeom>
          <a:noFill/>
        </p:spPr>
        <p:txBody>
          <a:bodyPr wrap="square" rtlCol="0">
            <a:spAutoFit/>
          </a:bodyPr>
          <a:lstStyle/>
          <a:p>
            <a:r>
              <a:rPr lang="en-US" sz="1050" dirty="0">
                <a:solidFill>
                  <a:srgbClr val="FF0000"/>
                </a:solidFill>
              </a:rPr>
              <a:t>Spare I/O</a:t>
            </a:r>
          </a:p>
        </p:txBody>
      </p:sp>
    </p:spTree>
    <p:extLst>
      <p:ext uri="{BB962C8B-B14F-4D97-AF65-F5344CB8AC3E}">
        <p14:creationId xmlns:p14="http://schemas.microsoft.com/office/powerpoint/2010/main" val="3085551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ECC6-4864-4365-A835-A7F076D4DB5C}"/>
              </a:ext>
            </a:extLst>
          </p:cNvPr>
          <p:cNvSpPr>
            <a:spLocks noGrp="1"/>
          </p:cNvSpPr>
          <p:nvPr>
            <p:ph type="title"/>
          </p:nvPr>
        </p:nvSpPr>
        <p:spPr>
          <a:xfrm>
            <a:off x="1141413" y="618518"/>
            <a:ext cx="9905998" cy="757276"/>
          </a:xfrm>
        </p:spPr>
        <p:txBody>
          <a:bodyPr>
            <a:normAutofit fontScale="90000"/>
          </a:bodyPr>
          <a:lstStyle/>
          <a:p>
            <a:r>
              <a:rPr lang="en-US" dirty="0"/>
              <a:t>Introducing:    </a:t>
            </a:r>
            <a:r>
              <a:rPr lang="en-US" sz="6000" dirty="0">
                <a:solidFill>
                  <a:srgbClr val="00B050"/>
                </a:solidFill>
                <a:latin typeface="Checkbook" panose="020B0000000000000000" pitchFamily="34" charset="0"/>
              </a:rPr>
              <a:t>MERGduino</a:t>
            </a:r>
            <a:endParaRPr lang="en-US" sz="6000" dirty="0"/>
          </a:p>
        </p:txBody>
      </p:sp>
      <p:sp>
        <p:nvSpPr>
          <p:cNvPr id="3" name="Rectangle 2">
            <a:extLst>
              <a:ext uri="{FF2B5EF4-FFF2-40B4-BE49-F238E27FC236}">
                <a16:creationId xmlns:a16="http://schemas.microsoft.com/office/drawing/2014/main" id="{4E4028D4-8624-4D5C-9EA5-FB86B9AF48CA}"/>
              </a:ext>
            </a:extLst>
          </p:cNvPr>
          <p:cNvSpPr/>
          <p:nvPr/>
        </p:nvSpPr>
        <p:spPr>
          <a:xfrm rot="19606591">
            <a:off x="2503545" y="3242118"/>
            <a:ext cx="6917754" cy="1200329"/>
          </a:xfrm>
          <a:prstGeom prst="rect">
            <a:avLst/>
          </a:prstGeom>
          <a:solidFill>
            <a:srgbClr val="00B050">
              <a:alpha val="68000"/>
            </a:srgbClr>
          </a:solidFill>
        </p:spPr>
        <p:txBody>
          <a:bodyPr wrap="square" lIns="91440" tIns="45720" rIns="91440" bIns="45720">
            <a:spAutoFit/>
          </a:bodyPr>
          <a:lstStyle/>
          <a:p>
            <a:pPr algn="ctr"/>
            <a:r>
              <a:rPr lang="en-US" sz="7200" b="1" cap="none" spc="0" dirty="0">
                <a:ln w="12700">
                  <a:solidFill>
                    <a:schemeClr val="accent3">
                      <a:lumMod val="50000"/>
                    </a:schemeClr>
                  </a:solidFill>
                  <a:prstDash val="solid"/>
                </a:ln>
                <a:effectLst>
                  <a:innerShdw blurRad="177800">
                    <a:schemeClr val="accent3">
                      <a:lumMod val="50000"/>
                    </a:schemeClr>
                  </a:innerShdw>
                </a:effectLst>
              </a:rPr>
              <a:t>Coming Soon</a:t>
            </a:r>
          </a:p>
        </p:txBody>
      </p:sp>
    </p:spTree>
    <p:extLst>
      <p:ext uri="{BB962C8B-B14F-4D97-AF65-F5344CB8AC3E}">
        <p14:creationId xmlns:p14="http://schemas.microsoft.com/office/powerpoint/2010/main" val="2516584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ECC6-4864-4365-A835-A7F076D4DB5C}"/>
              </a:ext>
            </a:extLst>
          </p:cNvPr>
          <p:cNvSpPr>
            <a:spLocks noGrp="1"/>
          </p:cNvSpPr>
          <p:nvPr>
            <p:ph type="title"/>
          </p:nvPr>
        </p:nvSpPr>
        <p:spPr>
          <a:xfrm>
            <a:off x="1141413" y="618518"/>
            <a:ext cx="9905998" cy="757276"/>
          </a:xfrm>
        </p:spPr>
        <p:txBody>
          <a:bodyPr/>
          <a:lstStyle/>
          <a:p>
            <a:r>
              <a:rPr lang="en-US" dirty="0">
                <a:solidFill>
                  <a:srgbClr val="00B050"/>
                </a:solidFill>
                <a:latin typeface="Checkbook" panose="020B0000000000000000" pitchFamily="34" charset="0"/>
              </a:rPr>
              <a:t>MERGduino: </a:t>
            </a:r>
            <a:r>
              <a:rPr lang="en-US" dirty="0">
                <a:solidFill>
                  <a:srgbClr val="C00000"/>
                </a:solidFill>
                <a:latin typeface="Checkbook" panose="020B0000000000000000" pitchFamily="34" charset="0"/>
              </a:rPr>
              <a:t>Power Supply</a:t>
            </a:r>
            <a:endParaRPr lang="en-US" dirty="0">
              <a:solidFill>
                <a:srgbClr val="C00000"/>
              </a:solidFill>
            </a:endParaRPr>
          </a:p>
        </p:txBody>
      </p:sp>
      <p:sp>
        <p:nvSpPr>
          <p:cNvPr id="5" name="TextBox 4">
            <a:extLst>
              <a:ext uri="{FF2B5EF4-FFF2-40B4-BE49-F238E27FC236}">
                <a16:creationId xmlns:a16="http://schemas.microsoft.com/office/drawing/2014/main" id="{FFEC40BD-F54C-4EBC-AFDF-B49252F8875F}"/>
              </a:ext>
            </a:extLst>
          </p:cNvPr>
          <p:cNvSpPr txBox="1"/>
          <p:nvPr/>
        </p:nvSpPr>
        <p:spPr>
          <a:xfrm>
            <a:off x="6673006" y="1533525"/>
            <a:ext cx="5147082" cy="3447098"/>
          </a:xfrm>
          <a:prstGeom prst="rect">
            <a:avLst/>
          </a:prstGeom>
          <a:noFill/>
        </p:spPr>
        <p:txBody>
          <a:bodyPr wrap="square" rtlCol="0">
            <a:spAutoFit/>
          </a:bodyPr>
          <a:lstStyle/>
          <a:p>
            <a:r>
              <a:rPr lang="en-US" dirty="0">
                <a:solidFill>
                  <a:srgbClr val="FFFF00"/>
                </a:solidFill>
              </a:rPr>
              <a:t>Feature List (Power):</a:t>
            </a:r>
          </a:p>
          <a:p>
            <a:pPr marL="285750" indent="-285750">
              <a:buFont typeface="Arial" panose="020B0604020202020204" pitchFamily="34" charset="0"/>
              <a:buChar char="•"/>
            </a:pPr>
            <a:r>
              <a:rPr lang="en-US" sz="1400" dirty="0"/>
              <a:t>Flexible input power (AC / DCC or DC)</a:t>
            </a:r>
          </a:p>
          <a:p>
            <a:pPr marL="285750" indent="-285750">
              <a:buFont typeface="Arial" panose="020B0604020202020204" pitchFamily="34" charset="0"/>
              <a:buChar char="•"/>
            </a:pPr>
            <a:r>
              <a:rPr lang="en-US" sz="1400" dirty="0"/>
              <a:t>On board regulation to 12 vdc at NANO Vin</a:t>
            </a:r>
          </a:p>
          <a:p>
            <a:pPr marL="285750" indent="-285750">
              <a:buFont typeface="Arial" panose="020B0604020202020204" pitchFamily="34" charset="0"/>
              <a:buChar char="•"/>
            </a:pPr>
            <a:r>
              <a:rPr lang="en-US" sz="1400" dirty="0">
                <a:solidFill>
                  <a:schemeClr val="accent2">
                    <a:lumMod val="60000"/>
                    <a:lumOff val="40000"/>
                  </a:schemeClr>
                </a:solidFill>
              </a:rPr>
              <a:t>(Or Regulated 5 vdc direct to Arduino)</a:t>
            </a:r>
          </a:p>
          <a:p>
            <a:pPr marL="285750" indent="-285750">
              <a:buFont typeface="Arial" panose="020B0604020202020204" pitchFamily="34" charset="0"/>
              <a:buChar char="•"/>
            </a:pPr>
            <a:r>
              <a:rPr lang="en-US" sz="1400" dirty="0"/>
              <a:t>Can be built standalone as a ‘power supply’ providing 12 volts.</a:t>
            </a:r>
          </a:p>
          <a:p>
            <a:pPr marL="285750" indent="-285750">
              <a:buFont typeface="Arial" panose="020B0604020202020204" pitchFamily="34" charset="0"/>
              <a:buChar char="•"/>
            </a:pPr>
            <a:r>
              <a:rPr lang="en-US" sz="1400" dirty="0"/>
              <a:t>Header pins to be provided on PCB for power take off.</a:t>
            </a:r>
          </a:p>
          <a:p>
            <a:pPr marL="285750" indent="-285750">
              <a:buFont typeface="Arial" panose="020B0604020202020204" pitchFamily="34" charset="0"/>
              <a:buChar char="•"/>
            </a:pPr>
            <a:r>
              <a:rPr lang="en-US" sz="1400" dirty="0"/>
              <a:t>On board LED for troubleshooting without NANO</a:t>
            </a:r>
          </a:p>
          <a:p>
            <a:pPr marL="285750" indent="-285750">
              <a:buFont typeface="Arial" panose="020B0604020202020204" pitchFamily="34" charset="0"/>
              <a:buChar char="•"/>
            </a:pPr>
            <a:r>
              <a:rPr lang="en-US" sz="1400" dirty="0"/>
              <a:t>Can learn to take measurements using DMM.</a:t>
            </a:r>
          </a:p>
          <a:p>
            <a:pPr marL="285750" indent="-285750">
              <a:buFont typeface="Arial" panose="020B0604020202020204" pitchFamily="34" charset="0"/>
              <a:buChar char="•"/>
            </a:pPr>
            <a:endParaRPr lang="en-US" sz="1400" dirty="0"/>
          </a:p>
          <a:p>
            <a:r>
              <a:rPr lang="en-US" dirty="0">
                <a:solidFill>
                  <a:srgbClr val="FFFF00"/>
                </a:solidFill>
              </a:rPr>
              <a:t>Feature List (DCC Opto-Coupler):</a:t>
            </a:r>
          </a:p>
          <a:p>
            <a:pPr marL="285750" indent="-285750">
              <a:buFont typeface="Arial" panose="020B0604020202020204" pitchFamily="34" charset="0"/>
              <a:buChar char="•"/>
            </a:pPr>
            <a:r>
              <a:rPr lang="en-US" sz="1400" dirty="0"/>
              <a:t>Optically couples DCC to Arduino Pin</a:t>
            </a:r>
          </a:p>
          <a:p>
            <a:pPr marL="285750" indent="-285750">
              <a:buFont typeface="Arial" panose="020B0604020202020204" pitchFamily="34" charset="0"/>
              <a:buChar char="•"/>
            </a:pPr>
            <a:r>
              <a:rPr lang="en-US" sz="1400" dirty="0"/>
              <a:t>Enables Arduino to act as a stationary Accessory decoder</a:t>
            </a:r>
          </a:p>
          <a:p>
            <a:pPr marL="285750" indent="-285750">
              <a:buFont typeface="Arial" panose="020B0604020202020204" pitchFamily="34" charset="0"/>
              <a:buChar char="•"/>
            </a:pPr>
            <a:r>
              <a:rPr lang="en-US" sz="1400" dirty="0"/>
              <a:t>Optional – Can omit if not needed. If it is used board must have an Arduino installed to provide the 5 volts for operation.</a:t>
            </a:r>
          </a:p>
          <a:p>
            <a:pPr marL="285750" indent="-285750">
              <a:buFont typeface="Arial" panose="020B0604020202020204" pitchFamily="34" charset="0"/>
              <a:buChar char="•"/>
            </a:pPr>
            <a:endParaRPr lang="en-US" sz="1400" dirty="0"/>
          </a:p>
        </p:txBody>
      </p:sp>
      <p:pic>
        <p:nvPicPr>
          <p:cNvPr id="7" name="Picture 6">
            <a:extLst>
              <a:ext uri="{FF2B5EF4-FFF2-40B4-BE49-F238E27FC236}">
                <a16:creationId xmlns:a16="http://schemas.microsoft.com/office/drawing/2014/main" id="{1C8D7045-FD8E-4F87-B7EB-321E4773406B}"/>
              </a:ext>
            </a:extLst>
          </p:cNvPr>
          <p:cNvPicPr>
            <a:picLocks noChangeAspect="1"/>
          </p:cNvPicPr>
          <p:nvPr/>
        </p:nvPicPr>
        <p:blipFill>
          <a:blip r:embed="rId2"/>
          <a:stretch>
            <a:fillRect/>
          </a:stretch>
        </p:blipFill>
        <p:spPr>
          <a:xfrm>
            <a:off x="1011353" y="1533525"/>
            <a:ext cx="5572125" cy="3790950"/>
          </a:xfrm>
          <a:prstGeom prst="rect">
            <a:avLst/>
          </a:prstGeom>
        </p:spPr>
      </p:pic>
    </p:spTree>
    <p:extLst>
      <p:ext uri="{BB962C8B-B14F-4D97-AF65-F5344CB8AC3E}">
        <p14:creationId xmlns:p14="http://schemas.microsoft.com/office/powerpoint/2010/main" val="3458038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ECC6-4864-4365-A835-A7F076D4DB5C}"/>
              </a:ext>
            </a:extLst>
          </p:cNvPr>
          <p:cNvSpPr>
            <a:spLocks noGrp="1"/>
          </p:cNvSpPr>
          <p:nvPr>
            <p:ph type="title"/>
          </p:nvPr>
        </p:nvSpPr>
        <p:spPr>
          <a:xfrm>
            <a:off x="1143001" y="159944"/>
            <a:ext cx="9905998" cy="757276"/>
          </a:xfrm>
        </p:spPr>
        <p:txBody>
          <a:bodyPr/>
          <a:lstStyle/>
          <a:p>
            <a:r>
              <a:rPr lang="en-US" dirty="0">
                <a:solidFill>
                  <a:srgbClr val="00B050"/>
                </a:solidFill>
                <a:latin typeface="Checkbook" panose="020B0000000000000000" pitchFamily="34" charset="0"/>
              </a:rPr>
              <a:t>MERGduino: </a:t>
            </a:r>
            <a:r>
              <a:rPr lang="en-US" dirty="0">
                <a:solidFill>
                  <a:srgbClr val="C00000"/>
                </a:solidFill>
                <a:latin typeface="Checkbook" panose="020B0000000000000000" pitchFamily="34" charset="0"/>
              </a:rPr>
              <a:t>I/O</a:t>
            </a:r>
            <a:endParaRPr lang="en-US" dirty="0">
              <a:solidFill>
                <a:srgbClr val="C00000"/>
              </a:solidFill>
            </a:endParaRPr>
          </a:p>
        </p:txBody>
      </p:sp>
      <p:sp>
        <p:nvSpPr>
          <p:cNvPr id="5" name="TextBox 4">
            <a:extLst>
              <a:ext uri="{FF2B5EF4-FFF2-40B4-BE49-F238E27FC236}">
                <a16:creationId xmlns:a16="http://schemas.microsoft.com/office/drawing/2014/main" id="{FFEC40BD-F54C-4EBC-AFDF-B49252F8875F}"/>
              </a:ext>
            </a:extLst>
          </p:cNvPr>
          <p:cNvSpPr txBox="1"/>
          <p:nvPr/>
        </p:nvSpPr>
        <p:spPr>
          <a:xfrm>
            <a:off x="5072198" y="917220"/>
            <a:ext cx="5147082" cy="5724644"/>
          </a:xfrm>
          <a:prstGeom prst="rect">
            <a:avLst/>
          </a:prstGeom>
          <a:noFill/>
        </p:spPr>
        <p:txBody>
          <a:bodyPr wrap="square" rtlCol="0">
            <a:spAutoFit/>
          </a:bodyPr>
          <a:lstStyle/>
          <a:p>
            <a:r>
              <a:rPr lang="en-US" dirty="0">
                <a:solidFill>
                  <a:srgbClr val="FFFF00"/>
                </a:solidFill>
              </a:rPr>
              <a:t>Top Left</a:t>
            </a:r>
          </a:p>
          <a:p>
            <a:pPr marL="285750" indent="-285750">
              <a:buFont typeface="Arial" panose="020B0604020202020204" pitchFamily="34" charset="0"/>
              <a:buChar char="•"/>
            </a:pPr>
            <a:r>
              <a:rPr lang="en-US" sz="1400" dirty="0"/>
              <a:t>Standard I/O header with pins in order (Signal, 5VDC, </a:t>
            </a:r>
            <a:r>
              <a:rPr lang="en-US" sz="1400" dirty="0" err="1"/>
              <a:t>Gnd</a:t>
            </a:r>
            <a:r>
              <a:rPr lang="en-US" sz="1400" dirty="0"/>
              <a:t>) </a:t>
            </a:r>
          </a:p>
          <a:p>
            <a:pPr marL="285750" indent="-285750">
              <a:buFont typeface="Arial" panose="020B0604020202020204" pitchFamily="34" charset="0"/>
              <a:buChar char="•"/>
            </a:pPr>
            <a:r>
              <a:rPr lang="en-US" sz="1400" dirty="0"/>
              <a:t>Suitable for AI, AO, DI, DO with or without internal pullup</a:t>
            </a:r>
          </a:p>
          <a:p>
            <a:pPr marL="285750" indent="-285750">
              <a:buFont typeface="Arial" panose="020B0604020202020204" pitchFamily="34" charset="0"/>
              <a:buChar char="•"/>
            </a:pPr>
            <a:endParaRPr lang="en-US" sz="1400" dirty="0"/>
          </a:p>
          <a:p>
            <a:r>
              <a:rPr lang="en-US" dirty="0">
                <a:solidFill>
                  <a:srgbClr val="FFFF00"/>
                </a:solidFill>
              </a:rPr>
              <a:t>Top Right</a:t>
            </a:r>
          </a:p>
          <a:p>
            <a:pPr marL="285750" indent="-285750">
              <a:buFont typeface="Arial" panose="020B0604020202020204" pitchFamily="34" charset="0"/>
              <a:buChar char="•"/>
            </a:pPr>
            <a:r>
              <a:rPr lang="en-US" sz="1400" dirty="0"/>
              <a:t>Standard I/O header but with optional pullup resistor</a:t>
            </a:r>
          </a:p>
          <a:p>
            <a:pPr marL="285750" indent="-285750">
              <a:buFont typeface="Arial" panose="020B0604020202020204" pitchFamily="34" charset="0"/>
              <a:buChar char="•"/>
            </a:pPr>
            <a:r>
              <a:rPr lang="en-US" sz="1400" dirty="0"/>
              <a:t>Pullup is needed in at least one place on a I2C bus  </a:t>
            </a:r>
          </a:p>
          <a:p>
            <a:pPr marL="285750" indent="-285750">
              <a:buFont typeface="Arial" panose="020B0604020202020204" pitchFamily="34" charset="0"/>
              <a:buChar char="•"/>
            </a:pPr>
            <a:r>
              <a:rPr lang="en-US" sz="1400" dirty="0"/>
              <a:t>Can also be used for precision voltage divider experiments</a:t>
            </a:r>
          </a:p>
          <a:p>
            <a:endParaRPr lang="en-US" sz="1400" dirty="0"/>
          </a:p>
          <a:p>
            <a:r>
              <a:rPr lang="en-US" dirty="0">
                <a:solidFill>
                  <a:srgbClr val="FFFF00"/>
                </a:solidFill>
              </a:rPr>
              <a:t>Middle</a:t>
            </a:r>
          </a:p>
          <a:p>
            <a:pPr marL="285750" indent="-285750">
              <a:buFont typeface="Arial" panose="020B0604020202020204" pitchFamily="34" charset="0"/>
              <a:buChar char="•"/>
            </a:pPr>
            <a:r>
              <a:rPr lang="en-US" sz="1400" dirty="0"/>
              <a:t>On Board buttons for I/O testing</a:t>
            </a:r>
          </a:p>
          <a:p>
            <a:pPr marL="285750" indent="-285750">
              <a:buFont typeface="Arial" panose="020B0604020202020204" pitchFamily="34" charset="0"/>
              <a:buChar char="•"/>
            </a:pPr>
            <a:r>
              <a:rPr lang="en-US" sz="1400" dirty="0"/>
              <a:t>For use with internal pullup</a:t>
            </a:r>
          </a:p>
          <a:p>
            <a:pPr marL="285750" indent="-285750">
              <a:buFont typeface="Arial" panose="020B0604020202020204" pitchFamily="34" charset="0"/>
              <a:buChar char="•"/>
            </a:pPr>
            <a:r>
              <a:rPr lang="en-US" sz="1400" dirty="0"/>
              <a:t>Includes current limiting resistor in case the pin is accidentally configured for output and then the button is pushed</a:t>
            </a:r>
          </a:p>
          <a:p>
            <a:endParaRPr lang="en-US" sz="1400" dirty="0"/>
          </a:p>
          <a:p>
            <a:r>
              <a:rPr lang="en-US" dirty="0">
                <a:solidFill>
                  <a:srgbClr val="FFFF00"/>
                </a:solidFill>
              </a:rPr>
              <a:t>Bottom</a:t>
            </a:r>
          </a:p>
          <a:p>
            <a:pPr marL="285750" indent="-285750">
              <a:buFont typeface="Arial" panose="020B0604020202020204" pitchFamily="34" charset="0"/>
              <a:buChar char="•"/>
            </a:pPr>
            <a:r>
              <a:rPr lang="en-US" sz="1400" dirty="0"/>
              <a:t>Optional LN2903 output driver.</a:t>
            </a:r>
          </a:p>
          <a:p>
            <a:pPr marL="285750" indent="-285750">
              <a:buFont typeface="Arial" panose="020B0604020202020204" pitchFamily="34" charset="0"/>
              <a:buChar char="•"/>
            </a:pPr>
            <a:r>
              <a:rPr lang="en-US" sz="1400" dirty="0"/>
              <a:t>If not used jumpers can be installed directly across.</a:t>
            </a:r>
          </a:p>
          <a:p>
            <a:pPr marL="285750" indent="-285750">
              <a:buFont typeface="Arial" panose="020B0604020202020204" pitchFamily="34" charset="0"/>
              <a:buChar char="•"/>
            </a:pPr>
            <a:r>
              <a:rPr lang="en-US" sz="1400" dirty="0"/>
              <a:t>If included allows a sinking current of 500 ma per pin. Can power small relays, incandescent bulbs, light strips.</a:t>
            </a:r>
          </a:p>
          <a:p>
            <a:pPr marL="285750" indent="-285750">
              <a:buFont typeface="Arial" panose="020B0604020202020204" pitchFamily="34" charset="0"/>
              <a:buChar char="•"/>
            </a:pPr>
            <a:r>
              <a:rPr lang="en-US" sz="1400" dirty="0"/>
              <a:t>4 on board LED’s with current limiting resistors for experimenting.</a:t>
            </a:r>
          </a:p>
          <a:p>
            <a:pPr marL="285750" indent="-285750">
              <a:buFont typeface="Arial" panose="020B0604020202020204" pitchFamily="34" charset="0"/>
              <a:buChar char="•"/>
            </a:pPr>
            <a:r>
              <a:rPr lang="en-US" sz="1400" dirty="0"/>
              <a:t>PCB to have pin headers so that LED’s could be remote mounted as signals, building lighting, mimic panel</a:t>
            </a:r>
          </a:p>
          <a:p>
            <a:pPr marL="285750" indent="-285750">
              <a:buFont typeface="Arial" panose="020B0604020202020204" pitchFamily="34" charset="0"/>
              <a:buChar char="•"/>
            </a:pPr>
            <a:r>
              <a:rPr lang="en-US" sz="1400" dirty="0"/>
              <a:t>Unused pins to have connection points available</a:t>
            </a:r>
          </a:p>
          <a:p>
            <a:pPr marL="285750" indent="-285750">
              <a:buFont typeface="Arial" panose="020B0604020202020204" pitchFamily="34" charset="0"/>
              <a:buChar char="•"/>
            </a:pPr>
            <a:endParaRPr lang="en-US" sz="1400" dirty="0"/>
          </a:p>
        </p:txBody>
      </p:sp>
      <p:pic>
        <p:nvPicPr>
          <p:cNvPr id="4" name="Picture 3">
            <a:extLst>
              <a:ext uri="{FF2B5EF4-FFF2-40B4-BE49-F238E27FC236}">
                <a16:creationId xmlns:a16="http://schemas.microsoft.com/office/drawing/2014/main" id="{C299BEDD-D806-4792-A0B9-CFA8E3BA3D5F}"/>
              </a:ext>
            </a:extLst>
          </p:cNvPr>
          <p:cNvPicPr>
            <a:picLocks noChangeAspect="1"/>
          </p:cNvPicPr>
          <p:nvPr/>
        </p:nvPicPr>
        <p:blipFill>
          <a:blip r:embed="rId2"/>
          <a:stretch>
            <a:fillRect/>
          </a:stretch>
        </p:blipFill>
        <p:spPr>
          <a:xfrm>
            <a:off x="1202988" y="955113"/>
            <a:ext cx="3343275" cy="1333500"/>
          </a:xfrm>
          <a:prstGeom prst="rect">
            <a:avLst/>
          </a:prstGeom>
        </p:spPr>
      </p:pic>
      <p:pic>
        <p:nvPicPr>
          <p:cNvPr id="10" name="Picture 9">
            <a:extLst>
              <a:ext uri="{FF2B5EF4-FFF2-40B4-BE49-F238E27FC236}">
                <a16:creationId xmlns:a16="http://schemas.microsoft.com/office/drawing/2014/main" id="{14105CB0-FB64-4FAA-8D4F-D7823839FD13}"/>
              </a:ext>
            </a:extLst>
          </p:cNvPr>
          <p:cNvPicPr>
            <a:picLocks noChangeAspect="1"/>
          </p:cNvPicPr>
          <p:nvPr/>
        </p:nvPicPr>
        <p:blipFill>
          <a:blip r:embed="rId3"/>
          <a:stretch>
            <a:fillRect/>
          </a:stretch>
        </p:blipFill>
        <p:spPr>
          <a:xfrm>
            <a:off x="1202988" y="3432918"/>
            <a:ext cx="3403262" cy="3077794"/>
          </a:xfrm>
          <a:prstGeom prst="rect">
            <a:avLst/>
          </a:prstGeom>
        </p:spPr>
      </p:pic>
      <p:pic>
        <p:nvPicPr>
          <p:cNvPr id="12" name="Picture 11">
            <a:extLst>
              <a:ext uri="{FF2B5EF4-FFF2-40B4-BE49-F238E27FC236}">
                <a16:creationId xmlns:a16="http://schemas.microsoft.com/office/drawing/2014/main" id="{D41A1CCC-33DC-4B22-900C-3888268E8CD5}"/>
              </a:ext>
            </a:extLst>
          </p:cNvPr>
          <p:cNvPicPr>
            <a:picLocks noChangeAspect="1"/>
          </p:cNvPicPr>
          <p:nvPr/>
        </p:nvPicPr>
        <p:blipFill>
          <a:blip r:embed="rId4"/>
          <a:stretch>
            <a:fillRect/>
          </a:stretch>
        </p:blipFill>
        <p:spPr>
          <a:xfrm>
            <a:off x="1202988" y="2475003"/>
            <a:ext cx="1724025" cy="771525"/>
          </a:xfrm>
          <a:prstGeom prst="rect">
            <a:avLst/>
          </a:prstGeom>
        </p:spPr>
      </p:pic>
    </p:spTree>
    <p:extLst>
      <p:ext uri="{BB962C8B-B14F-4D97-AF65-F5344CB8AC3E}">
        <p14:creationId xmlns:p14="http://schemas.microsoft.com/office/powerpoint/2010/main" val="677125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ECC6-4864-4365-A835-A7F076D4DB5C}"/>
              </a:ext>
            </a:extLst>
          </p:cNvPr>
          <p:cNvSpPr>
            <a:spLocks noGrp="1"/>
          </p:cNvSpPr>
          <p:nvPr>
            <p:ph type="title"/>
          </p:nvPr>
        </p:nvSpPr>
        <p:spPr>
          <a:xfrm>
            <a:off x="1143001" y="159944"/>
            <a:ext cx="9905998" cy="757276"/>
          </a:xfrm>
        </p:spPr>
        <p:txBody>
          <a:bodyPr/>
          <a:lstStyle/>
          <a:p>
            <a:r>
              <a:rPr lang="en-US" dirty="0">
                <a:solidFill>
                  <a:srgbClr val="00B050"/>
                </a:solidFill>
                <a:latin typeface="Checkbook" panose="020B0000000000000000" pitchFamily="34" charset="0"/>
              </a:rPr>
              <a:t>MERGduino: </a:t>
            </a:r>
            <a:r>
              <a:rPr lang="en-US" dirty="0">
                <a:solidFill>
                  <a:srgbClr val="C00000"/>
                </a:solidFill>
                <a:latin typeface="Checkbook" panose="020B0000000000000000" pitchFamily="34" charset="0"/>
              </a:rPr>
              <a:t>CPU</a:t>
            </a:r>
            <a:endParaRPr lang="en-US" dirty="0">
              <a:solidFill>
                <a:srgbClr val="C00000"/>
              </a:solidFill>
            </a:endParaRPr>
          </a:p>
        </p:txBody>
      </p:sp>
      <p:sp>
        <p:nvSpPr>
          <p:cNvPr id="5" name="TextBox 4">
            <a:extLst>
              <a:ext uri="{FF2B5EF4-FFF2-40B4-BE49-F238E27FC236}">
                <a16:creationId xmlns:a16="http://schemas.microsoft.com/office/drawing/2014/main" id="{FFEC40BD-F54C-4EBC-AFDF-B49252F8875F}"/>
              </a:ext>
            </a:extLst>
          </p:cNvPr>
          <p:cNvSpPr txBox="1"/>
          <p:nvPr/>
        </p:nvSpPr>
        <p:spPr>
          <a:xfrm>
            <a:off x="4468189" y="1428948"/>
            <a:ext cx="7595179" cy="3662541"/>
          </a:xfrm>
          <a:prstGeom prst="rect">
            <a:avLst/>
          </a:prstGeom>
          <a:noFill/>
        </p:spPr>
        <p:txBody>
          <a:bodyPr wrap="square" rtlCol="0">
            <a:spAutoFit/>
          </a:bodyPr>
          <a:lstStyle/>
          <a:p>
            <a:r>
              <a:rPr lang="en-US" dirty="0">
                <a:solidFill>
                  <a:srgbClr val="FFFF00"/>
                </a:solidFill>
              </a:rPr>
              <a:t>Standard NANO V3 Clone</a:t>
            </a:r>
          </a:p>
          <a:p>
            <a:pPr marL="285750" indent="-285750">
              <a:buFont typeface="Arial" panose="020B0604020202020204" pitchFamily="34" charset="0"/>
              <a:buChar char="•"/>
            </a:pPr>
            <a:r>
              <a:rPr lang="en-US" sz="1400" dirty="0"/>
              <a:t>To be mounted in header pins which are soldered onto the main board</a:t>
            </a:r>
          </a:p>
          <a:p>
            <a:pPr marL="285750" indent="-285750">
              <a:buFont typeface="Arial" panose="020B0604020202020204" pitchFamily="34" charset="0"/>
              <a:buChar char="•"/>
            </a:pPr>
            <a:r>
              <a:rPr lang="en-US" sz="1400" dirty="0"/>
              <a:t>optoisolator and other small components will be under the NANO</a:t>
            </a:r>
          </a:p>
          <a:p>
            <a:pPr marL="285750" indent="-285750">
              <a:buFont typeface="Arial" panose="020B0604020202020204" pitchFamily="34" charset="0"/>
              <a:buChar char="•"/>
            </a:pPr>
            <a:r>
              <a:rPr lang="en-US" sz="1400" dirty="0"/>
              <a:t>All I/O pins land somewhere and are available</a:t>
            </a:r>
          </a:p>
          <a:p>
            <a:pPr marL="285750" indent="-285750">
              <a:buFont typeface="Arial" panose="020B0604020202020204" pitchFamily="34" charset="0"/>
              <a:buChar char="•"/>
            </a:pPr>
            <a:r>
              <a:rPr lang="en-US" sz="1400" dirty="0"/>
              <a:t>PWM pins called out especially for use on SERVO’s or Motor control</a:t>
            </a:r>
          </a:p>
          <a:p>
            <a:pPr marL="285750" indent="-285750">
              <a:buFont typeface="Arial" panose="020B0604020202020204" pitchFamily="34" charset="0"/>
              <a:buChar char="•"/>
            </a:pPr>
            <a:r>
              <a:rPr lang="en-US" sz="1400" dirty="0"/>
              <a:t>I2C (SDA/SCL) have provision for pull up resistors otherwise same as standard analog pins</a:t>
            </a:r>
          </a:p>
          <a:p>
            <a:pPr marL="285750" indent="-285750">
              <a:buFont typeface="Arial" panose="020B0604020202020204" pitchFamily="34" charset="0"/>
              <a:buChar char="•"/>
            </a:pPr>
            <a:r>
              <a:rPr lang="en-US" sz="1400" dirty="0"/>
              <a:t>I2C brought out to 4 pin header for connection to servo expander</a:t>
            </a:r>
          </a:p>
          <a:p>
            <a:pPr marL="285750" indent="-285750">
              <a:buFont typeface="Arial" panose="020B0604020202020204" pitchFamily="34" charset="0"/>
              <a:buChar char="•"/>
            </a:pPr>
            <a:r>
              <a:rPr lang="en-US" sz="1400" dirty="0"/>
              <a:t>Tx/Rx available on 3 pin header</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r>
              <a:rPr lang="en-US" dirty="0">
                <a:solidFill>
                  <a:srgbClr val="FFFF00"/>
                </a:solidFill>
              </a:rPr>
              <a:t>Still considering:</a:t>
            </a:r>
          </a:p>
          <a:p>
            <a:pPr marL="285750" indent="-285750">
              <a:buFont typeface="Arial" panose="020B0604020202020204" pitchFamily="34" charset="0"/>
              <a:buChar char="•"/>
            </a:pPr>
            <a:r>
              <a:rPr lang="en-US" sz="1400" dirty="0"/>
              <a:t>A row of holes where a </a:t>
            </a:r>
            <a:r>
              <a:rPr lang="en-US" sz="1400" dirty="0" err="1"/>
              <a:t>DfPlayer</a:t>
            </a:r>
            <a:r>
              <a:rPr lang="en-US" sz="1400" dirty="0"/>
              <a:t> ‘daughter board’ (MP3 sound effects) could be added.</a:t>
            </a:r>
          </a:p>
          <a:p>
            <a:pPr marL="285750" indent="-285750">
              <a:buFont typeface="Arial" panose="020B0604020202020204" pitchFamily="34" charset="0"/>
              <a:buChar char="•"/>
            </a:pPr>
            <a:r>
              <a:rPr lang="en-US" sz="1400" dirty="0"/>
              <a:t>A row of holes where a max485 ‘daughter board’ (CMRI interface) or general comm’s could be added.</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p:txBody>
      </p:sp>
      <p:pic>
        <p:nvPicPr>
          <p:cNvPr id="6" name="Picture 5">
            <a:extLst>
              <a:ext uri="{FF2B5EF4-FFF2-40B4-BE49-F238E27FC236}">
                <a16:creationId xmlns:a16="http://schemas.microsoft.com/office/drawing/2014/main" id="{FA149DD3-B50F-4D62-B993-AAF9DEE63961}"/>
              </a:ext>
            </a:extLst>
          </p:cNvPr>
          <p:cNvPicPr>
            <a:picLocks noChangeAspect="1"/>
          </p:cNvPicPr>
          <p:nvPr/>
        </p:nvPicPr>
        <p:blipFill>
          <a:blip r:embed="rId2"/>
          <a:stretch>
            <a:fillRect/>
          </a:stretch>
        </p:blipFill>
        <p:spPr>
          <a:xfrm>
            <a:off x="1356404" y="1528762"/>
            <a:ext cx="2886075" cy="3800475"/>
          </a:xfrm>
          <a:prstGeom prst="rect">
            <a:avLst/>
          </a:prstGeom>
        </p:spPr>
      </p:pic>
      <p:pic>
        <p:nvPicPr>
          <p:cNvPr id="8" name="Picture 7">
            <a:extLst>
              <a:ext uri="{FF2B5EF4-FFF2-40B4-BE49-F238E27FC236}">
                <a16:creationId xmlns:a16="http://schemas.microsoft.com/office/drawing/2014/main" id="{264C26F1-AB79-43A3-AC03-8E2C46801251}"/>
              </a:ext>
            </a:extLst>
          </p:cNvPr>
          <p:cNvPicPr>
            <a:picLocks noChangeAspect="1"/>
          </p:cNvPicPr>
          <p:nvPr/>
        </p:nvPicPr>
        <p:blipFill>
          <a:blip r:embed="rId3"/>
          <a:stretch>
            <a:fillRect/>
          </a:stretch>
        </p:blipFill>
        <p:spPr>
          <a:xfrm>
            <a:off x="1356404" y="5526441"/>
            <a:ext cx="1581150" cy="828675"/>
          </a:xfrm>
          <a:prstGeom prst="rect">
            <a:avLst/>
          </a:prstGeom>
        </p:spPr>
      </p:pic>
    </p:spTree>
    <p:extLst>
      <p:ext uri="{BB962C8B-B14F-4D97-AF65-F5344CB8AC3E}">
        <p14:creationId xmlns:p14="http://schemas.microsoft.com/office/powerpoint/2010/main" val="1671563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ECC6-4864-4365-A835-A7F076D4DB5C}"/>
              </a:ext>
            </a:extLst>
          </p:cNvPr>
          <p:cNvSpPr>
            <a:spLocks noGrp="1"/>
          </p:cNvSpPr>
          <p:nvPr>
            <p:ph type="title"/>
          </p:nvPr>
        </p:nvSpPr>
        <p:spPr>
          <a:xfrm>
            <a:off x="1143001" y="159944"/>
            <a:ext cx="9905998" cy="757276"/>
          </a:xfrm>
        </p:spPr>
        <p:txBody>
          <a:bodyPr/>
          <a:lstStyle/>
          <a:p>
            <a:r>
              <a:rPr lang="en-US" dirty="0">
                <a:solidFill>
                  <a:srgbClr val="00B050"/>
                </a:solidFill>
                <a:latin typeface="Checkbook" panose="020B0000000000000000" pitchFamily="34" charset="0"/>
              </a:rPr>
              <a:t>MERGduino: </a:t>
            </a:r>
            <a:r>
              <a:rPr lang="en-US" dirty="0">
                <a:solidFill>
                  <a:srgbClr val="FF0000"/>
                </a:solidFill>
                <a:latin typeface="Checkbook" panose="020B0000000000000000" pitchFamily="34" charset="0"/>
              </a:rPr>
              <a:t>Work Phases</a:t>
            </a:r>
            <a:endParaRPr lang="en-US" dirty="0">
              <a:solidFill>
                <a:srgbClr val="FF0000"/>
              </a:solidFill>
            </a:endParaRPr>
          </a:p>
        </p:txBody>
      </p:sp>
      <p:sp>
        <p:nvSpPr>
          <p:cNvPr id="5" name="TextBox 4">
            <a:extLst>
              <a:ext uri="{FF2B5EF4-FFF2-40B4-BE49-F238E27FC236}">
                <a16:creationId xmlns:a16="http://schemas.microsoft.com/office/drawing/2014/main" id="{FFEC40BD-F54C-4EBC-AFDF-B49252F8875F}"/>
              </a:ext>
            </a:extLst>
          </p:cNvPr>
          <p:cNvSpPr txBox="1"/>
          <p:nvPr/>
        </p:nvSpPr>
        <p:spPr>
          <a:xfrm>
            <a:off x="1649489" y="850109"/>
            <a:ext cx="7595179" cy="369332"/>
          </a:xfrm>
          <a:prstGeom prst="rect">
            <a:avLst/>
          </a:prstGeom>
          <a:noFill/>
        </p:spPr>
        <p:txBody>
          <a:bodyPr wrap="square" rtlCol="0">
            <a:spAutoFit/>
          </a:bodyPr>
          <a:lstStyle/>
          <a:p>
            <a:r>
              <a:rPr lang="en-US" dirty="0">
                <a:solidFill>
                  <a:srgbClr val="FFFF00"/>
                </a:solidFill>
              </a:rPr>
              <a:t>All Projects go through phases (whether they are recognized as such or not)</a:t>
            </a:r>
          </a:p>
        </p:txBody>
      </p:sp>
      <p:graphicFrame>
        <p:nvGraphicFramePr>
          <p:cNvPr id="3" name="Table 3">
            <a:extLst>
              <a:ext uri="{FF2B5EF4-FFF2-40B4-BE49-F238E27FC236}">
                <a16:creationId xmlns:a16="http://schemas.microsoft.com/office/drawing/2014/main" id="{A0507852-E66F-4053-BA5E-0427BC62CC37}"/>
              </a:ext>
            </a:extLst>
          </p:cNvPr>
          <p:cNvGraphicFramePr>
            <a:graphicFrameLocks noGrp="1"/>
          </p:cNvGraphicFramePr>
          <p:nvPr>
            <p:extLst>
              <p:ext uri="{D42A27DB-BD31-4B8C-83A1-F6EECF244321}">
                <p14:modId xmlns:p14="http://schemas.microsoft.com/office/powerpoint/2010/main" val="3534783679"/>
              </p:ext>
            </p:extLst>
          </p:nvPr>
        </p:nvGraphicFramePr>
        <p:xfrm>
          <a:off x="916496" y="1709567"/>
          <a:ext cx="10635144" cy="2966720"/>
        </p:xfrm>
        <a:graphic>
          <a:graphicData uri="http://schemas.openxmlformats.org/drawingml/2006/table">
            <a:tbl>
              <a:tblPr firstRow="1" bandRow="1">
                <a:tableStyleId>{5C22544A-7EE6-4342-B048-85BDC9FD1C3A}</a:tableStyleId>
              </a:tblPr>
              <a:tblGrid>
                <a:gridCol w="817417">
                  <a:extLst>
                    <a:ext uri="{9D8B030D-6E8A-4147-A177-3AD203B41FA5}">
                      <a16:colId xmlns:a16="http://schemas.microsoft.com/office/drawing/2014/main" val="2598000485"/>
                    </a:ext>
                  </a:extLst>
                </a:gridCol>
                <a:gridCol w="1655239">
                  <a:extLst>
                    <a:ext uri="{9D8B030D-6E8A-4147-A177-3AD203B41FA5}">
                      <a16:colId xmlns:a16="http://schemas.microsoft.com/office/drawing/2014/main" val="3863070693"/>
                    </a:ext>
                  </a:extLst>
                </a:gridCol>
                <a:gridCol w="3816991">
                  <a:extLst>
                    <a:ext uri="{9D8B030D-6E8A-4147-A177-3AD203B41FA5}">
                      <a16:colId xmlns:a16="http://schemas.microsoft.com/office/drawing/2014/main" val="429033357"/>
                    </a:ext>
                  </a:extLst>
                </a:gridCol>
                <a:gridCol w="2969703">
                  <a:extLst>
                    <a:ext uri="{9D8B030D-6E8A-4147-A177-3AD203B41FA5}">
                      <a16:colId xmlns:a16="http://schemas.microsoft.com/office/drawing/2014/main" val="3983995983"/>
                    </a:ext>
                  </a:extLst>
                </a:gridCol>
                <a:gridCol w="1375794">
                  <a:extLst>
                    <a:ext uri="{9D8B030D-6E8A-4147-A177-3AD203B41FA5}">
                      <a16:colId xmlns:a16="http://schemas.microsoft.com/office/drawing/2014/main" val="156959021"/>
                    </a:ext>
                  </a:extLst>
                </a:gridCol>
              </a:tblGrid>
              <a:tr h="370840">
                <a:tc>
                  <a:txBody>
                    <a:bodyPr/>
                    <a:lstStyle/>
                    <a:p>
                      <a:pPr algn="ctr"/>
                      <a:r>
                        <a:rPr lang="en-US" dirty="0"/>
                        <a:t>Phase</a:t>
                      </a:r>
                    </a:p>
                  </a:txBody>
                  <a:tcPr/>
                </a:tc>
                <a:tc>
                  <a:txBody>
                    <a:bodyPr/>
                    <a:lstStyle/>
                    <a:p>
                      <a:r>
                        <a:rPr lang="en-US" dirty="0"/>
                        <a:t>Description</a:t>
                      </a:r>
                    </a:p>
                  </a:txBody>
                  <a:tcPr/>
                </a:tc>
                <a:tc>
                  <a:txBody>
                    <a:bodyPr/>
                    <a:lstStyle/>
                    <a:p>
                      <a:r>
                        <a:rPr lang="en-US" dirty="0"/>
                        <a:t>Conditions for Going Forward</a:t>
                      </a:r>
                    </a:p>
                  </a:txBody>
                  <a:tcPr/>
                </a:tc>
                <a:tc>
                  <a:txBody>
                    <a:bodyPr/>
                    <a:lstStyle/>
                    <a:p>
                      <a:r>
                        <a:rPr lang="en-US" dirty="0"/>
                        <a:t>Decision</a:t>
                      </a:r>
                    </a:p>
                  </a:txBody>
                  <a:tcPr/>
                </a:tc>
                <a:tc>
                  <a:txBody>
                    <a:bodyPr/>
                    <a:lstStyle/>
                    <a:p>
                      <a:r>
                        <a:rPr lang="en-US" dirty="0"/>
                        <a:t>When</a:t>
                      </a:r>
                    </a:p>
                  </a:txBody>
                  <a:tcPr/>
                </a:tc>
                <a:extLst>
                  <a:ext uri="{0D108BD9-81ED-4DB2-BD59-A6C34878D82A}">
                    <a16:rowId xmlns:a16="http://schemas.microsoft.com/office/drawing/2014/main" val="2495785719"/>
                  </a:ext>
                </a:extLst>
              </a:tr>
              <a:tr h="370840">
                <a:tc>
                  <a:txBody>
                    <a:bodyPr/>
                    <a:lstStyle/>
                    <a:p>
                      <a:pPr algn="ctr"/>
                      <a:r>
                        <a:rPr lang="en-US" dirty="0"/>
                        <a:t>0</a:t>
                      </a:r>
                    </a:p>
                  </a:txBody>
                  <a:tcPr/>
                </a:tc>
                <a:tc>
                  <a:txBody>
                    <a:bodyPr/>
                    <a:lstStyle/>
                    <a:p>
                      <a:r>
                        <a:rPr lang="en-US" dirty="0"/>
                        <a:t>Idea</a:t>
                      </a:r>
                    </a:p>
                  </a:txBody>
                  <a:tcPr/>
                </a:tc>
                <a:tc>
                  <a:txBody>
                    <a:bodyPr/>
                    <a:lstStyle/>
                    <a:p>
                      <a:r>
                        <a:rPr lang="en-US" dirty="0"/>
                        <a:t>Someone is willing to work it</a:t>
                      </a:r>
                    </a:p>
                  </a:txBody>
                  <a:tcPr/>
                </a:tc>
                <a:tc>
                  <a:txBody>
                    <a:bodyPr/>
                    <a:lstStyle/>
                    <a:p>
                      <a:r>
                        <a:rPr lang="en-US" dirty="0"/>
                        <a:t>Yes – Alan</a:t>
                      </a:r>
                    </a:p>
                  </a:txBody>
                  <a:tcPr/>
                </a:tc>
                <a:tc>
                  <a:txBody>
                    <a:bodyPr/>
                    <a:lstStyle/>
                    <a:p>
                      <a:r>
                        <a:rPr lang="en-US" dirty="0"/>
                        <a:t>Dec 2021</a:t>
                      </a:r>
                    </a:p>
                  </a:txBody>
                  <a:tcPr/>
                </a:tc>
                <a:extLst>
                  <a:ext uri="{0D108BD9-81ED-4DB2-BD59-A6C34878D82A}">
                    <a16:rowId xmlns:a16="http://schemas.microsoft.com/office/drawing/2014/main" val="3523431365"/>
                  </a:ext>
                </a:extLst>
              </a:tr>
              <a:tr h="370840">
                <a:tc>
                  <a:txBody>
                    <a:bodyPr/>
                    <a:lstStyle/>
                    <a:p>
                      <a:pPr algn="ctr"/>
                      <a:r>
                        <a:rPr lang="en-US" dirty="0"/>
                        <a:t>1</a:t>
                      </a:r>
                    </a:p>
                  </a:txBody>
                  <a:tcPr/>
                </a:tc>
                <a:tc>
                  <a:txBody>
                    <a:bodyPr/>
                    <a:lstStyle/>
                    <a:p>
                      <a:r>
                        <a:rPr lang="en-US" dirty="0"/>
                        <a:t>Definition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Requirements are set.</a:t>
                      </a:r>
                    </a:p>
                  </a:txBody>
                  <a:tcPr/>
                </a:tc>
                <a:tc>
                  <a:txBody>
                    <a:bodyPr/>
                    <a:lstStyle/>
                    <a:p>
                      <a:r>
                        <a:rPr lang="en-US" dirty="0"/>
                        <a:t>This is In Progress</a:t>
                      </a:r>
                    </a:p>
                  </a:txBody>
                  <a:tcPr/>
                </a:tc>
                <a:tc>
                  <a:txBody>
                    <a:bodyPr/>
                    <a:lstStyle/>
                    <a:p>
                      <a:r>
                        <a:rPr lang="en-US" dirty="0"/>
                        <a:t>Jan 2022</a:t>
                      </a:r>
                    </a:p>
                  </a:txBody>
                  <a:tcPr/>
                </a:tc>
                <a:extLst>
                  <a:ext uri="{0D108BD9-81ED-4DB2-BD59-A6C34878D82A}">
                    <a16:rowId xmlns:a16="http://schemas.microsoft.com/office/drawing/2014/main" val="513001465"/>
                  </a:ext>
                </a:extLst>
              </a:tr>
              <a:tr h="370840">
                <a:tc>
                  <a:txBody>
                    <a:bodyPr/>
                    <a:lstStyle/>
                    <a:p>
                      <a:pPr algn="ctr"/>
                      <a:r>
                        <a:rPr lang="en-US" dirty="0"/>
                        <a:t>2</a:t>
                      </a:r>
                    </a:p>
                  </a:txBody>
                  <a:tcPr/>
                </a:tc>
                <a:tc>
                  <a:txBody>
                    <a:bodyPr/>
                    <a:lstStyle/>
                    <a:p>
                      <a:r>
                        <a:rPr lang="en-US" dirty="0"/>
                        <a:t>Basic Design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Previous stage passed.</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31025186"/>
                  </a:ext>
                </a:extLst>
              </a:tr>
              <a:tr h="370840">
                <a:tc>
                  <a:txBody>
                    <a:bodyPr/>
                    <a:lstStyle/>
                    <a:p>
                      <a:pPr algn="ctr"/>
                      <a:r>
                        <a:rPr lang="en-US" dirty="0"/>
                        <a:t>3</a:t>
                      </a:r>
                    </a:p>
                  </a:txBody>
                  <a:tcPr/>
                </a:tc>
                <a:tc>
                  <a:txBody>
                    <a:bodyPr/>
                    <a:lstStyle/>
                    <a:p>
                      <a:r>
                        <a:rPr lang="en-US" dirty="0"/>
                        <a:t>Detailed Design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Previous stage passed.</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84394165"/>
                  </a:ext>
                </a:extLst>
              </a:tr>
              <a:tr h="370840">
                <a:tc>
                  <a:txBody>
                    <a:bodyPr/>
                    <a:lstStyle/>
                    <a:p>
                      <a:pPr algn="ctr"/>
                      <a:r>
                        <a:rPr lang="en-US" dirty="0"/>
                        <a:t>4</a:t>
                      </a:r>
                    </a:p>
                  </a:txBody>
                  <a:tcPr/>
                </a:tc>
                <a:tc>
                  <a:txBody>
                    <a:bodyPr/>
                    <a:lstStyle/>
                    <a:p>
                      <a:r>
                        <a:rPr lang="en-US" dirty="0"/>
                        <a:t>Execution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Previous stage passed.</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36048738"/>
                  </a:ext>
                </a:extLst>
              </a:tr>
              <a:tr h="370840">
                <a:tc>
                  <a:txBody>
                    <a:bodyPr/>
                    <a:lstStyle/>
                    <a:p>
                      <a:pPr algn="ctr"/>
                      <a:r>
                        <a:rPr lang="en-US" dirty="0"/>
                        <a:t>5</a:t>
                      </a:r>
                    </a:p>
                  </a:txBody>
                  <a:tcPr/>
                </a:tc>
                <a:tc>
                  <a:txBody>
                    <a:bodyPr/>
                    <a:lstStyle/>
                    <a:p>
                      <a:r>
                        <a:rPr lang="en-US" dirty="0"/>
                        <a:t>Commissioning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Previous stage passed.</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83437293"/>
                  </a:ext>
                </a:extLst>
              </a:tr>
              <a:tr h="370840">
                <a:tc>
                  <a:txBody>
                    <a:bodyPr/>
                    <a:lstStyle/>
                    <a:p>
                      <a:pPr algn="ctr"/>
                      <a:r>
                        <a:rPr lang="en-US" dirty="0"/>
                        <a:t>6</a:t>
                      </a:r>
                    </a:p>
                  </a:txBody>
                  <a:tcPr/>
                </a:tc>
                <a:tc>
                  <a:txBody>
                    <a:bodyPr/>
                    <a:lstStyle/>
                    <a:p>
                      <a:r>
                        <a:rPr lang="en-US" dirty="0"/>
                        <a:t>Closeout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Considered ‘done’ and ready for use.</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176051796"/>
                  </a:ext>
                </a:extLst>
              </a:tr>
            </a:tbl>
          </a:graphicData>
        </a:graphic>
      </p:graphicFrame>
      <p:sp>
        <p:nvSpPr>
          <p:cNvPr id="4" name="TextBox 3">
            <a:extLst>
              <a:ext uri="{FF2B5EF4-FFF2-40B4-BE49-F238E27FC236}">
                <a16:creationId xmlns:a16="http://schemas.microsoft.com/office/drawing/2014/main" id="{3A679939-F7FB-4DAE-AD3C-6F85F7B51F2E}"/>
              </a:ext>
            </a:extLst>
          </p:cNvPr>
          <p:cNvSpPr txBox="1"/>
          <p:nvPr/>
        </p:nvSpPr>
        <p:spPr>
          <a:xfrm>
            <a:off x="1213607" y="4932727"/>
            <a:ext cx="9764786" cy="923330"/>
          </a:xfrm>
          <a:prstGeom prst="rect">
            <a:avLst/>
          </a:prstGeom>
          <a:noFill/>
        </p:spPr>
        <p:txBody>
          <a:bodyPr wrap="square" rtlCol="0">
            <a:spAutoFit/>
          </a:bodyPr>
          <a:lstStyle/>
          <a:p>
            <a:r>
              <a:rPr lang="en-US" dirty="0"/>
              <a:t>Implied is that in all cases a phase can only happen if someone is willing to work that phase (Obviously some resources/effort will be needed).  As MERG is a volunteer organization this could be an individual or a ‘working group’.</a:t>
            </a:r>
          </a:p>
        </p:txBody>
      </p:sp>
    </p:spTree>
    <p:extLst>
      <p:ext uri="{BB962C8B-B14F-4D97-AF65-F5344CB8AC3E}">
        <p14:creationId xmlns:p14="http://schemas.microsoft.com/office/powerpoint/2010/main" val="1479574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ECC6-4864-4365-A835-A7F076D4DB5C}"/>
              </a:ext>
            </a:extLst>
          </p:cNvPr>
          <p:cNvSpPr>
            <a:spLocks noGrp="1"/>
          </p:cNvSpPr>
          <p:nvPr>
            <p:ph type="title"/>
          </p:nvPr>
        </p:nvSpPr>
        <p:spPr>
          <a:xfrm>
            <a:off x="1143001" y="159944"/>
            <a:ext cx="9905998" cy="757276"/>
          </a:xfrm>
        </p:spPr>
        <p:txBody>
          <a:bodyPr/>
          <a:lstStyle/>
          <a:p>
            <a:r>
              <a:rPr lang="en-US" dirty="0">
                <a:solidFill>
                  <a:srgbClr val="00B050"/>
                </a:solidFill>
                <a:latin typeface="Checkbook" panose="020B0000000000000000" pitchFamily="34" charset="0"/>
              </a:rPr>
              <a:t>MERGduino: </a:t>
            </a:r>
            <a:r>
              <a:rPr lang="en-US" dirty="0">
                <a:solidFill>
                  <a:srgbClr val="FF0000"/>
                </a:solidFill>
                <a:latin typeface="Checkbook" panose="020B0000000000000000" pitchFamily="34" charset="0"/>
              </a:rPr>
              <a:t>issues and outcomes</a:t>
            </a:r>
            <a:endParaRPr lang="en-US" dirty="0">
              <a:solidFill>
                <a:srgbClr val="FF0000"/>
              </a:solidFill>
            </a:endParaRPr>
          </a:p>
        </p:txBody>
      </p:sp>
      <p:graphicFrame>
        <p:nvGraphicFramePr>
          <p:cNvPr id="3" name="Table 3">
            <a:extLst>
              <a:ext uri="{FF2B5EF4-FFF2-40B4-BE49-F238E27FC236}">
                <a16:creationId xmlns:a16="http://schemas.microsoft.com/office/drawing/2014/main" id="{A0507852-E66F-4053-BA5E-0427BC62CC37}"/>
              </a:ext>
            </a:extLst>
          </p:cNvPr>
          <p:cNvGraphicFramePr>
            <a:graphicFrameLocks noGrp="1"/>
          </p:cNvGraphicFramePr>
          <p:nvPr>
            <p:extLst>
              <p:ext uri="{D42A27DB-BD31-4B8C-83A1-F6EECF244321}">
                <p14:modId xmlns:p14="http://schemas.microsoft.com/office/powerpoint/2010/main" val="218667945"/>
              </p:ext>
            </p:extLst>
          </p:nvPr>
        </p:nvGraphicFramePr>
        <p:xfrm>
          <a:off x="844492" y="917220"/>
          <a:ext cx="10503016" cy="5400040"/>
        </p:xfrm>
        <a:graphic>
          <a:graphicData uri="http://schemas.openxmlformats.org/drawingml/2006/table">
            <a:tbl>
              <a:tblPr firstRow="1" bandRow="1">
                <a:tableStyleId>{5C22544A-7EE6-4342-B048-85BDC9FD1C3A}</a:tableStyleId>
              </a:tblPr>
              <a:tblGrid>
                <a:gridCol w="757805">
                  <a:extLst>
                    <a:ext uri="{9D8B030D-6E8A-4147-A177-3AD203B41FA5}">
                      <a16:colId xmlns:a16="http://schemas.microsoft.com/office/drawing/2014/main" val="2598000485"/>
                    </a:ext>
                  </a:extLst>
                </a:gridCol>
                <a:gridCol w="1391069">
                  <a:extLst>
                    <a:ext uri="{9D8B030D-6E8A-4147-A177-3AD203B41FA5}">
                      <a16:colId xmlns:a16="http://schemas.microsoft.com/office/drawing/2014/main" val="3863070693"/>
                    </a:ext>
                  </a:extLst>
                </a:gridCol>
                <a:gridCol w="3657600">
                  <a:extLst>
                    <a:ext uri="{9D8B030D-6E8A-4147-A177-3AD203B41FA5}">
                      <a16:colId xmlns:a16="http://schemas.microsoft.com/office/drawing/2014/main" val="429033357"/>
                    </a:ext>
                  </a:extLst>
                </a:gridCol>
                <a:gridCol w="2631057">
                  <a:extLst>
                    <a:ext uri="{9D8B030D-6E8A-4147-A177-3AD203B41FA5}">
                      <a16:colId xmlns:a16="http://schemas.microsoft.com/office/drawing/2014/main" val="3085965303"/>
                    </a:ext>
                  </a:extLst>
                </a:gridCol>
                <a:gridCol w="1153147">
                  <a:extLst>
                    <a:ext uri="{9D8B030D-6E8A-4147-A177-3AD203B41FA5}">
                      <a16:colId xmlns:a16="http://schemas.microsoft.com/office/drawing/2014/main" val="3983995983"/>
                    </a:ext>
                  </a:extLst>
                </a:gridCol>
                <a:gridCol w="912338">
                  <a:extLst>
                    <a:ext uri="{9D8B030D-6E8A-4147-A177-3AD203B41FA5}">
                      <a16:colId xmlns:a16="http://schemas.microsoft.com/office/drawing/2014/main" val="156959021"/>
                    </a:ext>
                  </a:extLst>
                </a:gridCol>
              </a:tblGrid>
              <a:tr h="370840">
                <a:tc>
                  <a:txBody>
                    <a:bodyPr/>
                    <a:lstStyle/>
                    <a:p>
                      <a:pPr algn="ctr"/>
                      <a:r>
                        <a:rPr lang="en-US" dirty="0"/>
                        <a:t>Item</a:t>
                      </a:r>
                    </a:p>
                  </a:txBody>
                  <a:tcPr/>
                </a:tc>
                <a:tc>
                  <a:txBody>
                    <a:bodyPr/>
                    <a:lstStyle/>
                    <a:p>
                      <a:r>
                        <a:rPr lang="en-US" dirty="0"/>
                        <a:t>Description</a:t>
                      </a:r>
                    </a:p>
                  </a:txBody>
                  <a:tcPr/>
                </a:tc>
                <a:tc>
                  <a:txBody>
                    <a:bodyPr/>
                    <a:lstStyle/>
                    <a:p>
                      <a:r>
                        <a:rPr lang="en-US" dirty="0"/>
                        <a:t>Reasons Why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Reasons Why NOT</a:t>
                      </a:r>
                    </a:p>
                  </a:txBody>
                  <a:tcPr/>
                </a:tc>
                <a:tc>
                  <a:txBody>
                    <a:bodyPr/>
                    <a:lstStyle/>
                    <a:p>
                      <a:r>
                        <a:rPr lang="en-US" dirty="0"/>
                        <a:t>Decision</a:t>
                      </a:r>
                    </a:p>
                  </a:txBody>
                  <a:tcPr/>
                </a:tc>
                <a:tc>
                  <a:txBody>
                    <a:bodyPr/>
                    <a:lstStyle/>
                    <a:p>
                      <a:r>
                        <a:rPr lang="en-US" dirty="0"/>
                        <a:t>When</a:t>
                      </a:r>
                    </a:p>
                  </a:txBody>
                  <a:tcPr/>
                </a:tc>
                <a:extLst>
                  <a:ext uri="{0D108BD9-81ED-4DB2-BD59-A6C34878D82A}">
                    <a16:rowId xmlns:a16="http://schemas.microsoft.com/office/drawing/2014/main" val="2495785719"/>
                  </a:ext>
                </a:extLst>
              </a:tr>
              <a:tr h="370840">
                <a:tc>
                  <a:txBody>
                    <a:bodyPr/>
                    <a:lstStyle/>
                    <a:p>
                      <a:pPr algn="ctr"/>
                      <a:r>
                        <a:rPr lang="en-US" dirty="0"/>
                        <a:t>0</a:t>
                      </a:r>
                    </a:p>
                  </a:txBody>
                  <a:tcPr/>
                </a:tc>
                <a:tc>
                  <a:txBody>
                    <a:bodyPr/>
                    <a:lstStyle/>
                    <a:p>
                      <a:r>
                        <a:rPr lang="en-US" dirty="0"/>
                        <a:t>Use 5 VDC Power to Arduino instead of Vin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a 7805 gives more flexible input power options including standard 9 volt battery and 12 VDC. Offloads the NANO regulator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 design used a 7812</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523431365"/>
                  </a:ext>
                </a:extLst>
              </a:tr>
              <a:tr h="370840">
                <a:tc>
                  <a:txBody>
                    <a:bodyPr/>
                    <a:lstStyle/>
                    <a:p>
                      <a:pPr algn="ctr"/>
                      <a:r>
                        <a:rPr lang="en-US" dirty="0"/>
                        <a:t>1</a:t>
                      </a:r>
                    </a:p>
                  </a:txBody>
                  <a:tcPr/>
                </a:tc>
                <a:tc>
                  <a:txBody>
                    <a:bodyPr/>
                    <a:lstStyle/>
                    <a:p>
                      <a:r>
                        <a:rPr lang="en-US" dirty="0"/>
                        <a:t>Keep Line Driver IC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Allows higher current loads of independent voltages. Protects NANO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Cost in terms of PCB space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Part cost (pennies) </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513001465"/>
                  </a:ext>
                </a:extLst>
              </a:tr>
              <a:tr h="370840">
                <a:tc>
                  <a:txBody>
                    <a:bodyPr/>
                    <a:lstStyle/>
                    <a:p>
                      <a:pPr algn="ctr"/>
                      <a:r>
                        <a:rPr lang="en-US" dirty="0"/>
                        <a:t>2</a:t>
                      </a:r>
                    </a:p>
                  </a:txBody>
                  <a:tcPr/>
                </a:tc>
                <a:tc>
                  <a:txBody>
                    <a:bodyPr/>
                    <a:lstStyle/>
                    <a:p>
                      <a:r>
                        <a:rPr lang="en-US" sz="1400" dirty="0"/>
                        <a:t>Choice of Current Limiting R value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R330 and R470 was traditional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New LED’s more efficient use R680 or even R1K </a:t>
                      </a:r>
                    </a:p>
                  </a:txBody>
                  <a:tcPr/>
                </a:tc>
                <a:tc>
                  <a:txBody>
                    <a:bodyPr/>
                    <a:lstStyle/>
                    <a:p>
                      <a:r>
                        <a:rPr lang="en-US" dirty="0"/>
                        <a:t>Do some Testing</a:t>
                      </a:r>
                    </a:p>
                  </a:txBody>
                  <a:tcPr/>
                </a:tc>
                <a:tc>
                  <a:txBody>
                    <a:bodyPr/>
                    <a:lstStyle/>
                    <a:p>
                      <a:endParaRPr lang="en-US" dirty="0"/>
                    </a:p>
                  </a:txBody>
                  <a:tcPr/>
                </a:tc>
                <a:extLst>
                  <a:ext uri="{0D108BD9-81ED-4DB2-BD59-A6C34878D82A}">
                    <a16:rowId xmlns:a16="http://schemas.microsoft.com/office/drawing/2014/main" val="1231025186"/>
                  </a:ext>
                </a:extLst>
              </a:tr>
              <a:tr h="370840">
                <a:tc>
                  <a:txBody>
                    <a:bodyPr/>
                    <a:lstStyle/>
                    <a:p>
                      <a:pPr algn="ctr"/>
                      <a:r>
                        <a:rPr lang="en-US" dirty="0"/>
                        <a:t>3</a:t>
                      </a:r>
                    </a:p>
                  </a:txBody>
                  <a:tcPr/>
                </a:tc>
                <a:tc>
                  <a:txBody>
                    <a:bodyPr/>
                    <a:lstStyle/>
                    <a:p>
                      <a:r>
                        <a:rPr lang="en-US" dirty="0"/>
                        <a:t>External I2C pullup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Allows control over I2C 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Simple soldering job and use of DMM lessons. Ohms Law.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Could use internal pullups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Save real estate and cost (pennies) </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84394165"/>
                  </a:ext>
                </a:extLst>
              </a:tr>
              <a:tr h="370840">
                <a:tc>
                  <a:txBody>
                    <a:bodyPr/>
                    <a:lstStyle/>
                    <a:p>
                      <a:pPr algn="ctr"/>
                      <a:r>
                        <a:rPr lang="en-US" dirty="0"/>
                        <a:t>4</a:t>
                      </a:r>
                    </a:p>
                  </a:txBody>
                  <a:tcPr/>
                </a:tc>
                <a:tc>
                  <a:txBody>
                    <a:bodyPr/>
                    <a:lstStyle/>
                    <a:p>
                      <a:r>
                        <a:rPr lang="en-US" dirty="0"/>
                        <a:t>Include MAX485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General RS485 comms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CMRI connectivity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Cost in terms of PCB space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Part cost (pennies) </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36048738"/>
                  </a:ext>
                </a:extLst>
              </a:tr>
              <a:tr h="370840">
                <a:tc>
                  <a:txBody>
                    <a:bodyPr/>
                    <a:lstStyle/>
                    <a:p>
                      <a:pPr algn="ctr"/>
                      <a:r>
                        <a:rPr lang="en-US" dirty="0"/>
                        <a:t>5</a:t>
                      </a:r>
                    </a:p>
                  </a:txBody>
                  <a:tcPr/>
                </a:tc>
                <a:tc>
                  <a:txBody>
                    <a:bodyPr/>
                    <a:lstStyle/>
                    <a:p>
                      <a:r>
                        <a:rPr lang="en-US" dirty="0"/>
                        <a:t>Include MP3 </a:t>
                      </a:r>
                      <a:r>
                        <a:rPr lang="en-US" dirty="0" err="1"/>
                        <a:t>dfPlayer</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Sound </a:t>
                      </a:r>
                      <a:r>
                        <a:rPr lang="en-US" dirty="0" err="1"/>
                        <a:t>Fx</a:t>
                      </a:r>
                      <a:r>
                        <a:rPr lang="en-US" dirty="0"/>
                        <a:t> is a whole area of interest.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Cost in terms of PCB space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Part cost (pennies) </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83437293"/>
                  </a:ext>
                </a:extLst>
              </a:tr>
            </a:tbl>
          </a:graphicData>
        </a:graphic>
      </p:graphicFrame>
    </p:spTree>
    <p:extLst>
      <p:ext uri="{BB962C8B-B14F-4D97-AF65-F5344CB8AC3E}">
        <p14:creationId xmlns:p14="http://schemas.microsoft.com/office/powerpoint/2010/main" val="11411543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502</TotalTime>
  <Words>1286</Words>
  <Application>Microsoft Office PowerPoint</Application>
  <PresentationFormat>Widescreen</PresentationFormat>
  <Paragraphs>172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Checkbook</vt:lpstr>
      <vt:lpstr>Tw Cen MT</vt:lpstr>
      <vt:lpstr>Circuit</vt:lpstr>
      <vt:lpstr>Practical Arduino</vt:lpstr>
      <vt:lpstr>Potential Course Outline (assumes no Prior electronics or Arduino knowledge)</vt:lpstr>
      <vt:lpstr>General Requirements</vt:lpstr>
      <vt:lpstr>Introducing:    MERGduino</vt:lpstr>
      <vt:lpstr>MERGduino: Power Supply</vt:lpstr>
      <vt:lpstr>MERGduino: I/O</vt:lpstr>
      <vt:lpstr>MERGduino: CPU</vt:lpstr>
      <vt:lpstr>MERGduino: Work Phases</vt:lpstr>
      <vt:lpstr>MERGduino: issues and outcomes</vt:lpstr>
      <vt:lpstr>Links and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Arduino</dc:title>
  <dc:creator>Alan Lomax</dc:creator>
  <cp:lastModifiedBy>Alan Lomax</cp:lastModifiedBy>
  <cp:revision>13</cp:revision>
  <dcterms:created xsi:type="dcterms:W3CDTF">2021-12-15T13:18:50Z</dcterms:created>
  <dcterms:modified xsi:type="dcterms:W3CDTF">2022-01-14T01:33:59Z</dcterms:modified>
</cp:coreProperties>
</file>