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78" r:id="rId5"/>
    <p:sldId id="277" r:id="rId6"/>
    <p:sldId id="276" r:id="rId7"/>
    <p:sldId id="279" r:id="rId8"/>
    <p:sldId id="265" r:id="rId9"/>
    <p:sldId id="268" r:id="rId10"/>
    <p:sldId id="280" r:id="rId11"/>
    <p:sldId id="275" r:id="rId12"/>
    <p:sldId id="266" r:id="rId13"/>
    <p:sldId id="267" r:id="rId14"/>
    <p:sldId id="274" r:id="rId15"/>
    <p:sldId id="263" r:id="rId16"/>
    <p:sldId id="269" r:id="rId17"/>
    <p:sldId id="264" r:id="rId18"/>
    <p:sldId id="261" r:id="rId19"/>
    <p:sldId id="270" r:id="rId20"/>
    <p:sldId id="262" r:id="rId21"/>
    <p:sldId id="26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DFD9D"/>
    <a:srgbClr val="990099"/>
    <a:srgbClr val="00AACC"/>
    <a:srgbClr val="5EEC3C"/>
    <a:srgbClr val="E50D79"/>
    <a:srgbClr val="CC0099"/>
    <a:srgbClr val="E2109C"/>
    <a:srgbClr val="FE9202"/>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3216" autoAdjust="0"/>
  </p:normalViewPr>
  <p:slideViewPr>
    <p:cSldViewPr>
      <p:cViewPr varScale="1">
        <p:scale>
          <a:sx n="141" d="100"/>
          <a:sy n="141" d="100"/>
        </p:scale>
        <p:origin x="168" y="-24"/>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800" dirty="0">
                <a:solidFill>
                  <a:schemeClr val="bg1"/>
                </a:solidFill>
              </a:rPr>
              <a:t>When Revving up this deck – below are Sven’s comments. </a:t>
            </a:r>
            <a:r>
              <a:rPr lang="en-US" sz="800" strike="dblStrike" baseline="0" dirty="0">
                <a:solidFill>
                  <a:srgbClr val="FF0000"/>
                </a:solidFill>
              </a:rPr>
              <a:t>In addition : Also be sure to copy logos from template and apply here</a:t>
            </a:r>
          </a:p>
          <a:p>
            <a:pPr>
              <a:buFont typeface="+mj-lt"/>
              <a:buAutoNum type="arabicPeriod"/>
            </a:pPr>
            <a:endParaRPr lang="en-US" sz="800" dirty="0">
              <a:solidFill>
                <a:schemeClr val="bg1"/>
              </a:solidFill>
            </a:endParaRPr>
          </a:p>
          <a:p>
            <a:pPr>
              <a:buFont typeface="+mj-lt"/>
              <a:buAutoNum type="arabicPeriod"/>
            </a:pPr>
            <a:r>
              <a:rPr lang="en-US" sz="800" strike="dblStrike" kern="1200" baseline="0" dirty="0">
                <a:solidFill>
                  <a:srgbClr val="FF0000"/>
                </a:solidFill>
                <a:latin typeface="+mn-lt"/>
                <a:ea typeface="+mn-ea"/>
                <a:cs typeface="+mn-cs"/>
              </a:rPr>
              <a:t>It is interesting comparison is that you start with what a class is and then describe how it is made. We start the other way. :)</a:t>
            </a:r>
            <a:br>
              <a:rPr lang="en-US" sz="800" dirty="0">
                <a:solidFill>
                  <a:schemeClr val="bg1"/>
                </a:solidFill>
              </a:rPr>
            </a:br>
            <a:br>
              <a:rPr lang="en-US" sz="800" dirty="0">
                <a:solidFill>
                  <a:schemeClr val="bg1"/>
                </a:solidFill>
              </a:rPr>
            </a:br>
            <a:r>
              <a:rPr lang="en-US" sz="800" strike="dblStrike" baseline="0" dirty="0">
                <a:solidFill>
                  <a:schemeClr val="bg1"/>
                </a:solidFill>
              </a:rPr>
              <a:t>Some comments on the slides:</a:t>
            </a:r>
            <a:br>
              <a:rPr lang="en-US" sz="800" strike="dblStrike" baseline="0" dirty="0">
                <a:solidFill>
                  <a:schemeClr val="bg1"/>
                </a:solidFill>
              </a:rPr>
            </a:br>
            <a:r>
              <a:rPr lang="en-US" sz="800" strike="dblStrike" baseline="0" dirty="0">
                <a:solidFill>
                  <a:schemeClr val="bg1"/>
                </a:solidFill>
              </a:rPr>
              <a:t>I'd like to see the use of the keyword "struct" too. Some members may be familiar with "struct" from C programming. Describe the difference between "struct" and "class".</a:t>
            </a:r>
            <a:br>
              <a:rPr lang="en-US" sz="800" strike="dblStrike" baseline="0" dirty="0">
                <a:solidFill>
                  <a:schemeClr val="bg1"/>
                </a:solidFill>
              </a:rPr>
            </a:br>
            <a:endParaRPr lang="en-US" sz="800" strike="dblStrike" baseline="0" dirty="0">
              <a:solidFill>
                <a:schemeClr val="bg1"/>
              </a:solidFill>
            </a:endParaRPr>
          </a:p>
          <a:p>
            <a:pPr marL="742950" lvl="1" indent="-285750">
              <a:buFont typeface="Arial" panose="020B0604020202020204" pitchFamily="34" charset="0"/>
              <a:buChar char="•"/>
            </a:pPr>
            <a:r>
              <a:rPr lang="en-US" sz="800" strike="dblStrike" baseline="0" dirty="0">
                <a:solidFill>
                  <a:schemeClr val="bg1"/>
                </a:solidFill>
              </a:rPr>
              <a:t>Chris and I plan to introduce "struct" first and then enhance it into a "class". </a:t>
            </a:r>
            <a:br>
              <a:rPr lang="en-US" sz="800" dirty="0">
                <a:solidFill>
                  <a:schemeClr val="bg1"/>
                </a:solidFill>
              </a:rPr>
            </a:br>
            <a:endParaRPr lang="en-US" sz="800" strike="dblStrike" baseline="0" dirty="0">
              <a:solidFill>
                <a:schemeClr val="bg1"/>
              </a:solidFill>
            </a:endParaRPr>
          </a:p>
          <a:p>
            <a:pPr>
              <a:buFont typeface="+mj-lt"/>
              <a:buAutoNum type="arabicPeriod"/>
            </a:pPr>
            <a:r>
              <a:rPr lang="en-US" sz="800" strike="dblStrike" baseline="0" dirty="0">
                <a:solidFill>
                  <a:schemeClr val="bg1"/>
                </a:solidFill>
              </a:rPr>
              <a:t>Please clarify that a class is a type. This helps later on when you describe an object definition that the class name takes the place of a type in the same way as "int" or "char". This also helps understanding the difference between class and object in the same way as many are familiar with types (int, ...) and variables.</a:t>
            </a:r>
            <a:br>
              <a:rPr lang="en-US" sz="800" dirty="0">
                <a:solidFill>
                  <a:schemeClr val="bg1"/>
                </a:solidFill>
              </a:rPr>
            </a:br>
            <a:endParaRPr lang="en-US" sz="800" dirty="0">
              <a:solidFill>
                <a:schemeClr val="bg1"/>
              </a:solidFill>
            </a:endParaRPr>
          </a:p>
          <a:p>
            <a:pPr>
              <a:buFont typeface="+mj-lt"/>
              <a:buAutoNum type="arabicPeriod"/>
            </a:pPr>
            <a:r>
              <a:rPr lang="en-US" sz="800" strike="dblStrike" baseline="0" dirty="0">
                <a:solidFill>
                  <a:schemeClr val="bg1"/>
                </a:solidFill>
              </a:rPr>
              <a:t>When you describe the LED2 class, you may want to relate to the Servo class that some may be familiar with already.</a:t>
            </a:r>
          </a:p>
          <a:p>
            <a:pPr>
              <a:buFont typeface="+mj-lt"/>
              <a:buAutoNum type="arabicPeriod"/>
            </a:pPr>
            <a:r>
              <a:rPr lang="en-US" sz="800" strike="dblStrike" baseline="0" dirty="0">
                <a:solidFill>
                  <a:schemeClr val="bg1"/>
                </a:solidFill>
              </a:rPr>
              <a:t>Slide 4, item 2 (and Slide 5): Please don't call the objects "members of the class". Members are things inside the class definition such as member functions and member variables/properties. Prefer to say "objects of this class". (In Java </a:t>
            </a:r>
            <a:r>
              <a:rPr lang="en-US" sz="800" strike="dblStrike" baseline="0" dirty="0" err="1">
                <a:solidFill>
                  <a:schemeClr val="bg1"/>
                </a:solidFill>
              </a:rPr>
              <a:t>etc</a:t>
            </a:r>
            <a:r>
              <a:rPr lang="en-US" sz="800" strike="dblStrike" baseline="0" dirty="0">
                <a:solidFill>
                  <a:schemeClr val="bg1"/>
                </a:solidFill>
              </a:rPr>
              <a:t>, they say that the object is instantiated from the class or a class instance, but in C++ "instantiated" is a term used with templates so it is </a:t>
            </a:r>
            <a:r>
              <a:rPr lang="en-US" sz="800" strike="dblStrike" baseline="0" dirty="0" err="1">
                <a:solidFill>
                  <a:schemeClr val="bg1"/>
                </a:solidFill>
              </a:rPr>
              <a:t>is</a:t>
            </a:r>
            <a:r>
              <a:rPr lang="en-US" sz="800" strike="dblStrike" baseline="0" dirty="0">
                <a:solidFill>
                  <a:schemeClr val="bg1"/>
                </a:solidFill>
              </a:rPr>
              <a:t> not used with class objects to avoid confusion.)</a:t>
            </a:r>
          </a:p>
          <a:p>
            <a:pPr>
              <a:buFont typeface="+mj-lt"/>
              <a:buAutoNum type="arabicPeriod"/>
            </a:pPr>
            <a:r>
              <a:rPr lang="en-US" sz="800" strike="dblStrike" dirty="0">
                <a:solidFill>
                  <a:schemeClr val="bg1"/>
                </a:solidFill>
              </a:rPr>
              <a:t>Slide 6: If you write the definition of myLed1 as "LED2 myLed1 = LED2(13);" then it is easier to see the relationship with definition of a normal variable like "int pin = 13;" that the audience are familiar with. Here is where it is useful to think of LED2 as a type (mentioned in (2) above.) Then you can explain that "LED2 myLed1(13);" does the same thing (generates the same code). There is a slight difference here as the definition with "=" requires that you have an assignment operator, </a:t>
            </a:r>
            <a:r>
              <a:rPr lang="en-US" sz="800" strike="dblStrike" dirty="0" err="1">
                <a:solidFill>
                  <a:schemeClr val="bg1"/>
                </a:solidFill>
              </a:rPr>
              <a:t>eventhough</a:t>
            </a:r>
            <a:r>
              <a:rPr lang="en-US" sz="800" strike="dblStrike" dirty="0">
                <a:solidFill>
                  <a:schemeClr val="bg1"/>
                </a:solidFill>
              </a:rPr>
              <a:t> it is (usually) optimized away. And you have a default assignment operator by default. You don't have to mention this assignment operator thing here, it will just confuse things. Note also that you can write "int pin(13);" to get the same syntax as object definitions in your slide.</a:t>
            </a:r>
            <a:br>
              <a:rPr lang="en-US" sz="800" dirty="0">
                <a:solidFill>
                  <a:schemeClr val="bg1"/>
                </a:solidFill>
              </a:rPr>
            </a:br>
            <a:endParaRPr lang="en-US" sz="800" dirty="0">
              <a:solidFill>
                <a:schemeClr val="bg1"/>
              </a:solidFill>
            </a:endParaRPr>
          </a:p>
          <a:p>
            <a:pPr>
              <a:buFont typeface="+mj-lt"/>
              <a:buAutoNum type="arabicPeriod"/>
            </a:pPr>
            <a:r>
              <a:rPr lang="en-US" sz="800" strike="sngStrike" baseline="0" dirty="0">
                <a:solidFill>
                  <a:schemeClr val="bg1"/>
                </a:solidFill>
              </a:rPr>
              <a:t>Slide 6: You describe constructors in the last few slides. It might be useful to describe that the (13) is a constructor call, which will be described later. Also describe that (13) is a parameter list and that you can have many parameters.</a:t>
            </a:r>
          </a:p>
          <a:p>
            <a:pPr>
              <a:buFont typeface="+mj-lt"/>
              <a:buAutoNum type="arabicPeriod"/>
            </a:pPr>
            <a:r>
              <a:rPr lang="en-US" sz="800" dirty="0">
                <a:solidFill>
                  <a:schemeClr val="bg1"/>
                </a:solidFill>
              </a:rPr>
              <a:t>Slide 7: It would be useful if you showed how to implement the "on" and "off" commands before you move on to blinking and all of that complexity.</a:t>
            </a:r>
          </a:p>
          <a:p>
            <a:pPr>
              <a:buFont typeface="+mj-lt"/>
              <a:buAutoNum type="arabicPeriod"/>
            </a:pPr>
            <a:r>
              <a:rPr lang="en-US" sz="800" dirty="0">
                <a:solidFill>
                  <a:schemeClr val="bg1"/>
                </a:solidFill>
              </a:rPr>
              <a:t>Slide 16: Please show a class definition where these members are defined first. When it comes to code the audience may have seen class code already and seen both the inline and outline styles. </a:t>
            </a:r>
          </a:p>
          <a:p>
            <a:r>
              <a:rPr lang="en-US" sz="800" dirty="0">
                <a:solidFill>
                  <a:schemeClr val="bg1"/>
                </a:solidFill>
              </a:rPr>
              <a:t>These are my comments based on my background as a C++ programmer. Take on the comments you agree with.</a:t>
            </a:r>
          </a:p>
          <a:p>
            <a:r>
              <a:rPr lang="en-US" sz="800" dirty="0">
                <a:solidFill>
                  <a:schemeClr val="bg1"/>
                </a:solidFill>
              </a:rPr>
              <a:t>    / Sven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56036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Note the definition is written as "LED2 myLed1 = LED2(13);“</a:t>
            </a:r>
          </a:p>
          <a:p>
            <a:r>
              <a:rPr lang="en-US" sz="1200" dirty="0">
                <a:solidFill>
                  <a:schemeClr val="bg1"/>
                </a:solidFill>
              </a:rPr>
              <a:t>This makes it easier to see the relationship with definition of a normal variable like "int pin = 13;" that the audience are familiar with.</a:t>
            </a:r>
          </a:p>
          <a:p>
            <a:r>
              <a:rPr lang="en-US" sz="1200" dirty="0">
                <a:solidFill>
                  <a:schemeClr val="bg1"/>
                </a:solidFill>
              </a:rPr>
              <a:t>Here is where it is useful to think of LED2 as a type (mentioned in (2) above.) </a:t>
            </a:r>
          </a:p>
          <a:p>
            <a:r>
              <a:rPr lang="en-US" sz="1200" dirty="0">
                <a:solidFill>
                  <a:schemeClr val="bg1"/>
                </a:solidFill>
              </a:rPr>
              <a:t>"LED2 myLed1(13);" does the same thing (generates the same code) but the assignment is not explicitly shown. </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08539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944612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lan-Lomax/Led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lan-Lomax/Timer" TargetMode="External"/><Relationship Id="rId7" Type="http://schemas.openxmlformats.org/officeDocument/2006/relationships/image" Target="../media/image6.png"/><Relationship Id="rId2" Type="http://schemas.openxmlformats.org/officeDocument/2006/relationships/hyperlink" Target="https://github.com/Alan-Lomax/DblDelay" TargetMode="External"/><Relationship Id="rId1" Type="http://schemas.openxmlformats.org/officeDocument/2006/relationships/slideLayout" Target="../slideLayouts/slideLayout3.xml"/><Relationship Id="rId6" Type="http://schemas.openxmlformats.org/officeDocument/2006/relationships/hyperlink" Target="https://github.com/Alan-Lomax/Led2" TargetMode="External"/><Relationship Id="rId5" Type="http://schemas.openxmlformats.org/officeDocument/2006/relationships/hyperlink" Target="https://github.com/Alan-Lomax/LCD_NHD2x20" TargetMode="External"/><Relationship Id="rId4" Type="http://schemas.openxmlformats.org/officeDocument/2006/relationships/hyperlink" Target="https://github.com/Alan-Lomax/Butt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users.ece.utexas.edu/~valvano/embed/chap3/chap3.htm" TargetMode="External"/><Relationship Id="rId7" Type="http://schemas.openxmlformats.org/officeDocument/2006/relationships/hyperlink" Target="http://paulmurraycbr.github.io/ArduinoTheOOWay.html"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www.geeksforgeeks.org/c-classes-and-objects/" TargetMode="External"/><Relationship Id="rId5" Type="http://schemas.openxmlformats.org/officeDocument/2006/relationships/hyperlink" Target="http://mypractic.com/lesson-7-classes-in-c-language-for-arduino-button-as-an-object/" TargetMode="External"/><Relationship Id="rId4" Type="http://schemas.openxmlformats.org/officeDocument/2006/relationships/hyperlink" Target="https://www.guru99.com/cpp-classes-object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An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Rectangle 7">
            <a:extLst>
              <a:ext uri="{FF2B5EF4-FFF2-40B4-BE49-F238E27FC236}">
                <a16:creationId xmlns:a16="http://schemas.microsoft.com/office/drawing/2014/main" id="{7E5EBD5C-D3A6-4C65-8ADB-6C89E666766C}"/>
              </a:ext>
            </a:extLst>
          </p:cNvPr>
          <p:cNvSpPr/>
          <p:nvPr/>
        </p:nvSpPr>
        <p:spPr>
          <a:xfrm>
            <a:off x="3429000" y="2114550"/>
            <a:ext cx="4953000" cy="7615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Sven’s List in the notes is fully addressed</a:t>
            </a:r>
          </a:p>
          <a:p>
            <a:pPr algn="ctr"/>
            <a:r>
              <a:rPr lang="en-US" dirty="0">
                <a:solidFill>
                  <a:schemeClr val="tx1"/>
                </a:solidFill>
              </a:rPr>
              <a:t>Then delete note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it Works</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 </a:t>
            </a:r>
            <a:r>
              <a:rPr lang="en-US" sz="1200" b="1" dirty="0">
                <a:solidFill>
                  <a:schemeClr val="accent1">
                    <a:lumMod val="75000"/>
                  </a:schemeClr>
                </a:solidFill>
                <a:latin typeface="Courier New" panose="02070309020205020404" pitchFamily="49" charset="0"/>
                <a:cs typeface="Courier New" panose="02070309020205020404" pitchFamily="49" charset="0"/>
              </a:rPr>
              <a:t>LED2(13);</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local variables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It then sets the mode of _pin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err="1">
                <a:solidFill>
                  <a:srgbClr val="C00000"/>
                </a:solidFill>
                <a:latin typeface="Courier New" panose="02070309020205020404" pitchFamily="49" charset="0"/>
                <a:cs typeface="Courier New" panose="02070309020205020404" pitchFamily="49" charset="0"/>
              </a:rPr>
              <a:t>digitalWrite</a:t>
            </a:r>
            <a:r>
              <a:rPr lang="en-US" sz="1200" b="1" dirty="0">
                <a:solidFill>
                  <a:srgbClr val="C00000"/>
                </a:solidFill>
                <a:latin typeface="Courier New" panose="02070309020205020404" pitchFamily="49" charset="0"/>
                <a:cs typeface="Courier New" panose="02070309020205020404" pitchFamily="49" charset="0"/>
              </a:rPr>
              <a:t>(_pin,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609600" y="2527088"/>
            <a:ext cx="3429000" cy="307777"/>
          </a:xfrm>
          <a:prstGeom prst="rect">
            <a:avLst/>
          </a:prstGeom>
          <a:noFill/>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myLed1.on();</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189062" y="2838771"/>
            <a:ext cx="7394275" cy="1828310"/>
            <a:chOff x="189062" y="2838771"/>
            <a:chExt cx="7394275"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394275" cy="76944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void Led2::on() {</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 will turn on with next call to update</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Speech Bubble: Oval 2">
            <a:extLst>
              <a:ext uri="{FF2B5EF4-FFF2-40B4-BE49-F238E27FC236}">
                <a16:creationId xmlns:a16="http://schemas.microsoft.com/office/drawing/2014/main" id="{31A1C3FC-8999-49B6-A2F0-5A278E7522BD}"/>
              </a:ext>
            </a:extLst>
          </p:cNvPr>
          <p:cNvSpPr/>
          <p:nvPr/>
        </p:nvSpPr>
        <p:spPr>
          <a:xfrm>
            <a:off x="2590800" y="2527088"/>
            <a:ext cx="4897772" cy="1103704"/>
          </a:xfrm>
          <a:prstGeom prst="wedgeEllipseCallout">
            <a:avLst>
              <a:gd name="adj1" fmla="val -61379"/>
              <a:gd name="adj2" fmla="val 77729"/>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is a function within the class definition that sets some of the private internal variables.</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Where are we At ?</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Lets be honest! On and Off commands are hardly a compelling usage case so far!</a:t>
            </a:r>
          </a:p>
          <a:p>
            <a:r>
              <a:rPr lang="en-US" sz="1400" dirty="0"/>
              <a:t>       (We can do that much by writing directly to the output with   </a:t>
            </a:r>
            <a:r>
              <a:rPr lang="en-US" sz="1100" b="1" dirty="0" err="1">
                <a:solidFill>
                  <a:srgbClr val="C00000"/>
                </a:solidFill>
                <a:latin typeface="Courier New" panose="02070309020205020404" pitchFamily="49" charset="0"/>
                <a:cs typeface="Courier New" panose="02070309020205020404" pitchFamily="49" charset="0"/>
              </a:rPr>
              <a:t>digitalWrite</a:t>
            </a:r>
            <a:r>
              <a:rPr lang="en-US" sz="1100" b="1" dirty="0">
                <a:solidFill>
                  <a:srgbClr val="C00000"/>
                </a:solidFill>
                <a:latin typeface="Courier New" panose="02070309020205020404" pitchFamily="49" charset="0"/>
                <a:cs typeface="Courier New" panose="02070309020205020404" pitchFamily="49" charset="0"/>
              </a:rPr>
              <a:t>(13, HIGH) </a:t>
            </a:r>
            <a:r>
              <a:rPr lang="en-US" sz="1400" dirty="0"/>
              <a:t>)</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a:t>
              </a:r>
              <a:r>
                <a:rPr lang="en-US" sz="1200" dirty="0" err="1"/>
                <a:t>ms</a:t>
              </a:r>
              <a:r>
                <a:rPr lang="en-US" sz="1200" dirty="0"/>
                <a:t>)”</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a:t>
              </a:r>
              <a:r>
                <a:rPr lang="en-US" sz="1200" dirty="0" err="1"/>
                <a:t>ms</a:t>
              </a:r>
              <a:r>
                <a:rPr lang="en-US" sz="1200" dirty="0"/>
                <a:t>)”</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605618" y="1539255"/>
            <a:ext cx="1371600" cy="350849"/>
            <a:chOff x="4572000" y="1782751"/>
            <a:chExt cx="1371600"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990600" cy="276999"/>
            </a:xfrm>
            <a:prstGeom prst="rect">
              <a:avLst/>
            </a:prstGeom>
            <a:noFill/>
          </p:spPr>
          <p:txBody>
            <a:bodyPr wrap="square" rtlCol="0">
              <a:spAutoFit/>
            </a:bodyPr>
            <a:lstStyle/>
            <a:p>
              <a:r>
                <a:rPr lang="en-US" sz="1200" dirty="0"/>
                <a:t>state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569092"/>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sounds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857200"/>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How about blink with a user definable on time and off time? </a:t>
            </a:r>
          </a:p>
          <a:p>
            <a:r>
              <a:rPr lang="en-US" dirty="0"/>
              <a:t>And 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3400" y="4358845"/>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really need to know how it works, only that it does work!</a:t>
            </a:r>
          </a:p>
          <a:p>
            <a:pPr marL="0" indent="0">
              <a:buNone/>
            </a:pPr>
            <a:r>
              <a:rPr lang="en-US" sz="1600" b="1" dirty="0">
                <a:solidFill>
                  <a:srgbClr val="0070C0"/>
                </a:solidFill>
              </a:rPr>
              <a:t>But after a quick recap let’s put on a </a:t>
            </a:r>
            <a:r>
              <a:rPr lang="en-US" sz="1600" b="1" i="1" dirty="0">
                <a:solidFill>
                  <a:srgbClr val="990099"/>
                </a:solidFill>
              </a:rPr>
              <a:t>programmer hat </a:t>
            </a:r>
            <a:r>
              <a:rPr lang="en-US" sz="1600" b="1" dirty="0">
                <a:solidFill>
                  <a:srgbClr val="0070C0"/>
                </a:solidFill>
              </a:rPr>
              <a:t>and dig deeper still …. </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67315"/>
            <a:ext cx="4495799" cy="441377"/>
          </a:xfrm>
        </p:spPr>
        <p:txBody>
          <a:bodyPr>
            <a:normAutofit fontScale="90000"/>
          </a:bodyPr>
          <a:lstStyle/>
          <a:p>
            <a:r>
              <a:rPr lang="en-US" dirty="0"/>
              <a:t>Recapping The Key Points</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 Definition</a:t>
            </a:r>
          </a:p>
        </p:txBody>
      </p:sp>
      <p:grpSp>
        <p:nvGrpSpPr>
          <p:cNvPr id="9" name="Group 8">
            <a:extLst>
              <a:ext uri="{FF2B5EF4-FFF2-40B4-BE49-F238E27FC236}">
                <a16:creationId xmlns:a16="http://schemas.microsoft.com/office/drawing/2014/main" id="{10D0C7B4-279F-42C6-B1B9-A58B37C2F1BF}"/>
              </a:ext>
            </a:extLst>
          </p:cNvPr>
          <p:cNvGrpSpPr/>
          <p:nvPr/>
        </p:nvGrpSpPr>
        <p:grpSpPr>
          <a:xfrm>
            <a:off x="761998" y="1907777"/>
            <a:ext cx="4191001" cy="3092425"/>
            <a:chOff x="761998" y="1907777"/>
            <a:chExt cx="4191001" cy="3092425"/>
          </a:xfrm>
        </p:grpSpPr>
        <p:sp>
          <p:nvSpPr>
            <p:cNvPr id="18" name="TextBox 17">
              <a:extLst>
                <a:ext uri="{FF2B5EF4-FFF2-40B4-BE49-F238E27FC236}">
                  <a16:creationId xmlns:a16="http://schemas.microsoft.com/office/drawing/2014/main" id="{E89C1A85-0E3D-4717-AC15-2D154D38944F}"/>
                </a:ext>
              </a:extLst>
            </p:cNvPr>
            <p:cNvSpPr txBox="1"/>
            <p:nvPr/>
          </p:nvSpPr>
          <p:spPr>
            <a:xfrm>
              <a:off x="1459623" y="2628004"/>
              <a:ext cx="2895600" cy="307777"/>
            </a:xfrm>
            <a:prstGeom prst="rect">
              <a:avLst/>
            </a:prstGeom>
            <a:noFill/>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latin typeface="Courier New" panose="02070309020205020404" pitchFamily="49" charset="0"/>
                  <a:cs typeface="Courier New" panose="02070309020205020404" pitchFamily="49" charset="0"/>
                </a:rPr>
                <a:t>(</a:t>
              </a:r>
              <a:r>
                <a:rPr lang="en-US" sz="1400" b="1" i="0" dirty="0">
                  <a:solidFill>
                    <a:srgbClr val="FF0000"/>
                  </a:solidFill>
                  <a:effectLst/>
                  <a:latin typeface="Courier New" panose="02070309020205020404" pitchFamily="49" charset="0"/>
                  <a:cs typeface="Courier New" panose="02070309020205020404" pitchFamily="49" charset="0"/>
                </a:rPr>
                <a:t>13</a:t>
              </a:r>
              <a:r>
                <a:rPr lang="en-US" sz="1400" dirty="0">
                  <a:latin typeface="Courier New" panose="02070309020205020404" pitchFamily="49" charset="0"/>
                  <a:cs typeface="Courier New" panose="02070309020205020404" pitchFamily="49" charset="0"/>
                </a:rPr>
                <a:t>);</a:t>
              </a:r>
            </a:p>
          </p:txBody>
        </p:sp>
        <p:sp>
          <p:nvSpPr>
            <p:cNvPr id="20" name="Arrow: Curved Right 19">
              <a:extLst>
                <a:ext uri="{FF2B5EF4-FFF2-40B4-BE49-F238E27FC236}">
                  <a16:creationId xmlns:a16="http://schemas.microsoft.com/office/drawing/2014/main" id="{6A092C2B-23DC-4235-A4DB-EC52F47A8A8E}"/>
                </a:ext>
              </a:extLst>
            </p:cNvPr>
            <p:cNvSpPr/>
            <p:nvPr/>
          </p:nvSpPr>
          <p:spPr>
            <a:xfrm rot="3500275">
              <a:off x="1550648" y="1409908"/>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Card 9">
              <a:extLst>
                <a:ext uri="{FF2B5EF4-FFF2-40B4-BE49-F238E27FC236}">
                  <a16:creationId xmlns:a16="http://schemas.microsoft.com/office/drawing/2014/main" id="{5508A981-88F7-4A2C-8B64-4D8AFCE889C6}"/>
                </a:ext>
              </a:extLst>
            </p:cNvPr>
            <p:cNvSpPr/>
            <p:nvPr/>
          </p:nvSpPr>
          <p:spPr>
            <a:xfrm>
              <a:off x="888395" y="2930232"/>
              <a:ext cx="1905000" cy="1074674"/>
            </a:xfrm>
            <a:prstGeom prst="flowChartPunchedCar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myLed1 Object</a:t>
              </a:r>
            </a:p>
          </p:txBody>
        </p:sp>
        <p:sp>
          <p:nvSpPr>
            <p:cNvPr id="6" name="TextBox 5">
              <a:extLst>
                <a:ext uri="{FF2B5EF4-FFF2-40B4-BE49-F238E27FC236}">
                  <a16:creationId xmlns:a16="http://schemas.microsoft.com/office/drawing/2014/main" id="{F4779E4F-41D2-4C34-9CFC-69D040FE62E3}"/>
                </a:ext>
              </a:extLst>
            </p:cNvPr>
            <p:cNvSpPr txBox="1"/>
            <p:nvPr/>
          </p:nvSpPr>
          <p:spPr>
            <a:xfrm>
              <a:off x="761998" y="4046095"/>
              <a:ext cx="4191001" cy="954107"/>
            </a:xfrm>
            <a:prstGeom prst="rect">
              <a:avLst/>
            </a:prstGeom>
            <a:noFill/>
          </p:spPr>
          <p:txBody>
            <a:bodyPr wrap="square" rtlCol="0">
              <a:spAutoFit/>
            </a:bodyPr>
            <a:lstStyle/>
            <a:p>
              <a:r>
                <a:rPr lang="en-US" sz="1400" b="1" dirty="0"/>
                <a:t>Key Point #1: </a:t>
              </a:r>
            </a:p>
            <a:p>
              <a:r>
                <a:rPr lang="en-US" sz="1400" dirty="0"/>
                <a:t>The object is defined by the class but is separate. </a:t>
              </a:r>
            </a:p>
            <a:p>
              <a:r>
                <a:rPr lang="en-US" sz="1400" dirty="0"/>
                <a:t>You do not need to know the inner workings of the class definition in order to use it. </a:t>
              </a:r>
            </a:p>
          </p:txBody>
        </p:sp>
      </p:grpSp>
      <p:grpSp>
        <p:nvGrpSpPr>
          <p:cNvPr id="11" name="Group 10">
            <a:extLst>
              <a:ext uri="{FF2B5EF4-FFF2-40B4-BE49-F238E27FC236}">
                <a16:creationId xmlns:a16="http://schemas.microsoft.com/office/drawing/2014/main" id="{F126C21C-00DF-48C3-B0DE-BAD77D3D61E2}"/>
              </a:ext>
            </a:extLst>
          </p:cNvPr>
          <p:cNvGrpSpPr/>
          <p:nvPr/>
        </p:nvGrpSpPr>
        <p:grpSpPr>
          <a:xfrm>
            <a:off x="4267200" y="517410"/>
            <a:ext cx="3435349" cy="4340148"/>
            <a:chOff x="4267200" y="517410"/>
            <a:chExt cx="3435349" cy="4340148"/>
          </a:xfrm>
        </p:grpSpPr>
        <p:sp>
          <p:nvSpPr>
            <p:cNvPr id="5" name="Arrow: Curved Left 4">
              <a:extLst>
                <a:ext uri="{FF2B5EF4-FFF2-40B4-BE49-F238E27FC236}">
                  <a16:creationId xmlns:a16="http://schemas.microsoft.com/office/drawing/2014/main" id="{112F01E7-5C4E-40F1-97E0-1C17147BC5D6}"/>
                </a:ext>
              </a:extLst>
            </p:cNvPr>
            <p:cNvSpPr/>
            <p:nvPr/>
          </p:nvSpPr>
          <p:spPr>
            <a:xfrm rot="19268370">
              <a:off x="5285570" y="1308264"/>
              <a:ext cx="729014" cy="253175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DE7F4043-8B3F-4546-89A0-734F0DC478FD}"/>
                </a:ext>
              </a:extLst>
            </p:cNvPr>
            <p:cNvSpPr txBox="1"/>
            <p:nvPr/>
          </p:nvSpPr>
          <p:spPr>
            <a:xfrm>
              <a:off x="4267200" y="2560900"/>
              <a:ext cx="2895600" cy="738664"/>
            </a:xfrm>
            <a:prstGeom prst="rect">
              <a:avLst/>
            </a:prstGeom>
            <a:noFill/>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latin typeface="Courier New" panose="02070309020205020404" pitchFamily="49" charset="0"/>
                  <a:cs typeface="Courier New" panose="02070309020205020404" pitchFamily="49" charset="0"/>
                </a:rPr>
                <a:t>(5);</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latin typeface="Courier New" panose="02070309020205020404" pitchFamily="49" charset="0"/>
                  <a:cs typeface="Courier New" panose="02070309020205020404" pitchFamily="49" charset="0"/>
                </a:rPr>
                <a:t>(6);</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myLed4</a:t>
              </a:r>
              <a:r>
                <a:rPr lang="en-US" sz="1400" dirty="0">
                  <a:latin typeface="Courier New" panose="02070309020205020404" pitchFamily="49" charset="0"/>
                  <a:cs typeface="Courier New" panose="02070309020205020404" pitchFamily="49" charset="0"/>
                </a:rPr>
                <a:t>(7);</a:t>
              </a:r>
            </a:p>
          </p:txBody>
        </p:sp>
        <p:sp>
          <p:nvSpPr>
            <p:cNvPr id="3" name="Flowchart: Multidocument 2">
              <a:extLst>
                <a:ext uri="{FF2B5EF4-FFF2-40B4-BE49-F238E27FC236}">
                  <a16:creationId xmlns:a16="http://schemas.microsoft.com/office/drawing/2014/main" id="{C0DAB89F-99C4-493D-8AD4-7DE7BEF16AA0}"/>
                </a:ext>
              </a:extLst>
            </p:cNvPr>
            <p:cNvSpPr/>
            <p:nvPr/>
          </p:nvSpPr>
          <p:spPr>
            <a:xfrm>
              <a:off x="5486400" y="3688007"/>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myLed2,3,4 Objects</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571999" y="517410"/>
              <a:ext cx="3130550" cy="1169551"/>
            </a:xfrm>
            <a:prstGeom prst="rect">
              <a:avLst/>
            </a:prstGeom>
            <a:noFill/>
          </p:spPr>
          <p:txBody>
            <a:bodyPr wrap="square" rtlCol="0">
              <a:spAutoFit/>
            </a:bodyPr>
            <a:lstStyle/>
            <a:p>
              <a:r>
                <a:rPr lang="en-US" sz="1400" b="1" dirty="0"/>
                <a:t>Key Point #2: </a:t>
              </a:r>
              <a:r>
                <a:rPr lang="en-US" sz="1400" dirty="0"/>
                <a:t>Although each of the objects gets its functionality from the same class definition, each object is  independent and the objects  do not interact .</a:t>
              </a:r>
            </a:p>
          </p:txBody>
        </p:sp>
      </p:gr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3276600" y="3372402"/>
            <a:ext cx="3759804" cy="307777"/>
          </a:xfrm>
          <a:prstGeom prst="rect">
            <a:avLst/>
          </a:prstGeom>
          <a:solidFill>
            <a:srgbClr val="FDFD9D"/>
          </a:solidFill>
        </p:spPr>
        <p:txBody>
          <a:bodyPr wrap="square" rtlCol="0">
            <a:spAutoFit/>
          </a:bodyPr>
          <a:lstStyle/>
          <a:p>
            <a:r>
              <a:rPr lang="en-US" sz="1400" b="1" dirty="0"/>
              <a:t>Key Point #3: </a:t>
            </a:r>
            <a:r>
              <a:rPr lang="en-US" sz="1400" dirty="0"/>
              <a:t>There is no such thing as magic!</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Going A little deeper ….</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44" name="TextBox 43">
            <a:extLst>
              <a:ext uri="{FF2B5EF4-FFF2-40B4-BE49-F238E27FC236}">
                <a16:creationId xmlns:a16="http://schemas.microsoft.com/office/drawing/2014/main" id="{5D761BD8-A907-41A7-8503-4DFBBAA4C39C}"/>
              </a:ext>
            </a:extLst>
          </p:cNvPr>
          <p:cNvSpPr txBox="1"/>
          <p:nvPr/>
        </p:nvSpPr>
        <p:spPr>
          <a:xfrm>
            <a:off x="533400" y="2436427"/>
            <a:ext cx="6781800" cy="1384995"/>
          </a:xfrm>
          <a:prstGeom prst="rect">
            <a:avLst/>
          </a:prstGeom>
          <a:noFill/>
        </p:spPr>
        <p:txBody>
          <a:bodyPr wrap="square" rtlCol="0">
            <a:spAutoFit/>
          </a:bodyPr>
          <a:lstStyle/>
          <a:p>
            <a:r>
              <a:rPr lang="en-US" sz="2800" dirty="0"/>
              <a:t>Lets take a look at and talk through the code:</a:t>
            </a:r>
          </a:p>
          <a:p>
            <a:endParaRPr lang="en-US" sz="2800" dirty="0"/>
          </a:p>
          <a:p>
            <a:r>
              <a:rPr lang="en-US" sz="2800" dirty="0"/>
              <a:t> </a:t>
            </a:r>
            <a:r>
              <a:rPr lang="en-US" sz="2800" dirty="0">
                <a:hlinkClick r:id="rId3"/>
              </a:rPr>
              <a:t>https://github.com/Alan-Lomax/Led2</a:t>
            </a:r>
            <a:r>
              <a:rPr lang="en-US" sz="2800" dirty="0"/>
              <a:t> </a:t>
            </a:r>
          </a:p>
        </p:txBody>
      </p:sp>
      <p:pic>
        <p:nvPicPr>
          <p:cNvPr id="8" name="Picture 7">
            <a:extLst>
              <a:ext uri="{FF2B5EF4-FFF2-40B4-BE49-F238E27FC236}">
                <a16:creationId xmlns:a16="http://schemas.microsoft.com/office/drawing/2014/main" id="{607F9238-500B-4B4C-914E-784AB78B04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4678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Some More Examples  </a:t>
            </a:r>
            <a:r>
              <a:rPr lang="en-US" sz="1300" dirty="0"/>
              <a:t>(+ Inspecting Class Programming)</a:t>
            </a:r>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2"/>
              </a:rPr>
              <a:t>https://github.com/Alan-Lomax/DblDelay</a:t>
            </a:r>
            <a:endParaRPr lang="en-US" sz="2000" dirty="0"/>
          </a:p>
          <a:p>
            <a:pPr marL="0" indent="0">
              <a:buNone/>
            </a:pPr>
            <a:r>
              <a:rPr lang="en-US" sz="2000" dirty="0"/>
              <a:t>Timer           </a:t>
            </a:r>
            <a:r>
              <a:rPr lang="en-US" sz="2000" dirty="0">
                <a:hlinkClick r:id="rId3"/>
              </a:rPr>
              <a:t>https://github.com/Alan-Lomax/Timer</a:t>
            </a:r>
            <a:endParaRPr lang="en-US" sz="2000" dirty="0"/>
          </a:p>
          <a:p>
            <a:pPr marL="0" indent="0">
              <a:buNone/>
            </a:pPr>
            <a:r>
              <a:rPr lang="en-US" sz="2000" dirty="0"/>
              <a:t>Button         </a:t>
            </a:r>
            <a:r>
              <a:rPr lang="en-US" sz="2000" dirty="0">
                <a:hlinkClick r:id="rId4"/>
              </a:rPr>
              <a:t>https://github.com/Alan-Lomax/Button</a:t>
            </a:r>
            <a:endParaRPr lang="en-US" sz="2000" dirty="0"/>
          </a:p>
          <a:p>
            <a:pPr marL="0" indent="0">
              <a:buNone/>
            </a:pPr>
            <a:r>
              <a:rPr lang="en-US" sz="2000" dirty="0"/>
              <a:t>LCD2x20      </a:t>
            </a:r>
            <a:r>
              <a:rPr lang="en-US" sz="2000" dirty="0">
                <a:hlinkClick r:id="rId5"/>
              </a:rPr>
              <a:t>https://github.com/Alan-Lomax/LCD_NHD2x20</a:t>
            </a:r>
            <a:endParaRPr lang="en-US" sz="2000" dirty="0"/>
          </a:p>
          <a:p>
            <a:pPr marL="0" indent="0">
              <a:buNone/>
            </a:pPr>
            <a:r>
              <a:rPr lang="en-US" sz="2000" dirty="0"/>
              <a:t>LED2             </a:t>
            </a:r>
            <a:r>
              <a:rPr lang="en-US" sz="2000" dirty="0">
                <a:hlinkClick r:id="rId6"/>
              </a:rPr>
              <a:t>https://github.com/Alan-Lomax/Led2</a:t>
            </a:r>
            <a:r>
              <a:rPr lang="en-US" sz="2000" dirty="0"/>
              <a:t> </a:t>
            </a:r>
          </a:p>
          <a:p>
            <a:pPr marL="0" indent="0">
              <a:buNone/>
            </a:pP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A way of making re-usable software parts</a:t>
            </a:r>
          </a:p>
          <a:p>
            <a:pPr>
              <a:buFont typeface="Wingdings" panose="05000000000000000000" pitchFamily="2" charset="2"/>
              <a:buChar char="ü"/>
            </a:pPr>
            <a:r>
              <a:rPr lang="en-US" sz="2400" dirty="0">
                <a:solidFill>
                  <a:srgbClr val="00B050"/>
                </a:solidFill>
              </a:rPr>
              <a:t>A way of hiding complexity</a:t>
            </a:r>
          </a:p>
          <a:p>
            <a:pPr>
              <a:buFont typeface="Wingdings" panose="05000000000000000000" pitchFamily="2" charset="2"/>
              <a:buChar char="ü"/>
            </a:pPr>
            <a:r>
              <a:rPr lang="en-US" sz="2400" dirty="0">
                <a:solidFill>
                  <a:srgbClr val="00B050"/>
                </a:solidFill>
              </a:rPr>
              <a:t>Can be thought of as a user defined variable</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1447800" y="2266950"/>
            <a:ext cx="6477000" cy="1938992"/>
          </a:xfrm>
          <a:prstGeom prst="rect">
            <a:avLst/>
          </a:prstGeom>
          <a:noFill/>
        </p:spPr>
        <p:txBody>
          <a:bodyPr wrap="square" rtlCol="0">
            <a:spAutoFit/>
          </a:bodyPr>
          <a:lstStyle/>
          <a:p>
            <a:pPr algn="ctr"/>
            <a:r>
              <a:rPr lang="en-US" sz="3600" dirty="0"/>
              <a:t>Questions?</a:t>
            </a:r>
          </a:p>
          <a:p>
            <a:pPr algn="ctr"/>
            <a:endParaRPr lang="en-US" sz="3600" dirty="0"/>
          </a:p>
          <a:p>
            <a:pPr algn="ctr"/>
            <a:r>
              <a:rPr lang="en-US" sz="2400" dirty="0">
                <a:solidFill>
                  <a:srgbClr val="0070C0"/>
                </a:solidFill>
              </a:rPr>
              <a:t>Some Additional Reading follows</a:t>
            </a:r>
          </a:p>
          <a:p>
            <a:pPr algn="ctr"/>
            <a:r>
              <a:rPr lang="en-US" sz="2400" dirty="0">
                <a:solidFill>
                  <a:srgbClr val="0070C0"/>
                </a:solidFill>
              </a:rPr>
              <a:t>(If you are interested) </a:t>
            </a:r>
          </a:p>
        </p:txBody>
      </p:sp>
      <p:pic>
        <p:nvPicPr>
          <p:cNvPr id="3" name="Picture 2">
            <a:extLst>
              <a:ext uri="{FF2B5EF4-FFF2-40B4-BE49-F238E27FC236}">
                <a16:creationId xmlns:a16="http://schemas.microsoft.com/office/drawing/2014/main" id="{4C0A8814-CDA9-45EC-944A-AF3C0A500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0569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lstStyle/>
          <a:p>
            <a:r>
              <a:rPr lang="en-US" dirty="0"/>
              <a:t>Comprehension </a:t>
            </a:r>
            <a:r>
              <a:rPr lang="en-US" sz="1600" dirty="0"/>
              <a:t>(details are hidden, code is easier to understand)</a:t>
            </a:r>
          </a:p>
          <a:p>
            <a:r>
              <a:rPr lang="en-US" dirty="0"/>
              <a:t>Productivity </a:t>
            </a:r>
            <a:r>
              <a:rPr lang="en-US" sz="1600" dirty="0"/>
              <a:t>(defining and using an object can be very quick)</a:t>
            </a:r>
          </a:p>
          <a:p>
            <a:r>
              <a:rPr lang="en-US" dirty="0"/>
              <a:t>Portability </a:t>
            </a:r>
            <a:r>
              <a:rPr lang="en-US" sz="1600" dirty="0"/>
              <a:t>(The same class can be used in many sketches)</a:t>
            </a:r>
          </a:p>
          <a:p>
            <a:r>
              <a:rPr lang="en-US" dirty="0"/>
              <a:t>Testability</a:t>
            </a:r>
            <a:r>
              <a:rPr lang="en-US" sz="1600" dirty="0"/>
              <a:t> (Testing, isolating and debugging is compartmentalized)</a:t>
            </a:r>
          </a:p>
          <a:p>
            <a:r>
              <a:rPr lang="en-US" dirty="0"/>
              <a:t>Inheritance </a:t>
            </a:r>
            <a:r>
              <a:rPr lang="en-US" sz="1600" dirty="0"/>
              <a:t>(New classes can build on other classes)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249210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p:txBody>
          <a:bodyPr>
            <a:normAutofit fontScale="92500" lnSpcReduction="10000"/>
          </a:bodyPr>
          <a:lstStyle/>
          <a:p>
            <a:r>
              <a:rPr lang="en-US" sz="2400" dirty="0"/>
              <a:t>For some applications they are not needed so why use a class to do what might be a trivial thing</a:t>
            </a:r>
          </a:p>
          <a:p>
            <a:r>
              <a:rPr lang="en-US" sz="2400" dirty="0"/>
              <a:t>Classes are still programs and programs do have bugs.</a:t>
            </a:r>
          </a:p>
          <a:p>
            <a:r>
              <a:rPr lang="en-US" sz="2400" dirty="0"/>
              <a:t>All that hidden complexity might represent a can of worms if you did not write the code but still need to dig into it.</a:t>
            </a:r>
          </a:p>
          <a:p>
            <a:r>
              <a:rPr lang="en-US" sz="2400" dirty="0"/>
              <a:t>There is a learning curve, especially if a class has lots of properties and methods.</a:t>
            </a:r>
          </a:p>
          <a:p>
            <a:r>
              <a:rPr lang="en-US" sz="2400" dirty="0"/>
              <a:t>Changing a class can have knock on effects to many programs that depend on it working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Laying the Ground Work – Types and Structures</a:t>
            </a:r>
          </a:p>
          <a:p>
            <a:r>
              <a:rPr lang="en-US" dirty="0"/>
              <a:t>Basic Concepts - What is a Class ?</a:t>
            </a:r>
          </a:p>
          <a:p>
            <a:r>
              <a:rPr lang="en-US" dirty="0"/>
              <a:t>Why use a Class?</a:t>
            </a:r>
          </a:p>
          <a:p>
            <a:r>
              <a:rPr lang="en-US" dirty="0"/>
              <a:t>How do you use a Class?</a:t>
            </a:r>
          </a:p>
          <a:p>
            <a:r>
              <a:rPr lang="en-US" dirty="0"/>
              <a:t>Some Examples </a:t>
            </a:r>
            <a:r>
              <a:rPr lang="en-US" sz="1200" dirty="0"/>
              <a:t>(+ Inspecting Class Programming)</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given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important aspects are often poorly documented. Realizing the true power of the class can become a real challenge under such conditions.</a:t>
            </a:r>
          </a:p>
          <a:p>
            <a:pPr marL="0" indent="0">
              <a:buNone/>
            </a:pPr>
            <a:r>
              <a:rPr lang="en-US" sz="2400" dirty="0">
                <a:cs typeface="Courier New" panose="02070309020205020404" pitchFamily="49" charset="0"/>
              </a:rPr>
              <a:t>An example sketch demonstrating usage of some properties is helpful – but is not sufficient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a:p>
            <a:pPr marL="0" indent="0">
              <a:buNone/>
            </a:pPr>
            <a:endParaRPr lang="en-US" dirty="0"/>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200876"/>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 </a:t>
            </a:r>
            <a:r>
              <a:rPr lang="en-US" sz="1400" dirty="0">
                <a:hlinkClick r:id="rId3"/>
              </a:rPr>
              <a:t>http://users.ece.utexas.edu/~valvano/embed/chap3/chap3.htm</a:t>
            </a:r>
            <a:endParaRPr lang="en-US" sz="1400" dirty="0"/>
          </a:p>
          <a:p>
            <a:endParaRPr lang="en-US" sz="1600" dirty="0"/>
          </a:p>
          <a:p>
            <a:endParaRPr lang="en-US" sz="16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4"/>
              </a:rPr>
              <a:t>https://www.guru99.com/cpp-classes-objects.html</a:t>
            </a:r>
            <a:endParaRPr lang="en-US" sz="1400" dirty="0"/>
          </a:p>
          <a:p>
            <a:pPr marL="971550" indent="-285750">
              <a:buFont typeface="Arial" panose="020B0604020202020204" pitchFamily="34" charset="0"/>
              <a:buChar char="•"/>
            </a:pPr>
            <a:r>
              <a:rPr lang="en-US" sz="1400" dirty="0">
                <a:hlinkClick r:id="rId5"/>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6"/>
              </a:rPr>
              <a:t>https://www.geeksforgeeks.org/c-classes-and-objects/</a:t>
            </a:r>
            <a:endParaRPr lang="en-US" sz="1400" dirty="0"/>
          </a:p>
          <a:p>
            <a:pPr marL="971550" indent="-285750">
              <a:buFont typeface="Arial" panose="020B0604020202020204" pitchFamily="34" charset="0"/>
              <a:buChar char="•"/>
            </a:pPr>
            <a:r>
              <a:rPr lang="en-US" sz="1400" dirty="0">
                <a:hlinkClick r:id="rId7"/>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Laying the Ground Work </a:t>
            </a:r>
            <a:r>
              <a:rPr lang="en-US" sz="2200" dirty="0"/>
              <a:t>– Types and Structures</a:t>
            </a:r>
            <a:endParaRPr lang="en-US" dirty="0"/>
          </a:p>
        </p:txBody>
      </p:sp>
      <p:sp>
        <p:nvSpPr>
          <p:cNvPr id="5" name="Content Placeholder 4"/>
          <p:cNvSpPr>
            <a:spLocks noGrp="1"/>
          </p:cNvSpPr>
          <p:nvPr>
            <p:ph idx="1"/>
          </p:nvPr>
        </p:nvSpPr>
        <p:spPr>
          <a:xfrm>
            <a:off x="304064" y="1139762"/>
            <a:ext cx="7392136" cy="3794188"/>
          </a:xfrm>
        </p:spPr>
        <p:txBody>
          <a:bodyPr>
            <a:normAutofit/>
          </a:bodyPr>
          <a:lstStyle/>
          <a:p>
            <a:pPr marL="0" indent="0">
              <a:buNone/>
            </a:pPr>
            <a:r>
              <a:rPr lang="en-US" sz="2400" dirty="0"/>
              <a:t>Types</a:t>
            </a:r>
          </a:p>
          <a:p>
            <a:pPr marL="457200" lvl="1">
              <a:spcBef>
                <a:spcPts val="0"/>
              </a:spcBef>
            </a:pPr>
            <a:r>
              <a:rPr lang="en-US" sz="1800" dirty="0"/>
              <a:t>int, string, float, char[] and others</a:t>
            </a:r>
          </a:p>
          <a:p>
            <a:pPr marL="457200" lvl="1">
              <a:spcBef>
                <a:spcPts val="0"/>
              </a:spcBef>
            </a:pPr>
            <a:r>
              <a:rPr lang="en-US" sz="1800" dirty="0"/>
              <a:t>Underneath all of these it is just bytes of binary code</a:t>
            </a:r>
          </a:p>
          <a:p>
            <a:pPr marL="457200" lvl="1">
              <a:spcBef>
                <a:spcPts val="0"/>
              </a:spcBef>
            </a:pPr>
            <a:r>
              <a:rPr lang="en-US" sz="1800" dirty="0"/>
              <a:t>Lots of on line help available if needed (see references)</a:t>
            </a:r>
          </a:p>
          <a:p>
            <a:pPr marL="457200" lvl="1">
              <a:spcBef>
                <a:spcPts val="0"/>
              </a:spcBef>
            </a:pPr>
            <a:endParaRPr lang="en-US" sz="1800" dirty="0"/>
          </a:p>
          <a:p>
            <a:pPr marL="457200" lvl="1">
              <a:spcBef>
                <a:spcPts val="0"/>
              </a:spcBef>
            </a:pPr>
            <a:endParaRPr lang="en-US" sz="1800" dirty="0"/>
          </a:p>
          <a:p>
            <a:pPr marL="457200" lvl="1">
              <a:spcBef>
                <a:spcPts val="0"/>
              </a:spcBef>
            </a:pPr>
            <a:endParaRPr lang="en-US" sz="1800" dirty="0"/>
          </a:p>
          <a:p>
            <a:pPr marL="457200" lvl="1">
              <a:spcBef>
                <a:spcPts val="0"/>
              </a:spcBef>
            </a:pPr>
            <a:r>
              <a:rPr lang="en-US" sz="1800" dirty="0"/>
              <a:t>When we declare a type we tell the compiler how to interpret the binary</a:t>
            </a:r>
          </a:p>
          <a:p>
            <a:pPr marL="457200" lvl="1">
              <a:spcBef>
                <a:spcPts val="0"/>
              </a:spcBef>
            </a:pPr>
            <a:r>
              <a:rPr lang="en-US" sz="1800" dirty="0"/>
              <a:t>(one bit for the sign bit, x bits for the number)</a:t>
            </a:r>
          </a:p>
          <a:p>
            <a:pPr marL="171450" lvl="1" indent="0">
              <a:spcBef>
                <a:spcPts val="0"/>
              </a:spcBef>
              <a:buNone/>
            </a:pPr>
            <a:endParaRPr lang="en-US" sz="1800" dirty="0"/>
          </a:p>
          <a:p>
            <a:pPr marL="457200" lvl="1">
              <a:spcBef>
                <a:spcPts val="0"/>
              </a:spcBef>
            </a:pPr>
            <a:endParaRPr lang="en-US" sz="1800" dirty="0"/>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Laying the Ground Work </a:t>
            </a:r>
            <a:r>
              <a:rPr lang="en-US" sz="2200" dirty="0"/>
              <a:t>– Types and Structures</a:t>
            </a:r>
            <a:endParaRPr lang="en-US" dirty="0"/>
          </a:p>
        </p:txBody>
      </p:sp>
      <p:sp>
        <p:nvSpPr>
          <p:cNvPr id="5" name="Content Placeholder 4"/>
          <p:cNvSpPr>
            <a:spLocks noGrp="1"/>
          </p:cNvSpPr>
          <p:nvPr>
            <p:ph idx="1"/>
          </p:nvPr>
        </p:nvSpPr>
        <p:spPr>
          <a:xfrm>
            <a:off x="304064" y="1139762"/>
            <a:ext cx="7392136" cy="3794188"/>
          </a:xfrm>
        </p:spPr>
        <p:txBody>
          <a:bodyPr>
            <a:normAutofit/>
          </a:bodyPr>
          <a:lstStyle/>
          <a:p>
            <a:pPr marL="0" indent="0">
              <a:buNone/>
            </a:pPr>
            <a:r>
              <a:rPr lang="en-US" sz="2400" dirty="0"/>
              <a:t>struct    = short for structure</a:t>
            </a:r>
          </a:p>
          <a:p>
            <a:pPr marL="171450" lvl="1" indent="0">
              <a:spcBef>
                <a:spcPts val="0"/>
              </a:spcBef>
              <a:buNone/>
            </a:pPr>
            <a:r>
              <a:rPr lang="en-US" sz="1800" dirty="0"/>
              <a:t>It is possible and not uncommon to define our own variable type which is a combination of the basic types given previously. A simple example:</a:t>
            </a:r>
          </a:p>
          <a:p>
            <a:pPr marL="685800" lvl="1" indent="0">
              <a:spcBef>
                <a:spcPts val="0"/>
              </a:spcBef>
              <a:buNone/>
            </a:pPr>
            <a:r>
              <a:rPr lang="en-US" sz="1200" dirty="0">
                <a:latin typeface="Courier New" panose="02070309020205020404" pitchFamily="49" charset="0"/>
                <a:cs typeface="Courier New" panose="02070309020205020404" pitchFamily="49" charset="0"/>
              </a:rPr>
              <a:t>struct </a:t>
            </a:r>
            <a:r>
              <a:rPr lang="en-US" sz="1200" b="1" dirty="0">
                <a:solidFill>
                  <a:srgbClr val="C00000"/>
                </a:solidFill>
                <a:latin typeface="Courier New" panose="02070309020205020404" pitchFamily="49" charset="0"/>
                <a:cs typeface="Courier New" panose="02070309020205020404" pitchFamily="49" charset="0"/>
              </a:rPr>
              <a:t>name</a:t>
            </a:r>
            <a:r>
              <a:rPr lang="en-US" sz="1200" dirty="0">
                <a:latin typeface="Courier New" panose="02070309020205020404" pitchFamily="49" charset="0"/>
                <a:cs typeface="Courier New" panose="02070309020205020404" pitchFamily="49" charset="0"/>
              </a:rPr>
              <a:t> {</a:t>
            </a:r>
          </a:p>
          <a:p>
            <a:pPr marL="685800" lvl="1" indent="0">
              <a:spcBef>
                <a:spcPts val="0"/>
              </a:spcBef>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a:t>
            </a:r>
          </a:p>
          <a:p>
            <a:pPr marL="685800" lvl="1" indent="0">
              <a:spcBef>
                <a:spcPts val="0"/>
              </a:spcBef>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a:t>
            </a:r>
          </a:p>
          <a:p>
            <a:pPr marL="685800" lvl="1" indent="0">
              <a:spcBef>
                <a:spcPts val="0"/>
              </a:spcBef>
              <a:buNone/>
            </a:pPr>
            <a:r>
              <a:rPr lang="en-US" sz="1200" dirty="0">
                <a:latin typeface="Courier New" panose="02070309020205020404" pitchFamily="49" charset="0"/>
                <a:cs typeface="Courier New" panose="02070309020205020404" pitchFamily="49" charset="0"/>
              </a:rPr>
              <a:t>};</a:t>
            </a:r>
          </a:p>
          <a:p>
            <a:pPr marL="685800" lvl="1" indent="0">
              <a:spcBef>
                <a:spcPts val="0"/>
              </a:spcBef>
              <a:buNone/>
            </a:pPr>
            <a:r>
              <a:rPr lang="en-US" sz="1200" b="1" dirty="0">
                <a:solidFill>
                  <a:srgbClr val="C00000"/>
                </a:solidFill>
                <a:latin typeface="Courier New" panose="02070309020205020404" pitchFamily="49" charset="0"/>
                <a:cs typeface="Courier New" panose="02070309020205020404" pitchFamily="49" charset="0"/>
              </a:rPr>
              <a:t>name</a:t>
            </a:r>
            <a:r>
              <a:rPr lang="en-US" sz="1200" dirty="0">
                <a:latin typeface="Courier New" panose="02070309020205020404" pitchFamily="49" charset="0"/>
                <a:cs typeface="Courier New" panose="02070309020205020404" pitchFamily="49" charset="0"/>
              </a:rPr>
              <a:t> </a:t>
            </a: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a:latin typeface="Courier New" panose="02070309020205020404" pitchFamily="49" charset="0"/>
                <a:cs typeface="Courier New" panose="02070309020205020404" pitchFamily="49" charset="0"/>
              </a:rPr>
              <a:t>; </a:t>
            </a:r>
            <a:r>
              <a:rPr lang="en-US" sz="1200" dirty="0"/>
              <a:t>// Just like with the other types you declare a new variable using our new type</a:t>
            </a:r>
            <a:endParaRPr lang="en-US" sz="1200" dirty="0">
              <a:latin typeface="Courier New" panose="02070309020205020404" pitchFamily="49" charset="0"/>
              <a:cs typeface="Courier New" panose="02070309020205020404" pitchFamily="49" charset="0"/>
            </a:endParaRPr>
          </a:p>
          <a:p>
            <a:pPr marL="171450" lvl="1" indent="0">
              <a:spcBef>
                <a:spcPts val="0"/>
              </a:spcBef>
              <a:buNone/>
            </a:pPr>
            <a:endParaRPr lang="en-US" sz="1800" dirty="0"/>
          </a:p>
          <a:p>
            <a:pPr marL="171450" lvl="1" indent="0">
              <a:spcBef>
                <a:spcPts val="0"/>
              </a:spcBef>
              <a:buNone/>
            </a:pPr>
            <a:r>
              <a:rPr lang="en-US" sz="1800" dirty="0"/>
              <a:t>And after that you can pass around the whole structure or</a:t>
            </a:r>
          </a:p>
          <a:p>
            <a:pPr marL="171450" lvl="1" indent="0">
              <a:spcBef>
                <a:spcPts val="0"/>
              </a:spcBef>
              <a:buNone/>
            </a:pPr>
            <a:r>
              <a:rPr lang="en-US" sz="1800" dirty="0"/>
              <a:t>refer to the component parts like this:</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a:p>
            <a:pPr marL="171450" lvl="1" indent="0">
              <a:spcBef>
                <a:spcPts val="0"/>
              </a:spcBef>
              <a:buNone/>
            </a:pPr>
            <a:endParaRPr lang="en-US" sz="1200" dirty="0">
              <a:latin typeface="Courier New" panose="02070309020205020404" pitchFamily="49" charset="0"/>
              <a:cs typeface="Courier New" panose="02070309020205020404" pitchFamily="49" charset="0"/>
            </a:endParaRPr>
          </a:p>
          <a:p>
            <a:pPr marL="171450" lvl="1" indent="0">
              <a:spcBef>
                <a:spcPts val="0"/>
              </a:spcBef>
              <a:buNone/>
            </a:pPr>
            <a:r>
              <a:rPr lang="en-US" sz="1800" dirty="0"/>
              <a:t>We most often use structures to handle related data as a single unit.</a:t>
            </a:r>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94022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Basic Concepts: What is a Class ?</a:t>
            </a:r>
          </a:p>
        </p:txBody>
      </p:sp>
      <p:sp>
        <p:nvSpPr>
          <p:cNvPr id="5" name="Content Placeholder 4"/>
          <p:cNvSpPr>
            <a:spLocks noGrp="1"/>
          </p:cNvSpPr>
          <p:nvPr>
            <p:ph idx="1"/>
          </p:nvPr>
        </p:nvSpPr>
        <p:spPr>
          <a:xfrm>
            <a:off x="304064" y="1139762"/>
            <a:ext cx="7162799" cy="3794188"/>
          </a:xfrm>
        </p:spPr>
        <p:txBody>
          <a:bodyPr>
            <a:normAutofit lnSpcReduction="10000"/>
          </a:bodyPr>
          <a:lstStyle/>
          <a:p>
            <a:pPr marL="0" indent="0">
              <a:buNone/>
            </a:pPr>
            <a:r>
              <a:rPr lang="en-US" b="1" dirty="0"/>
              <a:t>A class:</a:t>
            </a:r>
          </a:p>
          <a:p>
            <a:r>
              <a:rPr lang="en-US" sz="2000" dirty="0"/>
              <a:t>Very similar to a struct{ } but can hide implementation details</a:t>
            </a:r>
          </a:p>
          <a:p>
            <a:r>
              <a:rPr lang="en-US" sz="2000" dirty="0"/>
              <a:t>This also means it is a way of hiding complexity</a:t>
            </a:r>
          </a:p>
          <a:p>
            <a:r>
              <a:rPr lang="en-US" sz="2000" dirty="0"/>
              <a:t>It can also be thought of as a user defined type</a:t>
            </a:r>
          </a:p>
          <a:p>
            <a:r>
              <a:rPr lang="en-US" sz="2000" dirty="0"/>
              <a:t>As a ‘type’ it is also a blueprint for making software ‘objects’</a:t>
            </a:r>
          </a:p>
          <a:p>
            <a:r>
              <a:rPr lang="en-US" sz="2000" dirty="0"/>
              <a:t>Is a way of making re-usable software parts</a:t>
            </a:r>
          </a:p>
          <a:p>
            <a:pPr marL="0" indent="0">
              <a:buNone/>
            </a:pPr>
            <a:endParaRPr lang="en-US" sz="2400" dirty="0"/>
          </a:p>
          <a:p>
            <a:pPr marL="0" indent="0">
              <a:buNone/>
            </a:pPr>
            <a:r>
              <a:rPr lang="en-US" sz="2400" dirty="0"/>
              <a:t>And yes .. </a:t>
            </a:r>
          </a:p>
          <a:p>
            <a:pPr marL="0" indent="0">
              <a:buNone/>
            </a:pPr>
            <a:r>
              <a:rPr lang="en-US" sz="2000" dirty="0"/>
              <a:t>Classes are a fundamental part of Object Oriented Programming</a:t>
            </a:r>
          </a:p>
          <a:p>
            <a:pPr marL="0" indent="0">
              <a:buNone/>
            </a:pPr>
            <a:r>
              <a:rPr lang="en-US" sz="2000" dirty="0">
                <a:solidFill>
                  <a:schemeClr val="tx2">
                    <a:lumMod val="60000"/>
                    <a:lumOff val="40000"/>
                  </a:schemeClr>
                </a:solidFill>
              </a:rPr>
              <a:t>All of this to be covered ….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97280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Basic Concepts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2" name="Speech Bubble: Oval 11">
            <a:extLst>
              <a:ext uri="{FF2B5EF4-FFF2-40B4-BE49-F238E27FC236}">
                <a16:creationId xmlns:a16="http://schemas.microsoft.com/office/drawing/2014/main" id="{96A2AFF2-1820-4F3B-B411-0016C95DE790}"/>
              </a:ext>
            </a:extLst>
          </p:cNvPr>
          <p:cNvSpPr/>
          <p:nvPr/>
        </p:nvSpPr>
        <p:spPr>
          <a:xfrm>
            <a:off x="4987888" y="895349"/>
            <a:ext cx="1870112" cy="334899"/>
          </a:xfrm>
          <a:prstGeom prst="wedgeEllipseCallout">
            <a:avLst>
              <a:gd name="adj1" fmla="val -83844"/>
              <a:gd name="adj2" fmla="val 15516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 Define a Class</a:t>
            </a:r>
          </a:p>
        </p:txBody>
      </p:sp>
      <p:grpSp>
        <p:nvGrpSpPr>
          <p:cNvPr id="8" name="Group 7">
            <a:extLst>
              <a:ext uri="{FF2B5EF4-FFF2-40B4-BE49-F238E27FC236}">
                <a16:creationId xmlns:a16="http://schemas.microsoft.com/office/drawing/2014/main" id="{4B009768-4559-4FAA-918F-A9A6711D7A05}"/>
              </a:ext>
            </a:extLst>
          </p:cNvPr>
          <p:cNvGrpSpPr/>
          <p:nvPr/>
        </p:nvGrpSpPr>
        <p:grpSpPr>
          <a:xfrm>
            <a:off x="1143000" y="2003949"/>
            <a:ext cx="5322179" cy="2770148"/>
            <a:chOff x="1143000" y="2003949"/>
            <a:chExt cx="5322179" cy="2770148"/>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Speech Bubble: Oval 18">
              <a:extLst>
                <a:ext uri="{FF2B5EF4-FFF2-40B4-BE49-F238E27FC236}">
                  <a16:creationId xmlns:a16="http://schemas.microsoft.com/office/drawing/2014/main" id="{EC59A167-2436-4DE8-BD5C-DC3122DD01DD}"/>
                </a:ext>
              </a:extLst>
            </p:cNvPr>
            <p:cNvSpPr/>
            <p:nvPr/>
          </p:nvSpPr>
          <p:spPr>
            <a:xfrm>
              <a:off x="1143000" y="3064052"/>
              <a:ext cx="2739988" cy="660975"/>
            </a:xfrm>
            <a:prstGeom prst="wedgeEllipseCallout">
              <a:avLst>
                <a:gd name="adj1" fmla="val 80602"/>
                <a:gd name="adj2" fmla="val 9734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 Create objects using the class definition.</a:t>
              </a:r>
            </a:p>
          </p:txBody>
        </p:sp>
      </p:grpSp>
      <p:sp>
        <p:nvSpPr>
          <p:cNvPr id="20" name="Speech Bubble: Oval 19">
            <a:extLst>
              <a:ext uri="{FF2B5EF4-FFF2-40B4-BE49-F238E27FC236}">
                <a16:creationId xmlns:a16="http://schemas.microsoft.com/office/drawing/2014/main" id="{FF7945DD-5305-4992-BB50-4A81E0B9B287}"/>
              </a:ext>
            </a:extLst>
          </p:cNvPr>
          <p:cNvSpPr/>
          <p:nvPr/>
        </p:nvSpPr>
        <p:spPr>
          <a:xfrm>
            <a:off x="1066800" y="4342163"/>
            <a:ext cx="2739988" cy="660975"/>
          </a:xfrm>
          <a:prstGeom prst="wedgeEllipseCallout">
            <a:avLst>
              <a:gd name="adj1" fmla="val 84037"/>
              <a:gd name="adj2" fmla="val -1251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 Use each of the objects thus created independently.</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LED2 is just an Example</a:t>
            </a:r>
            <a:br>
              <a:rPr lang="en-US" dirty="0"/>
            </a:br>
            <a:r>
              <a:rPr lang="en-US" dirty="0"/>
              <a:t>We could be talking about a servo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1492809" y="1907758"/>
            <a:ext cx="5328636" cy="2499352"/>
            <a:chOff x="1420407" y="2003949"/>
            <a:chExt cx="5328636"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Speech Bubble: Oval 18">
              <a:extLst>
                <a:ext uri="{FF2B5EF4-FFF2-40B4-BE49-F238E27FC236}">
                  <a16:creationId xmlns:a16="http://schemas.microsoft.com/office/drawing/2014/main" id="{EC59A167-2436-4DE8-BD5C-DC3122DD01DD}"/>
                </a:ext>
              </a:extLst>
            </p:cNvPr>
            <p:cNvSpPr/>
            <p:nvPr/>
          </p:nvSpPr>
          <p:spPr>
            <a:xfrm>
              <a:off x="1420407" y="2993516"/>
              <a:ext cx="2739988" cy="660975"/>
            </a:xfrm>
            <a:prstGeom prst="wedgeEllipseCallout">
              <a:avLst>
                <a:gd name="adj1" fmla="val 80602"/>
                <a:gd name="adj2" fmla="val 9734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Create ‘Servo’ objects using the class definition.</a:t>
              </a:r>
            </a:p>
          </p:txBody>
        </p:sp>
      </p:grpSp>
      <p:sp>
        <p:nvSpPr>
          <p:cNvPr id="20" name="Speech Bubble: Oval 19">
            <a:extLst>
              <a:ext uri="{FF2B5EF4-FFF2-40B4-BE49-F238E27FC236}">
                <a16:creationId xmlns:a16="http://schemas.microsoft.com/office/drawing/2014/main" id="{FF7945DD-5305-4992-BB50-4A81E0B9B287}"/>
              </a:ext>
            </a:extLst>
          </p:cNvPr>
          <p:cNvSpPr/>
          <p:nvPr/>
        </p:nvSpPr>
        <p:spPr>
          <a:xfrm>
            <a:off x="1583235" y="4136372"/>
            <a:ext cx="2739988" cy="660975"/>
          </a:xfrm>
          <a:prstGeom prst="wedgeEllipseCallout">
            <a:avLst>
              <a:gd name="adj1" fmla="val 84037"/>
              <a:gd name="adj2" fmla="val -1251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And use each of the objects thus created independently.</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Basic Concepts</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 name="Speech Bubble: Oval 2">
            <a:extLst>
              <a:ext uri="{FF2B5EF4-FFF2-40B4-BE49-F238E27FC236}">
                <a16:creationId xmlns:a16="http://schemas.microsoft.com/office/drawing/2014/main" id="{AC8744EA-4185-49D2-B964-03885BC539DB}"/>
              </a:ext>
            </a:extLst>
          </p:cNvPr>
          <p:cNvSpPr/>
          <p:nvPr/>
        </p:nvSpPr>
        <p:spPr>
          <a:xfrm>
            <a:off x="5181600" y="1007840"/>
            <a:ext cx="1981200" cy="854012"/>
          </a:xfrm>
          <a:prstGeom prst="wedgeEllipseCallout">
            <a:avLst>
              <a:gd name="adj1" fmla="val -88158"/>
              <a:gd name="adj2" fmla="val 8891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Complexity may be hidden inside</a:t>
            </a:r>
          </a:p>
          <a:p>
            <a:pPr algn="ctr"/>
            <a:r>
              <a:rPr lang="en-US" sz="1200" dirty="0">
                <a:solidFill>
                  <a:schemeClr val="tx1"/>
                </a:solidFill>
              </a:rPr>
              <a:t>(But we don’t care)</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1524000" y="4019550"/>
            <a:ext cx="3810000" cy="678398"/>
          </a:xfrm>
          <a:prstGeom prst="wedgeEllipseCallout">
            <a:avLst>
              <a:gd name="adj1" fmla="val -36160"/>
              <a:gd name="adj2" fmla="val -2319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class definition determines what ‘Properties &amp; Methods’ are available in each of the objects we have created.</a:t>
            </a:r>
          </a:p>
        </p:txBody>
      </p:sp>
      <p:sp>
        <p:nvSpPr>
          <p:cNvPr id="7" name="Rectangle 6">
            <a:extLst>
              <a:ext uri="{FF2B5EF4-FFF2-40B4-BE49-F238E27FC236}">
                <a16:creationId xmlns:a16="http://schemas.microsoft.com/office/drawing/2014/main" id="{DC9DE010-000D-4F95-A930-9104A6173D42}"/>
              </a:ext>
            </a:extLst>
          </p:cNvPr>
          <p:cNvSpPr/>
          <p:nvPr/>
        </p:nvSpPr>
        <p:spPr>
          <a:xfrm>
            <a:off x="3124199" y="218113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10" name="Speech Bubble: Oval 9">
            <a:extLst>
              <a:ext uri="{FF2B5EF4-FFF2-40B4-BE49-F238E27FC236}">
                <a16:creationId xmlns:a16="http://schemas.microsoft.com/office/drawing/2014/main" id="{B00DE93A-CC7B-47EB-8988-C33A107F7854}"/>
              </a:ext>
            </a:extLst>
          </p:cNvPr>
          <p:cNvSpPr/>
          <p:nvPr/>
        </p:nvSpPr>
        <p:spPr>
          <a:xfrm>
            <a:off x="3663394" y="3193875"/>
            <a:ext cx="3956606" cy="555976"/>
          </a:xfrm>
          <a:prstGeom prst="wedgeEllipseCallout">
            <a:avLst>
              <a:gd name="adj1" fmla="val -29585"/>
              <a:gd name="adj2" fmla="val -137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objects can interact with hardware (</a:t>
            </a:r>
            <a:r>
              <a:rPr lang="en-US" sz="1200" dirty="0" err="1">
                <a:solidFill>
                  <a:schemeClr val="tx1"/>
                </a:solidFill>
              </a:rPr>
              <a:t>eg</a:t>
            </a:r>
            <a:r>
              <a:rPr lang="en-US" sz="1200" dirty="0">
                <a:solidFill>
                  <a:schemeClr val="tx1"/>
                </a:solidFill>
              </a:rPr>
              <a:t>: LED on/off, Servo going to a position)</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11402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22" presetClass="exit" presetSubtype="4" fill="hold" grpId="1" nodeType="withEffect">
                                  <p:stCondLst>
                                    <p:cond delay="0"/>
                                  </p:stCondLst>
                                  <p:childTnLst>
                                    <p:animEffect transition="out" filter="wipe(down)">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7" grpId="0" animBg="1"/>
      <p:bldP spid="7" grpId="1"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Going a little Deeper</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grpSp>
        <p:nvGrpSpPr>
          <p:cNvPr id="8" name="Group 7">
            <a:extLst>
              <a:ext uri="{FF2B5EF4-FFF2-40B4-BE49-F238E27FC236}">
                <a16:creationId xmlns:a16="http://schemas.microsoft.com/office/drawing/2014/main" id="{D99F5F24-F9DE-4D9A-904E-71483A2E1C5A}"/>
              </a:ext>
            </a:extLst>
          </p:cNvPr>
          <p:cNvGrpSpPr/>
          <p:nvPr/>
        </p:nvGrpSpPr>
        <p:grpSpPr>
          <a:xfrm>
            <a:off x="426234" y="3564862"/>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771685" y="3573344"/>
            <a:ext cx="3157850" cy="1355660"/>
            <a:chOff x="2874521" y="2549547"/>
            <a:chExt cx="3157850" cy="1355660"/>
          </a:xfrm>
        </p:grpSpPr>
        <p:sp>
          <p:nvSpPr>
            <p:cNvPr id="23" name="Arrow: Curved Down 22">
              <a:extLst>
                <a:ext uri="{FF2B5EF4-FFF2-40B4-BE49-F238E27FC236}">
                  <a16:creationId xmlns:a16="http://schemas.microsoft.com/office/drawing/2014/main" id="{56C6A982-D3FC-463D-818E-4A2DC75D98C4}"/>
                </a:ext>
              </a:extLst>
            </p:cNvPr>
            <p:cNvSpPr/>
            <p:nvPr/>
          </p:nvSpPr>
          <p:spPr>
            <a:xfrm rot="14023994">
              <a:off x="2556469" y="2867599"/>
              <a:ext cx="1159616"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5" y="3381987"/>
              <a:ext cx="2444756" cy="523220"/>
            </a:xfrm>
            <a:prstGeom prst="rect">
              <a:avLst/>
            </a:prstGeom>
            <a:noFill/>
          </p:spPr>
          <p:txBody>
            <a:bodyPr wrap="square" rtlCol="0">
              <a:spAutoFit/>
            </a:bodyPr>
            <a:lstStyle/>
            <a:p>
              <a:r>
                <a:rPr lang="en-US" sz="1400" dirty="0">
                  <a:solidFill>
                    <a:srgbClr val="FF0000"/>
                  </a:solidFill>
                </a:rPr>
                <a:t>A passed parameter to be used when first creating the object </a:t>
              </a:r>
            </a:p>
          </p:txBody>
        </p:sp>
      </p:grpSp>
      <p:sp>
        <p:nvSpPr>
          <p:cNvPr id="18" name="TextBox 17">
            <a:extLst>
              <a:ext uri="{FF2B5EF4-FFF2-40B4-BE49-F238E27FC236}">
                <a16:creationId xmlns:a16="http://schemas.microsoft.com/office/drawing/2014/main" id="{E89C1A85-0E3D-4717-AC15-2D154D38944F}"/>
              </a:ext>
            </a:extLst>
          </p:cNvPr>
          <p:cNvSpPr txBox="1"/>
          <p:nvPr/>
        </p:nvSpPr>
        <p:spPr>
          <a:xfrm>
            <a:off x="1004621" y="2844656"/>
            <a:ext cx="2895600"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grpSp>
        <p:nvGrpSpPr>
          <p:cNvPr id="14" name="Group 13">
            <a:extLst>
              <a:ext uri="{FF2B5EF4-FFF2-40B4-BE49-F238E27FC236}">
                <a16:creationId xmlns:a16="http://schemas.microsoft.com/office/drawing/2014/main" id="{A3605B44-58DF-4300-ADBC-BD44389B5EC2}"/>
              </a:ext>
            </a:extLst>
          </p:cNvPr>
          <p:cNvGrpSpPr/>
          <p:nvPr/>
        </p:nvGrpSpPr>
        <p:grpSpPr>
          <a:xfrm>
            <a:off x="4495179" y="2137441"/>
            <a:ext cx="1905000" cy="2231853"/>
            <a:chOff x="4701090" y="1473403"/>
            <a:chExt cx="1905000" cy="2231853"/>
          </a:xfrm>
        </p:grpSpPr>
        <p:sp>
          <p:nvSpPr>
            <p:cNvPr id="29" name="Flowchart: Card 28">
              <a:extLst>
                <a:ext uri="{FF2B5EF4-FFF2-40B4-BE49-F238E27FC236}">
                  <a16:creationId xmlns:a16="http://schemas.microsoft.com/office/drawing/2014/main" id="{615506AA-AAFD-4389-B291-45C807AA731A}"/>
                </a:ext>
              </a:extLst>
            </p:cNvPr>
            <p:cNvSpPr/>
            <p:nvPr/>
          </p:nvSpPr>
          <p:spPr>
            <a:xfrm>
              <a:off x="4701090" y="2630582"/>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254158" y="2082573"/>
              <a:ext cx="1557712"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48A01E3-5F68-485B-AB66-8E4C5312B3D8}"/>
              </a:ext>
            </a:extLst>
          </p:cNvPr>
          <p:cNvGrpSpPr/>
          <p:nvPr/>
        </p:nvGrpSpPr>
        <p:grpSpPr>
          <a:xfrm>
            <a:off x="316595" y="1643063"/>
            <a:ext cx="1538833" cy="1934654"/>
            <a:chOff x="316595" y="1643063"/>
            <a:chExt cx="1538833" cy="1934654"/>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16595" y="1643063"/>
              <a:ext cx="1538833" cy="307777"/>
            </a:xfrm>
            <a:prstGeom prst="rect">
              <a:avLst/>
            </a:prstGeom>
            <a:noFill/>
          </p:spPr>
          <p:txBody>
            <a:bodyPr wrap="square" rtlCol="0">
              <a:spAutoFit/>
            </a:bodyPr>
            <a:lstStyle/>
            <a:p>
              <a:r>
                <a:rPr lang="en-US" sz="1400" dirty="0">
                  <a:solidFill>
                    <a:schemeClr val="accent1">
                      <a:lumMod val="75000"/>
                    </a:schemeClr>
                  </a:solidFill>
                </a:rPr>
                <a:t>Name of our  Class</a:t>
              </a: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414184" y="1366074"/>
            <a:ext cx="3458487" cy="1682108"/>
            <a:chOff x="541735" y="1010496"/>
            <a:chExt cx="2637435" cy="2289215"/>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541735" y="1010496"/>
              <a:ext cx="2637435" cy="1130921"/>
            </a:xfrm>
            <a:prstGeom prst="rect">
              <a:avLst/>
            </a:prstGeom>
            <a:solidFill>
              <a:schemeClr val="bg2">
                <a:lumMod val="90000"/>
              </a:schemeClr>
            </a:solidFill>
          </p:spPr>
          <p:txBody>
            <a:bodyPr wrap="square" rtlCol="0">
              <a:spAutoFit/>
            </a:bodyPr>
            <a:lstStyle/>
            <a:p>
              <a:r>
                <a:rPr lang="en-US" sz="1200" dirty="0"/>
                <a:t>The header lets our sketch and the compiler know what is coming further down in the code.</a:t>
              </a:r>
            </a:p>
            <a:p>
              <a:r>
                <a:rPr lang="en-US" sz="1200" dirty="0"/>
                <a:t>- How to use the LED2 class to make a new object</a:t>
              </a:r>
            </a:p>
            <a:p>
              <a:r>
                <a:rPr lang="en-US" sz="1200" dirty="0"/>
                <a:t>- What properties and methods it has.</a:t>
              </a:r>
            </a:p>
          </p:txBody>
        </p:sp>
      </p:gr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25" name="TextBox 24">
            <a:extLst>
              <a:ext uri="{FF2B5EF4-FFF2-40B4-BE49-F238E27FC236}">
                <a16:creationId xmlns:a16="http://schemas.microsoft.com/office/drawing/2014/main" id="{0B9F02C0-7D21-4A11-B5FB-C202EB0B7B96}"/>
              </a:ext>
            </a:extLst>
          </p:cNvPr>
          <p:cNvSpPr txBox="1"/>
          <p:nvPr/>
        </p:nvSpPr>
        <p:spPr>
          <a:xfrm>
            <a:off x="4618750" y="250668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27" name="Group 26">
            <a:extLst>
              <a:ext uri="{FF2B5EF4-FFF2-40B4-BE49-F238E27FC236}">
                <a16:creationId xmlns:a16="http://schemas.microsoft.com/office/drawing/2014/main" id="{58FEDBDB-9CC3-464A-8362-6233BCC25EEC}"/>
              </a:ext>
            </a:extLst>
          </p:cNvPr>
          <p:cNvGrpSpPr/>
          <p:nvPr/>
        </p:nvGrpSpPr>
        <p:grpSpPr>
          <a:xfrm>
            <a:off x="4292009" y="407896"/>
            <a:ext cx="3181385" cy="830997"/>
            <a:chOff x="955624" y="1970548"/>
            <a:chExt cx="3163622" cy="1130921"/>
          </a:xfrm>
        </p:grpSpPr>
        <p:sp>
          <p:nvSpPr>
            <p:cNvPr id="28" name="Arrow: Curved Right 27">
              <a:extLst>
                <a:ext uri="{FF2B5EF4-FFF2-40B4-BE49-F238E27FC236}">
                  <a16:creationId xmlns:a16="http://schemas.microsoft.com/office/drawing/2014/main" id="{8027D301-CF31-498F-9EA4-6FBBF2E2E8D3}"/>
                </a:ext>
              </a:extLst>
            </p:cNvPr>
            <p:cNvSpPr/>
            <p:nvPr/>
          </p:nvSpPr>
          <p:spPr>
            <a:xfrm rot="3971727">
              <a:off x="1043654" y="2306789"/>
              <a:ext cx="530910" cy="706969"/>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45981F2C-3361-4469-98EE-F5ABB63DDFC3}"/>
                </a:ext>
              </a:extLst>
            </p:cNvPr>
            <p:cNvSpPr txBox="1"/>
            <p:nvPr/>
          </p:nvSpPr>
          <p:spPr>
            <a:xfrm>
              <a:off x="1481811" y="1970548"/>
              <a:ext cx="2637435" cy="1130921"/>
            </a:xfrm>
            <a:prstGeom prst="rect">
              <a:avLst/>
            </a:prstGeom>
            <a:solidFill>
              <a:schemeClr val="bg2">
                <a:lumMod val="90000"/>
              </a:schemeClr>
            </a:solidFill>
          </p:spPr>
          <p:txBody>
            <a:bodyPr wrap="square" rtlCol="0">
              <a:spAutoFit/>
            </a:bodyPr>
            <a:lstStyle/>
            <a:p>
              <a:r>
                <a:rPr lang="en-US" sz="1200" dirty="0"/>
                <a:t>A class definition is in at least two parts</a:t>
              </a:r>
            </a:p>
            <a:p>
              <a:r>
                <a:rPr lang="en-US" sz="1200" dirty="0"/>
                <a:t>- a header file (*.h) and</a:t>
              </a:r>
            </a:p>
            <a:p>
              <a:r>
                <a:rPr lang="en-US" sz="1200" dirty="0"/>
                <a:t>- a C++ program (*.CPP)</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par>
                          <p:cTn id="62" fill="hold">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3"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671</TotalTime>
  <Words>2328</Words>
  <Application>Microsoft Office PowerPoint</Application>
  <PresentationFormat>On-screen Show (16:9)</PresentationFormat>
  <Paragraphs>260</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Wingdings</vt:lpstr>
      <vt:lpstr>Office Theme</vt:lpstr>
      <vt:lpstr>Arduino Class Programming with Examples</vt:lpstr>
      <vt:lpstr>Agenda</vt:lpstr>
      <vt:lpstr>Laying the Ground Work – Types and Structures</vt:lpstr>
      <vt:lpstr>Laying the Ground Work – Types and Structures</vt:lpstr>
      <vt:lpstr>Basic Concepts: What is a Class ?</vt:lpstr>
      <vt:lpstr>Basic Concepts</vt:lpstr>
      <vt:lpstr>LED2 is just an Example We could be talking about a servo class</vt:lpstr>
      <vt:lpstr>Basic Concepts</vt:lpstr>
      <vt:lpstr>Going a little Deeper</vt:lpstr>
      <vt:lpstr>How it Works</vt:lpstr>
      <vt:lpstr>Under the Covers : the on() property</vt:lpstr>
      <vt:lpstr>Where are we At ?</vt:lpstr>
      <vt:lpstr>Recapping The Key Points</vt:lpstr>
      <vt:lpstr>Going A little deeper ….</vt:lpstr>
      <vt:lpstr>Some More Examples  (+ Inspecting Class Programming)</vt:lpstr>
      <vt:lpstr>Recap</vt:lpstr>
      <vt:lpstr>PowerPoint Presentation</vt:lpstr>
      <vt:lpstr>Why use a Class?</vt:lpstr>
      <vt:lpstr>Why Not use a Class?</vt:lpstr>
      <vt:lpstr>Lessons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30</cp:revision>
  <dcterms:created xsi:type="dcterms:W3CDTF">2021-08-19T02:00:20Z</dcterms:created>
  <dcterms:modified xsi:type="dcterms:W3CDTF">2021-09-12T21:07:09Z</dcterms:modified>
</cp:coreProperties>
</file>