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33"/>
  </p:notesMasterIdLst>
  <p:sldIdLst>
    <p:sldId id="310" r:id="rId3"/>
    <p:sldId id="311" r:id="rId4"/>
    <p:sldId id="301" r:id="rId5"/>
    <p:sldId id="324" r:id="rId6"/>
    <p:sldId id="327" r:id="rId7"/>
    <p:sldId id="325" r:id="rId8"/>
    <p:sldId id="308" r:id="rId9"/>
    <p:sldId id="292" r:id="rId10"/>
    <p:sldId id="309" r:id="rId11"/>
    <p:sldId id="316" r:id="rId12"/>
    <p:sldId id="287" r:id="rId13"/>
    <p:sldId id="288" r:id="rId14"/>
    <p:sldId id="328" r:id="rId15"/>
    <p:sldId id="275" r:id="rId16"/>
    <p:sldId id="302" r:id="rId17"/>
    <p:sldId id="266" r:id="rId18"/>
    <p:sldId id="281" r:id="rId19"/>
    <p:sldId id="282" r:id="rId20"/>
    <p:sldId id="283" r:id="rId21"/>
    <p:sldId id="284" r:id="rId22"/>
    <p:sldId id="293" r:id="rId23"/>
    <p:sldId id="263" r:id="rId24"/>
    <p:sldId id="269" r:id="rId25"/>
    <p:sldId id="317" r:id="rId26"/>
    <p:sldId id="304" r:id="rId27"/>
    <p:sldId id="305" r:id="rId28"/>
    <p:sldId id="291" r:id="rId29"/>
    <p:sldId id="262" r:id="rId30"/>
    <p:sldId id="280" r:id="rId31"/>
    <p:sldId id="323" r:id="rId3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00AACC"/>
    <a:srgbClr val="0066FF"/>
    <a:srgbClr val="990099"/>
    <a:srgbClr val="CC0099"/>
    <a:srgbClr val="FDFD9D"/>
    <a:srgbClr val="5EEC3C"/>
    <a:srgbClr val="E50D79"/>
    <a:srgbClr val="E2109C"/>
    <a:srgbClr val="FE92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8" autoAdjust="0"/>
    <p:restoredTop sz="69591" autoAdjust="0"/>
  </p:normalViewPr>
  <p:slideViewPr>
    <p:cSldViewPr>
      <p:cViewPr varScale="1">
        <p:scale>
          <a:sx n="105" d="100"/>
          <a:sy n="105" d="100"/>
        </p:scale>
        <p:origin x="1776" y="78"/>
      </p:cViewPr>
      <p:guideLst>
        <p:guide orient="horz" pos="1620"/>
        <p:guide pos="2880"/>
      </p:guideLst>
    </p:cSldViewPr>
  </p:slideViewPr>
  <p:outlineViewPr>
    <p:cViewPr>
      <p:scale>
        <a:sx n="33" d="100"/>
        <a:sy n="33" d="100"/>
      </p:scale>
      <p:origin x="0" y="-28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12/14/2021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MERG presentation for the Arduino SIG.  Prepared 2</a:t>
            </a:r>
            <a:r>
              <a:rPr lang="en-US" baseline="30000" dirty="0"/>
              <a:t>nd</a:t>
            </a:r>
            <a:r>
              <a:rPr lang="en-US" dirty="0"/>
              <a:t> half of 2021 for presenting when needed.</a:t>
            </a:r>
          </a:p>
          <a:p>
            <a:r>
              <a:rPr lang="en-US" dirty="0"/>
              <a:t>Dec 2021 – broke it up into a  2 part presentation to allow time for a show and tell session (in part 2)</a:t>
            </a:r>
          </a:p>
        </p:txBody>
      </p:sp>
      <p:sp>
        <p:nvSpPr>
          <p:cNvPr id="4" name="Slide Number Placeholder 3"/>
          <p:cNvSpPr>
            <a:spLocks noGrp="1"/>
          </p:cNvSpPr>
          <p:nvPr>
            <p:ph type="sldNum" sz="quarter" idx="5"/>
          </p:nvPr>
        </p:nvSpPr>
        <p:spPr/>
        <p:txBody>
          <a:bodyPr/>
          <a:lstStyle/>
          <a:p>
            <a:fld id="{AF533E96-F078-4B3D-A8F4-F1AF21EBC357}" type="slidenum">
              <a:rPr lang="en-US" smtClean="0"/>
              <a:t>1</a:t>
            </a:fld>
            <a:endParaRPr lang="en-US"/>
          </a:p>
        </p:txBody>
      </p:sp>
    </p:spTree>
    <p:extLst>
      <p:ext uri="{BB962C8B-B14F-4D97-AF65-F5344CB8AC3E}">
        <p14:creationId xmlns:p14="http://schemas.microsoft.com/office/powerpoint/2010/main" val="13276658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update method is where it all happens. In our main sketch we would call the update method for each object frequently  (in your loop code)</a:t>
            </a:r>
          </a:p>
          <a:p>
            <a:r>
              <a:rPr lang="en-US" dirty="0"/>
              <a:t>Lets go through what update is doing … </a:t>
            </a:r>
          </a:p>
          <a:p>
            <a:r>
              <a:rPr lang="en-US" dirty="0"/>
              <a:t>Talk it through as text box builds up in several stages. </a:t>
            </a:r>
          </a:p>
          <a:p>
            <a:r>
              <a:rPr lang="en-US" dirty="0"/>
              <a:t>Be sure to differentiate between the class definition (the pastry cutter) and the specific object (the mince pie)</a:t>
            </a:r>
          </a:p>
          <a:p>
            <a:r>
              <a:rPr lang="en-US" dirty="0"/>
              <a:t>Could review the calculation of _</a:t>
            </a:r>
            <a:r>
              <a:rPr lang="en-US" dirty="0" err="1"/>
              <a:t>nextTime</a:t>
            </a:r>
            <a:r>
              <a:rPr lang="en-US" dirty="0"/>
              <a:t> which uses ternary operator (three variables) … aka  conditional evaluation</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13</a:t>
            </a:fld>
            <a:endParaRPr lang="en-US"/>
          </a:p>
        </p:txBody>
      </p:sp>
    </p:spTree>
    <p:extLst>
      <p:ext uri="{BB962C8B-B14F-4D97-AF65-F5344CB8AC3E}">
        <p14:creationId xmlns:p14="http://schemas.microsoft.com/office/powerpoint/2010/main" val="32933366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Come back to our sketch</a:t>
            </a:r>
          </a:p>
          <a:p>
            <a:r>
              <a:rPr lang="en-US" dirty="0"/>
              <a:t>The blue is the Class name</a:t>
            </a:r>
          </a:p>
          <a:p>
            <a:r>
              <a:rPr lang="en-US" dirty="0"/>
              <a:t>Our object is in green</a:t>
            </a:r>
          </a:p>
          <a:p>
            <a:r>
              <a:rPr lang="en-US" dirty="0"/>
              <a:t>The dark red are member functions .. And the first one is the ‘constructor’</a:t>
            </a:r>
          </a:p>
          <a:p>
            <a:endParaRPr lang="en-US" dirty="0"/>
          </a:p>
          <a:p>
            <a:r>
              <a:rPr lang="en-US" dirty="0"/>
              <a:t>We did not talk about </a:t>
            </a:r>
            <a:r>
              <a:rPr lang="en-US" dirty="0" err="1"/>
              <a:t>onTime</a:t>
            </a:r>
            <a:r>
              <a:rPr lang="en-US" dirty="0"/>
              <a:t> and </a:t>
            </a:r>
            <a:r>
              <a:rPr lang="en-US" dirty="0" err="1"/>
              <a:t>offTime</a:t>
            </a:r>
            <a:r>
              <a:rPr lang="en-US" dirty="0"/>
              <a:t> but as you would expect they just save the passed values into private variables inside the class.</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14</a:t>
            </a:fld>
            <a:endParaRPr lang="en-US"/>
          </a:p>
        </p:txBody>
      </p:sp>
    </p:spTree>
    <p:extLst>
      <p:ext uri="{BB962C8B-B14F-4D97-AF65-F5344CB8AC3E}">
        <p14:creationId xmlns:p14="http://schemas.microsoft.com/office/powerpoint/2010/main" val="11942118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16</a:t>
            </a:fld>
            <a:endParaRPr lang="en-US"/>
          </a:p>
        </p:txBody>
      </p:sp>
    </p:spTree>
    <p:extLst>
      <p:ext uri="{BB962C8B-B14F-4D97-AF65-F5344CB8AC3E}">
        <p14:creationId xmlns:p14="http://schemas.microsoft.com/office/powerpoint/2010/main" val="39684144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Full Code of Header</a:t>
            </a:r>
          </a:p>
        </p:txBody>
      </p:sp>
      <p:sp>
        <p:nvSpPr>
          <p:cNvPr id="4" name="Slide Number Placeholder 3"/>
          <p:cNvSpPr>
            <a:spLocks noGrp="1"/>
          </p:cNvSpPr>
          <p:nvPr>
            <p:ph type="sldNum" sz="quarter" idx="5"/>
          </p:nvPr>
        </p:nvSpPr>
        <p:spPr/>
        <p:txBody>
          <a:bodyPr/>
          <a:lstStyle/>
          <a:p>
            <a:fld id="{AF533E96-F078-4B3D-A8F4-F1AF21EBC357}" type="slidenum">
              <a:rPr lang="en-US" smtClean="0"/>
              <a:t>17</a:t>
            </a:fld>
            <a:endParaRPr lang="en-US"/>
          </a:p>
        </p:txBody>
      </p:sp>
    </p:spTree>
    <p:extLst>
      <p:ext uri="{BB962C8B-B14F-4D97-AF65-F5344CB8AC3E}">
        <p14:creationId xmlns:p14="http://schemas.microsoft.com/office/powerpoint/2010/main" val="34371809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Full Code of Class Program</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18</a:t>
            </a:fld>
            <a:endParaRPr lang="en-US"/>
          </a:p>
        </p:txBody>
      </p:sp>
    </p:spTree>
    <p:extLst>
      <p:ext uri="{BB962C8B-B14F-4D97-AF65-F5344CB8AC3E}">
        <p14:creationId xmlns:p14="http://schemas.microsoft.com/office/powerpoint/2010/main" val="3682502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 screen show code … load code   wink over to second camera describe what people are seeing.</a:t>
            </a:r>
          </a:p>
          <a:p>
            <a:r>
              <a:rPr lang="en-US" dirty="0"/>
              <a:t>Change timing and show effect. Pause for discussion.</a:t>
            </a:r>
          </a:p>
          <a:p>
            <a:r>
              <a:rPr lang="en-US" dirty="0"/>
              <a:t>Look into class code – discuss how it works.</a:t>
            </a:r>
          </a:p>
          <a:p>
            <a:r>
              <a:rPr lang="en-US" dirty="0"/>
              <a:t>Move to </a:t>
            </a:r>
            <a:r>
              <a:rPr lang="en-US"/>
              <a:t>next example.</a:t>
            </a:r>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21</a:t>
            </a:fld>
            <a:endParaRPr lang="en-US"/>
          </a:p>
        </p:txBody>
      </p:sp>
    </p:spTree>
    <p:extLst>
      <p:ext uri="{BB962C8B-B14F-4D97-AF65-F5344CB8AC3E}">
        <p14:creationId xmlns:p14="http://schemas.microsoft.com/office/powerpoint/2010/main" val="673223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Can take a look at and talk through the code</a:t>
            </a:r>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22</a:t>
            </a:fld>
            <a:endParaRPr lang="en-US"/>
          </a:p>
        </p:txBody>
      </p:sp>
    </p:spTree>
    <p:extLst>
      <p:ext uri="{BB962C8B-B14F-4D97-AF65-F5344CB8AC3E}">
        <p14:creationId xmlns:p14="http://schemas.microsoft.com/office/powerpoint/2010/main" val="2844628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23</a:t>
            </a:fld>
            <a:endParaRPr lang="en-US"/>
          </a:p>
        </p:txBody>
      </p:sp>
    </p:spTree>
    <p:extLst>
      <p:ext uri="{BB962C8B-B14F-4D97-AF65-F5344CB8AC3E}">
        <p14:creationId xmlns:p14="http://schemas.microsoft.com/office/powerpoint/2010/main" val="16243884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6A34525-BC6F-4365-82B7-767939DA7206}"/>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BC48C6F-0679-4F34-9BAB-2E9C6BC5AE65}"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194" name="Rectangle 2">
            <a:extLst>
              <a:ext uri="{FF2B5EF4-FFF2-40B4-BE49-F238E27FC236}">
                <a16:creationId xmlns:a16="http://schemas.microsoft.com/office/drawing/2014/main" id="{3F16077D-EBCC-4E0D-B42A-2D55AB9C7704}"/>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8BC3555A-CF02-4F7B-84B1-3E6D50636692}"/>
              </a:ext>
            </a:extLst>
          </p:cNvPr>
          <p:cNvSpPr>
            <a:spLocks noGrp="1" noChangeArrowheads="1"/>
          </p:cNvSpPr>
          <p:nvPr>
            <p:ph type="body" idx="1"/>
          </p:nvPr>
        </p:nvSpPr>
        <p:spPr/>
        <p:txBody>
          <a:bodyPr/>
          <a:lstStyle/>
          <a:p>
            <a:pPr marL="228600" indent="-228600">
              <a:lnSpc>
                <a:spcPct val="80000"/>
              </a:lnSpc>
            </a:pPr>
            <a:r>
              <a:rPr lang="en-US" altLang="en-US" sz="1000" b="1" dirty="0"/>
              <a:t>Using this PowerPoint break timer</a:t>
            </a:r>
          </a:p>
          <a:p>
            <a:pPr marL="228600" indent="-228600">
              <a:lnSpc>
                <a:spcPct val="80000"/>
              </a:lnSpc>
            </a:pPr>
            <a:endParaRPr lang="en-US" altLang="en-US" sz="1000" b="1" dirty="0"/>
          </a:p>
          <a:p>
            <a:pPr marL="228600" indent="-228600">
              <a:lnSpc>
                <a:spcPct val="80000"/>
              </a:lnSpc>
            </a:pPr>
            <a:r>
              <a:rPr lang="en-US" altLang="en-US" sz="1000" dirty="0"/>
              <a:t>This PowerPoint slide uses images, custom animation, and timing to provide a countdown timer that you can use in any presentation. When you open the template, you’ll notice that the timer is set at 00:00. However, when you start the slide show, the timer will start at the correct time and count down by 1-minute intervals until it gets to 1 minute. At that point, it will count down in two 30-seconds intervals to 00:00.</a:t>
            </a:r>
          </a:p>
          <a:p>
            <a:pPr marL="228600" indent="-228600">
              <a:lnSpc>
                <a:spcPct val="80000"/>
              </a:lnSpc>
            </a:pPr>
            <a:endParaRPr lang="en-US" altLang="en-US" sz="1000" dirty="0"/>
          </a:p>
        </p:txBody>
      </p:sp>
    </p:spTree>
    <p:extLst>
      <p:ext uri="{BB962C8B-B14F-4D97-AF65-F5344CB8AC3E}">
        <p14:creationId xmlns:p14="http://schemas.microsoft.com/office/powerpoint/2010/main" val="35680547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27</a:t>
            </a:fld>
            <a:endParaRPr lang="en-US"/>
          </a:p>
        </p:txBody>
      </p:sp>
    </p:spTree>
    <p:extLst>
      <p:ext uri="{BB962C8B-B14F-4D97-AF65-F5344CB8AC3E}">
        <p14:creationId xmlns:p14="http://schemas.microsoft.com/office/powerpoint/2010/main" val="2673887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second part of a chat about software Classes.</a:t>
            </a:r>
          </a:p>
          <a:p>
            <a:r>
              <a:rPr lang="en-US" dirty="0"/>
              <a:t>- In the first part we  develop the general concepts  … look at some code fragments to understand how they work … but not in depth.</a:t>
            </a:r>
          </a:p>
          <a:p>
            <a:r>
              <a:rPr lang="en-US" dirty="0"/>
              <a:t>- In todays second part we will go through a complete example … with some live demos of class programming.  </a:t>
            </a:r>
          </a:p>
          <a:p>
            <a:r>
              <a:rPr lang="en-US" dirty="0"/>
              <a:t>- Agenda  Review</a:t>
            </a:r>
          </a:p>
        </p:txBody>
      </p:sp>
      <p:sp>
        <p:nvSpPr>
          <p:cNvPr id="4" name="Slide Number Placeholder 3"/>
          <p:cNvSpPr>
            <a:spLocks noGrp="1"/>
          </p:cNvSpPr>
          <p:nvPr>
            <p:ph type="sldNum" sz="quarter" idx="5"/>
          </p:nvPr>
        </p:nvSpPr>
        <p:spPr/>
        <p:txBody>
          <a:bodyPr/>
          <a:lstStyle/>
          <a:p>
            <a:fld id="{AF533E96-F078-4B3D-A8F4-F1AF21EBC357}" type="slidenum">
              <a:rPr lang="en-US" smtClean="0"/>
              <a:t>2</a:t>
            </a:fld>
            <a:endParaRPr lang="en-US"/>
          </a:p>
        </p:txBody>
      </p:sp>
    </p:spTree>
    <p:extLst>
      <p:ext uri="{BB962C8B-B14F-4D97-AF65-F5344CB8AC3E}">
        <p14:creationId xmlns:p14="http://schemas.microsoft.com/office/powerpoint/2010/main" val="23475771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29</a:t>
            </a:fld>
            <a:endParaRPr lang="en-US"/>
          </a:p>
        </p:txBody>
      </p:sp>
    </p:spTree>
    <p:extLst>
      <p:ext uri="{BB962C8B-B14F-4D97-AF65-F5344CB8AC3E}">
        <p14:creationId xmlns:p14="http://schemas.microsoft.com/office/powerpoint/2010/main" val="11286299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30</a:t>
            </a:fld>
            <a:endParaRPr lang="en-US"/>
          </a:p>
        </p:txBody>
      </p:sp>
    </p:spTree>
    <p:extLst>
      <p:ext uri="{BB962C8B-B14F-4D97-AF65-F5344CB8AC3E}">
        <p14:creationId xmlns:p14="http://schemas.microsoft.com/office/powerpoint/2010/main" val="3673153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Summary of what was covered in part 1</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4</a:t>
            </a:fld>
            <a:endParaRPr lang="en-US"/>
          </a:p>
        </p:txBody>
      </p:sp>
    </p:spTree>
    <p:extLst>
      <p:ext uri="{BB962C8B-B14F-4D97-AF65-F5344CB8AC3E}">
        <p14:creationId xmlns:p14="http://schemas.microsoft.com/office/powerpoint/2010/main" val="2962443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There are many ways to do this and I am showing only one. **</a:t>
            </a:r>
          </a:p>
          <a:p>
            <a:r>
              <a:rPr lang="en-US" dirty="0"/>
              <a:t>To some extent it is a matter of programming style - There are pros and cons to the various ways and I am definitely not the expert on it.</a:t>
            </a:r>
          </a:p>
          <a:p>
            <a:r>
              <a:rPr lang="en-US" dirty="0"/>
              <a:t>To understand where I am coming from let us say that   I value code comprehension much more than coding efficiency or counting up of CPU cycles.</a:t>
            </a:r>
          </a:p>
          <a:p>
            <a:r>
              <a:rPr lang="en-US" dirty="0"/>
              <a:t>In my working life I was given the supervisors role after some key people had left. </a:t>
            </a:r>
          </a:p>
          <a:p>
            <a:r>
              <a:rPr lang="en-US" dirty="0"/>
              <a:t>Maintaining a large base of software while hiring and training up new people makes you realize that any software must be thought of in terms of its full </a:t>
            </a:r>
            <a:r>
              <a:rPr lang="en-US" dirty="0" err="1"/>
              <a:t>llfe</a:t>
            </a:r>
            <a:r>
              <a:rPr lang="en-US" dirty="0"/>
              <a:t> cycle</a:t>
            </a:r>
          </a:p>
          <a:p>
            <a:r>
              <a:rPr lang="en-US" dirty="0"/>
              <a:t>Creating … maintaining .. And eventual retirement. Many people can be involved and documentation .. Or at least code comprehension is extremely important.</a:t>
            </a:r>
          </a:p>
          <a:p>
            <a:r>
              <a:rPr lang="en-US" dirty="0"/>
              <a:t>The best most elegant code in the world will not be a good legacy if it dies prematurely because nobody knows how it works.  </a:t>
            </a:r>
          </a:p>
          <a:p>
            <a:endParaRPr lang="en-US" dirty="0"/>
          </a:p>
          <a:p>
            <a:r>
              <a:rPr lang="en-US" dirty="0"/>
              <a:t>Also:  The Arduino’s we play with today give us the luxury of good performance, good memory availability and very low cost.</a:t>
            </a:r>
          </a:p>
        </p:txBody>
      </p:sp>
      <p:sp>
        <p:nvSpPr>
          <p:cNvPr id="4" name="Slide Number Placeholder 3"/>
          <p:cNvSpPr>
            <a:spLocks noGrp="1"/>
          </p:cNvSpPr>
          <p:nvPr>
            <p:ph type="sldNum" sz="quarter" idx="5"/>
          </p:nvPr>
        </p:nvSpPr>
        <p:spPr/>
        <p:txBody>
          <a:bodyPr/>
          <a:lstStyle/>
          <a:p>
            <a:fld id="{AF533E96-F078-4B3D-A8F4-F1AF21EBC357}" type="slidenum">
              <a:rPr lang="en-US" smtClean="0"/>
              <a:t>6</a:t>
            </a:fld>
            <a:endParaRPr lang="en-US"/>
          </a:p>
        </p:txBody>
      </p:sp>
    </p:spTree>
    <p:extLst>
      <p:ext uri="{BB962C8B-B14F-4D97-AF65-F5344CB8AC3E}">
        <p14:creationId xmlns:p14="http://schemas.microsoft.com/office/powerpoint/2010/main" val="4045862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bg1"/>
                </a:solidFill>
              </a:rPr>
              <a:t>At the moment this is about </a:t>
            </a:r>
            <a:r>
              <a:rPr lang="en-US" sz="1200" b="1" dirty="0">
                <a:solidFill>
                  <a:schemeClr val="bg1"/>
                </a:solidFill>
              </a:rPr>
              <a:t>using</a:t>
            </a:r>
            <a:r>
              <a:rPr lang="en-US" sz="1200" dirty="0">
                <a:solidFill>
                  <a:schemeClr val="bg1"/>
                </a:solidFill>
              </a:rPr>
              <a:t> the class …. Not writing the class definition. (cover writing later)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When the compiler gets to the #include line it goes out and reads that file and inserts right then and there and continues compiling starting with the first line of the header file.</a:t>
            </a:r>
          </a:p>
          <a:p>
            <a:r>
              <a:rPr lang="en-US" sz="1200" dirty="0">
                <a:solidFill>
                  <a:schemeClr val="bg1"/>
                </a:solidFill>
              </a:rPr>
              <a:t>Recall the header lets the compiler know to expect certain functions are defined as part of the class. (constructor and other member functions)</a:t>
            </a:r>
          </a:p>
          <a:p>
            <a:endParaRPr lang="en-US" sz="1200" dirty="0">
              <a:solidFill>
                <a:schemeClr val="bg1"/>
              </a:solidFill>
            </a:endParaRPr>
          </a:p>
          <a:p>
            <a:r>
              <a:rPr lang="en-US" sz="1200" dirty="0">
                <a:solidFill>
                  <a:schemeClr val="bg1"/>
                </a:solidFill>
              </a:rPr>
              <a:t>If the header line is missing (or has a typo) the compiler will likely complain that your object definition line does not declare a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It is the header that lets our sketch and the compiler know specifically how to use the Led2 class to make a new object plus what properties and methods it has.</a:t>
            </a:r>
          </a:p>
          <a:p>
            <a:endParaRPr lang="en-US" sz="1200" dirty="0">
              <a:solidFill>
                <a:schemeClr val="bg1"/>
              </a:solidFill>
            </a:endParaRPr>
          </a:p>
        </p:txBody>
      </p:sp>
      <p:sp>
        <p:nvSpPr>
          <p:cNvPr id="4" name="Slide Number Placeholder 3"/>
          <p:cNvSpPr>
            <a:spLocks noGrp="1"/>
          </p:cNvSpPr>
          <p:nvPr>
            <p:ph type="sldNum" sz="quarter" idx="5"/>
          </p:nvPr>
        </p:nvSpPr>
        <p:spPr/>
        <p:txBody>
          <a:bodyPr/>
          <a:lstStyle/>
          <a:p>
            <a:fld id="{AF533E96-F078-4B3D-A8F4-F1AF21EBC357}" type="slidenum">
              <a:rPr lang="en-US" smtClean="0"/>
              <a:t>7</a:t>
            </a:fld>
            <a:endParaRPr lang="en-US"/>
          </a:p>
        </p:txBody>
      </p:sp>
    </p:spTree>
    <p:extLst>
      <p:ext uri="{BB962C8B-B14F-4D97-AF65-F5344CB8AC3E}">
        <p14:creationId xmlns:p14="http://schemas.microsoft.com/office/powerpoint/2010/main" val="1225106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accent1">
                    <a:lumMod val="75000"/>
                  </a:schemeClr>
                </a:solidFill>
                <a:latin typeface="Courier New" panose="02070309020205020404" pitchFamily="49" charset="0"/>
                <a:cs typeface="Courier New" panose="02070309020205020404" pitchFamily="49" charset="0"/>
              </a:rPr>
              <a:t>Using double quotes ("") causes it to search the </a:t>
            </a:r>
            <a:r>
              <a:rPr lang="en-US" sz="1200" b="1" i="1" dirty="0">
                <a:solidFill>
                  <a:schemeClr val="accent1">
                    <a:lumMod val="75000"/>
                  </a:schemeClr>
                </a:solidFill>
                <a:latin typeface="Courier New" panose="02070309020205020404" pitchFamily="49" charset="0"/>
                <a:cs typeface="Courier New" panose="02070309020205020404" pitchFamily="49" charset="0"/>
              </a:rPr>
              <a:t>current working directory </a:t>
            </a:r>
            <a:r>
              <a:rPr lang="en-US" sz="1200" dirty="0">
                <a:solidFill>
                  <a:schemeClr val="accent1">
                    <a:lumMod val="75000"/>
                  </a:schemeClr>
                </a:solidFill>
                <a:latin typeface="Courier New" panose="02070309020205020404" pitchFamily="49" charset="0"/>
                <a:cs typeface="Courier New" panose="02070309020205020404" pitchFamily="49" charset="0"/>
              </a:rPr>
              <a:t>and only if that search fails the default include directory.</a:t>
            </a:r>
          </a:p>
          <a:p>
            <a:r>
              <a:rPr lang="en-US" sz="1200" dirty="0">
                <a:solidFill>
                  <a:schemeClr val="accent1">
                    <a:lumMod val="75000"/>
                  </a:schemeClr>
                </a:solidFill>
                <a:latin typeface="Courier New" panose="02070309020205020404" pitchFamily="49" charset="0"/>
                <a:cs typeface="Courier New" panose="02070309020205020404" pitchFamily="49" charset="0"/>
              </a:rPr>
              <a:t>If you use quotes … and the files exist in both places … it is easy to get yourself confused about which files to edit. (how do I know?)</a:t>
            </a:r>
          </a:p>
          <a:p>
            <a:endParaRPr lang="en-US" dirty="0"/>
          </a:p>
          <a:p>
            <a:r>
              <a:rPr lang="en-US" dirty="0"/>
              <a:t>If you use &lt;angle brackets&gt; then the two files </a:t>
            </a:r>
            <a:r>
              <a:rPr lang="en-US" b="1" i="1" dirty="0"/>
              <a:t>must</a:t>
            </a:r>
            <a:r>
              <a:rPr lang="en-US" dirty="0"/>
              <a:t> go in your libraries folder (under the folder where you keep your sketches.) </a:t>
            </a:r>
          </a:p>
          <a:p>
            <a:r>
              <a:rPr lang="en-US" dirty="0"/>
              <a:t>This is good for your final class code.</a:t>
            </a:r>
          </a:p>
          <a:p>
            <a:endParaRPr lang="en-US" dirty="0"/>
          </a:p>
          <a:p>
            <a:r>
              <a:rPr lang="en-US" dirty="0"/>
              <a:t>I did not show it but within the libraries folder you can have as many subfolders as you like. </a:t>
            </a:r>
          </a:p>
          <a:p>
            <a:r>
              <a:rPr lang="en-US" dirty="0"/>
              <a:t>It would be a good idea to put the two Led2 files in their own subfolder.</a:t>
            </a:r>
          </a:p>
        </p:txBody>
      </p:sp>
      <p:sp>
        <p:nvSpPr>
          <p:cNvPr id="4" name="Slide Number Placeholder 3"/>
          <p:cNvSpPr>
            <a:spLocks noGrp="1"/>
          </p:cNvSpPr>
          <p:nvPr>
            <p:ph type="sldNum" sz="quarter" idx="5"/>
          </p:nvPr>
        </p:nvSpPr>
        <p:spPr/>
        <p:txBody>
          <a:bodyPr/>
          <a:lstStyle/>
          <a:p>
            <a:fld id="{AF533E96-F078-4B3D-A8F4-F1AF21EBC357}" type="slidenum">
              <a:rPr lang="en-US" smtClean="0"/>
              <a:t>8</a:t>
            </a:fld>
            <a:endParaRPr lang="en-US"/>
          </a:p>
        </p:txBody>
      </p:sp>
    </p:spTree>
    <p:extLst>
      <p:ext uri="{BB962C8B-B14F-4D97-AF65-F5344CB8AC3E}">
        <p14:creationId xmlns:p14="http://schemas.microsoft.com/office/powerpoint/2010/main" val="3980934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Arduino 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File – Preferences    and take note where your sketches are kept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go to that folder you should see the subfolder called libraries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Inside it will be all the libraries you have downloaded – Adafruit, Arduino and others.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9</a:t>
            </a:fld>
            <a:endParaRPr lang="en-US"/>
          </a:p>
        </p:txBody>
      </p:sp>
    </p:spTree>
    <p:extLst>
      <p:ext uri="{BB962C8B-B14F-4D97-AF65-F5344CB8AC3E}">
        <p14:creationId xmlns:p14="http://schemas.microsoft.com/office/powerpoint/2010/main" val="3805363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simplicity and to fit the page some lines have been snipped out. </a:t>
            </a:r>
          </a:p>
          <a:p>
            <a:r>
              <a:rPr lang="en-US" dirty="0"/>
              <a:t>(we are getting there though)</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include the header file in your sketch these lines are in effect forward declaring that this class and these member functions will be available.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At a later stage in the compile process when all the libraries are linked in … the actual code all gets resolved.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Name of our class is Led2. The curly brackets show the extent of the class definition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Notice the header has no real executable code of its own – only variable and function declarations.</a:t>
            </a:r>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“Type Signature”   which must match perfectly between header file and the </a:t>
            </a:r>
            <a:r>
              <a:rPr lang="en-US" dirty="0" err="1"/>
              <a:t>cpp</a:t>
            </a:r>
            <a:r>
              <a:rPr lang="en-US" dirty="0"/>
              <a:t>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Type signature is the type of the returned variable plus the number and type of the passed variables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Remember the constructor?  It is the member function that has same name as class and no other return type</a:t>
            </a:r>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11</a:t>
            </a:fld>
            <a:endParaRPr lang="en-US"/>
          </a:p>
        </p:txBody>
      </p:sp>
    </p:spTree>
    <p:extLst>
      <p:ext uri="{BB962C8B-B14F-4D97-AF65-F5344CB8AC3E}">
        <p14:creationId xmlns:p14="http://schemas.microsoft.com/office/powerpoint/2010/main" val="1802817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build up:</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Include the header</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CONSTRUCTOR (name is same as class name). We pass it a pin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all it does is save it in a private variable called _pin</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Then call a separate function to initialize things.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The double colon ( :: )</a:t>
            </a:r>
            <a:r>
              <a:rPr lang="en-US" sz="1200" dirty="0">
                <a:solidFill>
                  <a:schemeClr val="tx1"/>
                </a:solidFill>
                <a:sym typeface="Wingdings" panose="05000000000000000000" pitchFamily="2" charset="2"/>
              </a:rPr>
              <a:t> </a:t>
            </a:r>
            <a:r>
              <a:rPr lang="en-US" sz="1200" dirty="0">
                <a:solidFill>
                  <a:schemeClr val="tx1"/>
                </a:solidFill>
              </a:rPr>
              <a:t>is called the ‘scope operator’. It tells the compiler (and us) that the name on the right is within the scope of the name on the </a:t>
            </a:r>
            <a:r>
              <a:rPr lang="en-US" sz="1200" dirty="0" err="1">
                <a:solidFill>
                  <a:schemeClr val="tx1"/>
                </a:solidFill>
              </a:rPr>
              <a:t>leftThis</a:t>
            </a:r>
            <a:r>
              <a:rPr lang="en-US" sz="1200" dirty="0">
                <a:solidFill>
                  <a:schemeClr val="tx1"/>
                </a:solidFill>
              </a:rPr>
              <a:t> prevents naming conflicts between what is inside the shoe box and what is outside the shoebox. It is a little confusing for the constructor where the CLASS name (left side) is the same as the Constructor (right side) But it is easier to see the usage on other member functions.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The separate member function to initialize things is itself dirt simple .. It sets the pinMode and calls yet another member function called off().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The separate member functions on() and off() just set two internal member variables. Note that at no point </a:t>
            </a:r>
            <a:r>
              <a:rPr lang="en-US" sz="1200" b="1" dirty="0">
                <a:solidFill>
                  <a:schemeClr val="tx1"/>
                </a:solidFill>
              </a:rPr>
              <a:t>so far </a:t>
            </a:r>
            <a:r>
              <a:rPr lang="en-US" sz="1200" dirty="0">
                <a:solidFill>
                  <a:schemeClr val="tx1"/>
                </a:solidFill>
              </a:rPr>
              <a:t>have we actually written anything to the output.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1" dirty="0">
                <a:solidFill>
                  <a:schemeClr val="tx1"/>
                </a:solidFill>
              </a:rPr>
              <a:t>The Magic Sauce</a:t>
            </a:r>
            <a:r>
              <a:rPr lang="en-US" sz="1200" dirty="0">
                <a:solidFill>
                  <a:schemeClr val="tx1"/>
                </a:solidFill>
              </a:rPr>
              <a:t>. Is a public method called update. We will go through it line by line on the next slide.</a:t>
            </a:r>
          </a:p>
          <a:p>
            <a:endParaRPr lang="en-US" dirty="0"/>
          </a:p>
          <a:p>
            <a:r>
              <a:rPr lang="en-US" dirty="0"/>
              <a:t>Remember The public functions are what the outside world (</a:t>
            </a:r>
            <a:r>
              <a:rPr lang="en-US" dirty="0" err="1"/>
              <a:t>ie</a:t>
            </a:r>
            <a:r>
              <a:rPr lang="en-US" dirty="0"/>
              <a:t> your main program) sees.</a:t>
            </a:r>
          </a:p>
          <a:p>
            <a:r>
              <a:rPr lang="en-US" dirty="0"/>
              <a:t>All of the internal code is the hidden complexity we have been talking about.</a:t>
            </a:r>
          </a:p>
          <a:p>
            <a:endParaRPr lang="en-US" dirty="0"/>
          </a:p>
          <a:p>
            <a:r>
              <a:rPr lang="en-US" dirty="0"/>
              <a:t>The term member is used to indicate that these items are part of the class definition and not normal everyday code. </a:t>
            </a:r>
          </a:p>
          <a:p>
            <a:r>
              <a:rPr lang="en-US" dirty="0"/>
              <a:t>A member variable or a member function is inside the shoe box.</a:t>
            </a:r>
          </a:p>
          <a:p>
            <a:endParaRPr lang="en-US" dirty="0"/>
          </a:p>
          <a:p>
            <a:r>
              <a:rPr lang="en-US" dirty="0"/>
              <a:t>Most of the methods (or functions if you prefer) just get or set internal variables. In quick and get out.</a:t>
            </a:r>
          </a:p>
          <a:p>
            <a:r>
              <a:rPr lang="en-US" dirty="0"/>
              <a:t>The update method reads and acts on the internal variables … </a:t>
            </a:r>
          </a:p>
          <a:p>
            <a:r>
              <a:rPr lang="en-US" dirty="0"/>
              <a:t>Typically the update function is doing most of the work but again it is quick – get in and get out. </a:t>
            </a:r>
          </a:p>
        </p:txBody>
      </p:sp>
      <p:sp>
        <p:nvSpPr>
          <p:cNvPr id="4" name="Slide Number Placeholder 3"/>
          <p:cNvSpPr>
            <a:spLocks noGrp="1"/>
          </p:cNvSpPr>
          <p:nvPr>
            <p:ph type="sldNum" sz="quarter" idx="5"/>
          </p:nvPr>
        </p:nvSpPr>
        <p:spPr/>
        <p:txBody>
          <a:bodyPr/>
          <a:lstStyle/>
          <a:p>
            <a:fld id="{AF533E96-F078-4B3D-A8F4-F1AF21EBC357}" type="slidenum">
              <a:rPr lang="en-US" smtClean="0"/>
              <a:t>12</a:t>
            </a:fld>
            <a:endParaRPr lang="en-US"/>
          </a:p>
        </p:txBody>
      </p:sp>
    </p:spTree>
    <p:extLst>
      <p:ext uri="{BB962C8B-B14F-4D97-AF65-F5344CB8AC3E}">
        <p14:creationId xmlns:p14="http://schemas.microsoft.com/office/powerpoint/2010/main" val="9267357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376237"/>
            <a:ext cx="6260905" cy="1737398"/>
          </a:xfrm>
          <a:noFill/>
          <a:effectLst>
            <a:outerShdw blurRad="50800" dist="38100" dir="2700000" algn="tl" rotWithShape="0">
              <a:prstClr val="black">
                <a:alpha val="40000"/>
              </a:prstClr>
            </a:outerShdw>
          </a:effectLst>
        </p:spPr>
        <p:txBody>
          <a:bodyPr>
            <a:normAutofit/>
          </a:bodyPr>
          <a:lstStyle>
            <a:lvl1pPr algn="l">
              <a:defRPr sz="3600">
                <a:solidFill>
                  <a:srgbClr val="00206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01670" y="3182570"/>
            <a:ext cx="6260905" cy="654741"/>
          </a:xfrm>
        </p:spPr>
        <p:txBody>
          <a:bodyPr>
            <a:normAutofit/>
          </a:bodyPr>
          <a:lstStyle>
            <a:lvl1pPr marL="0" indent="0" algn="l">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12/14/2021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06EAB-8D0A-4189-89DD-A98756097E23}"/>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B15AE448-2B7D-4FEB-9D23-D95428BB9A4A}"/>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F9A37A9F-68CC-4107-9A9E-5F1ED41C5D7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4C55ABE2-8E43-4993-B8AB-23ADC6441C42}"/>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6AE9F1A0-7161-4E0B-9855-90456EE61E8F}"/>
              </a:ext>
            </a:extLst>
          </p:cNvPr>
          <p:cNvSpPr>
            <a:spLocks noGrp="1"/>
          </p:cNvSpPr>
          <p:nvPr>
            <p:ph type="sldNum" sz="quarter" idx="12"/>
          </p:nvPr>
        </p:nvSpPr>
        <p:spPr/>
        <p:txBody>
          <a:bodyPr/>
          <a:lstStyle>
            <a:lvl1pPr>
              <a:defRPr/>
            </a:lvl1pPr>
          </a:lstStyle>
          <a:p>
            <a:fld id="{4F958EDE-106E-4D44-85F1-33F66685D623}" type="slidenum">
              <a:rPr lang="en-US" altLang="en-US"/>
              <a:pPr/>
              <a:t>‹#›</a:t>
            </a:fld>
            <a:endParaRPr lang="en-US" altLang="en-US"/>
          </a:p>
        </p:txBody>
      </p:sp>
    </p:spTree>
    <p:extLst>
      <p:ext uri="{BB962C8B-B14F-4D97-AF65-F5344CB8AC3E}">
        <p14:creationId xmlns:p14="http://schemas.microsoft.com/office/powerpoint/2010/main" val="384887609"/>
      </p:ext>
    </p:extLst>
  </p:cSld>
  <p:clrMapOvr>
    <a:masterClrMapping/>
  </p:clrMapOvr>
  <p:transition advClick="0" advTm="30100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4608B-05C0-4968-8136-C6CBDD9240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5C67FB-E06B-4BC4-B824-B1B998A7C5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E8E397-77BD-4070-A880-2400E35317EC}"/>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DBA996FF-595F-4A7F-B61A-7368E4A89CC3}"/>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3DD99D1D-11D5-4BB6-9741-F8B5E2A2B2C7}"/>
              </a:ext>
            </a:extLst>
          </p:cNvPr>
          <p:cNvSpPr>
            <a:spLocks noGrp="1"/>
          </p:cNvSpPr>
          <p:nvPr>
            <p:ph type="sldNum" sz="quarter" idx="12"/>
          </p:nvPr>
        </p:nvSpPr>
        <p:spPr/>
        <p:txBody>
          <a:bodyPr/>
          <a:lstStyle>
            <a:lvl1pPr>
              <a:defRPr/>
            </a:lvl1pPr>
          </a:lstStyle>
          <a:p>
            <a:fld id="{33C80D45-7CD6-42FE-8672-69A149E17AC7}" type="slidenum">
              <a:rPr lang="en-US" altLang="en-US"/>
              <a:pPr/>
              <a:t>‹#›</a:t>
            </a:fld>
            <a:endParaRPr lang="en-US" altLang="en-US"/>
          </a:p>
        </p:txBody>
      </p:sp>
    </p:spTree>
    <p:extLst>
      <p:ext uri="{BB962C8B-B14F-4D97-AF65-F5344CB8AC3E}">
        <p14:creationId xmlns:p14="http://schemas.microsoft.com/office/powerpoint/2010/main" val="1861468703"/>
      </p:ext>
    </p:extLst>
  </p:cSld>
  <p:clrMapOvr>
    <a:masterClrMapping/>
  </p:clrMapOvr>
  <p:transition advClick="0" advTm="30100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A5034-517B-4296-A672-04B17C6167BB}"/>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C0B3E385-2E85-486E-BFB8-A1F3CDB08451}"/>
              </a:ext>
            </a:extLst>
          </p:cNvPr>
          <p:cNvSpPr>
            <a:spLocks noGrp="1"/>
          </p:cNvSpPr>
          <p:nvPr>
            <p:ph type="body" idx="1"/>
          </p:nvPr>
        </p:nvSpPr>
        <p:spPr>
          <a:xfrm>
            <a:off x="623888" y="3442098"/>
            <a:ext cx="7886700" cy="1125140"/>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a:t>Click to edit Master text styles</a:t>
            </a:r>
          </a:p>
        </p:txBody>
      </p:sp>
      <p:sp>
        <p:nvSpPr>
          <p:cNvPr id="4" name="Date Placeholder 3">
            <a:extLst>
              <a:ext uri="{FF2B5EF4-FFF2-40B4-BE49-F238E27FC236}">
                <a16:creationId xmlns:a16="http://schemas.microsoft.com/office/drawing/2014/main" id="{52F53921-0270-4B39-B2B6-B24ACDDB7E2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E9279E9A-851D-4F65-A1B1-F574FCFE101D}"/>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468B6194-4650-43D8-9E8B-62E3433176B4}"/>
              </a:ext>
            </a:extLst>
          </p:cNvPr>
          <p:cNvSpPr>
            <a:spLocks noGrp="1"/>
          </p:cNvSpPr>
          <p:nvPr>
            <p:ph type="sldNum" sz="quarter" idx="12"/>
          </p:nvPr>
        </p:nvSpPr>
        <p:spPr/>
        <p:txBody>
          <a:bodyPr/>
          <a:lstStyle>
            <a:lvl1pPr>
              <a:defRPr/>
            </a:lvl1pPr>
          </a:lstStyle>
          <a:p>
            <a:fld id="{1C01A84A-BFD2-4AE6-8836-B08245832EF1}" type="slidenum">
              <a:rPr lang="en-US" altLang="en-US"/>
              <a:pPr/>
              <a:t>‹#›</a:t>
            </a:fld>
            <a:endParaRPr lang="en-US" altLang="en-US"/>
          </a:p>
        </p:txBody>
      </p:sp>
    </p:spTree>
    <p:extLst>
      <p:ext uri="{BB962C8B-B14F-4D97-AF65-F5344CB8AC3E}">
        <p14:creationId xmlns:p14="http://schemas.microsoft.com/office/powerpoint/2010/main" val="4198594715"/>
      </p:ext>
    </p:extLst>
  </p:cSld>
  <p:clrMapOvr>
    <a:masterClrMapping/>
  </p:clrMapOvr>
  <p:transition advClick="0" advTm="30100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8A89F-4D8B-42D8-B8CE-D37E7AE7DC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13F14C-4062-48F8-AACE-CBDB217F166B}"/>
              </a:ext>
            </a:extLst>
          </p:cNvPr>
          <p:cNvSpPr>
            <a:spLocks noGrp="1"/>
          </p:cNvSpPr>
          <p:nvPr>
            <p:ph sz="half" idx="1"/>
          </p:nvPr>
        </p:nvSpPr>
        <p:spPr>
          <a:xfrm>
            <a:off x="457200" y="1200151"/>
            <a:ext cx="4038600"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0FE7EC-2605-4CF4-812B-9FB8C5A77583}"/>
              </a:ext>
            </a:extLst>
          </p:cNvPr>
          <p:cNvSpPr>
            <a:spLocks noGrp="1"/>
          </p:cNvSpPr>
          <p:nvPr>
            <p:ph sz="half" idx="2"/>
          </p:nvPr>
        </p:nvSpPr>
        <p:spPr>
          <a:xfrm>
            <a:off x="4648200" y="1200151"/>
            <a:ext cx="4038600"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0AECDB-1489-49E5-B7D9-533AF3AAFBEB}"/>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3CEE5B59-724A-4B12-81D6-1550FF596FBE}"/>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9335D79F-B4F8-48A8-A350-C68F28319B62}"/>
              </a:ext>
            </a:extLst>
          </p:cNvPr>
          <p:cNvSpPr>
            <a:spLocks noGrp="1"/>
          </p:cNvSpPr>
          <p:nvPr>
            <p:ph type="sldNum" sz="quarter" idx="12"/>
          </p:nvPr>
        </p:nvSpPr>
        <p:spPr/>
        <p:txBody>
          <a:bodyPr/>
          <a:lstStyle>
            <a:lvl1pPr>
              <a:defRPr/>
            </a:lvl1pPr>
          </a:lstStyle>
          <a:p>
            <a:fld id="{0519C239-1119-4FEC-9B19-6D282370C1E7}" type="slidenum">
              <a:rPr lang="en-US" altLang="en-US"/>
              <a:pPr/>
              <a:t>‹#›</a:t>
            </a:fld>
            <a:endParaRPr lang="en-US" altLang="en-US"/>
          </a:p>
        </p:txBody>
      </p:sp>
    </p:spTree>
    <p:extLst>
      <p:ext uri="{BB962C8B-B14F-4D97-AF65-F5344CB8AC3E}">
        <p14:creationId xmlns:p14="http://schemas.microsoft.com/office/powerpoint/2010/main" val="3151248296"/>
      </p:ext>
    </p:extLst>
  </p:cSld>
  <p:clrMapOvr>
    <a:masterClrMapping/>
  </p:clrMapOvr>
  <p:transition advClick="0" advTm="30100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2BB82-21DB-4E22-A0E1-78AE366E8AA3}"/>
              </a:ext>
            </a:extLst>
          </p:cNvPr>
          <p:cNvSpPr>
            <a:spLocks noGrp="1"/>
          </p:cNvSpPr>
          <p:nvPr>
            <p:ph type="title"/>
          </p:nvPr>
        </p:nvSpPr>
        <p:spPr>
          <a:xfrm>
            <a:off x="630238"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5A26BE-1FDF-49F5-996F-C951DD580E5A}"/>
              </a:ext>
            </a:extLst>
          </p:cNvPr>
          <p:cNvSpPr>
            <a:spLocks noGrp="1"/>
          </p:cNvSpPr>
          <p:nvPr>
            <p:ph type="body" idx="1"/>
          </p:nvPr>
        </p:nvSpPr>
        <p:spPr>
          <a:xfrm>
            <a:off x="630239" y="1260872"/>
            <a:ext cx="3868737"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2D23458-EE9F-4304-88C2-E81D06E923F0}"/>
              </a:ext>
            </a:extLst>
          </p:cNvPr>
          <p:cNvSpPr>
            <a:spLocks noGrp="1"/>
          </p:cNvSpPr>
          <p:nvPr>
            <p:ph sz="half" idx="2"/>
          </p:nvPr>
        </p:nvSpPr>
        <p:spPr>
          <a:xfrm>
            <a:off x="630239" y="1878806"/>
            <a:ext cx="3868737"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8D46BB-B32E-4279-BD56-DA3EB093CE4E}"/>
              </a:ext>
            </a:extLst>
          </p:cNvPr>
          <p:cNvSpPr>
            <a:spLocks noGrp="1"/>
          </p:cNvSpPr>
          <p:nvPr>
            <p:ph type="body" sz="quarter" idx="3"/>
          </p:nvPr>
        </p:nvSpPr>
        <p:spPr>
          <a:xfrm>
            <a:off x="4629150" y="1260872"/>
            <a:ext cx="388778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F59AF1C0-91EA-42BC-B4FB-4A38DF8E38CB}"/>
              </a:ext>
            </a:extLst>
          </p:cNvPr>
          <p:cNvSpPr>
            <a:spLocks noGrp="1"/>
          </p:cNvSpPr>
          <p:nvPr>
            <p:ph sz="quarter" idx="4"/>
          </p:nvPr>
        </p:nvSpPr>
        <p:spPr>
          <a:xfrm>
            <a:off x="4629150" y="1878806"/>
            <a:ext cx="3887788"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9D3FEC-ACAD-4335-8E6B-1FF271BDE710}"/>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6E7577F8-A501-4F03-89ED-C12001A19056}"/>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2ABCAF73-A90C-45FC-B3C5-C38226F741BE}"/>
              </a:ext>
            </a:extLst>
          </p:cNvPr>
          <p:cNvSpPr>
            <a:spLocks noGrp="1"/>
          </p:cNvSpPr>
          <p:nvPr>
            <p:ph type="sldNum" sz="quarter" idx="12"/>
          </p:nvPr>
        </p:nvSpPr>
        <p:spPr/>
        <p:txBody>
          <a:bodyPr/>
          <a:lstStyle>
            <a:lvl1pPr>
              <a:defRPr/>
            </a:lvl1pPr>
          </a:lstStyle>
          <a:p>
            <a:fld id="{154B9642-EC7A-4297-808C-16FF9C756CFF}" type="slidenum">
              <a:rPr lang="en-US" altLang="en-US"/>
              <a:pPr/>
              <a:t>‹#›</a:t>
            </a:fld>
            <a:endParaRPr lang="en-US" altLang="en-US"/>
          </a:p>
        </p:txBody>
      </p:sp>
    </p:spTree>
    <p:extLst>
      <p:ext uri="{BB962C8B-B14F-4D97-AF65-F5344CB8AC3E}">
        <p14:creationId xmlns:p14="http://schemas.microsoft.com/office/powerpoint/2010/main" val="1814249769"/>
      </p:ext>
    </p:extLst>
  </p:cSld>
  <p:clrMapOvr>
    <a:masterClrMapping/>
  </p:clrMapOvr>
  <p:transition advClick="0" advTm="30100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AF5E6-AD58-462C-8DDC-892D08A166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8D1916-1318-4ABD-8614-C002C8820327}"/>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DD248AC7-FFC5-46ED-9AAB-A12709937C16}"/>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7F304F55-C91D-4DAE-89E0-3774FC81F2AB}"/>
              </a:ext>
            </a:extLst>
          </p:cNvPr>
          <p:cNvSpPr>
            <a:spLocks noGrp="1"/>
          </p:cNvSpPr>
          <p:nvPr>
            <p:ph type="sldNum" sz="quarter" idx="12"/>
          </p:nvPr>
        </p:nvSpPr>
        <p:spPr/>
        <p:txBody>
          <a:bodyPr/>
          <a:lstStyle>
            <a:lvl1pPr>
              <a:defRPr/>
            </a:lvl1pPr>
          </a:lstStyle>
          <a:p>
            <a:fld id="{E6FFC1E6-1036-4B06-BAD7-05C06523DA14}" type="slidenum">
              <a:rPr lang="en-US" altLang="en-US"/>
              <a:pPr/>
              <a:t>‹#›</a:t>
            </a:fld>
            <a:endParaRPr lang="en-US" altLang="en-US"/>
          </a:p>
        </p:txBody>
      </p:sp>
    </p:spTree>
    <p:extLst>
      <p:ext uri="{BB962C8B-B14F-4D97-AF65-F5344CB8AC3E}">
        <p14:creationId xmlns:p14="http://schemas.microsoft.com/office/powerpoint/2010/main" val="2252675102"/>
      </p:ext>
    </p:extLst>
  </p:cSld>
  <p:clrMapOvr>
    <a:masterClrMapping/>
  </p:clrMapOvr>
  <p:transition advClick="0" advTm="30100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C7985-343A-423E-BE11-ABD5A9B4D158}"/>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7319CDD4-7107-42D8-8D6E-E21A02C3EEF9}"/>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6BA022FE-002B-4663-A587-D8D29F44C970}"/>
              </a:ext>
            </a:extLst>
          </p:cNvPr>
          <p:cNvSpPr>
            <a:spLocks noGrp="1"/>
          </p:cNvSpPr>
          <p:nvPr>
            <p:ph type="sldNum" sz="quarter" idx="12"/>
          </p:nvPr>
        </p:nvSpPr>
        <p:spPr/>
        <p:txBody>
          <a:bodyPr/>
          <a:lstStyle>
            <a:lvl1pPr>
              <a:defRPr/>
            </a:lvl1pPr>
          </a:lstStyle>
          <a:p>
            <a:fld id="{B6A74D9F-BB10-4F8F-9BE7-8CF3F2028447}" type="slidenum">
              <a:rPr lang="en-US" altLang="en-US"/>
              <a:pPr/>
              <a:t>‹#›</a:t>
            </a:fld>
            <a:endParaRPr lang="en-US" altLang="en-US"/>
          </a:p>
        </p:txBody>
      </p:sp>
    </p:spTree>
    <p:extLst>
      <p:ext uri="{BB962C8B-B14F-4D97-AF65-F5344CB8AC3E}">
        <p14:creationId xmlns:p14="http://schemas.microsoft.com/office/powerpoint/2010/main" val="2723148858"/>
      </p:ext>
    </p:extLst>
  </p:cSld>
  <p:clrMapOvr>
    <a:masterClrMapping/>
  </p:clrMapOvr>
  <p:transition advClick="0" advTm="301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0730" y="102393"/>
            <a:ext cx="8246070" cy="763524"/>
          </a:xfrm>
        </p:spPr>
        <p:txBody>
          <a:bodyPr>
            <a:normAutofit/>
          </a:bodyPr>
          <a:lstStyle>
            <a:lvl1pPr algn="l">
              <a:defRPr sz="3600" baseline="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48965" y="1350111"/>
            <a:ext cx="8246070" cy="3417152"/>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6F194-8582-41D5-8E38-6DBE2C489F6A}"/>
              </a:ext>
            </a:extLst>
          </p:cNvPr>
          <p:cNvSpPr>
            <a:spLocks noGrp="1"/>
          </p:cNvSpPr>
          <p:nvPr>
            <p:ph type="title"/>
          </p:nvPr>
        </p:nvSpPr>
        <p:spPr>
          <a:xfrm>
            <a:off x="630239" y="342900"/>
            <a:ext cx="2949575"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5D2FE4BF-F5EE-43B2-AB4A-6DB616FC9D95}"/>
              </a:ext>
            </a:extLst>
          </p:cNvPr>
          <p:cNvSpPr>
            <a:spLocks noGrp="1"/>
          </p:cNvSpPr>
          <p:nvPr>
            <p:ph idx="1"/>
          </p:nvPr>
        </p:nvSpPr>
        <p:spPr>
          <a:xfrm>
            <a:off x="3887788"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15BCAD-0C53-452E-9241-C9534600AE00}"/>
              </a:ext>
            </a:extLst>
          </p:cNvPr>
          <p:cNvSpPr>
            <a:spLocks noGrp="1"/>
          </p:cNvSpPr>
          <p:nvPr>
            <p:ph type="body" sz="half" idx="2"/>
          </p:nvPr>
        </p:nvSpPr>
        <p:spPr>
          <a:xfrm>
            <a:off x="630239"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B54F91C-9E23-4193-941A-607B7F67BF4C}"/>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B9B707FB-39F9-44D5-9E50-960293998626}"/>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6696771C-7D4E-4B8B-A23D-DB627A2665DE}"/>
              </a:ext>
            </a:extLst>
          </p:cNvPr>
          <p:cNvSpPr>
            <a:spLocks noGrp="1"/>
          </p:cNvSpPr>
          <p:nvPr>
            <p:ph type="sldNum" sz="quarter" idx="12"/>
          </p:nvPr>
        </p:nvSpPr>
        <p:spPr/>
        <p:txBody>
          <a:bodyPr/>
          <a:lstStyle>
            <a:lvl1pPr>
              <a:defRPr/>
            </a:lvl1pPr>
          </a:lstStyle>
          <a:p>
            <a:fld id="{02316FE5-6254-4A80-BFAE-9C47DA9B2716}" type="slidenum">
              <a:rPr lang="en-US" altLang="en-US"/>
              <a:pPr/>
              <a:t>‹#›</a:t>
            </a:fld>
            <a:endParaRPr lang="en-US" altLang="en-US"/>
          </a:p>
        </p:txBody>
      </p:sp>
    </p:spTree>
    <p:extLst>
      <p:ext uri="{BB962C8B-B14F-4D97-AF65-F5344CB8AC3E}">
        <p14:creationId xmlns:p14="http://schemas.microsoft.com/office/powerpoint/2010/main" val="1222327565"/>
      </p:ext>
    </p:extLst>
  </p:cSld>
  <p:clrMapOvr>
    <a:masterClrMapping/>
  </p:clrMapOvr>
  <p:transition advClick="0" advTm="30100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0356B-A93F-48F2-BB55-FDE68E38D941}"/>
              </a:ext>
            </a:extLst>
          </p:cNvPr>
          <p:cNvSpPr>
            <a:spLocks noGrp="1"/>
          </p:cNvSpPr>
          <p:nvPr>
            <p:ph type="title"/>
          </p:nvPr>
        </p:nvSpPr>
        <p:spPr>
          <a:xfrm>
            <a:off x="630239" y="342900"/>
            <a:ext cx="2949575"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2F3CDA51-13C3-4B9F-AA79-4F885380D4A9}"/>
              </a:ext>
            </a:extLst>
          </p:cNvPr>
          <p:cNvSpPr>
            <a:spLocks noGrp="1"/>
          </p:cNvSpPr>
          <p:nvPr>
            <p:ph type="pic" idx="1"/>
          </p:nvPr>
        </p:nvSpPr>
        <p:spPr>
          <a:xfrm>
            <a:off x="3887788"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a:extLst>
              <a:ext uri="{FF2B5EF4-FFF2-40B4-BE49-F238E27FC236}">
                <a16:creationId xmlns:a16="http://schemas.microsoft.com/office/drawing/2014/main" id="{7949DFF3-0FF0-48C9-A1E3-D93751E04B2F}"/>
              </a:ext>
            </a:extLst>
          </p:cNvPr>
          <p:cNvSpPr>
            <a:spLocks noGrp="1"/>
          </p:cNvSpPr>
          <p:nvPr>
            <p:ph type="body" sz="half" idx="2"/>
          </p:nvPr>
        </p:nvSpPr>
        <p:spPr>
          <a:xfrm>
            <a:off x="630239"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1C96528-3E5F-4C85-BFDE-C6C5CFAEB476}"/>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57815D6A-2D5E-4D1C-8705-AF5F219A5AF6}"/>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D212B10C-205D-43C6-9356-608FF443CEDA}"/>
              </a:ext>
            </a:extLst>
          </p:cNvPr>
          <p:cNvSpPr>
            <a:spLocks noGrp="1"/>
          </p:cNvSpPr>
          <p:nvPr>
            <p:ph type="sldNum" sz="quarter" idx="12"/>
          </p:nvPr>
        </p:nvSpPr>
        <p:spPr/>
        <p:txBody>
          <a:bodyPr/>
          <a:lstStyle>
            <a:lvl1pPr>
              <a:defRPr/>
            </a:lvl1pPr>
          </a:lstStyle>
          <a:p>
            <a:fld id="{8A4E8C0E-41B0-4962-B41B-C160307924AC}" type="slidenum">
              <a:rPr lang="en-US" altLang="en-US"/>
              <a:pPr/>
              <a:t>‹#›</a:t>
            </a:fld>
            <a:endParaRPr lang="en-US" altLang="en-US"/>
          </a:p>
        </p:txBody>
      </p:sp>
    </p:spTree>
    <p:extLst>
      <p:ext uri="{BB962C8B-B14F-4D97-AF65-F5344CB8AC3E}">
        <p14:creationId xmlns:p14="http://schemas.microsoft.com/office/powerpoint/2010/main" val="2865451714"/>
      </p:ext>
    </p:extLst>
  </p:cSld>
  <p:clrMapOvr>
    <a:masterClrMapping/>
  </p:clrMapOvr>
  <p:transition advClick="0" advTm="30100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E1227-20DF-4F0D-BFC5-FDA75D3256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54B035-20CB-43CA-8348-7D3F18827C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BF3909-4F02-4E41-A752-339D1B9BCBDB}"/>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71663496-D1D6-4B5D-BCDB-EDB527A68D1B}"/>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07A1759-ADD3-4582-9737-811730F733B9}"/>
              </a:ext>
            </a:extLst>
          </p:cNvPr>
          <p:cNvSpPr>
            <a:spLocks noGrp="1"/>
          </p:cNvSpPr>
          <p:nvPr>
            <p:ph type="sldNum" sz="quarter" idx="12"/>
          </p:nvPr>
        </p:nvSpPr>
        <p:spPr/>
        <p:txBody>
          <a:bodyPr/>
          <a:lstStyle>
            <a:lvl1pPr>
              <a:defRPr/>
            </a:lvl1pPr>
          </a:lstStyle>
          <a:p>
            <a:fld id="{ECD97D66-E931-4DB0-BEE5-48C33D4F4529}" type="slidenum">
              <a:rPr lang="en-US" altLang="en-US"/>
              <a:pPr/>
              <a:t>‹#›</a:t>
            </a:fld>
            <a:endParaRPr lang="en-US" altLang="en-US"/>
          </a:p>
        </p:txBody>
      </p:sp>
    </p:spTree>
    <p:extLst>
      <p:ext uri="{BB962C8B-B14F-4D97-AF65-F5344CB8AC3E}">
        <p14:creationId xmlns:p14="http://schemas.microsoft.com/office/powerpoint/2010/main" val="71040441"/>
      </p:ext>
    </p:extLst>
  </p:cSld>
  <p:clrMapOvr>
    <a:masterClrMapping/>
  </p:clrMapOvr>
  <p:transition advClick="0" advTm="30100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CD1C87-50DD-4AF6-8F6D-95ED1388D007}"/>
              </a:ext>
            </a:extLst>
          </p:cNvPr>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3F254F-7392-4193-8E88-89B87D4207EB}"/>
              </a:ext>
            </a:extLst>
          </p:cNvPr>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363F7B-E9AC-419B-8028-6CFF2193560C}"/>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CC301DE1-AFE5-44C1-B808-DEA5D6E68081}"/>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A92C72A-4D46-4D50-9328-6BD9BF93DDAF}"/>
              </a:ext>
            </a:extLst>
          </p:cNvPr>
          <p:cNvSpPr>
            <a:spLocks noGrp="1"/>
          </p:cNvSpPr>
          <p:nvPr>
            <p:ph type="sldNum" sz="quarter" idx="12"/>
          </p:nvPr>
        </p:nvSpPr>
        <p:spPr/>
        <p:txBody>
          <a:bodyPr/>
          <a:lstStyle>
            <a:lvl1pPr>
              <a:defRPr/>
            </a:lvl1pPr>
          </a:lstStyle>
          <a:p>
            <a:fld id="{B964E9C6-101A-4776-BA6E-D9B3A153C07D}" type="slidenum">
              <a:rPr lang="en-US" altLang="en-US"/>
              <a:pPr/>
              <a:t>‹#›</a:t>
            </a:fld>
            <a:endParaRPr lang="en-US" altLang="en-US"/>
          </a:p>
        </p:txBody>
      </p:sp>
    </p:spTree>
    <p:extLst>
      <p:ext uri="{BB962C8B-B14F-4D97-AF65-F5344CB8AC3E}">
        <p14:creationId xmlns:p14="http://schemas.microsoft.com/office/powerpoint/2010/main" val="3460766794"/>
      </p:ext>
    </p:extLst>
  </p:cSld>
  <p:clrMapOvr>
    <a:masterClrMapping/>
  </p:clrMapOvr>
  <p:transition advClick="0" advTm="30100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76237"/>
            <a:ext cx="7016194" cy="763525"/>
          </a:xfrm>
        </p:spPr>
        <p:txBody>
          <a:bodyPr>
            <a:normAutofit/>
          </a:bodyPr>
          <a:lstStyle>
            <a:lvl1pPr algn="l">
              <a:defRPr sz="3600">
                <a:solidFill>
                  <a:schemeClr val="accent6">
                    <a:lumMod val="75000"/>
                  </a:schemeClr>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57201" y="1197405"/>
            <a:ext cx="7016194" cy="3576168"/>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12/14/2021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8171" y="102393"/>
            <a:ext cx="8076896" cy="763525"/>
          </a:xfrm>
        </p:spPr>
        <p:txBody>
          <a:bodyPr>
            <a:normAutofit/>
          </a:bodyPr>
          <a:lstStyle>
            <a:lvl1pPr algn="l">
              <a:defRPr sz="3600" baseline="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6879" y="2127917"/>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72000" y="2127917"/>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12/14/2021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12/14/2021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3720DE5-19ED-441E-BB54-D8E6900A0CE4}"/>
              </a:ext>
            </a:extLst>
          </p:cNvPr>
          <p:cNvSpPr>
            <a:spLocks noGrp="1" noChangeArrowheads="1"/>
          </p:cNvSpPr>
          <p:nvPr>
            <p:ph type="title"/>
          </p:nvPr>
        </p:nvSpPr>
        <p:spPr bwMode="auto">
          <a:xfrm>
            <a:off x="457200" y="205979"/>
            <a:ext cx="82296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1F6C9D51-2532-4FCB-8E72-8F43C652ED8A}"/>
              </a:ext>
            </a:extLst>
          </p:cNvPr>
          <p:cNvSpPr>
            <a:spLocks noGrp="1" noChangeArrowheads="1"/>
          </p:cNvSpPr>
          <p:nvPr>
            <p:ph type="body" idx="1"/>
          </p:nvPr>
        </p:nvSpPr>
        <p:spPr bwMode="auto">
          <a:xfrm>
            <a:off x="457200" y="1200151"/>
            <a:ext cx="8229600" cy="3394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DC7FEF90-D8A3-4181-9804-54B721269E04}"/>
              </a:ext>
            </a:extLst>
          </p:cNvPr>
          <p:cNvSpPr>
            <a:spLocks noGrp="1" noChangeArrowheads="1"/>
          </p:cNvSpPr>
          <p:nvPr>
            <p:ph type="dt" sz="half" idx="2"/>
          </p:nvPr>
        </p:nvSpPr>
        <p:spPr bwMode="auto">
          <a:xfrm>
            <a:off x="457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50"/>
            </a:lvl1pPr>
          </a:lstStyle>
          <a:p>
            <a:endParaRPr lang="en-US" altLang="en-US"/>
          </a:p>
        </p:txBody>
      </p:sp>
      <p:sp>
        <p:nvSpPr>
          <p:cNvPr id="1029" name="Rectangle 5">
            <a:extLst>
              <a:ext uri="{FF2B5EF4-FFF2-40B4-BE49-F238E27FC236}">
                <a16:creationId xmlns:a16="http://schemas.microsoft.com/office/drawing/2014/main" id="{8BA43090-1064-460E-A34C-A37B3A4D0860}"/>
              </a:ext>
            </a:extLst>
          </p:cNvPr>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50"/>
            </a:lvl1pPr>
          </a:lstStyle>
          <a:p>
            <a:endParaRPr lang="en-US" altLang="en-US"/>
          </a:p>
        </p:txBody>
      </p:sp>
      <p:sp>
        <p:nvSpPr>
          <p:cNvPr id="1030" name="Rectangle 6">
            <a:extLst>
              <a:ext uri="{FF2B5EF4-FFF2-40B4-BE49-F238E27FC236}">
                <a16:creationId xmlns:a16="http://schemas.microsoft.com/office/drawing/2014/main" id="{8883F950-7340-4618-8488-312BE1211C3E}"/>
              </a:ext>
            </a:extLst>
          </p:cNvPr>
          <p:cNvSpPr>
            <a:spLocks noGrp="1" noChangeArrowheads="1"/>
          </p:cNvSpPr>
          <p:nvPr>
            <p:ph type="sldNum" sz="quarter" idx="4"/>
          </p:nvPr>
        </p:nvSpPr>
        <p:spPr bwMode="auto">
          <a:xfrm>
            <a:off x="6553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50"/>
            </a:lvl1pPr>
          </a:lstStyle>
          <a:p>
            <a:fld id="{8F6C5AAE-8CFC-4D98-B5E6-A291CDE76BB6}" type="slidenum">
              <a:rPr lang="en-US" altLang="en-US"/>
              <a:pPr/>
              <a:t>‹#›</a:t>
            </a:fld>
            <a:endParaRPr lang="en-US" altLang="en-US"/>
          </a:p>
        </p:txBody>
      </p:sp>
      <p:pic>
        <p:nvPicPr>
          <p:cNvPr id="1031" name="Picture 7">
            <a:extLst>
              <a:ext uri="{FF2B5EF4-FFF2-40B4-BE49-F238E27FC236}">
                <a16:creationId xmlns:a16="http://schemas.microsoft.com/office/drawing/2014/main" id="{6A60E870-1288-46E0-B474-C709260D701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31924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advClick="0" advTm="301000"/>
  <p:txStyles>
    <p:titleStyle>
      <a:lvl1pPr algn="ctr" rtl="0" eaLnBrk="1" fontAlgn="base" hangingPunct="1">
        <a:spcBef>
          <a:spcPct val="0"/>
        </a:spcBef>
        <a:spcAft>
          <a:spcPct val="0"/>
        </a:spcAft>
        <a:defRPr sz="3300" kern="1200">
          <a:solidFill>
            <a:schemeClr val="tx2"/>
          </a:solidFill>
          <a:latin typeface="+mj-lt"/>
          <a:ea typeface="+mj-ea"/>
          <a:cs typeface="+mj-cs"/>
        </a:defRPr>
      </a:lvl1pPr>
      <a:lvl2pPr algn="ctr" rtl="0" eaLnBrk="1" fontAlgn="base" hangingPunct="1">
        <a:spcBef>
          <a:spcPct val="0"/>
        </a:spcBef>
        <a:spcAft>
          <a:spcPct val="0"/>
        </a:spcAft>
        <a:defRPr sz="3300">
          <a:solidFill>
            <a:schemeClr val="tx2"/>
          </a:solidFill>
          <a:latin typeface="Arial" panose="020B0604020202020204" pitchFamily="34" charset="0"/>
        </a:defRPr>
      </a:lvl2pPr>
      <a:lvl3pPr algn="ctr" rtl="0" eaLnBrk="1" fontAlgn="base" hangingPunct="1">
        <a:spcBef>
          <a:spcPct val="0"/>
        </a:spcBef>
        <a:spcAft>
          <a:spcPct val="0"/>
        </a:spcAft>
        <a:defRPr sz="3300">
          <a:solidFill>
            <a:schemeClr val="tx2"/>
          </a:solidFill>
          <a:latin typeface="Arial" panose="020B0604020202020204" pitchFamily="34" charset="0"/>
        </a:defRPr>
      </a:lvl3pPr>
      <a:lvl4pPr algn="ctr" rtl="0" eaLnBrk="1" fontAlgn="base" hangingPunct="1">
        <a:spcBef>
          <a:spcPct val="0"/>
        </a:spcBef>
        <a:spcAft>
          <a:spcPct val="0"/>
        </a:spcAft>
        <a:defRPr sz="3300">
          <a:solidFill>
            <a:schemeClr val="tx2"/>
          </a:solidFill>
          <a:latin typeface="Arial" panose="020B0604020202020204" pitchFamily="34" charset="0"/>
        </a:defRPr>
      </a:lvl4pPr>
      <a:lvl5pPr algn="ctr" rtl="0" eaLnBrk="1" fontAlgn="base" hangingPunct="1">
        <a:spcBef>
          <a:spcPct val="0"/>
        </a:spcBef>
        <a:spcAft>
          <a:spcPct val="0"/>
        </a:spcAft>
        <a:defRPr sz="3300">
          <a:solidFill>
            <a:schemeClr val="tx2"/>
          </a:solidFill>
          <a:latin typeface="Arial" panose="020B0604020202020204" pitchFamily="34" charset="0"/>
        </a:defRPr>
      </a:lvl5pPr>
      <a:lvl6pPr marL="342900" algn="ctr" rtl="0" eaLnBrk="1" fontAlgn="base" hangingPunct="1">
        <a:spcBef>
          <a:spcPct val="0"/>
        </a:spcBef>
        <a:spcAft>
          <a:spcPct val="0"/>
        </a:spcAft>
        <a:defRPr sz="3300">
          <a:solidFill>
            <a:schemeClr val="tx2"/>
          </a:solidFill>
          <a:latin typeface="Arial" panose="020B0604020202020204" pitchFamily="34" charset="0"/>
        </a:defRPr>
      </a:lvl6pPr>
      <a:lvl7pPr marL="685800" algn="ctr" rtl="0" eaLnBrk="1" fontAlgn="base" hangingPunct="1">
        <a:spcBef>
          <a:spcPct val="0"/>
        </a:spcBef>
        <a:spcAft>
          <a:spcPct val="0"/>
        </a:spcAft>
        <a:defRPr sz="3300">
          <a:solidFill>
            <a:schemeClr val="tx2"/>
          </a:solidFill>
          <a:latin typeface="Arial" panose="020B0604020202020204" pitchFamily="34" charset="0"/>
        </a:defRPr>
      </a:lvl7pPr>
      <a:lvl8pPr marL="1028700" algn="ctr" rtl="0" eaLnBrk="1" fontAlgn="base" hangingPunct="1">
        <a:spcBef>
          <a:spcPct val="0"/>
        </a:spcBef>
        <a:spcAft>
          <a:spcPct val="0"/>
        </a:spcAft>
        <a:defRPr sz="3300">
          <a:solidFill>
            <a:schemeClr val="tx2"/>
          </a:solidFill>
          <a:latin typeface="Arial" panose="020B0604020202020204" pitchFamily="34" charset="0"/>
        </a:defRPr>
      </a:lvl8pPr>
      <a:lvl9pPr marL="1371600" algn="ctr" rtl="0" eaLnBrk="1" fontAlgn="base" hangingPunct="1">
        <a:spcBef>
          <a:spcPct val="0"/>
        </a:spcBef>
        <a:spcAft>
          <a:spcPct val="0"/>
        </a:spcAft>
        <a:defRPr sz="3300">
          <a:solidFill>
            <a:schemeClr val="tx2"/>
          </a:solidFill>
          <a:latin typeface="Arial" panose="020B0604020202020204" pitchFamily="34" charset="0"/>
        </a:defRPr>
      </a:lvl9pPr>
    </p:titleStyle>
    <p:bodyStyle>
      <a:lvl1pPr marL="257175" indent="-257175" algn="l" rtl="0" eaLnBrk="1" fontAlgn="base" hangingPunct="1">
        <a:spcBef>
          <a:spcPct val="20000"/>
        </a:spcBef>
        <a:spcAft>
          <a:spcPct val="0"/>
        </a:spcAft>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slide" Target="slide26.xml"/><Relationship Id="rId3" Type="http://schemas.openxmlformats.org/officeDocument/2006/relationships/slide" Target="slide3.xml"/><Relationship Id="rId7" Type="http://schemas.openxmlformats.org/officeDocument/2006/relationships/slide" Target="slide24.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15.xml"/><Relationship Id="rId5" Type="http://schemas.openxmlformats.org/officeDocument/2006/relationships/slide" Target="slide10.xml"/><Relationship Id="rId4" Type="http://schemas.openxmlformats.org/officeDocument/2006/relationships/slide" Target="slide5.xml"/><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github.com/Alan-Lomax/DblDelay" TargetMode="External"/><Relationship Id="rId7" Type="http://schemas.openxmlformats.org/officeDocument/2006/relationships/hyperlink" Target="https://github.com/Alan-Lomax/Led2"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hyperlink" Target="https://github.com/Alan-Lomax/LCD_NHD2x20" TargetMode="External"/><Relationship Id="rId5" Type="http://schemas.openxmlformats.org/officeDocument/2006/relationships/hyperlink" Target="https://github.com/Alan-Lomax/Button" TargetMode="External"/><Relationship Id="rId4" Type="http://schemas.openxmlformats.org/officeDocument/2006/relationships/hyperlink" Target="https://github.com/Alan-Lomax/Timer"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9.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2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jpeg"/></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8" Type="http://schemas.openxmlformats.org/officeDocument/2006/relationships/hyperlink" Target="https://www.geeksforgeeks.org/c-classes-and-objects/" TargetMode="External"/><Relationship Id="rId3" Type="http://schemas.openxmlformats.org/officeDocument/2006/relationships/hyperlink" Target="https://learn.sparkfun.com/tutorials/data-types-in-arduino/all" TargetMode="External"/><Relationship Id="rId7" Type="http://schemas.openxmlformats.org/officeDocument/2006/relationships/hyperlink" Target="http://mypractic.com/lesson-7-classes-in-c-language-for-arduino-button-as-an-object/" TargetMode="External"/><Relationship Id="rId2" Type="http://schemas.openxmlformats.org/officeDocument/2006/relationships/notesSlide" Target="../notesSlides/notesSlide21.xml"/><Relationship Id="rId1" Type="http://schemas.openxmlformats.org/officeDocument/2006/relationships/slideLayout" Target="../slideLayouts/slideLayout8.xml"/><Relationship Id="rId6" Type="http://schemas.openxmlformats.org/officeDocument/2006/relationships/hyperlink" Target="https://www.guru99.com/cpp-classes-objects.html" TargetMode="External"/><Relationship Id="rId11" Type="http://schemas.openxmlformats.org/officeDocument/2006/relationships/image" Target="../media/image7.png"/><Relationship Id="rId5" Type="http://schemas.openxmlformats.org/officeDocument/2006/relationships/hyperlink" Target="https://www.tutorialspoint.com/cplusplus/cpp_conditional_operator.htm" TargetMode="External"/><Relationship Id="rId10" Type="http://schemas.openxmlformats.org/officeDocument/2006/relationships/hyperlink" Target="https://www.acodersjourney.com/top-10-c-header-file-mistakes-and-how-to-fix-them/" TargetMode="External"/><Relationship Id="rId4" Type="http://schemas.openxmlformats.org/officeDocument/2006/relationships/hyperlink" Target="http://users.ece.utexas.edu/~valvano/embed/chap3/chap3.htm" TargetMode="External"/><Relationship Id="rId9" Type="http://schemas.openxmlformats.org/officeDocument/2006/relationships/hyperlink" Target="http://paulmurraycbr.github.io/ArduinoTheOOWay.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528" y="817551"/>
            <a:ext cx="6260905" cy="1296084"/>
          </a:xfrm>
        </p:spPr>
        <p:txBody>
          <a:bodyPr>
            <a:noAutofit/>
          </a:bodyPr>
          <a:lstStyle/>
          <a:p>
            <a:r>
              <a:rPr lang="en-US" sz="2800" dirty="0"/>
              <a:t>Arduino</a:t>
            </a:r>
            <a:br>
              <a:rPr lang="en-US" sz="2800" dirty="0"/>
            </a:br>
            <a:r>
              <a:rPr lang="en-US" sz="2800" dirty="0"/>
              <a:t>Class Programming</a:t>
            </a:r>
            <a:br>
              <a:rPr lang="en-US" sz="2800" dirty="0"/>
            </a:br>
            <a:r>
              <a:rPr lang="en-US" sz="2800" dirty="0"/>
              <a:t>with Examples</a:t>
            </a:r>
          </a:p>
        </p:txBody>
      </p:sp>
      <p:sp>
        <p:nvSpPr>
          <p:cNvPr id="5" name="Subtitle 4">
            <a:extLst>
              <a:ext uri="{FF2B5EF4-FFF2-40B4-BE49-F238E27FC236}">
                <a16:creationId xmlns:a16="http://schemas.microsoft.com/office/drawing/2014/main" id="{8FE3DC35-3C64-4660-A8CC-530FC89DB7C0}"/>
              </a:ext>
            </a:extLst>
          </p:cNvPr>
          <p:cNvSpPr>
            <a:spLocks noGrp="1"/>
          </p:cNvSpPr>
          <p:nvPr>
            <p:ph type="subTitle" idx="1"/>
          </p:nvPr>
        </p:nvSpPr>
        <p:spPr>
          <a:xfrm>
            <a:off x="203200" y="2381708"/>
            <a:ext cx="3835400" cy="380084"/>
          </a:xfrm>
          <a:solidFill>
            <a:schemeClr val="accent6">
              <a:lumMod val="75000"/>
            </a:schemeClr>
          </a:solidFill>
        </p:spPr>
        <p:txBody>
          <a:bodyPr anchor="ctr" anchorCtr="0">
            <a:normAutofit fontScale="77500" lnSpcReduction="20000"/>
          </a:bodyPr>
          <a:lstStyle/>
          <a:p>
            <a:r>
              <a:rPr lang="en-US" dirty="0">
                <a:solidFill>
                  <a:schemeClr val="tx1"/>
                </a:solidFill>
              </a:rPr>
              <a:t>Part 2: Code Review &amp; Demo</a:t>
            </a:r>
          </a:p>
        </p:txBody>
      </p:sp>
      <p:sp>
        <p:nvSpPr>
          <p:cNvPr id="4" name="Subtitle 4">
            <a:extLst>
              <a:ext uri="{FF2B5EF4-FFF2-40B4-BE49-F238E27FC236}">
                <a16:creationId xmlns:a16="http://schemas.microsoft.com/office/drawing/2014/main" id="{D59EB138-533B-419C-90C5-50F424F49BB0}"/>
              </a:ext>
            </a:extLst>
          </p:cNvPr>
          <p:cNvSpPr txBox="1">
            <a:spLocks/>
          </p:cNvSpPr>
          <p:nvPr/>
        </p:nvSpPr>
        <p:spPr>
          <a:xfrm>
            <a:off x="203200" y="3754449"/>
            <a:ext cx="2903531" cy="11430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800" b="0" i="0" kern="1200">
                <a:solidFill>
                  <a:schemeClr val="bg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Alan Lomax</a:t>
            </a:r>
          </a:p>
          <a:p>
            <a:r>
              <a:rPr lang="en-US" sz="1400" dirty="0"/>
              <a:t>M8640</a:t>
            </a:r>
          </a:p>
        </p:txBody>
      </p:sp>
      <p:pic>
        <p:nvPicPr>
          <p:cNvPr id="6" name="Picture 2" descr="MERG Logo">
            <a:extLst>
              <a:ext uri="{FF2B5EF4-FFF2-40B4-BE49-F238E27FC236}">
                <a16:creationId xmlns:a16="http://schemas.microsoft.com/office/drawing/2014/main" id="{6652F61E-6C19-4335-BD79-B5C751A7C6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 y="55084"/>
            <a:ext cx="1940824" cy="76246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9DEE34C-FA43-48F9-99DE-C77795D449F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1286925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Example Code</a:t>
            </a: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2</a:t>
            </a:r>
          </a:p>
        </p:txBody>
      </p:sp>
      <p:sp>
        <p:nvSpPr>
          <p:cNvPr id="6" name="Flowchart: Terminator 5">
            <a:extLst>
              <a:ext uri="{FF2B5EF4-FFF2-40B4-BE49-F238E27FC236}">
                <a16:creationId xmlns:a16="http://schemas.microsoft.com/office/drawing/2014/main" id="{5EE576E7-F661-4017-82F7-C98F7D27BD41}"/>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1488533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76238"/>
            <a:ext cx="7016194" cy="602252"/>
          </a:xfrm>
        </p:spPr>
        <p:txBody>
          <a:bodyPr>
            <a:normAutofit fontScale="90000"/>
          </a:bodyPr>
          <a:lstStyle/>
          <a:p>
            <a:r>
              <a:rPr lang="en-US" dirty="0"/>
              <a:t>The Header File</a:t>
            </a:r>
          </a:p>
        </p:txBody>
      </p:sp>
      <p:pic>
        <p:nvPicPr>
          <p:cNvPr id="26" name="Picture 25">
            <a:extLst>
              <a:ext uri="{FF2B5EF4-FFF2-40B4-BE49-F238E27FC236}">
                <a16:creationId xmlns:a16="http://schemas.microsoft.com/office/drawing/2014/main" id="{C2E5F3F1-C711-44AB-9F70-E67D2E44F1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34" name="TextBox 33">
            <a:extLst>
              <a:ext uri="{FF2B5EF4-FFF2-40B4-BE49-F238E27FC236}">
                <a16:creationId xmlns:a16="http://schemas.microsoft.com/office/drawing/2014/main" id="{45981F2C-3361-4469-98EE-F5ABB63DDFC3}"/>
              </a:ext>
            </a:extLst>
          </p:cNvPr>
          <p:cNvSpPr txBox="1"/>
          <p:nvPr/>
        </p:nvSpPr>
        <p:spPr>
          <a:xfrm>
            <a:off x="4821150" y="407896"/>
            <a:ext cx="2652244" cy="461665"/>
          </a:xfrm>
          <a:prstGeom prst="rect">
            <a:avLst/>
          </a:prstGeom>
          <a:solidFill>
            <a:schemeClr val="bg2">
              <a:lumMod val="90000"/>
            </a:schemeClr>
          </a:solidFill>
        </p:spPr>
        <p:txBody>
          <a:bodyPr wrap="square" rtlCol="0">
            <a:spAutoFit/>
          </a:bodyPr>
          <a:lstStyle/>
          <a:p>
            <a:r>
              <a:rPr lang="en-US" sz="1200" dirty="0"/>
              <a:t>- a header file (*.h) and</a:t>
            </a:r>
          </a:p>
          <a:p>
            <a:r>
              <a:rPr lang="en-US" sz="1200" dirty="0">
                <a:solidFill>
                  <a:schemeClr val="bg1">
                    <a:lumMod val="65000"/>
                  </a:schemeClr>
                </a:solidFill>
              </a:rPr>
              <a:t>- a C++ program (*.CPP)</a:t>
            </a:r>
          </a:p>
        </p:txBody>
      </p:sp>
      <p:sp>
        <p:nvSpPr>
          <p:cNvPr id="3" name="TextBox 2">
            <a:extLst>
              <a:ext uri="{FF2B5EF4-FFF2-40B4-BE49-F238E27FC236}">
                <a16:creationId xmlns:a16="http://schemas.microsoft.com/office/drawing/2014/main" id="{EF984A4E-3A44-4459-A132-2CB3BE335382}"/>
              </a:ext>
            </a:extLst>
          </p:cNvPr>
          <p:cNvSpPr txBox="1"/>
          <p:nvPr/>
        </p:nvSpPr>
        <p:spPr>
          <a:xfrm>
            <a:off x="326747" y="847236"/>
            <a:ext cx="7277100" cy="3693319"/>
          </a:xfrm>
          <a:prstGeom prst="rect">
            <a:avLst/>
          </a:prstGeom>
          <a:noFill/>
        </p:spPr>
        <p:txBody>
          <a:bodyPr wrap="square" rtlCol="0">
            <a:spAutoFit/>
          </a:bodyPr>
          <a:lstStyle/>
          <a:p>
            <a:r>
              <a:rPr lang="en-US" sz="900" b="1" dirty="0">
                <a:solidFill>
                  <a:srgbClr val="FF0000"/>
                </a:solidFill>
                <a:latin typeface="Courier New" panose="02070309020205020404" pitchFamily="49" charset="0"/>
                <a:cs typeface="Courier New" panose="02070309020205020404" pitchFamily="49" charset="0"/>
              </a:rPr>
              <a:t>{ snip }</a:t>
            </a:r>
          </a:p>
          <a:p>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 ** Led2_H                                          **</a:t>
            </a:r>
          </a:p>
          <a:p>
            <a:r>
              <a:rPr lang="en-US" sz="900" dirty="0">
                <a:latin typeface="Courier New" panose="02070309020205020404" pitchFamily="49" charset="0"/>
                <a:cs typeface="Courier New" panose="02070309020205020404" pitchFamily="49" charset="0"/>
              </a:rPr>
              <a:t> **                                                 **</a:t>
            </a:r>
          </a:p>
          <a:p>
            <a:r>
              <a:rPr lang="en-US" sz="900" dirty="0">
                <a:latin typeface="Courier New" panose="02070309020205020404" pitchFamily="49" charset="0"/>
                <a:cs typeface="Courier New" panose="02070309020205020404" pitchFamily="49" charset="0"/>
              </a:rPr>
              <a:t> ** This class implements standard LED on-off       **</a:t>
            </a:r>
          </a:p>
          <a:p>
            <a:r>
              <a:rPr lang="en-US" sz="900" dirty="0">
                <a:latin typeface="Courier New" panose="02070309020205020404" pitchFamily="49" charset="0"/>
                <a:cs typeface="Courier New" panose="02070309020205020404" pitchFamily="49" charset="0"/>
              </a:rPr>
              <a:t> ** logic on a pin you specify plus a configurable  **</a:t>
            </a:r>
          </a:p>
          <a:p>
            <a:r>
              <a:rPr lang="en-US" sz="900" dirty="0">
                <a:latin typeface="Courier New" panose="02070309020205020404" pitchFamily="49" charset="0"/>
                <a:cs typeface="Courier New" panose="02070309020205020404" pitchFamily="49" charset="0"/>
              </a:rPr>
              <a:t> ** blinking effect. It does so without any delay   **</a:t>
            </a:r>
          </a:p>
          <a:p>
            <a:r>
              <a:rPr lang="en-US" sz="900" dirty="0">
                <a:latin typeface="Courier New" panose="02070309020205020404" pitchFamily="49" charset="0"/>
                <a:cs typeface="Courier New" panose="02070309020205020404" pitchFamily="49" charset="0"/>
              </a:rPr>
              <a:t> ** calls. (no blocking code)                       **</a:t>
            </a:r>
          </a:p>
          <a:p>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class Led2 {</a:t>
            </a:r>
          </a:p>
          <a:p>
            <a:r>
              <a:rPr lang="en-US" sz="900" dirty="0">
                <a:latin typeface="Courier New" panose="02070309020205020404" pitchFamily="49" charset="0"/>
                <a:cs typeface="Courier New" panose="02070309020205020404" pitchFamily="49" charset="0"/>
              </a:rPr>
              <a:t>  private:</a:t>
            </a:r>
          </a:p>
          <a:p>
            <a:r>
              <a:rPr lang="en-US" sz="900" dirty="0">
                <a:latin typeface="Courier New" panose="02070309020205020404" pitchFamily="49" charset="0"/>
                <a:cs typeface="Courier New" panose="02070309020205020404" pitchFamily="49" charset="0"/>
              </a:rPr>
              <a:t>    int _pin;                           // the number of the LED pin</a:t>
            </a:r>
          </a:p>
          <a:p>
            <a:r>
              <a:rPr lang="en-US" sz="900" dirty="0">
                <a:latin typeface="Courier New" panose="02070309020205020404" pitchFamily="49" charset="0"/>
                <a:cs typeface="Courier New" panose="02070309020205020404" pitchFamily="49" charset="0"/>
              </a:rPr>
              <a:t>    unsigned long _onTime;              // milliseconds of on-time</a:t>
            </a:r>
          </a:p>
          <a:p>
            <a:r>
              <a:rPr lang="en-US" sz="900" dirty="0">
                <a:latin typeface="Courier New" panose="02070309020205020404" pitchFamily="49" charset="0"/>
                <a:cs typeface="Courier New" panose="02070309020205020404" pitchFamily="49" charset="0"/>
              </a:rPr>
              <a:t>    unsigned long _offTime;             // milliseconds of off-time</a:t>
            </a:r>
          </a:p>
          <a:p>
            <a:r>
              <a:rPr lang="en-US" sz="900" dirty="0">
                <a:latin typeface="Courier New" panose="02070309020205020404" pitchFamily="49" charset="0"/>
                <a:cs typeface="Courier New" panose="02070309020205020404" pitchFamily="49" charset="0"/>
              </a:rPr>
              <a:t>    unsigned long _</a:t>
            </a:r>
            <a:r>
              <a:rPr lang="en-US" sz="900" dirty="0" err="1">
                <a:latin typeface="Courier New" panose="02070309020205020404" pitchFamily="49" charset="0"/>
                <a:cs typeface="Courier New" panose="02070309020205020404" pitchFamily="49" charset="0"/>
              </a:rPr>
              <a:t>nextTime</a:t>
            </a:r>
            <a:r>
              <a:rPr lang="en-US" sz="900" dirty="0">
                <a:latin typeface="Courier New" panose="02070309020205020404" pitchFamily="49" charset="0"/>
                <a:cs typeface="Courier New" panose="02070309020205020404" pitchFamily="49" charset="0"/>
              </a:rPr>
              <a:t>;            // next time change in milliseconds</a:t>
            </a:r>
          </a:p>
          <a:p>
            <a:r>
              <a:rPr lang="en-US" sz="900" dirty="0">
                <a:latin typeface="Courier New" panose="02070309020205020404" pitchFamily="49" charset="0"/>
                <a:cs typeface="Courier New" panose="02070309020205020404" pitchFamily="49" charset="0"/>
              </a:rPr>
              <a:t>    bool _blink;                        // true if we are in blinking mode, false if not</a:t>
            </a:r>
          </a:p>
          <a:p>
            <a:r>
              <a:rPr lang="en-US" sz="900" b="1" dirty="0">
                <a:solidFill>
                  <a:srgbClr val="FF0000"/>
                </a:solidFill>
                <a:latin typeface="Courier New" panose="02070309020205020404" pitchFamily="49" charset="0"/>
                <a:cs typeface="Courier New" panose="02070309020205020404" pitchFamily="49" charset="0"/>
              </a:rPr>
              <a:t>{ snip }</a:t>
            </a:r>
          </a:p>
          <a:p>
            <a:r>
              <a:rPr lang="en-US" sz="900" dirty="0">
                <a:latin typeface="Courier New" panose="02070309020205020404" pitchFamily="49" charset="0"/>
                <a:cs typeface="Courier New" panose="02070309020205020404" pitchFamily="49" charset="0"/>
              </a:rPr>
              <a:t>  public:</a:t>
            </a:r>
          </a:p>
          <a:p>
            <a:r>
              <a:rPr lang="en-US" sz="900" dirty="0">
                <a:latin typeface="Courier New" panose="02070309020205020404" pitchFamily="49" charset="0"/>
                <a:cs typeface="Courier New" panose="02070309020205020404" pitchFamily="49" charset="0"/>
              </a:rPr>
              <a:t>    Led2(byte pin);                     // Simple default definition </a:t>
            </a:r>
          </a:p>
          <a:p>
            <a:r>
              <a:rPr lang="en-US" sz="900" dirty="0">
                <a:latin typeface="Courier New" panose="02070309020205020404" pitchFamily="49" charset="0"/>
                <a:cs typeface="Courier New" panose="02070309020205020404" pitchFamily="49" charset="0"/>
              </a:rPr>
              <a:t>    void update();                      // update things based on elapsed time (call often)</a:t>
            </a:r>
          </a:p>
          <a:p>
            <a:r>
              <a:rPr lang="en-US" sz="900" dirty="0">
                <a:latin typeface="Courier New" panose="02070309020205020404" pitchFamily="49" charset="0"/>
                <a:cs typeface="Courier New" panose="02070309020205020404" pitchFamily="49" charset="0"/>
              </a:rPr>
              <a:t>    void off();                         // Turning off the LED (and sets blink to false)</a:t>
            </a:r>
          </a:p>
          <a:p>
            <a:r>
              <a:rPr lang="en-US" sz="900" b="1" dirty="0">
                <a:solidFill>
                  <a:srgbClr val="0066FF"/>
                </a:solidFill>
                <a:latin typeface="Courier New" panose="02070309020205020404" pitchFamily="49" charset="0"/>
                <a:cs typeface="Courier New" panose="02070309020205020404" pitchFamily="49" charset="0"/>
              </a:rPr>
              <a:t>    void on();                          // Turning on  the LED (and sets blink to false)</a:t>
            </a:r>
          </a:p>
          <a:p>
            <a:r>
              <a:rPr lang="en-US" sz="900" b="1" dirty="0">
                <a:solidFill>
                  <a:srgbClr val="FF0000"/>
                </a:solidFill>
                <a:latin typeface="Courier New" panose="02070309020205020404" pitchFamily="49" charset="0"/>
                <a:cs typeface="Courier New" panose="02070309020205020404" pitchFamily="49" charset="0"/>
              </a:rPr>
              <a:t>{ snip }</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a:t>
            </a:r>
          </a:p>
        </p:txBody>
      </p:sp>
      <p:sp>
        <p:nvSpPr>
          <p:cNvPr id="5" name="Speech Bubble: Rectangle 4">
            <a:extLst>
              <a:ext uri="{FF2B5EF4-FFF2-40B4-BE49-F238E27FC236}">
                <a16:creationId xmlns:a16="http://schemas.microsoft.com/office/drawing/2014/main" id="{9413B680-B730-4503-8CAB-48425B56E63E}"/>
              </a:ext>
            </a:extLst>
          </p:cNvPr>
          <p:cNvSpPr/>
          <p:nvPr/>
        </p:nvSpPr>
        <p:spPr>
          <a:xfrm>
            <a:off x="2057400" y="1492317"/>
            <a:ext cx="2209800" cy="228600"/>
          </a:xfrm>
          <a:prstGeom prst="wedgeRectCallout">
            <a:avLst>
              <a:gd name="adj1" fmla="val -108446"/>
              <a:gd name="adj2" fmla="val 320793"/>
            </a:avLst>
          </a:prstGeom>
          <a:solidFill>
            <a:schemeClr val="accent6">
              <a:lumMod val="20000"/>
              <a:lumOff val="80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Tell compiler we are defining a class</a:t>
            </a:r>
            <a:endParaRPr lang="en-US" dirty="0">
              <a:solidFill>
                <a:schemeClr val="tx1"/>
              </a:solidFill>
            </a:endParaRPr>
          </a:p>
        </p:txBody>
      </p:sp>
      <p:sp>
        <p:nvSpPr>
          <p:cNvPr id="36" name="Speech Bubble: Rectangle 35">
            <a:extLst>
              <a:ext uri="{FF2B5EF4-FFF2-40B4-BE49-F238E27FC236}">
                <a16:creationId xmlns:a16="http://schemas.microsoft.com/office/drawing/2014/main" id="{6FE574DC-F015-49C5-841B-51FBEFF86503}"/>
              </a:ext>
            </a:extLst>
          </p:cNvPr>
          <p:cNvSpPr/>
          <p:nvPr/>
        </p:nvSpPr>
        <p:spPr>
          <a:xfrm>
            <a:off x="2247609" y="1842116"/>
            <a:ext cx="4343400" cy="405364"/>
          </a:xfrm>
          <a:prstGeom prst="wedgeRectCallout">
            <a:avLst>
              <a:gd name="adj1" fmla="val -76175"/>
              <a:gd name="adj2" fmla="val 97445"/>
            </a:avLst>
          </a:prstGeom>
          <a:solidFill>
            <a:schemeClr val="accent6">
              <a:lumMod val="20000"/>
              <a:lumOff val="80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Some member variables (or member functions) are private</a:t>
            </a:r>
          </a:p>
          <a:p>
            <a:pPr algn="ctr"/>
            <a:r>
              <a:rPr lang="en-US" sz="1050" dirty="0">
                <a:solidFill>
                  <a:schemeClr val="tx1"/>
                </a:solidFill>
              </a:rPr>
              <a:t>(completely inside the shoebox)</a:t>
            </a:r>
            <a:endParaRPr lang="en-US" dirty="0">
              <a:solidFill>
                <a:schemeClr val="tx1"/>
              </a:solidFill>
            </a:endParaRPr>
          </a:p>
        </p:txBody>
      </p:sp>
      <p:sp>
        <p:nvSpPr>
          <p:cNvPr id="37" name="Speech Bubble: Rectangle 36">
            <a:extLst>
              <a:ext uri="{FF2B5EF4-FFF2-40B4-BE49-F238E27FC236}">
                <a16:creationId xmlns:a16="http://schemas.microsoft.com/office/drawing/2014/main" id="{60924763-0E37-4C06-8C3E-57540F94278A}"/>
              </a:ext>
            </a:extLst>
          </p:cNvPr>
          <p:cNvSpPr/>
          <p:nvPr/>
        </p:nvSpPr>
        <p:spPr>
          <a:xfrm>
            <a:off x="2514600" y="2945810"/>
            <a:ext cx="4495800" cy="228600"/>
          </a:xfrm>
          <a:prstGeom prst="wedgeRectCallout">
            <a:avLst>
              <a:gd name="adj1" fmla="val -81179"/>
              <a:gd name="adj2" fmla="val 158869"/>
            </a:avLst>
          </a:prstGeom>
          <a:solidFill>
            <a:schemeClr val="accent6">
              <a:lumMod val="20000"/>
              <a:lumOff val="80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Some are public – available outside the class (They stick out of the shoebox)</a:t>
            </a:r>
            <a:endParaRPr lang="en-US" dirty="0">
              <a:solidFill>
                <a:schemeClr val="tx1"/>
              </a:solidFill>
            </a:endParaRPr>
          </a:p>
        </p:txBody>
      </p:sp>
    </p:spTree>
    <p:extLst>
      <p:ext uri="{BB962C8B-B14F-4D97-AF65-F5344CB8AC3E}">
        <p14:creationId xmlns:p14="http://schemas.microsoft.com/office/powerpoint/2010/main" val="2612453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6" grpId="0" animBg="1"/>
      <p:bldP spid="3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30986"/>
            <a:ext cx="7016194" cy="602252"/>
          </a:xfrm>
        </p:spPr>
        <p:txBody>
          <a:bodyPr>
            <a:normAutofit fontScale="90000"/>
          </a:bodyPr>
          <a:lstStyle/>
          <a:p>
            <a:r>
              <a:rPr lang="en-US" dirty="0"/>
              <a:t>The C++ part</a:t>
            </a:r>
          </a:p>
        </p:txBody>
      </p:sp>
      <p:pic>
        <p:nvPicPr>
          <p:cNvPr id="26" name="Picture 25">
            <a:extLst>
              <a:ext uri="{FF2B5EF4-FFF2-40B4-BE49-F238E27FC236}">
                <a16:creationId xmlns:a16="http://schemas.microsoft.com/office/drawing/2014/main" id="{C2E5F3F1-C711-44AB-9F70-E67D2E44F1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34" name="TextBox 33">
            <a:extLst>
              <a:ext uri="{FF2B5EF4-FFF2-40B4-BE49-F238E27FC236}">
                <a16:creationId xmlns:a16="http://schemas.microsoft.com/office/drawing/2014/main" id="{45981F2C-3361-4469-98EE-F5ABB63DDFC3}"/>
              </a:ext>
            </a:extLst>
          </p:cNvPr>
          <p:cNvSpPr txBox="1"/>
          <p:nvPr/>
        </p:nvSpPr>
        <p:spPr>
          <a:xfrm>
            <a:off x="4821150" y="167419"/>
            <a:ext cx="2652244" cy="461665"/>
          </a:xfrm>
          <a:prstGeom prst="rect">
            <a:avLst/>
          </a:prstGeom>
          <a:solidFill>
            <a:schemeClr val="bg2">
              <a:lumMod val="90000"/>
            </a:schemeClr>
          </a:solidFill>
        </p:spPr>
        <p:txBody>
          <a:bodyPr wrap="square" rtlCol="0">
            <a:spAutoFit/>
          </a:bodyPr>
          <a:lstStyle/>
          <a:p>
            <a:r>
              <a:rPr lang="en-US" sz="1200" dirty="0">
                <a:solidFill>
                  <a:schemeClr val="bg1">
                    <a:lumMod val="65000"/>
                  </a:schemeClr>
                </a:solidFill>
              </a:rPr>
              <a:t>- a header file (*.h) and</a:t>
            </a:r>
          </a:p>
          <a:p>
            <a:r>
              <a:rPr lang="en-US" sz="1200" dirty="0"/>
              <a:t>- a C++ program (*.CPP)</a:t>
            </a:r>
          </a:p>
        </p:txBody>
      </p:sp>
      <p:sp>
        <p:nvSpPr>
          <p:cNvPr id="3" name="TextBox 2">
            <a:extLst>
              <a:ext uri="{FF2B5EF4-FFF2-40B4-BE49-F238E27FC236}">
                <a16:creationId xmlns:a16="http://schemas.microsoft.com/office/drawing/2014/main" id="{EF984A4E-3A44-4459-A132-2CB3BE335382}"/>
              </a:ext>
            </a:extLst>
          </p:cNvPr>
          <p:cNvSpPr txBox="1"/>
          <p:nvPr/>
        </p:nvSpPr>
        <p:spPr>
          <a:xfrm>
            <a:off x="247505" y="766702"/>
            <a:ext cx="7277100" cy="4231928"/>
          </a:xfrm>
          <a:prstGeom prst="rect">
            <a:avLst/>
          </a:prstGeom>
          <a:solidFill>
            <a:schemeClr val="bg1">
              <a:lumMod val="95000"/>
            </a:schemeClr>
          </a:solidFill>
        </p:spPr>
        <p:txBody>
          <a:bodyPr wrap="square" rtlCol="0">
            <a:spAutoFit/>
          </a:bodyPr>
          <a:lstStyle/>
          <a:p>
            <a:r>
              <a:rPr lang="en-US" sz="900" dirty="0">
                <a:latin typeface="Courier New" panose="02070309020205020404" pitchFamily="49" charset="0"/>
                <a:cs typeface="Courier New" panose="02070309020205020404" pitchFamily="49" charset="0"/>
              </a:rPr>
              <a:t>#include "Led2.h"</a:t>
            </a:r>
          </a:p>
          <a:p>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Led2::Led2(byte pin) {</a:t>
            </a:r>
          </a:p>
          <a:p>
            <a:r>
              <a:rPr lang="en-US" sz="900" dirty="0">
                <a:latin typeface="Courier New" panose="02070309020205020404" pitchFamily="49" charset="0"/>
                <a:cs typeface="Courier New" panose="02070309020205020404" pitchFamily="49" charset="0"/>
              </a:rPr>
              <a:t>  // Save the passed pin</a:t>
            </a:r>
          </a:p>
          <a:p>
            <a:r>
              <a:rPr lang="en-US" sz="900" dirty="0">
                <a:latin typeface="Courier New" panose="02070309020205020404" pitchFamily="49" charset="0"/>
                <a:cs typeface="Courier New" panose="02070309020205020404" pitchFamily="49" charset="0"/>
              </a:rPr>
              <a:t>  _pin = pin;</a:t>
            </a:r>
          </a:p>
          <a:p>
            <a:r>
              <a:rPr lang="en-US" sz="900" dirty="0">
                <a:latin typeface="Courier New" panose="02070309020205020404" pitchFamily="49" charset="0"/>
                <a:cs typeface="Courier New" panose="02070309020205020404" pitchFamily="49" charset="0"/>
              </a:rPr>
              <a:t>  init();</a:t>
            </a:r>
          </a:p>
          <a:p>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void Led2::init() {</a:t>
            </a:r>
          </a:p>
          <a:p>
            <a:r>
              <a:rPr lang="en-US" sz="900" dirty="0">
                <a:latin typeface="Courier New" panose="02070309020205020404" pitchFamily="49" charset="0"/>
                <a:cs typeface="Courier New" panose="02070309020205020404" pitchFamily="49" charset="0"/>
              </a:rPr>
              <a:t>  pinMode(_pin, OUTPUT);    // define our output pin</a:t>
            </a:r>
          </a:p>
          <a:p>
            <a:r>
              <a:rPr lang="en-US" sz="900" dirty="0">
                <a:latin typeface="Courier New" panose="02070309020205020404" pitchFamily="49" charset="0"/>
                <a:cs typeface="Courier New" panose="02070309020205020404" pitchFamily="49" charset="0"/>
              </a:rPr>
              <a:t>  off();                    // call the function that sets out LED to off initially</a:t>
            </a:r>
          </a:p>
          <a:p>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void Led2::off() {</a:t>
            </a:r>
          </a:p>
          <a:p>
            <a:r>
              <a:rPr lang="en-US" sz="900" dirty="0">
                <a:latin typeface="Courier New" panose="02070309020205020404" pitchFamily="49" charset="0"/>
                <a:cs typeface="Courier New" panose="02070309020205020404" pitchFamily="49" charset="0"/>
              </a:rPr>
              <a:t>  _blink = false;         // Turn off blink mode</a:t>
            </a:r>
          </a:p>
          <a:p>
            <a:r>
              <a:rPr lang="en-US" sz="900" dirty="0">
                <a:latin typeface="Courier New" panose="02070309020205020404" pitchFamily="49" charset="0"/>
                <a:cs typeface="Courier New" panose="02070309020205020404" pitchFamily="49" charset="0"/>
              </a:rPr>
              <a:t>  _state = LOW;           // Set the desired state - LED will turn off on next call to update</a:t>
            </a:r>
          </a:p>
          <a:p>
            <a:r>
              <a:rPr lang="en-US" sz="900" dirty="0">
                <a:latin typeface="Courier New" panose="02070309020205020404" pitchFamily="49" charset="0"/>
                <a:cs typeface="Courier New" panose="02070309020205020404" pitchFamily="49" charset="0"/>
              </a:rPr>
              <a:t>}</a:t>
            </a:r>
          </a:p>
          <a:p>
            <a:r>
              <a:rPr lang="en-US" sz="900" dirty="0">
                <a:solidFill>
                  <a:srgbClr val="0066FF"/>
                </a:solidFill>
                <a:latin typeface="Courier New" panose="02070309020205020404" pitchFamily="49" charset="0"/>
                <a:cs typeface="Courier New" panose="02070309020205020404" pitchFamily="49" charset="0"/>
              </a:rPr>
              <a:t>void Led2::on() {</a:t>
            </a:r>
          </a:p>
          <a:p>
            <a:r>
              <a:rPr lang="en-US" sz="900" dirty="0">
                <a:solidFill>
                  <a:srgbClr val="0066FF"/>
                </a:solidFill>
                <a:latin typeface="Courier New" panose="02070309020205020404" pitchFamily="49" charset="0"/>
                <a:cs typeface="Courier New" panose="02070309020205020404" pitchFamily="49" charset="0"/>
              </a:rPr>
              <a:t>  _blink = false; // Turn off blink mode</a:t>
            </a:r>
          </a:p>
          <a:p>
            <a:r>
              <a:rPr lang="en-US" sz="900" dirty="0">
                <a:solidFill>
                  <a:srgbClr val="0066FF"/>
                </a:solidFill>
                <a:latin typeface="Courier New" panose="02070309020205020404" pitchFamily="49" charset="0"/>
                <a:cs typeface="Courier New" panose="02070309020205020404" pitchFamily="49" charset="0"/>
              </a:rPr>
              <a:t>  _state = HIGH;  // Set desired state LED will turn on with next call to update</a:t>
            </a:r>
          </a:p>
          <a:p>
            <a:r>
              <a:rPr lang="en-US" sz="900" dirty="0">
                <a:solidFill>
                  <a:srgbClr val="0066FF"/>
                </a:solidFill>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void Led2::update() {</a:t>
            </a:r>
          </a:p>
          <a:p>
            <a:r>
              <a:rPr lang="en-US" sz="900" dirty="0">
                <a:latin typeface="Courier New" panose="02070309020205020404" pitchFamily="49" charset="0"/>
                <a:cs typeface="Courier New" panose="02070309020205020404" pitchFamily="49" charset="0"/>
              </a:rPr>
              <a:t>  if (_blink) {                                         // If in blinking mode look at timing first</a:t>
            </a:r>
          </a:p>
          <a:p>
            <a:r>
              <a:rPr lang="en-US" sz="900" dirty="0">
                <a:latin typeface="Courier New" panose="02070309020205020404" pitchFamily="49" charset="0"/>
                <a:cs typeface="Courier New" panose="02070309020205020404" pitchFamily="49" charset="0"/>
              </a:rPr>
              <a:t>    if ( millis() &gt;= _</a:t>
            </a:r>
            <a:r>
              <a:rPr lang="en-US" sz="900" dirty="0" err="1">
                <a:latin typeface="Courier New" panose="02070309020205020404" pitchFamily="49" charset="0"/>
                <a:cs typeface="Courier New" panose="02070309020205020404" pitchFamily="49" charset="0"/>
              </a:rPr>
              <a:t>nextTime</a:t>
            </a:r>
            <a:r>
              <a:rPr lang="en-US" sz="900" dirty="0">
                <a:latin typeface="Courier New" panose="02070309020205020404" pitchFamily="49" charset="0"/>
                <a:cs typeface="Courier New" panose="02070309020205020404" pitchFamily="49" charset="0"/>
              </a:rPr>
              <a:t>) {                       // It is time to do something.</a:t>
            </a:r>
          </a:p>
          <a:p>
            <a:r>
              <a:rPr lang="en-US" sz="900" dirty="0">
                <a:latin typeface="Courier New" panose="02070309020205020404" pitchFamily="49" charset="0"/>
                <a:cs typeface="Courier New" panose="02070309020205020404" pitchFamily="49" charset="0"/>
              </a:rPr>
              <a:t>      _</a:t>
            </a:r>
            <a:r>
              <a:rPr lang="en-US" sz="900" dirty="0" err="1">
                <a:latin typeface="Courier New" panose="02070309020205020404" pitchFamily="49" charset="0"/>
                <a:cs typeface="Courier New" panose="02070309020205020404" pitchFamily="49" charset="0"/>
              </a:rPr>
              <a:t>nextTime</a:t>
            </a:r>
            <a:r>
              <a:rPr lang="en-US" sz="900" dirty="0">
                <a:latin typeface="Courier New" panose="02070309020205020404" pitchFamily="49" charset="0"/>
                <a:cs typeface="Courier New" panose="02070309020205020404" pitchFamily="49" charset="0"/>
              </a:rPr>
              <a:t> =  millis() + (_state == LOW ? _onTime : _offTime);  // and calculate when next</a:t>
            </a:r>
          </a:p>
          <a:p>
            <a:r>
              <a:rPr lang="en-US" sz="900" dirty="0">
                <a:latin typeface="Courier New" panose="02070309020205020404" pitchFamily="49" charset="0"/>
                <a:cs typeface="Courier New" panose="02070309020205020404" pitchFamily="49" charset="0"/>
              </a:rPr>
              <a:t>                                                                     // change of state is due </a:t>
            </a:r>
          </a:p>
          <a:p>
            <a:r>
              <a:rPr lang="en-US" sz="900" dirty="0">
                <a:latin typeface="Courier New" panose="02070309020205020404" pitchFamily="49" charset="0"/>
                <a:cs typeface="Courier New" panose="02070309020205020404" pitchFamily="49" charset="0"/>
              </a:rPr>
              <a:t>      _state = !_state;                                              // swap states</a:t>
            </a:r>
          </a:p>
          <a:p>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  digitalWrite(_pin, _state);                 // update the actual output according to desired state</a:t>
            </a:r>
          </a:p>
          <a:p>
            <a:r>
              <a:rPr lang="en-US" sz="900" dirty="0">
                <a:latin typeface="Courier New" panose="02070309020205020404" pitchFamily="49" charset="0"/>
                <a:cs typeface="Courier New" panose="02070309020205020404" pitchFamily="49" charset="0"/>
              </a:rPr>
              <a:t>}</a:t>
            </a:r>
          </a:p>
        </p:txBody>
      </p:sp>
      <p:sp>
        <p:nvSpPr>
          <p:cNvPr id="13" name="TextBox 12">
            <a:extLst>
              <a:ext uri="{FF2B5EF4-FFF2-40B4-BE49-F238E27FC236}">
                <a16:creationId xmlns:a16="http://schemas.microsoft.com/office/drawing/2014/main" id="{EFCD049D-87F6-4DCD-BE5B-49BC7CE397CC}"/>
              </a:ext>
            </a:extLst>
          </p:cNvPr>
          <p:cNvSpPr txBox="1"/>
          <p:nvPr/>
        </p:nvSpPr>
        <p:spPr>
          <a:xfrm>
            <a:off x="3810000" y="1033304"/>
            <a:ext cx="28956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dirty="0"/>
              <a:t> = </a:t>
            </a:r>
            <a:r>
              <a:rPr lang="en-US" sz="1400" b="1" dirty="0">
                <a:solidFill>
                  <a:schemeClr val="accent1">
                    <a:lumMod val="75000"/>
                  </a:schemeClr>
                </a:solidFill>
                <a:latin typeface="Courier New" panose="02070309020205020404" pitchFamily="49" charset="0"/>
                <a:cs typeface="Courier New" panose="02070309020205020404" pitchFamily="49" charset="0"/>
              </a:rPr>
              <a:t>Led2(13);</a:t>
            </a:r>
          </a:p>
        </p:txBody>
      </p:sp>
      <p:sp>
        <p:nvSpPr>
          <p:cNvPr id="14" name="TextBox 13">
            <a:extLst>
              <a:ext uri="{FF2B5EF4-FFF2-40B4-BE49-F238E27FC236}">
                <a16:creationId xmlns:a16="http://schemas.microsoft.com/office/drawing/2014/main" id="{2E80031F-513A-48C1-AF2F-BBC237F096C8}"/>
              </a:ext>
            </a:extLst>
          </p:cNvPr>
          <p:cNvSpPr txBox="1"/>
          <p:nvPr/>
        </p:nvSpPr>
        <p:spPr>
          <a:xfrm>
            <a:off x="3810000" y="2728777"/>
            <a:ext cx="1711603"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rgbClr val="C00000"/>
                </a:solidFill>
                <a:latin typeface="Courier New" panose="02070309020205020404" pitchFamily="49" charset="0"/>
                <a:cs typeface="Courier New" panose="02070309020205020404" pitchFamily="49" charset="0"/>
              </a:rPr>
              <a:t>on</a:t>
            </a:r>
            <a:r>
              <a:rPr lang="en-US" sz="1400" b="1" dirty="0">
                <a:solidFill>
                  <a:srgbClr val="00B050"/>
                </a:solidFill>
                <a:latin typeface="Courier New" panose="02070309020205020404" pitchFamily="49" charset="0"/>
                <a:cs typeface="Courier New" panose="02070309020205020404" pitchFamily="49" charset="0"/>
              </a:rPr>
              <a:t>();</a:t>
            </a:r>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15" name="TextBox 14">
            <a:extLst>
              <a:ext uri="{FF2B5EF4-FFF2-40B4-BE49-F238E27FC236}">
                <a16:creationId xmlns:a16="http://schemas.microsoft.com/office/drawing/2014/main" id="{143372C2-7CD2-4E56-8DCB-5E2C77D8303D}"/>
              </a:ext>
            </a:extLst>
          </p:cNvPr>
          <p:cNvSpPr txBox="1"/>
          <p:nvPr/>
        </p:nvSpPr>
        <p:spPr>
          <a:xfrm>
            <a:off x="3810000" y="3481219"/>
            <a:ext cx="1890609"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rgbClr val="C00000"/>
                </a:solidFill>
                <a:latin typeface="Courier New" panose="02070309020205020404" pitchFamily="49" charset="0"/>
                <a:cs typeface="Courier New" panose="02070309020205020404" pitchFamily="49" charset="0"/>
              </a:rPr>
              <a:t>update</a:t>
            </a:r>
            <a:r>
              <a:rPr lang="en-US" sz="1400" b="1" dirty="0">
                <a:solidFill>
                  <a:srgbClr val="00B050"/>
                </a:solidFill>
                <a:latin typeface="Courier New" panose="02070309020205020404" pitchFamily="49" charset="0"/>
                <a:cs typeface="Courier New" panose="02070309020205020404" pitchFamily="49" charset="0"/>
              </a:rPr>
              <a:t>();</a:t>
            </a:r>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30185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5" end="1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6" end="1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7" end="1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9" end="19"/>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
                                            <p:txEl>
                                              <p:pRg st="20" end="20"/>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
                                            <p:txEl>
                                              <p:pRg st="21" end="21"/>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
                                            <p:txEl>
                                              <p:pRg st="22" end="22"/>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xEl>
                                              <p:pRg st="23" end="23"/>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
                                            <p:txEl>
                                              <p:pRg st="24" end="24"/>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
                                            <p:txEl>
                                              <p:pRg st="25" end="25"/>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
                                            <p:txEl>
                                              <p:pRg st="26" end="26"/>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
                                            <p:txEl>
                                              <p:pRg st="28" end="28"/>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
                                            <p:txEl>
                                              <p:pRg st="27" end="2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151" y="112538"/>
            <a:ext cx="7622897" cy="552290"/>
          </a:xfrm>
        </p:spPr>
        <p:txBody>
          <a:bodyPr>
            <a:normAutofit fontScale="90000"/>
          </a:bodyPr>
          <a:lstStyle/>
          <a:p>
            <a:r>
              <a:rPr lang="en-US" dirty="0"/>
              <a:t>The Magic Sauce: the </a:t>
            </a:r>
            <a:r>
              <a:rPr lang="en-US" dirty="0">
                <a:solidFill>
                  <a:srgbClr val="5EEC3C"/>
                </a:solidFill>
              </a:rPr>
              <a:t>update() </a:t>
            </a:r>
            <a:r>
              <a:rPr lang="en-US" dirty="0"/>
              <a:t>method</a:t>
            </a:r>
          </a:p>
        </p:txBody>
      </p:sp>
      <p:sp>
        <p:nvSpPr>
          <p:cNvPr id="2" name="Flowchart: Card 1">
            <a:extLst>
              <a:ext uri="{FF2B5EF4-FFF2-40B4-BE49-F238E27FC236}">
                <a16:creationId xmlns:a16="http://schemas.microsoft.com/office/drawing/2014/main" id="{D28882D0-34A9-4243-A02D-162E9AC1F25A}"/>
              </a:ext>
            </a:extLst>
          </p:cNvPr>
          <p:cNvSpPr/>
          <p:nvPr/>
        </p:nvSpPr>
        <p:spPr>
          <a:xfrm>
            <a:off x="2819400" y="689716"/>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 Class</a:t>
            </a:r>
          </a:p>
        </p:txBody>
      </p:sp>
      <p:grpSp>
        <p:nvGrpSpPr>
          <p:cNvPr id="13" name="Group 12">
            <a:extLst>
              <a:ext uri="{FF2B5EF4-FFF2-40B4-BE49-F238E27FC236}">
                <a16:creationId xmlns:a16="http://schemas.microsoft.com/office/drawing/2014/main" id="{7FD52B14-EFFC-4063-A6BD-6A39F416055E}"/>
              </a:ext>
            </a:extLst>
          </p:cNvPr>
          <p:cNvGrpSpPr/>
          <p:nvPr/>
        </p:nvGrpSpPr>
        <p:grpSpPr>
          <a:xfrm>
            <a:off x="1312208" y="1330660"/>
            <a:ext cx="1600200" cy="311956"/>
            <a:chOff x="1200150" y="1573994"/>
            <a:chExt cx="1600200" cy="311956"/>
          </a:xfrm>
        </p:grpSpPr>
        <p:sp>
          <p:nvSpPr>
            <p:cNvPr id="11" name="Arrow: Right 10">
              <a:extLst>
                <a:ext uri="{FF2B5EF4-FFF2-40B4-BE49-F238E27FC236}">
                  <a16:creationId xmlns:a16="http://schemas.microsoft.com/office/drawing/2014/main" id="{2E2972D8-57E5-4E8E-9D3C-C2059DADAB64}"/>
                </a:ext>
              </a:extLst>
            </p:cNvPr>
            <p:cNvSpPr/>
            <p:nvPr/>
          </p:nvSpPr>
          <p:spPr>
            <a:xfrm>
              <a:off x="1295400" y="1777937"/>
              <a:ext cx="1371600" cy="10801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EBC5A7F-2651-44EE-9BCC-86D9068972AA}"/>
                </a:ext>
              </a:extLst>
            </p:cNvPr>
            <p:cNvSpPr txBox="1"/>
            <p:nvPr/>
          </p:nvSpPr>
          <p:spPr>
            <a:xfrm>
              <a:off x="1200150" y="1573994"/>
              <a:ext cx="1600200" cy="276999"/>
            </a:xfrm>
            <a:prstGeom prst="rect">
              <a:avLst/>
            </a:prstGeom>
            <a:noFill/>
          </p:spPr>
          <p:txBody>
            <a:bodyPr wrap="square" rtlCol="0">
              <a:spAutoFit/>
            </a:bodyPr>
            <a:lstStyle/>
            <a:p>
              <a:r>
                <a:rPr lang="en-US" sz="1200" dirty="0"/>
                <a:t>“update” method</a:t>
              </a:r>
            </a:p>
          </p:txBody>
        </p:sp>
      </p:grpSp>
      <p:sp>
        <p:nvSpPr>
          <p:cNvPr id="17" name="TextBox 16">
            <a:extLst>
              <a:ext uri="{FF2B5EF4-FFF2-40B4-BE49-F238E27FC236}">
                <a16:creationId xmlns:a16="http://schemas.microsoft.com/office/drawing/2014/main" id="{663BA15D-FD0A-4A2D-B956-2CD35EABA77D}"/>
              </a:ext>
            </a:extLst>
          </p:cNvPr>
          <p:cNvSpPr txBox="1"/>
          <p:nvPr/>
        </p:nvSpPr>
        <p:spPr>
          <a:xfrm>
            <a:off x="290274" y="2041389"/>
            <a:ext cx="7261421" cy="276999"/>
          </a:xfrm>
          <a:prstGeom prst="rect">
            <a:avLst/>
          </a:prstGeom>
          <a:solidFill>
            <a:schemeClr val="bg1">
              <a:lumMod val="85000"/>
            </a:schemeClr>
          </a:solidFill>
          <a:ln>
            <a:solidFill>
              <a:schemeClr val="tx1"/>
            </a:solidFill>
          </a:ln>
        </p:spPr>
        <p:txBody>
          <a:bodyPr wrap="square" rtlCol="0">
            <a:spAutoFit/>
          </a:bodyPr>
          <a:lstStyle/>
          <a:p>
            <a:r>
              <a:rPr lang="en-US" sz="1200" b="1" dirty="0">
                <a:solidFill>
                  <a:srgbClr val="00B050"/>
                </a:solidFill>
                <a:latin typeface="Courier New" panose="02070309020205020404" pitchFamily="49" charset="0"/>
                <a:cs typeface="Courier New" panose="02070309020205020404" pitchFamily="49" charset="0"/>
              </a:rPr>
              <a:t>myLed1.</a:t>
            </a:r>
            <a:r>
              <a:rPr lang="en-US" sz="1200" b="1" dirty="0">
                <a:solidFill>
                  <a:srgbClr val="C00000"/>
                </a:solidFill>
                <a:latin typeface="Courier New" panose="02070309020205020404" pitchFamily="49" charset="0"/>
                <a:cs typeface="Courier New" panose="02070309020205020404" pitchFamily="49" charset="0"/>
              </a:rPr>
              <a:t>update(); </a:t>
            </a:r>
            <a:r>
              <a:rPr lang="en-US" sz="1200" dirty="0">
                <a:latin typeface="Courier New" panose="02070309020205020404" pitchFamily="49" charset="0"/>
                <a:cs typeface="Courier New" panose="02070309020205020404" pitchFamily="49" charset="0"/>
              </a:rPr>
              <a:t>// update the myLed1 object</a:t>
            </a:r>
          </a:p>
        </p:txBody>
      </p:sp>
      <p:sp>
        <p:nvSpPr>
          <p:cNvPr id="41" name="TextBox 40">
            <a:extLst>
              <a:ext uri="{FF2B5EF4-FFF2-40B4-BE49-F238E27FC236}">
                <a16:creationId xmlns:a16="http://schemas.microsoft.com/office/drawing/2014/main" id="{EE2C6F95-F2D7-4B6D-AA71-8D7B5504F3CF}"/>
              </a:ext>
            </a:extLst>
          </p:cNvPr>
          <p:cNvSpPr txBox="1"/>
          <p:nvPr/>
        </p:nvSpPr>
        <p:spPr>
          <a:xfrm>
            <a:off x="290274" y="2530888"/>
            <a:ext cx="8025837" cy="1785104"/>
          </a:xfrm>
          <a:prstGeom prst="rect">
            <a:avLst/>
          </a:prstGeom>
          <a:solidFill>
            <a:schemeClr val="bg1">
              <a:lumMod val="85000"/>
            </a:schemeClr>
          </a:solidFill>
          <a:ln>
            <a:solidFill>
              <a:schemeClr val="tx1"/>
            </a:solidFill>
          </a:ln>
        </p:spPr>
        <p:txBody>
          <a:bodyPr wrap="square" rtlCol="0">
            <a:spAutoFit/>
          </a:bodyPr>
          <a:lstStyle/>
          <a:p>
            <a:r>
              <a:rPr lang="en-US" sz="1000" dirty="0">
                <a:latin typeface="Courier New" panose="02070309020205020404" pitchFamily="49" charset="0"/>
                <a:cs typeface="Courier New" panose="02070309020205020404" pitchFamily="49" charset="0"/>
              </a:rPr>
              <a:t>void Led2::update() {</a:t>
            </a:r>
          </a:p>
          <a:p>
            <a:r>
              <a:rPr lang="en-US" sz="1000" dirty="0">
                <a:latin typeface="Courier New" panose="02070309020205020404" pitchFamily="49" charset="0"/>
                <a:cs typeface="Courier New" panose="02070309020205020404" pitchFamily="49" charset="0"/>
              </a:rPr>
              <a:t> </a:t>
            </a: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a:t>
            </a:r>
          </a:p>
        </p:txBody>
      </p:sp>
      <p:sp>
        <p:nvSpPr>
          <p:cNvPr id="10" name="TextBox 9">
            <a:extLst>
              <a:ext uri="{FF2B5EF4-FFF2-40B4-BE49-F238E27FC236}">
                <a16:creationId xmlns:a16="http://schemas.microsoft.com/office/drawing/2014/main" id="{BCD8E465-CABC-40A6-922C-7F117EC5D80B}"/>
              </a:ext>
            </a:extLst>
          </p:cNvPr>
          <p:cNvSpPr txBox="1"/>
          <p:nvPr/>
        </p:nvSpPr>
        <p:spPr>
          <a:xfrm>
            <a:off x="381000" y="2730942"/>
            <a:ext cx="7935111" cy="1384995"/>
          </a:xfrm>
          <a:prstGeom prst="rect">
            <a:avLst/>
          </a:prstGeom>
          <a:solidFill>
            <a:schemeClr val="bg1">
              <a:lumMod val="85000"/>
            </a:schemeClr>
          </a:solidFill>
          <a:ln>
            <a:noFill/>
          </a:ln>
        </p:spPr>
        <p:txBody>
          <a:bodyPr wrap="square" rtlCol="0">
            <a:spAutoFit/>
          </a:bodyPr>
          <a:lstStyle/>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r>
              <a:rPr lang="en-US" sz="1050" dirty="0" err="1">
                <a:latin typeface="Courier New" panose="02070309020205020404" pitchFamily="49" charset="0"/>
                <a:cs typeface="Courier New" panose="02070309020205020404" pitchFamily="49" charset="0"/>
              </a:rPr>
              <a:t>digitalWrite</a:t>
            </a:r>
            <a:r>
              <a:rPr lang="en-US" sz="1050" dirty="0">
                <a:latin typeface="Courier New" panose="02070309020205020404" pitchFamily="49" charset="0"/>
                <a:cs typeface="Courier New" panose="02070309020205020404" pitchFamily="49" charset="0"/>
              </a:rPr>
              <a:t>(_pin, _state);            // update the actual output according to desired state</a:t>
            </a:r>
          </a:p>
        </p:txBody>
      </p:sp>
      <p:sp>
        <p:nvSpPr>
          <p:cNvPr id="14" name="TextBox 13">
            <a:extLst>
              <a:ext uri="{FF2B5EF4-FFF2-40B4-BE49-F238E27FC236}">
                <a16:creationId xmlns:a16="http://schemas.microsoft.com/office/drawing/2014/main" id="{00E77665-B15D-4D91-8161-865C1D3BA240}"/>
              </a:ext>
            </a:extLst>
          </p:cNvPr>
          <p:cNvSpPr txBox="1"/>
          <p:nvPr/>
        </p:nvSpPr>
        <p:spPr>
          <a:xfrm>
            <a:off x="452985" y="2739164"/>
            <a:ext cx="7863126" cy="1169551"/>
          </a:xfrm>
          <a:prstGeom prst="rect">
            <a:avLst/>
          </a:prstGeom>
          <a:noFill/>
        </p:spPr>
        <p:txBody>
          <a:bodyPr wrap="square">
            <a:spAutoFit/>
          </a:bodyPr>
          <a:lstStyle/>
          <a:p>
            <a:r>
              <a:rPr lang="en-US" sz="1000" dirty="0">
                <a:latin typeface="Courier New" panose="02070309020205020404" pitchFamily="49" charset="0"/>
                <a:cs typeface="Courier New" panose="02070309020205020404" pitchFamily="49" charset="0"/>
              </a:rPr>
              <a:t> if (_blink) {                                          // If in blinking mode look at timing first</a:t>
            </a: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a:t>
            </a:r>
            <a:endParaRPr lang="en-US" sz="1000" dirty="0"/>
          </a:p>
        </p:txBody>
      </p:sp>
      <p:sp>
        <p:nvSpPr>
          <p:cNvPr id="15" name="TextBox 14">
            <a:extLst>
              <a:ext uri="{FF2B5EF4-FFF2-40B4-BE49-F238E27FC236}">
                <a16:creationId xmlns:a16="http://schemas.microsoft.com/office/drawing/2014/main" id="{77947220-49D0-41A3-9783-72F0B335B58F}"/>
              </a:ext>
            </a:extLst>
          </p:cNvPr>
          <p:cNvSpPr txBox="1"/>
          <p:nvPr/>
        </p:nvSpPr>
        <p:spPr>
          <a:xfrm>
            <a:off x="685800" y="2923304"/>
            <a:ext cx="7702296" cy="861774"/>
          </a:xfrm>
          <a:prstGeom prst="rect">
            <a:avLst/>
          </a:prstGeom>
          <a:noFill/>
        </p:spPr>
        <p:txBody>
          <a:bodyPr wrap="square">
            <a:spAutoFit/>
          </a:bodyPr>
          <a:lstStyle/>
          <a:p>
            <a:r>
              <a:rPr lang="en-US" sz="1000" dirty="0">
                <a:latin typeface="Courier New" panose="02070309020205020404" pitchFamily="49" charset="0"/>
                <a:cs typeface="Courier New" panose="02070309020205020404" pitchFamily="49" charset="0"/>
              </a:rPr>
              <a:t>if ( </a:t>
            </a:r>
            <a:r>
              <a:rPr lang="en-US" sz="1000" dirty="0" err="1">
                <a:latin typeface="Courier New" panose="02070309020205020404" pitchFamily="49" charset="0"/>
                <a:cs typeface="Courier New" panose="02070309020205020404" pitchFamily="49" charset="0"/>
              </a:rPr>
              <a:t>millis</a:t>
            </a:r>
            <a:r>
              <a:rPr lang="en-US" sz="1000" dirty="0">
                <a:latin typeface="Courier New" panose="02070309020205020404" pitchFamily="49" charset="0"/>
                <a:cs typeface="Courier New" panose="02070309020205020404" pitchFamily="49" charset="0"/>
              </a:rPr>
              <a:t>() &gt;= _</a:t>
            </a:r>
            <a:r>
              <a:rPr lang="en-US" sz="1000" dirty="0" err="1">
                <a:latin typeface="Courier New" panose="02070309020205020404" pitchFamily="49" charset="0"/>
                <a:cs typeface="Courier New" panose="02070309020205020404" pitchFamily="49" charset="0"/>
              </a:rPr>
              <a:t>nextTime</a:t>
            </a:r>
            <a:r>
              <a:rPr lang="en-US" sz="1000" dirty="0">
                <a:latin typeface="Courier New" panose="02070309020205020404" pitchFamily="49" charset="0"/>
                <a:cs typeface="Courier New" panose="02070309020205020404" pitchFamily="49" charset="0"/>
              </a:rPr>
              <a:t>) {                        // It is time to do something.</a:t>
            </a: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a:t>
            </a:r>
            <a:endParaRPr lang="en-US" sz="1000" dirty="0"/>
          </a:p>
        </p:txBody>
      </p:sp>
      <p:sp>
        <p:nvSpPr>
          <p:cNvPr id="42" name="Arrow: Curved Left 41">
            <a:extLst>
              <a:ext uri="{FF2B5EF4-FFF2-40B4-BE49-F238E27FC236}">
                <a16:creationId xmlns:a16="http://schemas.microsoft.com/office/drawing/2014/main" id="{FD39DF94-F2B7-4A9B-89CA-C643FC828426}"/>
              </a:ext>
            </a:extLst>
          </p:cNvPr>
          <p:cNvSpPr/>
          <p:nvPr/>
        </p:nvSpPr>
        <p:spPr>
          <a:xfrm rot="682364">
            <a:off x="5285344" y="2086422"/>
            <a:ext cx="359453" cy="1064500"/>
          </a:xfrm>
          <a:prstGeom prst="curvedLeftArrow">
            <a:avLst/>
          </a:prstGeom>
          <a:solidFill>
            <a:srgbClr val="5EEC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260DD781-7D83-4F19-BEF1-C917134DB633}"/>
              </a:ext>
            </a:extLst>
          </p:cNvPr>
          <p:cNvSpPr txBox="1"/>
          <p:nvPr/>
        </p:nvSpPr>
        <p:spPr>
          <a:xfrm>
            <a:off x="755904" y="3119511"/>
            <a:ext cx="7702296" cy="553998"/>
          </a:xfrm>
          <a:prstGeom prst="rect">
            <a:avLst/>
          </a:prstGeom>
          <a:noFill/>
        </p:spPr>
        <p:txBody>
          <a:bodyPr wrap="square">
            <a:spAutoFit/>
          </a:bodyPr>
          <a:lstStyle/>
          <a:p>
            <a:r>
              <a:rPr lang="en-US" sz="1000" dirty="0">
                <a:latin typeface="Courier New" panose="02070309020205020404" pitchFamily="49" charset="0"/>
                <a:cs typeface="Courier New" panose="02070309020205020404" pitchFamily="49" charset="0"/>
              </a:rPr>
              <a:t>  _state = !_state;                                              // swap states</a:t>
            </a:r>
          </a:p>
          <a:p>
            <a:r>
              <a:rPr lang="en-US" sz="1000" dirty="0">
                <a:latin typeface="Courier New" panose="02070309020205020404" pitchFamily="49" charset="0"/>
                <a:cs typeface="Courier New" panose="02070309020205020404" pitchFamily="49" charset="0"/>
              </a:rPr>
              <a:t>  _</a:t>
            </a:r>
            <a:r>
              <a:rPr lang="en-US" sz="1000" dirty="0" err="1">
                <a:latin typeface="Courier New" panose="02070309020205020404" pitchFamily="49" charset="0"/>
                <a:cs typeface="Courier New" panose="02070309020205020404" pitchFamily="49" charset="0"/>
              </a:rPr>
              <a:t>nextTime</a:t>
            </a:r>
            <a:r>
              <a:rPr lang="en-US" sz="1000" dirty="0">
                <a:latin typeface="Courier New" panose="02070309020205020404" pitchFamily="49" charset="0"/>
                <a:cs typeface="Courier New" panose="02070309020205020404" pitchFamily="49" charset="0"/>
              </a:rPr>
              <a:t> =  </a:t>
            </a:r>
            <a:r>
              <a:rPr lang="en-US" sz="1000" dirty="0" err="1">
                <a:latin typeface="Courier New" panose="02070309020205020404" pitchFamily="49" charset="0"/>
                <a:cs typeface="Courier New" panose="02070309020205020404" pitchFamily="49" charset="0"/>
              </a:rPr>
              <a:t>millis</a:t>
            </a:r>
            <a:r>
              <a:rPr lang="en-US" sz="1000" dirty="0">
                <a:latin typeface="Courier New" panose="02070309020205020404" pitchFamily="49" charset="0"/>
                <a:cs typeface="Courier New" panose="02070309020205020404" pitchFamily="49" charset="0"/>
              </a:rPr>
              <a:t>() + (_state == HIGH ? _</a:t>
            </a:r>
            <a:r>
              <a:rPr lang="en-US" sz="1000" dirty="0" err="1">
                <a:latin typeface="Courier New" panose="02070309020205020404" pitchFamily="49" charset="0"/>
                <a:cs typeface="Courier New" panose="02070309020205020404" pitchFamily="49" charset="0"/>
              </a:rPr>
              <a:t>onTime</a:t>
            </a:r>
            <a:r>
              <a:rPr lang="en-US" sz="1000" dirty="0">
                <a:latin typeface="Courier New" panose="02070309020205020404" pitchFamily="49" charset="0"/>
                <a:cs typeface="Courier New" panose="02070309020205020404" pitchFamily="49" charset="0"/>
              </a:rPr>
              <a:t> : _</a:t>
            </a:r>
            <a:r>
              <a:rPr lang="en-US" sz="1000" dirty="0" err="1">
                <a:latin typeface="Courier New" panose="02070309020205020404" pitchFamily="49" charset="0"/>
                <a:cs typeface="Courier New" panose="02070309020205020404" pitchFamily="49" charset="0"/>
              </a:rPr>
              <a:t>offTime</a:t>
            </a:r>
            <a:r>
              <a:rPr lang="en-US" sz="1000" dirty="0">
                <a:latin typeface="Courier New" panose="02070309020205020404" pitchFamily="49" charset="0"/>
                <a:cs typeface="Courier New" panose="02070309020205020404" pitchFamily="49" charset="0"/>
              </a:rPr>
              <a:t>); // and calculate when next</a:t>
            </a:r>
          </a:p>
          <a:p>
            <a:r>
              <a:rPr lang="en-US" sz="1000" dirty="0">
                <a:latin typeface="Courier New" panose="02070309020205020404" pitchFamily="49" charset="0"/>
                <a:cs typeface="Courier New" panose="02070309020205020404" pitchFamily="49" charset="0"/>
              </a:rPr>
              <a:t>                                                                 // change of state is due </a:t>
            </a:r>
          </a:p>
        </p:txBody>
      </p:sp>
      <p:sp>
        <p:nvSpPr>
          <p:cNvPr id="18" name="Flowchart: Off-page Connector 17">
            <a:extLst>
              <a:ext uri="{FF2B5EF4-FFF2-40B4-BE49-F238E27FC236}">
                <a16:creationId xmlns:a16="http://schemas.microsoft.com/office/drawing/2014/main" id="{4CC89A8A-997C-461E-AD97-6DF12BA79D23}"/>
              </a:ext>
            </a:extLst>
          </p:cNvPr>
          <p:cNvSpPr/>
          <p:nvPr/>
        </p:nvSpPr>
        <p:spPr>
          <a:xfrm rot="16200000">
            <a:off x="5133856" y="382027"/>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a:t>
            </a:r>
          </a:p>
        </p:txBody>
      </p:sp>
      <p:sp>
        <p:nvSpPr>
          <p:cNvPr id="19" name="TextBox 18">
            <a:extLst>
              <a:ext uri="{FF2B5EF4-FFF2-40B4-BE49-F238E27FC236}">
                <a16:creationId xmlns:a16="http://schemas.microsoft.com/office/drawing/2014/main" id="{B5B43267-1C3E-4DB1-994E-77D5B9C47611}"/>
              </a:ext>
            </a:extLst>
          </p:cNvPr>
          <p:cNvSpPr txBox="1"/>
          <p:nvPr/>
        </p:nvSpPr>
        <p:spPr>
          <a:xfrm>
            <a:off x="3403092" y="746522"/>
            <a:ext cx="1143000" cy="261610"/>
          </a:xfrm>
          <a:prstGeom prst="rect">
            <a:avLst/>
          </a:prstGeom>
          <a:noFill/>
        </p:spPr>
        <p:txBody>
          <a:bodyPr wrap="square">
            <a:spAutoFit/>
          </a:bodyPr>
          <a:lstStyle/>
          <a:p>
            <a:r>
              <a:rPr lang="en-US" sz="1050" dirty="0">
                <a:solidFill>
                  <a:schemeClr val="bg1"/>
                </a:solidFill>
                <a:latin typeface="Courier New" panose="02070309020205020404" pitchFamily="49" charset="0"/>
                <a:cs typeface="Courier New" panose="02070309020205020404" pitchFamily="49" charset="0"/>
              </a:rPr>
              <a:t>_pin, _state</a:t>
            </a:r>
            <a:endParaRPr lang="en-US" sz="1050" dirty="0">
              <a:solidFill>
                <a:schemeClr val="bg1"/>
              </a:solidFill>
            </a:endParaRPr>
          </a:p>
        </p:txBody>
      </p:sp>
    </p:spTree>
    <p:extLst>
      <p:ext uri="{BB962C8B-B14F-4D97-AF65-F5344CB8AC3E}">
        <p14:creationId xmlns:p14="http://schemas.microsoft.com/office/powerpoint/2010/main" val="3915602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fade">
                                      <p:cBhvr>
                                        <p:cTn id="13" dur="500"/>
                                        <p:tgtEl>
                                          <p:spTgt spid="42"/>
                                        </p:tgtEl>
                                      </p:cBhvr>
                                    </p:animEffect>
                                  </p:childTnLst>
                                </p:cTn>
                              </p:par>
                            </p:childTnLst>
                          </p:cTn>
                        </p:par>
                        <p:par>
                          <p:cTn id="14" fill="hold">
                            <p:stCondLst>
                              <p:cond delay="500"/>
                            </p:stCondLst>
                            <p:childTnLst>
                              <p:par>
                                <p:cTn id="15" presetID="22" presetClass="entr" presetSubtype="4" fill="hold" grpId="0"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down)">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par>
                          <p:cTn id="28" fill="hold">
                            <p:stCondLst>
                              <p:cond delay="500"/>
                            </p:stCondLst>
                            <p:childTnLst>
                              <p:par>
                                <p:cTn id="29" presetID="22" presetClass="entr" presetSubtype="4"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down)">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barn(inVertical)">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down)">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down)">
                                      <p:cBhvr>
                                        <p:cTn id="4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41" grpId="0" animBg="1"/>
      <p:bldP spid="10" grpId="0" animBg="1"/>
      <p:bldP spid="14" grpId="0"/>
      <p:bldP spid="15" grpId="0"/>
      <p:bldP spid="42" grpId="0" animBg="1"/>
      <p:bldP spid="16" grpId="0"/>
      <p:bldP spid="18" grpId="0" animBg="1"/>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8103" y="134887"/>
            <a:ext cx="7016194" cy="552290"/>
          </a:xfrm>
        </p:spPr>
        <p:txBody>
          <a:bodyPr>
            <a:normAutofit fontScale="90000"/>
          </a:bodyPr>
          <a:lstStyle/>
          <a:p>
            <a:r>
              <a:rPr lang="en-US" dirty="0"/>
              <a:t>The Main Program</a:t>
            </a:r>
          </a:p>
        </p:txBody>
      </p:sp>
      <p:sp>
        <p:nvSpPr>
          <p:cNvPr id="12" name="TextBox 11">
            <a:extLst>
              <a:ext uri="{FF2B5EF4-FFF2-40B4-BE49-F238E27FC236}">
                <a16:creationId xmlns:a16="http://schemas.microsoft.com/office/drawing/2014/main" id="{C3E249C5-8B73-4468-A298-C775C23E0CFF}"/>
              </a:ext>
            </a:extLst>
          </p:cNvPr>
          <p:cNvSpPr txBox="1"/>
          <p:nvPr/>
        </p:nvSpPr>
        <p:spPr>
          <a:xfrm>
            <a:off x="574699" y="1125200"/>
            <a:ext cx="6623002" cy="2893100"/>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#include “Led2.h”</a:t>
            </a:r>
          </a:p>
          <a:p>
            <a:r>
              <a:rPr lang="en-US" sz="1400" b="1" dirty="0">
                <a:solidFill>
                  <a:srgbClr val="3333FF"/>
                </a:solidFill>
                <a:latin typeface="Courier New" panose="02070309020205020404" pitchFamily="49" charset="0"/>
                <a:cs typeface="Courier New" panose="02070309020205020404" pitchFamily="49" charset="0"/>
              </a:rPr>
              <a:t>Led2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 = </a:t>
            </a:r>
            <a:r>
              <a:rPr lang="en-US" sz="1400" b="1" dirty="0">
                <a:solidFill>
                  <a:srgbClr val="C00000"/>
                </a:solidFill>
                <a:latin typeface="Courier New" panose="02070309020205020404" pitchFamily="49" charset="0"/>
                <a:cs typeface="Courier New" panose="02070309020205020404" pitchFamily="49" charset="0"/>
              </a:rPr>
              <a:t>Led2(13)</a:t>
            </a:r>
            <a:r>
              <a:rPr lang="en-US" sz="1400" b="1" dirty="0">
                <a:solidFill>
                  <a:srgbClr val="FF0000"/>
                </a:solidFill>
                <a:latin typeface="Courier New" panose="02070309020205020404" pitchFamily="49" charset="0"/>
                <a:cs typeface="Courier New" panose="02070309020205020404" pitchFamily="49" charset="0"/>
              </a:rPr>
              <a:t>;</a:t>
            </a:r>
          </a:p>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a:p>
            <a:r>
              <a:rPr lang="en-US" sz="1400" b="1" dirty="0">
                <a:solidFill>
                  <a:schemeClr val="accent1">
                    <a:lumMod val="75000"/>
                  </a:schemeClr>
                </a:solidFill>
                <a:latin typeface="Courier New" panose="02070309020205020404" pitchFamily="49" charset="0"/>
                <a:cs typeface="Courier New" panose="02070309020205020404" pitchFamily="49" charset="0"/>
              </a:rPr>
              <a:t>void setup() {</a:t>
            </a:r>
          </a:p>
          <a:p>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a:t>
            </a:r>
            <a:r>
              <a:rPr lang="en-US" sz="1400" b="1" dirty="0">
                <a:solidFill>
                  <a:srgbClr val="C00000"/>
                </a:solidFill>
                <a:latin typeface="Courier New" panose="02070309020205020404" pitchFamily="49" charset="0"/>
                <a:cs typeface="Courier New" panose="02070309020205020404" pitchFamily="49" charset="0"/>
              </a:rPr>
              <a:t>onTime</a:t>
            </a:r>
            <a:r>
              <a:rPr lang="en-US" sz="1400" b="1" dirty="0">
                <a:solidFill>
                  <a:schemeClr val="accent1">
                    <a:lumMod val="75000"/>
                  </a:schemeClr>
                </a:solidFill>
                <a:latin typeface="Courier New" panose="02070309020205020404" pitchFamily="49" charset="0"/>
                <a:cs typeface="Courier New" panose="02070309020205020404" pitchFamily="49" charset="0"/>
              </a:rPr>
              <a:t>(50);        // Set LED onTime (50 ms)</a:t>
            </a:r>
          </a:p>
          <a:p>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a:t>
            </a:r>
            <a:r>
              <a:rPr lang="en-US" sz="1400" b="1" dirty="0">
                <a:solidFill>
                  <a:srgbClr val="C00000"/>
                </a:solidFill>
                <a:latin typeface="Courier New" panose="02070309020205020404" pitchFamily="49" charset="0"/>
                <a:cs typeface="Courier New" panose="02070309020205020404" pitchFamily="49" charset="0"/>
              </a:rPr>
              <a:t>offTime</a:t>
            </a:r>
            <a:r>
              <a:rPr lang="en-US" sz="1400" b="1" dirty="0">
                <a:solidFill>
                  <a:schemeClr val="accent1">
                    <a:lumMod val="75000"/>
                  </a:schemeClr>
                </a:solidFill>
                <a:latin typeface="Courier New" panose="02070309020205020404" pitchFamily="49" charset="0"/>
                <a:cs typeface="Courier New" panose="02070309020205020404" pitchFamily="49" charset="0"/>
              </a:rPr>
              <a:t>(300);      // Set LED offTime (300 ms)</a:t>
            </a:r>
          </a:p>
          <a:p>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a:t>
            </a:r>
            <a:r>
              <a:rPr lang="en-US" sz="1400" b="1" dirty="0">
                <a:solidFill>
                  <a:srgbClr val="C00000"/>
                </a:solidFill>
                <a:latin typeface="Courier New" panose="02070309020205020404" pitchFamily="49" charset="0"/>
                <a:cs typeface="Courier New" panose="02070309020205020404" pitchFamily="49" charset="0"/>
              </a:rPr>
              <a:t>blink</a:t>
            </a:r>
            <a:r>
              <a:rPr lang="en-US" sz="1400" b="1" dirty="0">
                <a:solidFill>
                  <a:schemeClr val="accent1">
                    <a:lumMod val="75000"/>
                  </a:schemeClr>
                </a:solidFill>
                <a:latin typeface="Courier New" panose="02070309020205020404" pitchFamily="49" charset="0"/>
                <a:cs typeface="Courier New" panose="02070309020205020404" pitchFamily="49" charset="0"/>
              </a:rPr>
              <a:t>();           // turn on blink mode</a:t>
            </a:r>
          </a:p>
          <a:p>
            <a:r>
              <a:rPr lang="en-US" sz="1400" b="1" dirty="0">
                <a:solidFill>
                  <a:schemeClr val="accent1">
                    <a:lumMod val="75000"/>
                  </a:schemeClr>
                </a:solidFill>
                <a:latin typeface="Courier New" panose="02070309020205020404" pitchFamily="49" charset="0"/>
                <a:cs typeface="Courier New" panose="02070309020205020404" pitchFamily="49" charset="0"/>
              </a:rPr>
              <a:t>}</a:t>
            </a:r>
          </a:p>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a:p>
            <a:r>
              <a:rPr lang="en-US" sz="1400" b="1" dirty="0">
                <a:solidFill>
                  <a:schemeClr val="accent1">
                    <a:lumMod val="75000"/>
                  </a:schemeClr>
                </a:solidFill>
                <a:latin typeface="Courier New" panose="02070309020205020404" pitchFamily="49" charset="0"/>
                <a:cs typeface="Courier New" panose="02070309020205020404" pitchFamily="49" charset="0"/>
              </a:rPr>
              <a:t>void loop()</a:t>
            </a:r>
          </a:p>
          <a:p>
            <a:r>
              <a:rPr lang="en-US" sz="1400" b="1" dirty="0">
                <a:solidFill>
                  <a:schemeClr val="accent1">
                    <a:lumMod val="75000"/>
                  </a:schemeClr>
                </a:solidFill>
                <a:latin typeface="Courier New" panose="02070309020205020404" pitchFamily="49" charset="0"/>
                <a:cs typeface="Courier New" panose="02070309020205020404" pitchFamily="49" charset="0"/>
              </a:rPr>
              <a:t>{</a:t>
            </a:r>
          </a:p>
          <a:p>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a:t>
            </a:r>
            <a:r>
              <a:rPr lang="en-US" sz="1400" b="1" dirty="0">
                <a:solidFill>
                  <a:srgbClr val="C00000"/>
                </a:solidFill>
                <a:latin typeface="Courier New" panose="02070309020205020404" pitchFamily="49" charset="0"/>
                <a:cs typeface="Courier New" panose="02070309020205020404" pitchFamily="49" charset="0"/>
              </a:rPr>
              <a:t>update</a:t>
            </a:r>
            <a:r>
              <a:rPr lang="en-US" sz="1400" b="1" dirty="0">
                <a:solidFill>
                  <a:schemeClr val="accent1">
                    <a:lumMod val="75000"/>
                  </a:schemeClr>
                </a:solidFill>
                <a:latin typeface="Courier New" panose="02070309020205020404" pitchFamily="49" charset="0"/>
                <a:cs typeface="Courier New" panose="02070309020205020404" pitchFamily="49" charset="0"/>
              </a:rPr>
              <a:t>();          // call update frequently</a:t>
            </a:r>
          </a:p>
          <a:p>
            <a:r>
              <a:rPr lang="en-US" sz="1400" b="1" dirty="0">
                <a:solidFill>
                  <a:schemeClr val="accent1">
                    <a:lumMod val="75000"/>
                  </a:schemeClr>
                </a:solidFill>
                <a:latin typeface="Courier New" panose="02070309020205020404" pitchFamily="49" charset="0"/>
                <a:cs typeface="Courier New" panose="02070309020205020404" pitchFamily="49" charset="0"/>
              </a:rPr>
              <a:t>}</a:t>
            </a:r>
          </a:p>
        </p:txBody>
      </p:sp>
      <p:sp>
        <p:nvSpPr>
          <p:cNvPr id="13" name="Speech Bubble: Rectangle 12">
            <a:extLst>
              <a:ext uri="{FF2B5EF4-FFF2-40B4-BE49-F238E27FC236}">
                <a16:creationId xmlns:a16="http://schemas.microsoft.com/office/drawing/2014/main" id="{C9F313A4-4FD2-4736-A250-11E67EB534D6}"/>
              </a:ext>
            </a:extLst>
          </p:cNvPr>
          <p:cNvSpPr/>
          <p:nvPr/>
        </p:nvSpPr>
        <p:spPr>
          <a:xfrm>
            <a:off x="3429000" y="590550"/>
            <a:ext cx="3581400" cy="428995"/>
          </a:xfrm>
          <a:prstGeom prst="wedgeRectCallout">
            <a:avLst>
              <a:gd name="adj1" fmla="val -57380"/>
              <a:gd name="adj2" fmla="val 153680"/>
            </a:avLst>
          </a:prstGeom>
          <a:solidFill>
            <a:schemeClr val="accent6">
              <a:lumMod val="20000"/>
              <a:lumOff val="80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Defining it </a:t>
            </a:r>
            <a:r>
              <a:rPr lang="en-US" sz="1200" b="1" dirty="0">
                <a:solidFill>
                  <a:schemeClr val="tx1"/>
                </a:solidFill>
              </a:rPr>
              <a:t>before</a:t>
            </a:r>
            <a:r>
              <a:rPr lang="en-US" sz="1200" dirty="0">
                <a:solidFill>
                  <a:schemeClr val="tx1"/>
                </a:solidFill>
              </a:rPr>
              <a:t> setup makes </a:t>
            </a:r>
            <a:r>
              <a:rPr lang="en-US" sz="1200" b="1" dirty="0">
                <a:solidFill>
                  <a:srgbClr val="00B050"/>
                </a:solidFill>
                <a:latin typeface="Courier New" panose="02070309020205020404" pitchFamily="49" charset="0"/>
                <a:cs typeface="Courier New" panose="02070309020205020404" pitchFamily="49" charset="0"/>
              </a:rPr>
              <a:t>myLed1</a:t>
            </a:r>
            <a:r>
              <a:rPr lang="en-US" sz="1200" dirty="0">
                <a:solidFill>
                  <a:schemeClr val="tx1"/>
                </a:solidFill>
              </a:rPr>
              <a:t> a global variable. It can be accessed in setup or in loop code.</a:t>
            </a:r>
          </a:p>
        </p:txBody>
      </p:sp>
      <p:sp>
        <p:nvSpPr>
          <p:cNvPr id="15" name="Speech Bubble: Rectangle 14">
            <a:extLst>
              <a:ext uri="{FF2B5EF4-FFF2-40B4-BE49-F238E27FC236}">
                <a16:creationId xmlns:a16="http://schemas.microsoft.com/office/drawing/2014/main" id="{24E81589-C7CC-424A-B525-1301429E1E0A}"/>
              </a:ext>
            </a:extLst>
          </p:cNvPr>
          <p:cNvSpPr/>
          <p:nvPr/>
        </p:nvSpPr>
        <p:spPr>
          <a:xfrm>
            <a:off x="3586123" y="1657351"/>
            <a:ext cx="3581400" cy="228600"/>
          </a:xfrm>
          <a:prstGeom prst="wedgeRectCallout">
            <a:avLst>
              <a:gd name="adj1" fmla="val -61424"/>
              <a:gd name="adj2" fmla="val 192791"/>
            </a:avLst>
          </a:prstGeom>
          <a:solidFill>
            <a:schemeClr val="accent6">
              <a:lumMod val="20000"/>
              <a:lumOff val="80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In setup configure any settings we want.</a:t>
            </a:r>
          </a:p>
        </p:txBody>
      </p:sp>
      <p:sp>
        <p:nvSpPr>
          <p:cNvPr id="17" name="Speech Bubble: Rectangle 16">
            <a:extLst>
              <a:ext uri="{FF2B5EF4-FFF2-40B4-BE49-F238E27FC236}">
                <a16:creationId xmlns:a16="http://schemas.microsoft.com/office/drawing/2014/main" id="{5575540F-53A5-41D7-AD36-D2B9D64649A6}"/>
              </a:ext>
            </a:extLst>
          </p:cNvPr>
          <p:cNvSpPr/>
          <p:nvPr/>
        </p:nvSpPr>
        <p:spPr>
          <a:xfrm>
            <a:off x="3200400" y="2800350"/>
            <a:ext cx="3581400" cy="457200"/>
          </a:xfrm>
          <a:prstGeom prst="wedgeRectCallout">
            <a:avLst>
              <a:gd name="adj1" fmla="val -63446"/>
              <a:gd name="adj2" fmla="val 133385"/>
            </a:avLst>
          </a:prstGeom>
          <a:solidFill>
            <a:schemeClr val="accent6">
              <a:lumMod val="20000"/>
              <a:lumOff val="80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Loop code could not be simpler. The work is done inside the class checking millis() and doing the work. </a:t>
            </a:r>
          </a:p>
        </p:txBody>
      </p:sp>
    </p:spTree>
    <p:extLst>
      <p:ext uri="{BB962C8B-B14F-4D97-AF65-F5344CB8AC3E}">
        <p14:creationId xmlns:p14="http://schemas.microsoft.com/office/powerpoint/2010/main" val="2353939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Inspecting the Led2 Class in detail</a:t>
            </a:r>
            <a:br>
              <a:rPr lang="en-US" dirty="0"/>
            </a:b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3</a:t>
            </a:r>
          </a:p>
        </p:txBody>
      </p:sp>
      <p:sp>
        <p:nvSpPr>
          <p:cNvPr id="6" name="Flowchart: Terminator 5">
            <a:extLst>
              <a:ext uri="{FF2B5EF4-FFF2-40B4-BE49-F238E27FC236}">
                <a16:creationId xmlns:a16="http://schemas.microsoft.com/office/drawing/2014/main" id="{ED2EF692-0598-4D57-9750-8C3FB41591E6}"/>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664296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8103" y="134887"/>
            <a:ext cx="7016194" cy="552290"/>
          </a:xfrm>
        </p:spPr>
        <p:txBody>
          <a:bodyPr>
            <a:normAutofit fontScale="90000"/>
          </a:bodyPr>
          <a:lstStyle/>
          <a:p>
            <a:r>
              <a:rPr lang="en-US" dirty="0"/>
              <a:t>The full Led2 class</a:t>
            </a:r>
          </a:p>
        </p:txBody>
      </p:sp>
      <p:sp>
        <p:nvSpPr>
          <p:cNvPr id="2" name="Flowchart: Card 1">
            <a:extLst>
              <a:ext uri="{FF2B5EF4-FFF2-40B4-BE49-F238E27FC236}">
                <a16:creationId xmlns:a16="http://schemas.microsoft.com/office/drawing/2014/main" id="{D28882D0-34A9-4243-A02D-162E9AC1F25A}"/>
              </a:ext>
            </a:extLst>
          </p:cNvPr>
          <p:cNvSpPr/>
          <p:nvPr/>
        </p:nvSpPr>
        <p:spPr>
          <a:xfrm>
            <a:off x="2700618" y="861139"/>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 Class</a:t>
            </a:r>
          </a:p>
        </p:txBody>
      </p:sp>
      <p:grpSp>
        <p:nvGrpSpPr>
          <p:cNvPr id="10" name="Group 9">
            <a:extLst>
              <a:ext uri="{FF2B5EF4-FFF2-40B4-BE49-F238E27FC236}">
                <a16:creationId xmlns:a16="http://schemas.microsoft.com/office/drawing/2014/main" id="{1E5847B3-59B7-4713-8BAA-95836AD943AD}"/>
              </a:ext>
            </a:extLst>
          </p:cNvPr>
          <p:cNvGrpSpPr/>
          <p:nvPr/>
        </p:nvGrpSpPr>
        <p:grpSpPr>
          <a:xfrm>
            <a:off x="4605618" y="776595"/>
            <a:ext cx="2175547" cy="552450"/>
            <a:chOff x="4572000" y="1777937"/>
            <a:chExt cx="2175547" cy="552450"/>
          </a:xfrm>
        </p:grpSpPr>
        <p:sp>
          <p:nvSpPr>
            <p:cNvPr id="5" name="Arrow: Right 4">
              <a:extLst>
                <a:ext uri="{FF2B5EF4-FFF2-40B4-BE49-F238E27FC236}">
                  <a16:creationId xmlns:a16="http://schemas.microsoft.com/office/drawing/2014/main" id="{90EE711D-C513-418C-A984-1EC2B6584365}"/>
                </a:ext>
              </a:extLst>
            </p:cNvPr>
            <p:cNvSpPr/>
            <p:nvPr/>
          </p:nvSpPr>
          <p:spPr>
            <a:xfrm>
              <a:off x="4572000" y="19812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9AAEAA5D-4A61-427D-AB73-1C7106DF4DF4}"/>
                </a:ext>
              </a:extLst>
            </p:cNvPr>
            <p:cNvPicPr>
              <a:picLocks noChangeAspect="1"/>
            </p:cNvPicPr>
            <p:nvPr/>
          </p:nvPicPr>
          <p:blipFill>
            <a:blip r:embed="rId3"/>
            <a:stretch>
              <a:fillRect/>
            </a:stretch>
          </p:blipFill>
          <p:spPr>
            <a:xfrm flipH="1">
              <a:off x="6019800" y="1777937"/>
              <a:ext cx="727747" cy="552450"/>
            </a:xfrm>
            <a:prstGeom prst="rect">
              <a:avLst/>
            </a:prstGeom>
          </p:spPr>
        </p:pic>
        <p:sp>
          <p:nvSpPr>
            <p:cNvPr id="9" name="TextBox 8">
              <a:extLst>
                <a:ext uri="{FF2B5EF4-FFF2-40B4-BE49-F238E27FC236}">
                  <a16:creationId xmlns:a16="http://schemas.microsoft.com/office/drawing/2014/main" id="{8A566929-B222-415A-BBAB-5CF4F18021E6}"/>
                </a:ext>
              </a:extLst>
            </p:cNvPr>
            <p:cNvSpPr txBox="1"/>
            <p:nvPr/>
          </p:nvSpPr>
          <p:spPr>
            <a:xfrm>
              <a:off x="4953000" y="1782751"/>
              <a:ext cx="990600" cy="276999"/>
            </a:xfrm>
            <a:prstGeom prst="rect">
              <a:avLst/>
            </a:prstGeom>
            <a:noFill/>
          </p:spPr>
          <p:txBody>
            <a:bodyPr wrap="square" rtlCol="0">
              <a:spAutoFit/>
            </a:bodyPr>
            <a:lstStyle/>
            <a:p>
              <a:r>
                <a:rPr lang="en-US" sz="1200" dirty="0"/>
                <a:t>Output (Pin)</a:t>
              </a:r>
            </a:p>
          </p:txBody>
        </p:sp>
      </p:grpSp>
      <p:grpSp>
        <p:nvGrpSpPr>
          <p:cNvPr id="13" name="Group 12">
            <a:extLst>
              <a:ext uri="{FF2B5EF4-FFF2-40B4-BE49-F238E27FC236}">
                <a16:creationId xmlns:a16="http://schemas.microsoft.com/office/drawing/2014/main" id="{7FD52B14-EFFC-4063-A6BD-6A39F416055E}"/>
              </a:ext>
            </a:extLst>
          </p:cNvPr>
          <p:cNvGrpSpPr/>
          <p:nvPr/>
        </p:nvGrpSpPr>
        <p:grpSpPr>
          <a:xfrm>
            <a:off x="1233768" y="938057"/>
            <a:ext cx="1600200" cy="311956"/>
            <a:chOff x="1200150" y="1573994"/>
            <a:chExt cx="1600200" cy="311956"/>
          </a:xfrm>
        </p:grpSpPr>
        <p:sp>
          <p:nvSpPr>
            <p:cNvPr id="11" name="Arrow: Right 10">
              <a:extLst>
                <a:ext uri="{FF2B5EF4-FFF2-40B4-BE49-F238E27FC236}">
                  <a16:creationId xmlns:a16="http://schemas.microsoft.com/office/drawing/2014/main" id="{2E2972D8-57E5-4E8E-9D3C-C2059DADAB64}"/>
                </a:ext>
              </a:extLst>
            </p:cNvPr>
            <p:cNvSpPr/>
            <p:nvPr/>
          </p:nvSpPr>
          <p:spPr>
            <a:xfrm>
              <a:off x="1295400" y="1777937"/>
              <a:ext cx="1371600" cy="10801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EBC5A7F-2651-44EE-9BCC-86D9068972AA}"/>
                </a:ext>
              </a:extLst>
            </p:cNvPr>
            <p:cNvSpPr txBox="1"/>
            <p:nvPr/>
          </p:nvSpPr>
          <p:spPr>
            <a:xfrm>
              <a:off x="1200150" y="1573994"/>
              <a:ext cx="1600200" cy="276999"/>
            </a:xfrm>
            <a:prstGeom prst="rect">
              <a:avLst/>
            </a:prstGeom>
            <a:noFill/>
          </p:spPr>
          <p:txBody>
            <a:bodyPr wrap="square" rtlCol="0">
              <a:spAutoFit/>
            </a:bodyPr>
            <a:lstStyle/>
            <a:p>
              <a:r>
                <a:rPr lang="en-US" sz="1200" dirty="0"/>
                <a:t>“on” Command</a:t>
              </a:r>
            </a:p>
          </p:txBody>
        </p:sp>
      </p:grpSp>
      <p:grpSp>
        <p:nvGrpSpPr>
          <p:cNvPr id="14" name="Group 13">
            <a:extLst>
              <a:ext uri="{FF2B5EF4-FFF2-40B4-BE49-F238E27FC236}">
                <a16:creationId xmlns:a16="http://schemas.microsoft.com/office/drawing/2014/main" id="{00E4124D-CAE1-49B4-BBF5-B8A5A53EA2E3}"/>
              </a:ext>
            </a:extLst>
          </p:cNvPr>
          <p:cNvGrpSpPr/>
          <p:nvPr/>
        </p:nvGrpSpPr>
        <p:grpSpPr>
          <a:xfrm>
            <a:off x="1233768" y="1274315"/>
            <a:ext cx="1600200" cy="311956"/>
            <a:chOff x="1200150" y="1573994"/>
            <a:chExt cx="1600200" cy="311956"/>
          </a:xfrm>
        </p:grpSpPr>
        <p:sp>
          <p:nvSpPr>
            <p:cNvPr id="15" name="Arrow: Right 14">
              <a:extLst>
                <a:ext uri="{FF2B5EF4-FFF2-40B4-BE49-F238E27FC236}">
                  <a16:creationId xmlns:a16="http://schemas.microsoft.com/office/drawing/2014/main" id="{66BB5F99-277A-4987-A863-957BFA8522B9}"/>
                </a:ext>
              </a:extLst>
            </p:cNvPr>
            <p:cNvSpPr/>
            <p:nvPr/>
          </p:nvSpPr>
          <p:spPr>
            <a:xfrm>
              <a:off x="1295400" y="1777937"/>
              <a:ext cx="1371600" cy="108013"/>
            </a:xfrm>
            <a:prstGeom prst="right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8FC6B0E-9BB8-4035-8FDF-6E0A37DCD271}"/>
                </a:ext>
              </a:extLst>
            </p:cNvPr>
            <p:cNvSpPr txBox="1"/>
            <p:nvPr/>
          </p:nvSpPr>
          <p:spPr>
            <a:xfrm>
              <a:off x="1200150" y="1573994"/>
              <a:ext cx="1600200" cy="276999"/>
            </a:xfrm>
            <a:prstGeom prst="rect">
              <a:avLst/>
            </a:prstGeom>
            <a:noFill/>
          </p:spPr>
          <p:txBody>
            <a:bodyPr wrap="square" rtlCol="0">
              <a:spAutoFit/>
            </a:bodyPr>
            <a:lstStyle/>
            <a:p>
              <a:r>
                <a:rPr lang="en-US" sz="1200" dirty="0"/>
                <a:t>“off” Command</a:t>
              </a:r>
            </a:p>
          </p:txBody>
        </p:sp>
      </p:grpSp>
      <p:sp>
        <p:nvSpPr>
          <p:cNvPr id="17" name="TextBox 16">
            <a:extLst>
              <a:ext uri="{FF2B5EF4-FFF2-40B4-BE49-F238E27FC236}">
                <a16:creationId xmlns:a16="http://schemas.microsoft.com/office/drawing/2014/main" id="{663BA15D-FD0A-4A2D-B956-2CD35EABA77D}"/>
              </a:ext>
            </a:extLst>
          </p:cNvPr>
          <p:cNvSpPr txBox="1"/>
          <p:nvPr/>
        </p:nvSpPr>
        <p:spPr>
          <a:xfrm>
            <a:off x="495300" y="3039330"/>
            <a:ext cx="6972300"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t>On and Off commands are hardly a compelling usage case</a:t>
            </a:r>
          </a:p>
        </p:txBody>
      </p:sp>
      <p:grpSp>
        <p:nvGrpSpPr>
          <p:cNvPr id="18" name="Group 17">
            <a:extLst>
              <a:ext uri="{FF2B5EF4-FFF2-40B4-BE49-F238E27FC236}">
                <a16:creationId xmlns:a16="http://schemas.microsoft.com/office/drawing/2014/main" id="{C94616D0-E81A-4AA4-B923-F8F27C594EC6}"/>
              </a:ext>
            </a:extLst>
          </p:cNvPr>
          <p:cNvGrpSpPr/>
          <p:nvPr/>
        </p:nvGrpSpPr>
        <p:grpSpPr>
          <a:xfrm>
            <a:off x="1232647" y="1599279"/>
            <a:ext cx="1600200" cy="311956"/>
            <a:chOff x="1200150" y="1573994"/>
            <a:chExt cx="1600200" cy="311956"/>
          </a:xfrm>
        </p:grpSpPr>
        <p:sp>
          <p:nvSpPr>
            <p:cNvPr id="19" name="Arrow: Right 18">
              <a:extLst>
                <a:ext uri="{FF2B5EF4-FFF2-40B4-BE49-F238E27FC236}">
                  <a16:creationId xmlns:a16="http://schemas.microsoft.com/office/drawing/2014/main" id="{8057CEB9-C9D7-4803-9AEE-7739C2221531}"/>
                </a:ext>
              </a:extLst>
            </p:cNvPr>
            <p:cNvSpPr/>
            <p:nvPr/>
          </p:nvSpPr>
          <p:spPr>
            <a:xfrm>
              <a:off x="1295400" y="1777937"/>
              <a:ext cx="1371600" cy="108013"/>
            </a:xfrm>
            <a:prstGeom prst="rightArrow">
              <a:avLst/>
            </a:prstGeom>
            <a:gradFill flip="none" rotWithShape="1">
              <a:gsLst>
                <a:gs pos="0">
                  <a:srgbClr val="00B050"/>
                </a:gs>
                <a:gs pos="100000">
                  <a:srgbClr val="FF0000"/>
                </a:gs>
              </a:gsLst>
              <a:lin ang="10800000" scaled="1"/>
              <a:tileRect/>
            </a:gradFill>
            <a:ln w="41275">
              <a:noFill/>
              <a:prstDash val="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D99F95B6-6B0D-4A3A-B21D-78E6DC99034E}"/>
                </a:ext>
              </a:extLst>
            </p:cNvPr>
            <p:cNvSpPr txBox="1"/>
            <p:nvPr/>
          </p:nvSpPr>
          <p:spPr>
            <a:xfrm>
              <a:off x="1200150" y="1573994"/>
              <a:ext cx="1600200" cy="276999"/>
            </a:xfrm>
            <a:prstGeom prst="rect">
              <a:avLst/>
            </a:prstGeom>
            <a:noFill/>
          </p:spPr>
          <p:txBody>
            <a:bodyPr wrap="square" rtlCol="0">
              <a:spAutoFit/>
            </a:bodyPr>
            <a:lstStyle/>
            <a:p>
              <a:r>
                <a:rPr lang="en-US" sz="1200" dirty="0"/>
                <a:t>“blink” Command</a:t>
              </a:r>
            </a:p>
          </p:txBody>
        </p:sp>
      </p:grpSp>
      <p:grpSp>
        <p:nvGrpSpPr>
          <p:cNvPr id="3" name="Group 2">
            <a:extLst>
              <a:ext uri="{FF2B5EF4-FFF2-40B4-BE49-F238E27FC236}">
                <a16:creationId xmlns:a16="http://schemas.microsoft.com/office/drawing/2014/main" id="{50D24D40-6B58-465A-B99C-BFF79183A920}"/>
              </a:ext>
            </a:extLst>
          </p:cNvPr>
          <p:cNvGrpSpPr/>
          <p:nvPr/>
        </p:nvGrpSpPr>
        <p:grpSpPr>
          <a:xfrm>
            <a:off x="1225507" y="1946986"/>
            <a:ext cx="1600200" cy="311956"/>
            <a:chOff x="1191889" y="2582923"/>
            <a:chExt cx="1600200" cy="311956"/>
          </a:xfrm>
        </p:grpSpPr>
        <p:sp>
          <p:nvSpPr>
            <p:cNvPr id="22" name="Arrow: Right 21">
              <a:extLst>
                <a:ext uri="{FF2B5EF4-FFF2-40B4-BE49-F238E27FC236}">
                  <a16:creationId xmlns:a16="http://schemas.microsoft.com/office/drawing/2014/main" id="{CB2639E0-37E9-483C-9D5B-0B075530E3B9}"/>
                </a:ext>
              </a:extLst>
            </p:cNvPr>
            <p:cNvSpPr/>
            <p:nvPr/>
          </p:nvSpPr>
          <p:spPr>
            <a:xfrm>
              <a:off x="1287139" y="2786866"/>
              <a:ext cx="1371600" cy="108013"/>
            </a:xfrm>
            <a:prstGeom prst="rightArrow">
              <a:avLst/>
            </a:prstGeom>
            <a:solidFill>
              <a:srgbClr val="5EEC3C"/>
            </a:solidFill>
            <a:ln w="6350">
              <a:solidFill>
                <a:schemeClr val="tx1"/>
              </a:solidFill>
              <a:prstDash val="soli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78EDF746-739F-433A-BA00-95B90F994E40}"/>
                </a:ext>
              </a:extLst>
            </p:cNvPr>
            <p:cNvSpPr txBox="1"/>
            <p:nvPr/>
          </p:nvSpPr>
          <p:spPr>
            <a:xfrm>
              <a:off x="1191889" y="2582923"/>
              <a:ext cx="1600200" cy="276999"/>
            </a:xfrm>
            <a:prstGeom prst="rect">
              <a:avLst/>
            </a:prstGeom>
            <a:noFill/>
          </p:spPr>
          <p:txBody>
            <a:bodyPr wrap="square" rtlCol="0">
              <a:spAutoFit/>
            </a:bodyPr>
            <a:lstStyle/>
            <a:p>
              <a:r>
                <a:rPr lang="en-US" sz="1200" dirty="0"/>
                <a:t>“onTime (ms)”</a:t>
              </a:r>
            </a:p>
          </p:txBody>
        </p:sp>
      </p:grpSp>
      <p:grpSp>
        <p:nvGrpSpPr>
          <p:cNvPr id="7" name="Group 6">
            <a:extLst>
              <a:ext uri="{FF2B5EF4-FFF2-40B4-BE49-F238E27FC236}">
                <a16:creationId xmlns:a16="http://schemas.microsoft.com/office/drawing/2014/main" id="{802911B6-42BE-483C-93ED-A15486610DAC}"/>
              </a:ext>
            </a:extLst>
          </p:cNvPr>
          <p:cNvGrpSpPr/>
          <p:nvPr/>
        </p:nvGrpSpPr>
        <p:grpSpPr>
          <a:xfrm>
            <a:off x="1232647" y="2269675"/>
            <a:ext cx="1600200" cy="311956"/>
            <a:chOff x="1199029" y="2905612"/>
            <a:chExt cx="1600200" cy="311956"/>
          </a:xfrm>
        </p:grpSpPr>
        <p:sp>
          <p:nvSpPr>
            <p:cNvPr id="25" name="Arrow: Right 24">
              <a:extLst>
                <a:ext uri="{FF2B5EF4-FFF2-40B4-BE49-F238E27FC236}">
                  <a16:creationId xmlns:a16="http://schemas.microsoft.com/office/drawing/2014/main" id="{0469270F-293B-41C4-A164-7CC462BC2A6D}"/>
                </a:ext>
              </a:extLst>
            </p:cNvPr>
            <p:cNvSpPr/>
            <p:nvPr/>
          </p:nvSpPr>
          <p:spPr>
            <a:xfrm>
              <a:off x="1294279" y="3109555"/>
              <a:ext cx="1371600" cy="108013"/>
            </a:xfrm>
            <a:prstGeom prst="rightArrow">
              <a:avLst/>
            </a:prstGeom>
            <a:solidFill>
              <a:srgbClr val="FF0000"/>
            </a:solidFill>
            <a:ln w="6350">
              <a:solidFill>
                <a:schemeClr val="tx1"/>
              </a:solidFill>
              <a:prstDash val="soli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931A75AD-3CF5-4093-9041-B882BDF23375}"/>
                </a:ext>
              </a:extLst>
            </p:cNvPr>
            <p:cNvSpPr txBox="1"/>
            <p:nvPr/>
          </p:nvSpPr>
          <p:spPr>
            <a:xfrm>
              <a:off x="1199029" y="2905612"/>
              <a:ext cx="1600200" cy="276999"/>
            </a:xfrm>
            <a:prstGeom prst="rect">
              <a:avLst/>
            </a:prstGeom>
            <a:noFill/>
          </p:spPr>
          <p:txBody>
            <a:bodyPr wrap="square" rtlCol="0">
              <a:spAutoFit/>
            </a:bodyPr>
            <a:lstStyle/>
            <a:p>
              <a:r>
                <a:rPr lang="en-US" sz="1200" dirty="0"/>
                <a:t>“offTime (ms)”</a:t>
              </a:r>
            </a:p>
          </p:txBody>
        </p:sp>
      </p:grpSp>
      <p:grpSp>
        <p:nvGrpSpPr>
          <p:cNvPr id="27" name="Group 26">
            <a:extLst>
              <a:ext uri="{FF2B5EF4-FFF2-40B4-BE49-F238E27FC236}">
                <a16:creationId xmlns:a16="http://schemas.microsoft.com/office/drawing/2014/main" id="{12407695-FA22-46D3-86F4-B6D51E5DAF9E}"/>
              </a:ext>
            </a:extLst>
          </p:cNvPr>
          <p:cNvGrpSpPr/>
          <p:nvPr/>
        </p:nvGrpSpPr>
        <p:grpSpPr>
          <a:xfrm>
            <a:off x="4605618" y="1539255"/>
            <a:ext cx="1371600" cy="350849"/>
            <a:chOff x="4572000" y="1782751"/>
            <a:chExt cx="1371600" cy="350849"/>
          </a:xfrm>
        </p:grpSpPr>
        <p:sp>
          <p:nvSpPr>
            <p:cNvPr id="28" name="Arrow: Right 27">
              <a:extLst>
                <a:ext uri="{FF2B5EF4-FFF2-40B4-BE49-F238E27FC236}">
                  <a16:creationId xmlns:a16="http://schemas.microsoft.com/office/drawing/2014/main" id="{6185A85E-B0C5-4F3A-B646-CD77CB069572}"/>
                </a:ext>
              </a:extLst>
            </p:cNvPr>
            <p:cNvSpPr/>
            <p:nvPr/>
          </p:nvSpPr>
          <p:spPr>
            <a:xfrm>
              <a:off x="4572000" y="19812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835CBC53-A5D4-45A4-AFAC-01DDDBF7A7B9}"/>
                </a:ext>
              </a:extLst>
            </p:cNvPr>
            <p:cNvSpPr txBox="1"/>
            <p:nvPr/>
          </p:nvSpPr>
          <p:spPr>
            <a:xfrm>
              <a:off x="4953000" y="1782751"/>
              <a:ext cx="990600" cy="276999"/>
            </a:xfrm>
            <a:prstGeom prst="rect">
              <a:avLst/>
            </a:prstGeom>
            <a:noFill/>
          </p:spPr>
          <p:txBody>
            <a:bodyPr wrap="square" rtlCol="0">
              <a:spAutoFit/>
            </a:bodyPr>
            <a:lstStyle/>
            <a:p>
              <a:r>
                <a:rPr lang="en-US" sz="1200" dirty="0"/>
                <a:t>state (T / F)</a:t>
              </a:r>
            </a:p>
          </p:txBody>
        </p:sp>
      </p:grpSp>
      <p:sp>
        <p:nvSpPr>
          <p:cNvPr id="32" name="TextBox 31">
            <a:extLst>
              <a:ext uri="{FF2B5EF4-FFF2-40B4-BE49-F238E27FC236}">
                <a16:creationId xmlns:a16="http://schemas.microsoft.com/office/drawing/2014/main" id="{317193A4-A0BA-4C8D-9719-0DA95A31E2D9}"/>
              </a:ext>
            </a:extLst>
          </p:cNvPr>
          <p:cNvSpPr txBox="1"/>
          <p:nvPr/>
        </p:nvSpPr>
        <p:spPr>
          <a:xfrm>
            <a:off x="495300" y="3347107"/>
            <a:ext cx="6781800"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t>A blink command for our class makes it a bit more interesting </a:t>
            </a:r>
          </a:p>
        </p:txBody>
      </p:sp>
      <p:grpSp>
        <p:nvGrpSpPr>
          <p:cNvPr id="33" name="Group 32">
            <a:extLst>
              <a:ext uri="{FF2B5EF4-FFF2-40B4-BE49-F238E27FC236}">
                <a16:creationId xmlns:a16="http://schemas.microsoft.com/office/drawing/2014/main" id="{2FAD6FB3-5D0A-4F9D-9AEF-6F03F1A3C700}"/>
              </a:ext>
            </a:extLst>
          </p:cNvPr>
          <p:cNvGrpSpPr/>
          <p:nvPr/>
        </p:nvGrpSpPr>
        <p:grpSpPr>
          <a:xfrm>
            <a:off x="1224386" y="2544021"/>
            <a:ext cx="1600200" cy="311956"/>
            <a:chOff x="1199029" y="2905612"/>
            <a:chExt cx="1600200" cy="311956"/>
          </a:xfrm>
        </p:grpSpPr>
        <p:sp>
          <p:nvSpPr>
            <p:cNvPr id="34" name="Arrow: Right 33">
              <a:extLst>
                <a:ext uri="{FF2B5EF4-FFF2-40B4-BE49-F238E27FC236}">
                  <a16:creationId xmlns:a16="http://schemas.microsoft.com/office/drawing/2014/main" id="{DF44FC8E-99CC-48BA-84B3-58303B2BA1BD}"/>
                </a:ext>
              </a:extLst>
            </p:cNvPr>
            <p:cNvSpPr/>
            <p:nvPr/>
          </p:nvSpPr>
          <p:spPr>
            <a:xfrm>
              <a:off x="1294279" y="3109555"/>
              <a:ext cx="1371600" cy="108013"/>
            </a:xfrm>
            <a:prstGeom prst="rightArrow">
              <a:avLst/>
            </a:prstGeom>
            <a:solidFill>
              <a:srgbClr val="0070C0"/>
            </a:solidFill>
            <a:ln w="15875">
              <a:solidFill>
                <a:schemeClr val="tx1"/>
              </a:solidFill>
              <a:prstDash val="sys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2DF7539F-1BCA-4C90-B5C8-1E812BFE0DD4}"/>
                </a:ext>
              </a:extLst>
            </p:cNvPr>
            <p:cNvSpPr txBox="1"/>
            <p:nvPr/>
          </p:nvSpPr>
          <p:spPr>
            <a:xfrm>
              <a:off x="1199029" y="2905612"/>
              <a:ext cx="1600200" cy="276999"/>
            </a:xfrm>
            <a:prstGeom prst="rect">
              <a:avLst/>
            </a:prstGeom>
            <a:noFill/>
          </p:spPr>
          <p:txBody>
            <a:bodyPr wrap="square" rtlCol="0">
              <a:spAutoFit/>
            </a:bodyPr>
            <a:lstStyle/>
            <a:p>
              <a:r>
                <a:rPr lang="en-US" sz="1200" dirty="0"/>
                <a:t>“update()”</a:t>
              </a:r>
            </a:p>
          </p:txBody>
        </p:sp>
      </p:grpSp>
      <p:sp>
        <p:nvSpPr>
          <p:cNvPr id="31" name="Flowchart: Card 30">
            <a:extLst>
              <a:ext uri="{FF2B5EF4-FFF2-40B4-BE49-F238E27FC236}">
                <a16:creationId xmlns:a16="http://schemas.microsoft.com/office/drawing/2014/main" id="{5581CDAB-D23A-4542-95BC-C9B0BFA278F2}"/>
              </a:ext>
            </a:extLst>
          </p:cNvPr>
          <p:cNvSpPr/>
          <p:nvPr/>
        </p:nvSpPr>
        <p:spPr>
          <a:xfrm>
            <a:off x="2692356" y="687177"/>
            <a:ext cx="1989461" cy="2239235"/>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58EF1971-53C3-497C-95CE-FDDE59DFBDFD}"/>
              </a:ext>
            </a:extLst>
          </p:cNvPr>
          <p:cNvSpPr txBox="1"/>
          <p:nvPr/>
        </p:nvSpPr>
        <p:spPr>
          <a:xfrm>
            <a:off x="495300" y="3675784"/>
            <a:ext cx="7124700" cy="523220"/>
          </a:xfrm>
          <a:prstGeom prst="rect">
            <a:avLst/>
          </a:prstGeom>
          <a:noFill/>
        </p:spPr>
        <p:txBody>
          <a:bodyPr wrap="square" rtlCol="0">
            <a:spAutoFit/>
          </a:bodyPr>
          <a:lstStyle>
            <a:defPPr>
              <a:defRPr lang="en-US"/>
            </a:defPPr>
            <a:lvl1pPr marL="285750" indent="-285750">
              <a:buFont typeface="Arial" panose="020B0604020202020204" pitchFamily="34" charset="0"/>
              <a:buChar char="•"/>
              <a:defRPr sz="1400"/>
            </a:lvl1pPr>
          </a:lstStyle>
          <a:p>
            <a:r>
              <a:rPr lang="en-US" dirty="0"/>
              <a:t>User definable on time and off times - better </a:t>
            </a:r>
          </a:p>
          <a:p>
            <a:r>
              <a:rPr lang="en-US" dirty="0"/>
              <a:t>Blinking an LED output without ever calling delay() is an example of hidden complexity</a:t>
            </a:r>
          </a:p>
        </p:txBody>
      </p:sp>
      <p:sp>
        <p:nvSpPr>
          <p:cNvPr id="21" name="TextBox 20">
            <a:extLst>
              <a:ext uri="{FF2B5EF4-FFF2-40B4-BE49-F238E27FC236}">
                <a16:creationId xmlns:a16="http://schemas.microsoft.com/office/drawing/2014/main" id="{983AD7F0-2FFE-4714-BB22-ABC69A8ED789}"/>
              </a:ext>
            </a:extLst>
          </p:cNvPr>
          <p:cNvSpPr txBox="1"/>
          <p:nvPr/>
        </p:nvSpPr>
        <p:spPr>
          <a:xfrm>
            <a:off x="533400" y="4358845"/>
            <a:ext cx="7011848" cy="338554"/>
          </a:xfrm>
          <a:prstGeom prst="rect">
            <a:avLst/>
          </a:prstGeom>
          <a:noFill/>
        </p:spPr>
        <p:txBody>
          <a:bodyPr wrap="square" rtlCol="0">
            <a:spAutoFit/>
          </a:bodyPr>
          <a:lstStyle/>
          <a:p>
            <a:pPr marL="0" indent="0">
              <a:buNone/>
            </a:pPr>
            <a:r>
              <a:rPr lang="en-US" sz="1600" dirty="0"/>
              <a:t>As a </a:t>
            </a:r>
            <a:r>
              <a:rPr lang="en-US" sz="1600" b="1" i="1" dirty="0">
                <a:solidFill>
                  <a:srgbClr val="990099"/>
                </a:solidFill>
              </a:rPr>
              <a:t>user</a:t>
            </a:r>
            <a:r>
              <a:rPr lang="en-US" sz="1600" dirty="0"/>
              <a:t> you don’t need to know how it works, only that it does work!</a:t>
            </a:r>
          </a:p>
        </p:txBody>
      </p:sp>
      <p:grpSp>
        <p:nvGrpSpPr>
          <p:cNvPr id="36" name="Group 35">
            <a:extLst>
              <a:ext uri="{FF2B5EF4-FFF2-40B4-BE49-F238E27FC236}">
                <a16:creationId xmlns:a16="http://schemas.microsoft.com/office/drawing/2014/main" id="{B6C7450D-AF1F-41F8-8A19-9C387E274EAA}"/>
              </a:ext>
            </a:extLst>
          </p:cNvPr>
          <p:cNvGrpSpPr/>
          <p:nvPr/>
        </p:nvGrpSpPr>
        <p:grpSpPr>
          <a:xfrm>
            <a:off x="1225507" y="1590351"/>
            <a:ext cx="1600200" cy="311956"/>
            <a:chOff x="1199029" y="2905612"/>
            <a:chExt cx="1600200" cy="311956"/>
          </a:xfrm>
        </p:grpSpPr>
        <p:sp>
          <p:nvSpPr>
            <p:cNvPr id="37" name="Arrow: Right 36">
              <a:extLst>
                <a:ext uri="{FF2B5EF4-FFF2-40B4-BE49-F238E27FC236}">
                  <a16:creationId xmlns:a16="http://schemas.microsoft.com/office/drawing/2014/main" id="{D7EB195B-142B-4E5A-A493-17C26B1515F3}"/>
                </a:ext>
              </a:extLst>
            </p:cNvPr>
            <p:cNvSpPr/>
            <p:nvPr/>
          </p:nvSpPr>
          <p:spPr>
            <a:xfrm>
              <a:off x="1294279" y="3109555"/>
              <a:ext cx="1371600" cy="108013"/>
            </a:xfrm>
            <a:prstGeom prst="rightArrow">
              <a:avLst/>
            </a:prstGeom>
            <a:solidFill>
              <a:srgbClr val="0070C0"/>
            </a:solidFill>
            <a:ln w="15875">
              <a:solidFill>
                <a:schemeClr val="tx1"/>
              </a:solidFill>
              <a:prstDash val="sys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7DE93997-A9FC-44AF-B22C-166B55BE83B5}"/>
                </a:ext>
              </a:extLst>
            </p:cNvPr>
            <p:cNvSpPr txBox="1"/>
            <p:nvPr/>
          </p:nvSpPr>
          <p:spPr>
            <a:xfrm>
              <a:off x="1199029" y="2905612"/>
              <a:ext cx="1600200" cy="276999"/>
            </a:xfrm>
            <a:prstGeom prst="rect">
              <a:avLst/>
            </a:prstGeom>
            <a:noFill/>
          </p:spPr>
          <p:txBody>
            <a:bodyPr wrap="square" rtlCol="0">
              <a:spAutoFit/>
            </a:bodyPr>
            <a:lstStyle/>
            <a:p>
              <a:r>
                <a:rPr lang="en-US" sz="1200" dirty="0"/>
                <a:t>“update()”</a:t>
              </a:r>
            </a:p>
          </p:txBody>
        </p:sp>
      </p:grpSp>
      <p:sp>
        <p:nvSpPr>
          <p:cNvPr id="24" name="Rectangle: Rounded Corners 23">
            <a:extLst>
              <a:ext uri="{FF2B5EF4-FFF2-40B4-BE49-F238E27FC236}">
                <a16:creationId xmlns:a16="http://schemas.microsoft.com/office/drawing/2014/main" id="{8875BB46-FF93-4388-BABA-D7460A971D66}"/>
              </a:ext>
            </a:extLst>
          </p:cNvPr>
          <p:cNvSpPr/>
          <p:nvPr/>
        </p:nvSpPr>
        <p:spPr>
          <a:xfrm rot="19689217">
            <a:off x="2796468" y="1553092"/>
            <a:ext cx="1746910" cy="531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Complexity is hidden inside the shoebox</a:t>
            </a:r>
          </a:p>
        </p:txBody>
      </p:sp>
    </p:spTree>
    <p:extLst>
      <p:ext uri="{BB962C8B-B14F-4D97-AF65-F5344CB8AC3E}">
        <p14:creationId xmlns:p14="http://schemas.microsoft.com/office/powerpoint/2010/main" val="1751438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0" presetClass="exit" presetSubtype="0" fill="hold" nodeType="withEffect">
                                  <p:stCondLst>
                                    <p:cond delay="0"/>
                                  </p:stCondLst>
                                  <p:childTnLst>
                                    <p:animEffect transition="out" filter="fade">
                                      <p:cBhvr>
                                        <p:cTn id="14" dur="500"/>
                                        <p:tgtEl>
                                          <p:spTgt spid="36"/>
                                        </p:tgtEl>
                                      </p:cBhvr>
                                    </p:animEffect>
                                    <p:set>
                                      <p:cBhvr>
                                        <p:cTn id="15" dur="1" fill="hold">
                                          <p:stCondLst>
                                            <p:cond delay="499"/>
                                          </p:stCondLst>
                                        </p:cTn>
                                        <p:tgtEl>
                                          <p:spTgt spid="36"/>
                                        </p:tgtEl>
                                        <p:attrNameLst>
                                          <p:attrName>style.visibility</p:attrName>
                                        </p:attrNameLst>
                                      </p:cBhvr>
                                      <p:to>
                                        <p:strVal val="hidden"/>
                                      </p:to>
                                    </p:se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2" presetClass="entr" presetSubtype="4"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additive="base">
                                        <p:cTn id="22" dur="500" fill="hold"/>
                                        <p:tgtEl>
                                          <p:spTgt spid="32"/>
                                        </p:tgtEl>
                                        <p:attrNameLst>
                                          <p:attrName>ppt_x</p:attrName>
                                        </p:attrNameLst>
                                      </p:cBhvr>
                                      <p:tavLst>
                                        <p:tav tm="0">
                                          <p:val>
                                            <p:strVal val="#ppt_x"/>
                                          </p:val>
                                        </p:tav>
                                        <p:tav tm="100000">
                                          <p:val>
                                            <p:strVal val="#ppt_x"/>
                                          </p:val>
                                        </p:tav>
                                      </p:tavLst>
                                    </p:anim>
                                    <p:anim calcmode="lin" valueType="num">
                                      <p:cBhvr additive="base">
                                        <p:cTn id="23"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par>
                                <p:cTn id="29" presetID="10"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ntr" presetSubtype="0" fill="hold"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500"/>
                                        <p:tgtEl>
                                          <p:spTgt spid="27"/>
                                        </p:tgtEl>
                                      </p:cBhvr>
                                    </p:animEffect>
                                  </p:childTnLst>
                                </p:cTn>
                              </p:par>
                              <p:par>
                                <p:cTn id="35" presetID="10" presetClass="entr" presetSubtype="0" fill="hold"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par>
                                <p:cTn id="38" presetID="42" presetClass="entr" presetSubtype="0" fill="hold" grpId="0"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1000"/>
                                        <p:tgtEl>
                                          <p:spTgt spid="6"/>
                                        </p:tgtEl>
                                      </p:cBhvr>
                                    </p:animEffect>
                                    <p:anim calcmode="lin" valueType="num">
                                      <p:cBhvr>
                                        <p:cTn id="41" dur="1000" fill="hold"/>
                                        <p:tgtEl>
                                          <p:spTgt spid="6"/>
                                        </p:tgtEl>
                                        <p:attrNameLst>
                                          <p:attrName>ppt_x</p:attrName>
                                        </p:attrNameLst>
                                      </p:cBhvr>
                                      <p:tavLst>
                                        <p:tav tm="0">
                                          <p:val>
                                            <p:strVal val="#ppt_x"/>
                                          </p:val>
                                        </p:tav>
                                        <p:tav tm="100000">
                                          <p:val>
                                            <p:strVal val="#ppt_x"/>
                                          </p:val>
                                        </p:tav>
                                      </p:tavLst>
                                    </p:anim>
                                    <p:anim calcmode="lin" valueType="num">
                                      <p:cBhvr>
                                        <p:cTn id="4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1000"/>
                                        <p:tgtEl>
                                          <p:spTgt spid="21"/>
                                        </p:tgtEl>
                                      </p:cBhvr>
                                    </p:animEffect>
                                    <p:anim calcmode="lin" valueType="num">
                                      <p:cBhvr>
                                        <p:cTn id="48" dur="1000" fill="hold"/>
                                        <p:tgtEl>
                                          <p:spTgt spid="21"/>
                                        </p:tgtEl>
                                        <p:attrNameLst>
                                          <p:attrName>ppt_x</p:attrName>
                                        </p:attrNameLst>
                                      </p:cBhvr>
                                      <p:tavLst>
                                        <p:tav tm="0">
                                          <p:val>
                                            <p:strVal val="#ppt_x"/>
                                          </p:val>
                                        </p:tav>
                                        <p:tav tm="100000">
                                          <p:val>
                                            <p:strVal val="#ppt_x"/>
                                          </p:val>
                                        </p:tav>
                                      </p:tavLst>
                                    </p:anim>
                                    <p:anim calcmode="lin" valueType="num">
                                      <p:cBhvr>
                                        <p:cTn id="49" dur="1000" fill="hold"/>
                                        <p:tgtEl>
                                          <p:spTgt spid="21"/>
                                        </p:tgtEl>
                                        <p:attrNameLst>
                                          <p:attrName>ppt_y</p:attrName>
                                        </p:attrNameLst>
                                      </p:cBhvr>
                                      <p:tavLst>
                                        <p:tav tm="0">
                                          <p:val>
                                            <p:strVal val="#ppt_y+.1"/>
                                          </p:val>
                                        </p:tav>
                                        <p:tav tm="100000">
                                          <p:val>
                                            <p:strVal val="#ppt_y"/>
                                          </p:val>
                                        </p:tav>
                                      </p:tavLst>
                                    </p:anim>
                                  </p:childTnLst>
                                </p:cTn>
                              </p:par>
                            </p:childTnLst>
                          </p:cTn>
                        </p:par>
                        <p:par>
                          <p:cTn id="50" fill="hold">
                            <p:stCondLst>
                              <p:cond delay="1000"/>
                            </p:stCondLst>
                            <p:childTnLst>
                              <p:par>
                                <p:cTn id="51" presetID="1" presetClass="entr" presetSubtype="0" fill="hold" grpId="0" nodeType="after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2" grpId="0"/>
      <p:bldP spid="31" grpId="0" animBg="1"/>
      <p:bldP spid="6" grpId="0"/>
      <p:bldP spid="21" grpId="0"/>
      <p:bldP spid="2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133350"/>
            <a:ext cx="7016194" cy="485987"/>
          </a:xfrm>
        </p:spPr>
        <p:txBody>
          <a:bodyPr>
            <a:normAutofit fontScale="90000"/>
          </a:bodyPr>
          <a:lstStyle/>
          <a:p>
            <a:r>
              <a:rPr lang="en-US" dirty="0"/>
              <a:t>Led2.H</a:t>
            </a:r>
          </a:p>
        </p:txBody>
      </p:sp>
      <p:pic>
        <p:nvPicPr>
          <p:cNvPr id="6" name="Picture 5">
            <a:extLst>
              <a:ext uri="{FF2B5EF4-FFF2-40B4-BE49-F238E27FC236}">
                <a16:creationId xmlns:a16="http://schemas.microsoft.com/office/drawing/2014/main" id="{33351060-18E6-42F7-BAE2-6A49CB9B0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8" name="TextBox 7">
            <a:extLst>
              <a:ext uri="{FF2B5EF4-FFF2-40B4-BE49-F238E27FC236}">
                <a16:creationId xmlns:a16="http://schemas.microsoft.com/office/drawing/2014/main" id="{A8209684-1BEE-4D92-A36E-99ADF8AACF2C}"/>
              </a:ext>
            </a:extLst>
          </p:cNvPr>
          <p:cNvSpPr txBox="1"/>
          <p:nvPr/>
        </p:nvSpPr>
        <p:spPr>
          <a:xfrm>
            <a:off x="498687" y="603335"/>
            <a:ext cx="7232226" cy="4401205"/>
          </a:xfrm>
          <a:prstGeom prst="rect">
            <a:avLst/>
          </a:prstGeom>
          <a:noFill/>
        </p:spPr>
        <p:txBody>
          <a:bodyPr wrap="square">
            <a:spAutoFit/>
          </a:bodyPr>
          <a:lstStyle/>
          <a:p>
            <a:r>
              <a:rPr lang="en-US" sz="700" dirty="0">
                <a:solidFill>
                  <a:srgbClr val="3333FF"/>
                </a:solidFill>
                <a:latin typeface="Courier New" panose="02070309020205020404" pitchFamily="49" charset="0"/>
                <a:cs typeface="Courier New" panose="02070309020205020404" pitchFamily="49" charset="0"/>
              </a:rPr>
              <a:t>#ifndef MY_LED2_H</a:t>
            </a:r>
          </a:p>
          <a:p>
            <a:r>
              <a:rPr lang="en-US" sz="700" dirty="0">
                <a:solidFill>
                  <a:srgbClr val="3333FF"/>
                </a:solidFill>
                <a:latin typeface="Courier New" panose="02070309020205020404" pitchFamily="49" charset="0"/>
                <a:cs typeface="Courier New" panose="02070309020205020404" pitchFamily="49" charset="0"/>
              </a:rPr>
              <a:t>#define MY_LED2_H</a:t>
            </a:r>
          </a:p>
          <a:p>
            <a:r>
              <a:rPr lang="en-US" sz="700" dirty="0">
                <a:latin typeface="Courier New" panose="02070309020205020404" pitchFamily="49" charset="0"/>
                <a:cs typeface="Courier New" panose="02070309020205020404" pitchFamily="49" charset="0"/>
              </a:rPr>
              <a:t>#include "</a:t>
            </a:r>
            <a:r>
              <a:rPr lang="en-US" sz="700" dirty="0" err="1">
                <a:latin typeface="Courier New" panose="02070309020205020404" pitchFamily="49" charset="0"/>
                <a:cs typeface="Courier New" panose="02070309020205020404" pitchFamily="49" charset="0"/>
              </a:rPr>
              <a:t>Arduino.h</a:t>
            </a:r>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 LED2_H                                          **</a:t>
            </a:r>
          </a:p>
          <a:p>
            <a:r>
              <a:rPr lang="en-US" sz="700" dirty="0">
                <a:latin typeface="Courier New" panose="02070309020205020404" pitchFamily="49" charset="0"/>
                <a:cs typeface="Courier New" panose="02070309020205020404" pitchFamily="49" charset="0"/>
              </a:rPr>
              <a:t> **                                                 **</a:t>
            </a:r>
          </a:p>
          <a:p>
            <a:r>
              <a:rPr lang="en-US" sz="700" dirty="0">
                <a:latin typeface="Courier New" panose="02070309020205020404" pitchFamily="49" charset="0"/>
                <a:cs typeface="Courier New" panose="02070309020205020404" pitchFamily="49" charset="0"/>
              </a:rPr>
              <a:t> ** This class implements standard LED on-off       **</a:t>
            </a:r>
          </a:p>
          <a:p>
            <a:r>
              <a:rPr lang="en-US" sz="700" dirty="0">
                <a:latin typeface="Courier New" panose="02070309020205020404" pitchFamily="49" charset="0"/>
                <a:cs typeface="Courier New" panose="02070309020205020404" pitchFamily="49" charset="0"/>
              </a:rPr>
              <a:t> ** logic on a pin you specify plus a configurable  **</a:t>
            </a:r>
          </a:p>
          <a:p>
            <a:r>
              <a:rPr lang="en-US" sz="700" dirty="0">
                <a:latin typeface="Courier New" panose="02070309020205020404" pitchFamily="49" charset="0"/>
                <a:cs typeface="Courier New" panose="02070309020205020404" pitchFamily="49" charset="0"/>
              </a:rPr>
              <a:t> ** blinking effect. It does so without any delay   **</a:t>
            </a:r>
          </a:p>
          <a:p>
            <a:r>
              <a:rPr lang="en-US" sz="700" dirty="0">
                <a:latin typeface="Courier New" panose="02070309020205020404" pitchFamily="49" charset="0"/>
                <a:cs typeface="Courier New" panose="02070309020205020404" pitchFamily="49" charset="0"/>
              </a:rPr>
              <a:t> ** calls. (no blocking code)                       **</a:t>
            </a:r>
          </a:p>
          <a:p>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class Led2 {</a:t>
            </a:r>
          </a:p>
          <a:p>
            <a:r>
              <a:rPr lang="en-US" sz="700" dirty="0">
                <a:latin typeface="Courier New" panose="02070309020205020404" pitchFamily="49" charset="0"/>
                <a:cs typeface="Courier New" panose="02070309020205020404" pitchFamily="49" charset="0"/>
              </a:rPr>
              <a:t>  private:</a:t>
            </a:r>
          </a:p>
          <a:p>
            <a:r>
              <a:rPr lang="en-US" sz="700" dirty="0">
                <a:latin typeface="Courier New" panose="02070309020205020404" pitchFamily="49" charset="0"/>
                <a:cs typeface="Courier New" panose="02070309020205020404" pitchFamily="49" charset="0"/>
              </a:rPr>
              <a:t>    int _pin;                           // the number of the LED pin</a:t>
            </a:r>
          </a:p>
          <a:p>
            <a:r>
              <a:rPr lang="en-US" sz="700" dirty="0">
                <a:latin typeface="Courier New" panose="02070309020205020404" pitchFamily="49" charset="0"/>
                <a:cs typeface="Courier New" panose="02070309020205020404" pitchFamily="49" charset="0"/>
              </a:rPr>
              <a:t>    unsigned long _</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 milliseconds of on-time</a:t>
            </a:r>
          </a:p>
          <a:p>
            <a:r>
              <a:rPr lang="en-US" sz="700" dirty="0">
                <a:latin typeface="Courier New" panose="02070309020205020404" pitchFamily="49" charset="0"/>
                <a:cs typeface="Courier New" panose="02070309020205020404" pitchFamily="49" charset="0"/>
              </a:rPr>
              <a:t>    unsigned long _</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 milliseconds of off-time</a:t>
            </a:r>
          </a:p>
          <a:p>
            <a:r>
              <a:rPr lang="en-US" sz="700" dirty="0">
                <a:latin typeface="Courier New" panose="02070309020205020404" pitchFamily="49" charset="0"/>
                <a:cs typeface="Courier New" panose="02070309020205020404" pitchFamily="49" charset="0"/>
              </a:rPr>
              <a:t>    unsigned long _</a:t>
            </a:r>
            <a:r>
              <a:rPr lang="en-US" sz="700" dirty="0" err="1">
                <a:latin typeface="Courier New" panose="02070309020205020404" pitchFamily="49" charset="0"/>
                <a:cs typeface="Courier New" panose="02070309020205020404" pitchFamily="49" charset="0"/>
              </a:rPr>
              <a:t>nextTime</a:t>
            </a:r>
            <a:r>
              <a:rPr lang="en-US" sz="700" dirty="0">
                <a:latin typeface="Courier New" panose="02070309020205020404" pitchFamily="49" charset="0"/>
                <a:cs typeface="Courier New" panose="02070309020205020404" pitchFamily="49" charset="0"/>
              </a:rPr>
              <a:t>;            // next time change in milliseconds</a:t>
            </a:r>
          </a:p>
          <a:p>
            <a:r>
              <a:rPr lang="en-US" sz="700" dirty="0">
                <a:latin typeface="Courier New" panose="02070309020205020404" pitchFamily="49" charset="0"/>
                <a:cs typeface="Courier New" panose="02070309020205020404" pitchFamily="49" charset="0"/>
              </a:rPr>
              <a:t>    bool _blink;                        // true if we are in blinking mode, false if not</a:t>
            </a:r>
          </a:p>
          <a:p>
            <a:r>
              <a:rPr lang="en-US" sz="700" dirty="0">
                <a:latin typeface="Courier New" panose="02070309020205020404" pitchFamily="49" charset="0"/>
                <a:cs typeface="Courier New" panose="02070309020205020404" pitchFamily="49" charset="0"/>
              </a:rPr>
              <a:t>    int _state;                         // </a:t>
            </a:r>
            <a:r>
              <a:rPr lang="en-US" sz="700" dirty="0" err="1">
                <a:latin typeface="Courier New" panose="02070309020205020404" pitchFamily="49" charset="0"/>
                <a:cs typeface="Courier New" panose="02070309020205020404" pitchFamily="49" charset="0"/>
              </a:rPr>
              <a:t>ledstate</a:t>
            </a:r>
            <a:r>
              <a:rPr lang="en-US" sz="700" dirty="0">
                <a:latin typeface="Courier New" panose="02070309020205020404" pitchFamily="49" charset="0"/>
                <a:cs typeface="Courier New" panose="02070309020205020404" pitchFamily="49" charset="0"/>
              </a:rPr>
              <a:t> used to set the LED</a:t>
            </a:r>
          </a:p>
          <a:p>
            <a:r>
              <a:rPr lang="en-US" sz="700" dirty="0">
                <a:latin typeface="Courier New" panose="02070309020205020404" pitchFamily="49" charset="0"/>
                <a:cs typeface="Courier New" panose="02070309020205020404" pitchFamily="49" charset="0"/>
              </a:rPr>
              <a:t>    void </a:t>
            </a:r>
            <a:r>
              <a:rPr lang="en-US" sz="700" dirty="0" err="1">
                <a:latin typeface="Courier New" panose="02070309020205020404" pitchFamily="49" charset="0"/>
                <a:cs typeface="Courier New" panose="02070309020205020404" pitchFamily="49" charset="0"/>
              </a:rPr>
              <a:t>init</a:t>
            </a:r>
            <a:r>
              <a:rPr lang="en-US" sz="700" dirty="0">
                <a:latin typeface="Courier New" panose="02070309020205020404" pitchFamily="49" charset="0"/>
                <a:cs typeface="Courier New" panose="02070309020205020404" pitchFamily="49" charset="0"/>
              </a:rPr>
              <a:t>();                        // Initialization code</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  public:</a:t>
            </a:r>
          </a:p>
          <a:p>
            <a:r>
              <a:rPr lang="en-US" sz="700" dirty="0">
                <a:latin typeface="Courier New" panose="02070309020205020404" pitchFamily="49" charset="0"/>
                <a:cs typeface="Courier New" panose="02070309020205020404" pitchFamily="49" charset="0"/>
              </a:rPr>
              <a:t>    Led2(byte pin);                     // Simple default definition without a pre specified on and off time.</a:t>
            </a:r>
          </a:p>
          <a:p>
            <a:r>
              <a:rPr lang="en-US" sz="700" dirty="0">
                <a:latin typeface="Courier New" panose="02070309020205020404" pitchFamily="49" charset="0"/>
                <a:cs typeface="Courier New" panose="02070309020205020404" pitchFamily="49" charset="0"/>
              </a:rPr>
              <a:t>    Led2(byte pin, unsigned long on, unsigned long off);  // this definition includes the on and off time values from the outset</a:t>
            </a:r>
          </a:p>
          <a:p>
            <a:r>
              <a:rPr lang="en-US" sz="700" dirty="0">
                <a:latin typeface="Courier New" panose="02070309020205020404" pitchFamily="49" charset="0"/>
                <a:cs typeface="Courier New" panose="02070309020205020404" pitchFamily="49" charset="0"/>
              </a:rPr>
              <a:t>    void update();                      // update things based on elapsed time (call this as often as possible)</a:t>
            </a:r>
          </a:p>
          <a:p>
            <a:r>
              <a:rPr lang="en-US" sz="700" dirty="0">
                <a:latin typeface="Courier New" panose="02070309020205020404" pitchFamily="49" charset="0"/>
                <a:cs typeface="Courier New" panose="02070309020205020404" pitchFamily="49" charset="0"/>
              </a:rPr>
              <a:t>    bool </a:t>
            </a:r>
            <a:r>
              <a:rPr lang="en-US" sz="700" dirty="0" err="1">
                <a:latin typeface="Courier New" panose="02070309020205020404" pitchFamily="49" charset="0"/>
                <a:cs typeface="Courier New" panose="02070309020205020404" pitchFamily="49" charset="0"/>
              </a:rPr>
              <a:t>getState</a:t>
            </a:r>
            <a:r>
              <a:rPr lang="en-US" sz="700" dirty="0">
                <a:latin typeface="Courier New" panose="02070309020205020404" pitchFamily="49" charset="0"/>
                <a:cs typeface="Courier New" panose="02070309020205020404" pitchFamily="49" charset="0"/>
              </a:rPr>
              <a:t>();                    // Return the current state of LED (on / off) Allows parts of your code to run only when LED is on for example.</a:t>
            </a:r>
          </a:p>
          <a:p>
            <a:r>
              <a:rPr lang="en-US" sz="700" dirty="0">
                <a:latin typeface="Courier New" panose="02070309020205020404" pitchFamily="49" charset="0"/>
                <a:cs typeface="Courier New" panose="02070309020205020404" pitchFamily="49" charset="0"/>
              </a:rPr>
              <a:t>    bool </a:t>
            </a:r>
            <a:r>
              <a:rPr lang="en-US" sz="700" dirty="0" err="1">
                <a:latin typeface="Courier New" panose="02070309020205020404" pitchFamily="49" charset="0"/>
                <a:cs typeface="Courier New" panose="02070309020205020404" pitchFamily="49" charset="0"/>
              </a:rPr>
              <a:t>getBlink</a:t>
            </a:r>
            <a:r>
              <a:rPr lang="en-US" sz="700" dirty="0">
                <a:latin typeface="Courier New" panose="02070309020205020404" pitchFamily="49" charset="0"/>
                <a:cs typeface="Courier New" panose="02070309020205020404" pitchFamily="49" charset="0"/>
              </a:rPr>
              <a:t>();                    // return the LEDs current blinking state (true / false)</a:t>
            </a:r>
          </a:p>
          <a:p>
            <a:r>
              <a:rPr lang="en-US" sz="700" dirty="0">
                <a:latin typeface="Courier New" panose="02070309020205020404" pitchFamily="49" charset="0"/>
                <a:cs typeface="Courier New" panose="02070309020205020404" pitchFamily="49" charset="0"/>
              </a:rPr>
              <a:t>    void </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(long on);               // Set the </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to a new value</a:t>
            </a:r>
          </a:p>
          <a:p>
            <a:r>
              <a:rPr lang="en-US" sz="700" dirty="0">
                <a:latin typeface="Courier New" panose="02070309020205020404" pitchFamily="49" charset="0"/>
                <a:cs typeface="Courier New" panose="02070309020205020404" pitchFamily="49" charset="0"/>
              </a:rPr>
              <a:t>    long </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 Return the current </a:t>
            </a:r>
            <a:r>
              <a:rPr lang="en-US" sz="700" dirty="0" err="1">
                <a:latin typeface="Courier New" panose="02070309020205020404" pitchFamily="49" charset="0"/>
                <a:cs typeface="Courier New" panose="02070309020205020404" pitchFamily="49" charset="0"/>
              </a:rPr>
              <a:t>onTime</a:t>
            </a:r>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    void </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(long off);             // Set the </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to a new value</a:t>
            </a:r>
          </a:p>
          <a:p>
            <a:r>
              <a:rPr lang="en-US" sz="700" dirty="0">
                <a:latin typeface="Courier New" panose="02070309020205020404" pitchFamily="49" charset="0"/>
                <a:cs typeface="Courier New" panose="02070309020205020404" pitchFamily="49" charset="0"/>
              </a:rPr>
              <a:t>    long </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 Return the current </a:t>
            </a:r>
            <a:r>
              <a:rPr lang="en-US" sz="700" dirty="0" err="1">
                <a:latin typeface="Courier New" panose="02070309020205020404" pitchFamily="49" charset="0"/>
                <a:cs typeface="Courier New" panose="02070309020205020404" pitchFamily="49" charset="0"/>
              </a:rPr>
              <a:t>offTime</a:t>
            </a:r>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    void off();                         // Turning off the LED (sets blink to false and ignores timing values)</a:t>
            </a:r>
          </a:p>
          <a:p>
            <a:r>
              <a:rPr lang="en-US" sz="700" dirty="0">
                <a:latin typeface="Courier New" panose="02070309020205020404" pitchFamily="49" charset="0"/>
                <a:cs typeface="Courier New" panose="02070309020205020404" pitchFamily="49" charset="0"/>
              </a:rPr>
              <a:t>    void on();                          // Turning on  the LED (sets blink to false and ignores timing values)</a:t>
            </a:r>
          </a:p>
          <a:p>
            <a:r>
              <a:rPr lang="en-US" sz="700" dirty="0">
                <a:latin typeface="Courier New" panose="02070309020205020404" pitchFamily="49" charset="0"/>
                <a:cs typeface="Courier New" panose="02070309020205020404" pitchFamily="49" charset="0"/>
              </a:rPr>
              <a:t>    void blink();                       // set the LED to a blinking state using the previously set timing values</a:t>
            </a:r>
          </a:p>
          <a:p>
            <a:r>
              <a:rPr lang="en-US" sz="700" dirty="0">
                <a:latin typeface="Courier New" panose="02070309020205020404" pitchFamily="49" charset="0"/>
                <a:cs typeface="Courier New" panose="02070309020205020404" pitchFamily="49" charset="0"/>
              </a:rPr>
              <a:t>};</a:t>
            </a:r>
          </a:p>
          <a:p>
            <a:r>
              <a:rPr lang="en-US" sz="700" dirty="0">
                <a:solidFill>
                  <a:srgbClr val="3333FF"/>
                </a:solidFill>
                <a:latin typeface="Courier New" panose="02070309020205020404" pitchFamily="49" charset="0"/>
                <a:cs typeface="Courier New" panose="02070309020205020404" pitchFamily="49" charset="0"/>
              </a:rPr>
              <a:t>#endif</a:t>
            </a:r>
          </a:p>
        </p:txBody>
      </p:sp>
      <p:sp>
        <p:nvSpPr>
          <p:cNvPr id="2" name="Speech Bubble: Rectangle 1">
            <a:extLst>
              <a:ext uri="{FF2B5EF4-FFF2-40B4-BE49-F238E27FC236}">
                <a16:creationId xmlns:a16="http://schemas.microsoft.com/office/drawing/2014/main" id="{17023515-2F41-4C24-8C8B-7CF2C351E0CB}"/>
              </a:ext>
            </a:extLst>
          </p:cNvPr>
          <p:cNvSpPr/>
          <p:nvPr/>
        </p:nvSpPr>
        <p:spPr>
          <a:xfrm>
            <a:off x="4114800" y="619337"/>
            <a:ext cx="3206194" cy="1114213"/>
          </a:xfrm>
          <a:prstGeom prst="wedgeRectCallout">
            <a:avLst>
              <a:gd name="adj1" fmla="val -125070"/>
              <a:gd name="adj2" fmla="val -394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These two lines are called an #include guard.</a:t>
            </a:r>
          </a:p>
          <a:p>
            <a:pPr algn="ctr"/>
            <a:r>
              <a:rPr lang="en-US" sz="1200" dirty="0"/>
              <a:t>They prevent including the same code twice.</a:t>
            </a:r>
          </a:p>
          <a:p>
            <a:pPr algn="ctr"/>
            <a:r>
              <a:rPr lang="en-US" sz="1200" dirty="0"/>
              <a:t>First line  - IF NOT DEFINED (name)</a:t>
            </a:r>
          </a:p>
          <a:p>
            <a:pPr algn="ctr"/>
            <a:r>
              <a:rPr lang="en-US" sz="1200" dirty="0"/>
              <a:t>Second line – DEFINE (name) </a:t>
            </a:r>
          </a:p>
          <a:p>
            <a:pPr algn="ctr"/>
            <a:r>
              <a:rPr lang="en-US" sz="1200" dirty="0"/>
              <a:t>At end of the header file – END IF</a:t>
            </a:r>
          </a:p>
        </p:txBody>
      </p:sp>
    </p:spTree>
    <p:extLst>
      <p:ext uri="{BB962C8B-B14F-4D97-AF65-F5344CB8AC3E}">
        <p14:creationId xmlns:p14="http://schemas.microsoft.com/office/powerpoint/2010/main" val="575056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133350"/>
            <a:ext cx="7016194" cy="485987"/>
          </a:xfrm>
        </p:spPr>
        <p:txBody>
          <a:bodyPr>
            <a:normAutofit fontScale="90000"/>
          </a:bodyPr>
          <a:lstStyle/>
          <a:p>
            <a:r>
              <a:rPr lang="en-US" dirty="0"/>
              <a:t>Led2.CPP  (1/3)</a:t>
            </a:r>
          </a:p>
        </p:txBody>
      </p:sp>
      <p:pic>
        <p:nvPicPr>
          <p:cNvPr id="6" name="Picture 5">
            <a:extLst>
              <a:ext uri="{FF2B5EF4-FFF2-40B4-BE49-F238E27FC236}">
                <a16:creationId xmlns:a16="http://schemas.microsoft.com/office/drawing/2014/main" id="{33351060-18E6-42F7-BAE2-6A49CB9B0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8" name="TextBox 7">
            <a:extLst>
              <a:ext uri="{FF2B5EF4-FFF2-40B4-BE49-F238E27FC236}">
                <a16:creationId xmlns:a16="http://schemas.microsoft.com/office/drawing/2014/main" id="{A8209684-1BEE-4D92-A36E-99ADF8AACF2C}"/>
              </a:ext>
            </a:extLst>
          </p:cNvPr>
          <p:cNvSpPr txBox="1"/>
          <p:nvPr/>
        </p:nvSpPr>
        <p:spPr>
          <a:xfrm>
            <a:off x="457200" y="742950"/>
            <a:ext cx="6934200" cy="2139047"/>
          </a:xfrm>
          <a:prstGeom prst="rect">
            <a:avLst/>
          </a:prstGeom>
          <a:noFill/>
        </p:spPr>
        <p:txBody>
          <a:bodyPr wrap="square">
            <a:spAutoFit/>
          </a:bodyPr>
          <a:lstStyle/>
          <a:p>
            <a:r>
              <a:rPr lang="en-US" sz="700" dirty="0">
                <a:latin typeface="Courier New" panose="02070309020205020404" pitchFamily="49" charset="0"/>
                <a:cs typeface="Courier New" panose="02070309020205020404" pitchFamily="49" charset="0"/>
              </a:rPr>
              <a:t>Led2::Led2(byte pin) {</a:t>
            </a:r>
          </a:p>
          <a:p>
            <a:r>
              <a:rPr lang="en-US" sz="700" dirty="0">
                <a:latin typeface="Courier New" panose="02070309020205020404" pitchFamily="49" charset="0"/>
                <a:cs typeface="Courier New" panose="02070309020205020404" pitchFamily="49" charset="0"/>
              </a:rPr>
              <a:t>  // Save the passed pin</a:t>
            </a:r>
          </a:p>
          <a:p>
            <a:r>
              <a:rPr lang="en-US" sz="700" dirty="0">
                <a:latin typeface="Courier New" panose="02070309020205020404" pitchFamily="49" charset="0"/>
                <a:cs typeface="Courier New" panose="02070309020205020404" pitchFamily="49" charset="0"/>
              </a:rPr>
              <a:t>  _pin = pin;</a:t>
            </a:r>
          </a:p>
          <a:p>
            <a:r>
              <a:rPr lang="en-US" sz="700" dirty="0">
                <a:latin typeface="Courier New" panose="02070309020205020404" pitchFamily="49" charset="0"/>
                <a:cs typeface="Courier New" panose="02070309020205020404" pitchFamily="49" charset="0"/>
              </a:rPr>
              <a:t>  </a:t>
            </a:r>
            <a:r>
              <a:rPr lang="en-US" sz="700" dirty="0" err="1">
                <a:latin typeface="Courier New" panose="02070309020205020404" pitchFamily="49" charset="0"/>
                <a:cs typeface="Courier New" panose="02070309020205020404" pitchFamily="49" charset="0"/>
              </a:rPr>
              <a:t>init</a:t>
            </a:r>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Led2::Led2(byte pin, unsigned long on, unsigned long off) {</a:t>
            </a:r>
          </a:p>
          <a:p>
            <a:r>
              <a:rPr lang="en-US" sz="700" dirty="0">
                <a:latin typeface="Courier New" panose="02070309020205020404" pitchFamily="49" charset="0"/>
                <a:cs typeface="Courier New" panose="02070309020205020404" pitchFamily="49" charset="0"/>
              </a:rPr>
              <a:t>  // Save the passed pin and timing values into the equivalent local variables (with underscore)</a:t>
            </a:r>
          </a:p>
          <a:p>
            <a:r>
              <a:rPr lang="en-US" sz="700" dirty="0">
                <a:latin typeface="Courier New" panose="02070309020205020404" pitchFamily="49" charset="0"/>
                <a:cs typeface="Courier New" panose="02070309020205020404" pitchFamily="49" charset="0"/>
              </a:rPr>
              <a:t>  _pin = pin;</a:t>
            </a:r>
          </a:p>
          <a:p>
            <a:r>
              <a:rPr lang="en-US" sz="700" dirty="0">
                <a:latin typeface="Courier New" panose="02070309020205020404" pitchFamily="49" charset="0"/>
                <a:cs typeface="Courier New" panose="02070309020205020404" pitchFamily="49" charset="0"/>
              </a:rPr>
              <a:t>  _</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 on;</a:t>
            </a:r>
          </a:p>
          <a:p>
            <a:r>
              <a:rPr lang="en-US" sz="700" dirty="0">
                <a:latin typeface="Courier New" panose="02070309020205020404" pitchFamily="49" charset="0"/>
                <a:cs typeface="Courier New" panose="02070309020205020404" pitchFamily="49" charset="0"/>
              </a:rPr>
              <a:t>  _</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 off;</a:t>
            </a:r>
          </a:p>
          <a:p>
            <a:r>
              <a:rPr lang="en-US" sz="700" dirty="0">
                <a:latin typeface="Courier New" panose="02070309020205020404" pitchFamily="49" charset="0"/>
                <a:cs typeface="Courier New" panose="02070309020205020404" pitchFamily="49" charset="0"/>
              </a:rPr>
              <a:t>  // </a:t>
            </a:r>
            <a:r>
              <a:rPr lang="en-US" sz="700" dirty="0" err="1">
                <a:latin typeface="Courier New" panose="02070309020205020404" pitchFamily="49" charset="0"/>
                <a:cs typeface="Courier New" panose="02070309020205020404" pitchFamily="49" charset="0"/>
              </a:rPr>
              <a:t>Initializion</a:t>
            </a:r>
            <a:r>
              <a:rPr lang="en-US" sz="700" dirty="0">
                <a:latin typeface="Courier New" panose="02070309020205020404" pitchFamily="49" charset="0"/>
                <a:cs typeface="Courier New" panose="02070309020205020404" pitchFamily="49" charset="0"/>
              </a:rPr>
              <a:t> code is kept separate just for clarity.</a:t>
            </a:r>
          </a:p>
          <a:p>
            <a:r>
              <a:rPr lang="en-US" sz="700" dirty="0">
                <a:latin typeface="Courier New" panose="02070309020205020404" pitchFamily="49" charset="0"/>
                <a:cs typeface="Courier New" panose="02070309020205020404" pitchFamily="49" charset="0"/>
              </a:rPr>
              <a:t>  </a:t>
            </a:r>
            <a:r>
              <a:rPr lang="en-US" sz="700" dirty="0" err="1">
                <a:latin typeface="Courier New" panose="02070309020205020404" pitchFamily="49" charset="0"/>
                <a:cs typeface="Courier New" panose="02070309020205020404" pitchFamily="49" charset="0"/>
              </a:rPr>
              <a:t>init</a:t>
            </a:r>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void Led2::</a:t>
            </a:r>
            <a:r>
              <a:rPr lang="en-US" sz="700" dirty="0" err="1">
                <a:latin typeface="Courier New" panose="02070309020205020404" pitchFamily="49" charset="0"/>
                <a:cs typeface="Courier New" panose="02070309020205020404" pitchFamily="49" charset="0"/>
              </a:rPr>
              <a:t>init</a:t>
            </a:r>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pinMode(_pin, OUTPUT);    // define our output pin</a:t>
            </a:r>
          </a:p>
          <a:p>
            <a:r>
              <a:rPr lang="en-US" sz="700" dirty="0">
                <a:latin typeface="Courier New" panose="02070309020205020404" pitchFamily="49" charset="0"/>
                <a:cs typeface="Courier New" panose="02070309020205020404" pitchFamily="49" charset="0"/>
              </a:rPr>
              <a:t>  off();                    // call the function that sets out LED to off initially</a:t>
            </a:r>
          </a:p>
          <a:p>
            <a:r>
              <a:rPr lang="en-US" sz="7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31951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133350"/>
            <a:ext cx="7016194" cy="485987"/>
          </a:xfrm>
        </p:spPr>
        <p:txBody>
          <a:bodyPr>
            <a:normAutofit fontScale="90000"/>
          </a:bodyPr>
          <a:lstStyle/>
          <a:p>
            <a:r>
              <a:rPr lang="en-US" dirty="0"/>
              <a:t>Led2.CPP  (2/3)</a:t>
            </a:r>
          </a:p>
        </p:txBody>
      </p:sp>
      <p:pic>
        <p:nvPicPr>
          <p:cNvPr id="6" name="Picture 5">
            <a:extLst>
              <a:ext uri="{FF2B5EF4-FFF2-40B4-BE49-F238E27FC236}">
                <a16:creationId xmlns:a16="http://schemas.microsoft.com/office/drawing/2014/main" id="{33351060-18E6-42F7-BAE2-6A49CB9B0F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8" name="TextBox 7">
            <a:extLst>
              <a:ext uri="{FF2B5EF4-FFF2-40B4-BE49-F238E27FC236}">
                <a16:creationId xmlns:a16="http://schemas.microsoft.com/office/drawing/2014/main" id="{A8209684-1BEE-4D92-A36E-99ADF8AACF2C}"/>
              </a:ext>
            </a:extLst>
          </p:cNvPr>
          <p:cNvSpPr txBox="1"/>
          <p:nvPr/>
        </p:nvSpPr>
        <p:spPr>
          <a:xfrm>
            <a:off x="762000" y="742950"/>
            <a:ext cx="7232226" cy="2246769"/>
          </a:xfrm>
          <a:prstGeom prst="rect">
            <a:avLst/>
          </a:prstGeom>
          <a:noFill/>
        </p:spPr>
        <p:txBody>
          <a:bodyPr wrap="square">
            <a:spAutoFit/>
          </a:bodyPr>
          <a:lstStyle>
            <a:defPPr>
              <a:defRPr lang="en-US"/>
            </a:defPPr>
            <a:lvl1pPr>
              <a:defRPr sz="700">
                <a:latin typeface="Courier New" panose="02070309020205020404" pitchFamily="49" charset="0"/>
                <a:cs typeface="Courier New" panose="02070309020205020404" pitchFamily="49" charset="0"/>
              </a:defRPr>
            </a:lvl1pPr>
          </a:lstStyle>
          <a:p>
            <a:r>
              <a:rPr lang="en-US" sz="700" dirty="0">
                <a:latin typeface="Courier New" panose="02070309020205020404" pitchFamily="49" charset="0"/>
                <a:cs typeface="Courier New" panose="02070309020205020404" pitchFamily="49" charset="0"/>
              </a:rPr>
              <a:t>void Led2::update() {</a:t>
            </a:r>
          </a:p>
          <a:p>
            <a:r>
              <a:rPr lang="en-US" sz="700" dirty="0">
                <a:latin typeface="Courier New" panose="02070309020205020404" pitchFamily="49" charset="0"/>
                <a:cs typeface="Courier New" panose="02070309020205020404" pitchFamily="49" charset="0"/>
              </a:rPr>
              <a:t>  if (_blink) {                                                         // If in blinking mode look at timing first</a:t>
            </a:r>
          </a:p>
          <a:p>
            <a:r>
              <a:rPr lang="en-US" sz="700" dirty="0">
                <a:latin typeface="Courier New" panose="02070309020205020404" pitchFamily="49" charset="0"/>
                <a:cs typeface="Courier New" panose="02070309020205020404" pitchFamily="49" charset="0"/>
              </a:rPr>
              <a:t>    if ( </a:t>
            </a:r>
            <a:r>
              <a:rPr lang="en-US" sz="700" dirty="0" err="1">
                <a:latin typeface="Courier New" panose="02070309020205020404" pitchFamily="49" charset="0"/>
                <a:cs typeface="Courier New" panose="02070309020205020404" pitchFamily="49" charset="0"/>
              </a:rPr>
              <a:t>millis</a:t>
            </a:r>
            <a:r>
              <a:rPr lang="en-US" sz="700" dirty="0">
                <a:latin typeface="Courier New" panose="02070309020205020404" pitchFamily="49" charset="0"/>
                <a:cs typeface="Courier New" panose="02070309020205020404" pitchFamily="49" charset="0"/>
              </a:rPr>
              <a:t>() &gt;= _</a:t>
            </a:r>
            <a:r>
              <a:rPr lang="en-US" sz="700" dirty="0" err="1">
                <a:latin typeface="Courier New" panose="02070309020205020404" pitchFamily="49" charset="0"/>
                <a:cs typeface="Courier New" panose="02070309020205020404" pitchFamily="49" charset="0"/>
              </a:rPr>
              <a:t>nextTime</a:t>
            </a:r>
            <a:r>
              <a:rPr lang="en-US" sz="700" dirty="0">
                <a:latin typeface="Courier New" panose="02070309020205020404" pitchFamily="49" charset="0"/>
                <a:cs typeface="Courier New" panose="02070309020205020404" pitchFamily="49" charset="0"/>
              </a:rPr>
              <a:t>) {                                       // It is time to do something.</a:t>
            </a:r>
          </a:p>
          <a:p>
            <a:r>
              <a:rPr lang="en-US" sz="700" dirty="0">
                <a:latin typeface="Courier New" panose="02070309020205020404" pitchFamily="49" charset="0"/>
                <a:cs typeface="Courier New" panose="02070309020205020404" pitchFamily="49" charset="0"/>
              </a:rPr>
              <a:t>      _state = !_state;                                                 // swap states</a:t>
            </a:r>
          </a:p>
          <a:p>
            <a:r>
              <a:rPr lang="en-US" sz="700" dirty="0">
                <a:latin typeface="Courier New" panose="02070309020205020404" pitchFamily="49" charset="0"/>
                <a:cs typeface="Courier New" panose="02070309020205020404" pitchFamily="49" charset="0"/>
              </a:rPr>
              <a:t>      _</a:t>
            </a:r>
            <a:r>
              <a:rPr lang="en-US" sz="700" dirty="0" err="1">
                <a:latin typeface="Courier New" panose="02070309020205020404" pitchFamily="49" charset="0"/>
                <a:cs typeface="Courier New" panose="02070309020205020404" pitchFamily="49" charset="0"/>
              </a:rPr>
              <a:t>nextTime</a:t>
            </a:r>
            <a:r>
              <a:rPr lang="en-US" sz="700" dirty="0">
                <a:latin typeface="Courier New" panose="02070309020205020404" pitchFamily="49" charset="0"/>
                <a:cs typeface="Courier New" panose="02070309020205020404" pitchFamily="49" charset="0"/>
              </a:rPr>
              <a:t> =  </a:t>
            </a:r>
            <a:r>
              <a:rPr lang="en-US" sz="700" dirty="0" err="1">
                <a:latin typeface="Courier New" panose="02070309020205020404" pitchFamily="49" charset="0"/>
                <a:cs typeface="Courier New" panose="02070309020205020404" pitchFamily="49" charset="0"/>
              </a:rPr>
              <a:t>millis</a:t>
            </a:r>
            <a:r>
              <a:rPr lang="en-US" sz="700" dirty="0">
                <a:latin typeface="Courier New" panose="02070309020205020404" pitchFamily="49" charset="0"/>
                <a:cs typeface="Courier New" panose="02070309020205020404" pitchFamily="49" charset="0"/>
              </a:rPr>
              <a:t>() + (_state == HIGH ? _</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 _</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 and calculate when next</a:t>
            </a:r>
          </a:p>
          <a:p>
            <a:r>
              <a:rPr lang="en-US" sz="700" dirty="0">
                <a:latin typeface="Courier New" panose="02070309020205020404" pitchFamily="49" charset="0"/>
                <a:cs typeface="Courier New" panose="02070309020205020404" pitchFamily="49" charset="0"/>
              </a:rPr>
              <a:t>                                                                        // change of state is due </a:t>
            </a:r>
          </a:p>
          <a:p>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a:t>
            </a:r>
            <a:r>
              <a:rPr lang="en-US" sz="700" dirty="0" err="1">
                <a:latin typeface="Courier New" panose="02070309020205020404" pitchFamily="49" charset="0"/>
                <a:cs typeface="Courier New" panose="02070309020205020404" pitchFamily="49" charset="0"/>
              </a:rPr>
              <a:t>digitalWrite</a:t>
            </a:r>
            <a:r>
              <a:rPr lang="en-US" sz="700" dirty="0">
                <a:latin typeface="Courier New" panose="02070309020205020404" pitchFamily="49" charset="0"/>
                <a:cs typeface="Courier New" panose="02070309020205020404" pitchFamily="49" charset="0"/>
              </a:rPr>
              <a:t>(_pin, _state);                                           // update the actual output according to desired state</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bool Led2::</a:t>
            </a:r>
            <a:r>
              <a:rPr lang="en-US" sz="700" dirty="0" err="1">
                <a:latin typeface="Courier New" panose="02070309020205020404" pitchFamily="49" charset="0"/>
                <a:cs typeface="Courier New" panose="02070309020205020404" pitchFamily="49" charset="0"/>
              </a:rPr>
              <a:t>getState</a:t>
            </a:r>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 return the current state of the led (True or False)</a:t>
            </a:r>
          </a:p>
          <a:p>
            <a:r>
              <a:rPr lang="en-US" sz="700" dirty="0">
                <a:latin typeface="Courier New" panose="02070309020205020404" pitchFamily="49" charset="0"/>
                <a:cs typeface="Courier New" panose="02070309020205020404" pitchFamily="49" charset="0"/>
              </a:rPr>
              <a:t>  return _state;</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bool Led2::</a:t>
            </a:r>
            <a:r>
              <a:rPr lang="en-US" sz="700" dirty="0" err="1">
                <a:latin typeface="Courier New" panose="02070309020205020404" pitchFamily="49" charset="0"/>
                <a:cs typeface="Courier New" panose="02070309020205020404" pitchFamily="49" charset="0"/>
              </a:rPr>
              <a:t>getBlink</a:t>
            </a:r>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 return the current blink state of the led (True or False)</a:t>
            </a:r>
          </a:p>
          <a:p>
            <a:r>
              <a:rPr lang="en-US" sz="700" dirty="0">
                <a:latin typeface="Courier New" panose="02070309020205020404" pitchFamily="49" charset="0"/>
                <a:cs typeface="Courier New" panose="02070309020205020404" pitchFamily="49" charset="0"/>
              </a:rPr>
              <a:t>  return _blink;</a:t>
            </a:r>
          </a:p>
          <a:p>
            <a:r>
              <a:rPr lang="en-US" sz="7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38415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Agenda</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hlinkClick r:id="rId3" action="ppaction://hlinksldjump"/>
              </a:rPr>
              <a:t>Recap from Last Time</a:t>
            </a:r>
          </a:p>
          <a:p>
            <a:pPr marL="514350" indent="-514350">
              <a:buFont typeface="+mj-lt"/>
              <a:buAutoNum type="arabicPeriod"/>
            </a:pPr>
            <a:r>
              <a:rPr lang="en-US" dirty="0">
                <a:hlinkClick r:id="rId4" action="ppaction://hlinksldjump"/>
              </a:rPr>
              <a:t>Organizing Class Code ( *.h and *.</a:t>
            </a:r>
            <a:r>
              <a:rPr lang="en-US" dirty="0" err="1">
                <a:hlinkClick r:id="rId4" action="ppaction://hlinksldjump"/>
              </a:rPr>
              <a:t>cpp</a:t>
            </a:r>
            <a:r>
              <a:rPr lang="en-US" dirty="0">
                <a:hlinkClick r:id="rId4" action="ppaction://hlinksldjump"/>
              </a:rPr>
              <a:t> files)</a:t>
            </a:r>
            <a:endParaRPr lang="en-US" dirty="0">
              <a:hlinkClick r:id="rId5" action="ppaction://hlinksldjump"/>
            </a:endParaRPr>
          </a:p>
          <a:p>
            <a:pPr marL="514350" indent="-514350">
              <a:buFont typeface="+mj-lt"/>
              <a:buAutoNum type="arabicPeriod"/>
            </a:pPr>
            <a:r>
              <a:rPr lang="en-US" dirty="0">
                <a:hlinkClick r:id="rId5" action="ppaction://hlinksldjump"/>
              </a:rPr>
              <a:t>Example Code</a:t>
            </a:r>
            <a:endParaRPr lang="en-US" dirty="0"/>
          </a:p>
          <a:p>
            <a:pPr marL="514350" indent="-514350">
              <a:buFont typeface="+mj-lt"/>
              <a:buAutoNum type="arabicPeriod"/>
            </a:pPr>
            <a:r>
              <a:rPr lang="en-US" dirty="0">
                <a:hlinkClick r:id="rId6" action="ppaction://hlinksldjump"/>
              </a:rPr>
              <a:t>Inspecting the Led2 Class in Detail</a:t>
            </a:r>
            <a:endParaRPr lang="en-US" dirty="0"/>
          </a:p>
          <a:p>
            <a:pPr marL="514350" indent="-514350">
              <a:buFont typeface="+mj-lt"/>
              <a:buAutoNum type="arabicPeriod"/>
            </a:pPr>
            <a:r>
              <a:rPr lang="en-US" dirty="0">
                <a:hlinkClick r:id="rId7" action="ppaction://hlinksldjump"/>
              </a:rPr>
              <a:t>Questions</a:t>
            </a:r>
            <a:endParaRPr lang="en-US" dirty="0"/>
          </a:p>
          <a:p>
            <a:pPr marL="514350" indent="-514350">
              <a:buFont typeface="+mj-lt"/>
              <a:buAutoNum type="arabicPeriod"/>
            </a:pPr>
            <a:r>
              <a:rPr lang="en-US" dirty="0">
                <a:hlinkClick r:id="rId8" action="ppaction://hlinksldjump"/>
              </a:rPr>
              <a:t>Backup Material</a:t>
            </a:r>
            <a:endParaRPr lang="en-US" dirty="0"/>
          </a:p>
        </p:txBody>
      </p:sp>
      <p:pic>
        <p:nvPicPr>
          <p:cNvPr id="4" name="Picture 3">
            <a:extLst>
              <a:ext uri="{FF2B5EF4-FFF2-40B4-BE49-F238E27FC236}">
                <a16:creationId xmlns:a16="http://schemas.microsoft.com/office/drawing/2014/main" id="{8CBCA567-7F2C-4256-9D8B-A87EC4D25AA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2885712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133350"/>
            <a:ext cx="7016194" cy="485987"/>
          </a:xfrm>
        </p:spPr>
        <p:txBody>
          <a:bodyPr>
            <a:normAutofit fontScale="90000"/>
          </a:bodyPr>
          <a:lstStyle/>
          <a:p>
            <a:r>
              <a:rPr lang="en-US" dirty="0"/>
              <a:t>Led2.CPP  (3/3)</a:t>
            </a:r>
          </a:p>
        </p:txBody>
      </p:sp>
      <p:pic>
        <p:nvPicPr>
          <p:cNvPr id="6" name="Picture 5">
            <a:extLst>
              <a:ext uri="{FF2B5EF4-FFF2-40B4-BE49-F238E27FC236}">
                <a16:creationId xmlns:a16="http://schemas.microsoft.com/office/drawing/2014/main" id="{33351060-18E6-42F7-BAE2-6A49CB9B0F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8" name="TextBox 7">
            <a:extLst>
              <a:ext uri="{FF2B5EF4-FFF2-40B4-BE49-F238E27FC236}">
                <a16:creationId xmlns:a16="http://schemas.microsoft.com/office/drawing/2014/main" id="{A8209684-1BEE-4D92-A36E-99ADF8AACF2C}"/>
              </a:ext>
            </a:extLst>
          </p:cNvPr>
          <p:cNvSpPr txBox="1"/>
          <p:nvPr/>
        </p:nvSpPr>
        <p:spPr>
          <a:xfrm>
            <a:off x="762000" y="742950"/>
            <a:ext cx="7232226" cy="3862596"/>
          </a:xfrm>
          <a:prstGeom prst="rect">
            <a:avLst/>
          </a:prstGeom>
          <a:noFill/>
        </p:spPr>
        <p:txBody>
          <a:bodyPr wrap="square">
            <a:spAutoFit/>
          </a:bodyPr>
          <a:lstStyle>
            <a:defPPr>
              <a:defRPr lang="en-US"/>
            </a:defPPr>
            <a:lvl1pPr>
              <a:defRPr sz="700">
                <a:latin typeface="Courier New" panose="02070309020205020404" pitchFamily="49" charset="0"/>
                <a:cs typeface="Courier New" panose="02070309020205020404" pitchFamily="49" charset="0"/>
              </a:defRPr>
            </a:lvl1pPr>
          </a:lstStyle>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void Led2::</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(long on) {</a:t>
            </a:r>
          </a:p>
          <a:p>
            <a:r>
              <a:rPr lang="en-US" sz="700" dirty="0">
                <a:latin typeface="Courier New" panose="02070309020205020404" pitchFamily="49" charset="0"/>
                <a:cs typeface="Courier New" panose="02070309020205020404" pitchFamily="49" charset="0"/>
              </a:rPr>
              <a:t>  // update the desired on time of the led</a:t>
            </a:r>
          </a:p>
          <a:p>
            <a:r>
              <a:rPr lang="en-US" sz="700" dirty="0">
                <a:latin typeface="Courier New" panose="02070309020205020404" pitchFamily="49" charset="0"/>
                <a:cs typeface="Courier New" panose="02070309020205020404" pitchFamily="49" charset="0"/>
              </a:rPr>
              <a:t>  _</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 on;</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long Led2::</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 return the current on time of the led</a:t>
            </a:r>
          </a:p>
          <a:p>
            <a:r>
              <a:rPr lang="en-US" sz="700" dirty="0">
                <a:latin typeface="Courier New" panose="02070309020205020404" pitchFamily="49" charset="0"/>
                <a:cs typeface="Courier New" panose="02070309020205020404" pitchFamily="49" charset="0"/>
              </a:rPr>
              <a:t>  return _</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void Led2::</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(long off) {</a:t>
            </a:r>
          </a:p>
          <a:p>
            <a:r>
              <a:rPr lang="en-US" sz="700" dirty="0">
                <a:latin typeface="Courier New" panose="02070309020205020404" pitchFamily="49" charset="0"/>
                <a:cs typeface="Courier New" panose="02070309020205020404" pitchFamily="49" charset="0"/>
              </a:rPr>
              <a:t>  // update the desired off time of the led</a:t>
            </a:r>
          </a:p>
          <a:p>
            <a:r>
              <a:rPr lang="en-US" sz="700" dirty="0">
                <a:latin typeface="Courier New" panose="02070309020205020404" pitchFamily="49" charset="0"/>
                <a:cs typeface="Courier New" panose="02070309020205020404" pitchFamily="49" charset="0"/>
              </a:rPr>
              <a:t>  _</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 off;</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long Led2::</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 return the current off time of the led</a:t>
            </a:r>
          </a:p>
          <a:p>
            <a:r>
              <a:rPr lang="en-US" sz="700" dirty="0">
                <a:latin typeface="Courier New" panose="02070309020205020404" pitchFamily="49" charset="0"/>
                <a:cs typeface="Courier New" panose="02070309020205020404" pitchFamily="49" charset="0"/>
              </a:rPr>
              <a:t>  return _</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void Led2::off() {</a:t>
            </a:r>
          </a:p>
          <a:p>
            <a:r>
              <a:rPr lang="en-US" sz="700" dirty="0">
                <a:latin typeface="Courier New" panose="02070309020205020404" pitchFamily="49" charset="0"/>
                <a:cs typeface="Courier New" panose="02070309020205020404" pitchFamily="49" charset="0"/>
              </a:rPr>
              <a:t>  _blink = false;         // Turn off blink mode</a:t>
            </a:r>
          </a:p>
          <a:p>
            <a:r>
              <a:rPr lang="en-US" sz="700" dirty="0">
                <a:latin typeface="Courier New" panose="02070309020205020404" pitchFamily="49" charset="0"/>
                <a:cs typeface="Courier New" panose="02070309020205020404" pitchFamily="49" charset="0"/>
              </a:rPr>
              <a:t>  _state = LOW;           // Set the desired state - LED will turn off on next call to update</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void Led2::on() {</a:t>
            </a:r>
          </a:p>
          <a:p>
            <a:r>
              <a:rPr lang="en-US" sz="700" dirty="0">
                <a:latin typeface="Courier New" panose="02070309020205020404" pitchFamily="49" charset="0"/>
                <a:cs typeface="Courier New" panose="02070309020205020404" pitchFamily="49" charset="0"/>
              </a:rPr>
              <a:t>  _blink = false; // Turn off blink mode</a:t>
            </a:r>
          </a:p>
          <a:p>
            <a:r>
              <a:rPr lang="en-US" sz="700" dirty="0">
                <a:latin typeface="Courier New" panose="02070309020205020404" pitchFamily="49" charset="0"/>
                <a:cs typeface="Courier New" panose="02070309020205020404" pitchFamily="49" charset="0"/>
              </a:rPr>
              <a:t>  _state = HIGH;  // Set desired state LED will turn on with next call to update</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void Led2::blink() {</a:t>
            </a:r>
          </a:p>
          <a:p>
            <a:r>
              <a:rPr lang="en-US" sz="700" dirty="0">
                <a:latin typeface="Courier New" panose="02070309020205020404" pitchFamily="49" charset="0"/>
                <a:cs typeface="Courier New" panose="02070309020205020404" pitchFamily="49" charset="0"/>
              </a:rPr>
              <a:t>  _blink = true;                       // Turn on blink mode</a:t>
            </a:r>
          </a:p>
          <a:p>
            <a:r>
              <a:rPr lang="en-US" sz="700" dirty="0">
                <a:latin typeface="Courier New" panose="02070309020205020404" pitchFamily="49" charset="0"/>
                <a:cs typeface="Courier New" panose="02070309020205020404" pitchFamily="49" charset="0"/>
              </a:rPr>
              <a:t>  _</a:t>
            </a:r>
            <a:r>
              <a:rPr lang="en-US" sz="700" dirty="0" err="1">
                <a:latin typeface="Courier New" panose="02070309020205020404" pitchFamily="49" charset="0"/>
                <a:cs typeface="Courier New" panose="02070309020205020404" pitchFamily="49" charset="0"/>
              </a:rPr>
              <a:t>nextTime</a:t>
            </a:r>
            <a:r>
              <a:rPr lang="en-US" sz="700" dirty="0">
                <a:latin typeface="Courier New" panose="02070309020205020404" pitchFamily="49" charset="0"/>
                <a:cs typeface="Courier New" panose="02070309020205020404" pitchFamily="49" charset="0"/>
              </a:rPr>
              <a:t> =  </a:t>
            </a:r>
            <a:r>
              <a:rPr lang="en-US" sz="700" dirty="0" err="1">
                <a:latin typeface="Courier New" panose="02070309020205020404" pitchFamily="49" charset="0"/>
                <a:cs typeface="Courier New" panose="02070309020205020404" pitchFamily="49" charset="0"/>
              </a:rPr>
              <a:t>millis</a:t>
            </a:r>
            <a:r>
              <a:rPr lang="en-US" sz="700" dirty="0">
                <a:latin typeface="Courier New" panose="02070309020205020404" pitchFamily="49" charset="0"/>
                <a:cs typeface="Courier New" panose="02070309020205020404" pitchFamily="49" charset="0"/>
              </a:rPr>
              <a:t>() + _</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 Next change of state will be when the off time has expired</a:t>
            </a:r>
          </a:p>
          <a:p>
            <a:r>
              <a:rPr lang="en-US" sz="7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763631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8103" y="134887"/>
            <a:ext cx="7016194" cy="552290"/>
          </a:xfrm>
        </p:spPr>
        <p:txBody>
          <a:bodyPr>
            <a:normAutofit fontScale="90000"/>
          </a:bodyPr>
          <a:lstStyle/>
          <a:p>
            <a:r>
              <a:rPr lang="en-US" dirty="0"/>
              <a:t>Live Demo Time</a:t>
            </a:r>
          </a:p>
        </p:txBody>
      </p:sp>
      <p:sp>
        <p:nvSpPr>
          <p:cNvPr id="39" name="TextBox 38">
            <a:extLst>
              <a:ext uri="{FF2B5EF4-FFF2-40B4-BE49-F238E27FC236}">
                <a16:creationId xmlns:a16="http://schemas.microsoft.com/office/drawing/2014/main" id="{B2151CEE-8C31-4CF6-98A5-87996386EAD4}"/>
              </a:ext>
            </a:extLst>
          </p:cNvPr>
          <p:cNvSpPr txBox="1"/>
          <p:nvPr/>
        </p:nvSpPr>
        <p:spPr>
          <a:xfrm>
            <a:off x="411631" y="1428750"/>
            <a:ext cx="7239000"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t>Single LED blinking</a:t>
            </a:r>
          </a:p>
          <a:p>
            <a:pPr marL="285750" indent="-285750">
              <a:buFont typeface="Arial" panose="020B0604020202020204" pitchFamily="34" charset="0"/>
              <a:buChar char="•"/>
            </a:pPr>
            <a:r>
              <a:rPr lang="en-US" sz="2000" dirty="0"/>
              <a:t>Multiple LEDs blinking with different patterns</a:t>
            </a:r>
          </a:p>
          <a:p>
            <a:pPr marL="285750" indent="-285750">
              <a:buFont typeface="Arial" panose="020B0604020202020204" pitchFamily="34" charset="0"/>
              <a:buChar char="•"/>
            </a:pPr>
            <a:r>
              <a:rPr lang="en-US" sz="2000" dirty="0"/>
              <a:t>Multiple LEDs blinking with different patterns and a Servo sweep</a:t>
            </a:r>
          </a:p>
        </p:txBody>
      </p:sp>
    </p:spTree>
    <p:extLst>
      <p:ext uri="{BB962C8B-B14F-4D97-AF65-F5344CB8AC3E}">
        <p14:creationId xmlns:p14="http://schemas.microsoft.com/office/powerpoint/2010/main" val="2012332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fade">
                                      <p:cBhvr>
                                        <p:cTn id="7" dur="1000"/>
                                        <p:tgtEl>
                                          <p:spTgt spid="39">
                                            <p:txEl>
                                              <p:pRg st="0" end="0"/>
                                            </p:txEl>
                                          </p:spTgt>
                                        </p:tgtEl>
                                      </p:cBhvr>
                                    </p:animEffect>
                                    <p:anim calcmode="lin" valueType="num">
                                      <p:cBhvr>
                                        <p:cTn id="8" dur="1000" fill="hold"/>
                                        <p:tgtEl>
                                          <p:spTgt spid="3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9">
                                            <p:txEl>
                                              <p:pRg st="1" end="1"/>
                                            </p:txEl>
                                          </p:spTgt>
                                        </p:tgtEl>
                                        <p:attrNameLst>
                                          <p:attrName>style.visibility</p:attrName>
                                        </p:attrNameLst>
                                      </p:cBhvr>
                                      <p:to>
                                        <p:strVal val="visible"/>
                                      </p:to>
                                    </p:set>
                                    <p:animEffect transition="in" filter="fade">
                                      <p:cBhvr>
                                        <p:cTn id="14" dur="1000"/>
                                        <p:tgtEl>
                                          <p:spTgt spid="39">
                                            <p:txEl>
                                              <p:pRg st="1" end="1"/>
                                            </p:txEl>
                                          </p:spTgt>
                                        </p:tgtEl>
                                      </p:cBhvr>
                                    </p:animEffect>
                                    <p:anim calcmode="lin" valueType="num">
                                      <p:cBhvr>
                                        <p:cTn id="15" dur="1000" fill="hold"/>
                                        <p:tgtEl>
                                          <p:spTgt spid="3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9">
                                            <p:txEl>
                                              <p:pRg st="2" end="2"/>
                                            </p:txEl>
                                          </p:spTgt>
                                        </p:tgtEl>
                                        <p:attrNameLst>
                                          <p:attrName>style.visibility</p:attrName>
                                        </p:attrNameLst>
                                      </p:cBhvr>
                                      <p:to>
                                        <p:strVal val="visible"/>
                                      </p:to>
                                    </p:set>
                                    <p:animEffect transition="in" filter="fade">
                                      <p:cBhvr>
                                        <p:cTn id="21" dur="1000"/>
                                        <p:tgtEl>
                                          <p:spTgt spid="39">
                                            <p:txEl>
                                              <p:pRg st="2" end="2"/>
                                            </p:txEl>
                                          </p:spTgt>
                                        </p:tgtEl>
                                      </p:cBhvr>
                                    </p:animEffect>
                                    <p:anim calcmode="lin" valueType="num">
                                      <p:cBhvr>
                                        <p:cTn id="22" dur="1000" fill="hold"/>
                                        <p:tgtEl>
                                          <p:spTgt spid="3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8879" y="209551"/>
            <a:ext cx="7016194" cy="609600"/>
          </a:xfrm>
        </p:spPr>
        <p:txBody>
          <a:bodyPr>
            <a:normAutofit fontScale="90000"/>
          </a:bodyPr>
          <a:lstStyle/>
          <a:p>
            <a:r>
              <a:rPr lang="en-US" dirty="0"/>
              <a:t>Other Classes You Can Use</a:t>
            </a:r>
            <a:endParaRPr lang="en-US" sz="1300" dirty="0"/>
          </a:p>
        </p:txBody>
      </p:sp>
      <p:sp>
        <p:nvSpPr>
          <p:cNvPr id="5" name="Content Placeholder 4"/>
          <p:cNvSpPr>
            <a:spLocks noGrp="1"/>
          </p:cNvSpPr>
          <p:nvPr>
            <p:ph idx="1"/>
          </p:nvPr>
        </p:nvSpPr>
        <p:spPr/>
        <p:txBody>
          <a:bodyPr/>
          <a:lstStyle/>
          <a:p>
            <a:pPr marL="0" indent="0">
              <a:buNone/>
            </a:pPr>
            <a:r>
              <a:rPr lang="en-US" sz="2000" dirty="0" err="1"/>
              <a:t>DblDelay</a:t>
            </a:r>
            <a:r>
              <a:rPr lang="en-US" sz="2000" dirty="0"/>
              <a:t>     </a:t>
            </a:r>
            <a:r>
              <a:rPr lang="en-US" sz="2000" dirty="0">
                <a:hlinkClick r:id="rId3"/>
              </a:rPr>
              <a:t>https://github.com/Alan-Lomax/DblDelay</a:t>
            </a:r>
            <a:endParaRPr lang="en-US" sz="2000" dirty="0"/>
          </a:p>
          <a:p>
            <a:pPr marL="0" indent="0">
              <a:buNone/>
            </a:pPr>
            <a:r>
              <a:rPr lang="en-US" sz="2000" dirty="0"/>
              <a:t>Timer           </a:t>
            </a:r>
            <a:r>
              <a:rPr lang="en-US" sz="2000" dirty="0">
                <a:hlinkClick r:id="rId4"/>
              </a:rPr>
              <a:t>https://github.com/Alan-Lomax/Timer</a:t>
            </a:r>
            <a:endParaRPr lang="en-US" sz="2000" dirty="0"/>
          </a:p>
          <a:p>
            <a:pPr marL="0" indent="0">
              <a:buNone/>
            </a:pPr>
            <a:r>
              <a:rPr lang="en-US" sz="2000" dirty="0"/>
              <a:t>Button         </a:t>
            </a:r>
            <a:r>
              <a:rPr lang="en-US" sz="2000" dirty="0">
                <a:hlinkClick r:id="rId5"/>
              </a:rPr>
              <a:t>https://github.com/Alan-Lomax/Button</a:t>
            </a:r>
            <a:endParaRPr lang="en-US" sz="2000" dirty="0"/>
          </a:p>
          <a:p>
            <a:pPr marL="0" indent="0">
              <a:buNone/>
            </a:pPr>
            <a:r>
              <a:rPr lang="en-US" sz="2000" dirty="0"/>
              <a:t>LCD2x20      </a:t>
            </a:r>
            <a:r>
              <a:rPr lang="en-US" sz="2000" dirty="0">
                <a:hlinkClick r:id="rId6"/>
              </a:rPr>
              <a:t>https://github.com/Alan-Lomax/LCD_NHD2x20</a:t>
            </a:r>
            <a:endParaRPr lang="en-US" sz="2000" dirty="0"/>
          </a:p>
          <a:p>
            <a:pPr marL="0" indent="0">
              <a:buNone/>
            </a:pPr>
            <a:r>
              <a:rPr lang="en-US" sz="2000" dirty="0"/>
              <a:t>Led2             </a:t>
            </a:r>
            <a:r>
              <a:rPr lang="en-US" sz="2000" dirty="0">
                <a:hlinkClick r:id="rId7"/>
              </a:rPr>
              <a:t>https://github.com/Alan-Lomax/Led2</a:t>
            </a:r>
            <a:r>
              <a:rPr lang="en-US" sz="2000" dirty="0"/>
              <a:t> </a:t>
            </a:r>
          </a:p>
          <a:p>
            <a:pPr marL="0" indent="0">
              <a:buNone/>
            </a:pPr>
            <a:endParaRPr lang="en-US" dirty="0"/>
          </a:p>
        </p:txBody>
      </p:sp>
      <p:pic>
        <p:nvPicPr>
          <p:cNvPr id="6" name="Picture 5">
            <a:extLst>
              <a:ext uri="{FF2B5EF4-FFF2-40B4-BE49-F238E27FC236}">
                <a16:creationId xmlns:a16="http://schemas.microsoft.com/office/drawing/2014/main" id="{B997932D-D1FE-47A8-850E-350B1BB281A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1950211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Recap</a:t>
            </a:r>
          </a:p>
        </p:txBody>
      </p:sp>
      <p:sp>
        <p:nvSpPr>
          <p:cNvPr id="5" name="Content Placeholder 4"/>
          <p:cNvSpPr>
            <a:spLocks noGrp="1"/>
          </p:cNvSpPr>
          <p:nvPr>
            <p:ph idx="1"/>
          </p:nvPr>
        </p:nvSpPr>
        <p:spPr>
          <a:xfrm>
            <a:off x="457200" y="1197405"/>
            <a:ext cx="7162799" cy="3576168"/>
          </a:xfrm>
        </p:spPr>
        <p:txBody>
          <a:bodyPr>
            <a:normAutofit/>
          </a:bodyPr>
          <a:lstStyle/>
          <a:p>
            <a:pPr>
              <a:buFont typeface="Wingdings" panose="05000000000000000000" pitchFamily="2" charset="2"/>
              <a:buChar char="ü"/>
            </a:pPr>
            <a:r>
              <a:rPr lang="en-US" sz="2400" dirty="0">
                <a:solidFill>
                  <a:srgbClr val="00B050"/>
                </a:solidFill>
              </a:rPr>
              <a:t>A user defined variable type</a:t>
            </a:r>
          </a:p>
          <a:p>
            <a:pPr>
              <a:buFont typeface="Wingdings" panose="05000000000000000000" pitchFamily="2" charset="2"/>
              <a:buChar char="ü"/>
            </a:pPr>
            <a:r>
              <a:rPr lang="en-US" sz="2400" dirty="0">
                <a:solidFill>
                  <a:srgbClr val="00B050"/>
                </a:solidFill>
              </a:rPr>
              <a:t>A blueprint for making software ‘objects’</a:t>
            </a:r>
          </a:p>
          <a:p>
            <a:pPr>
              <a:buFont typeface="Wingdings" panose="05000000000000000000" pitchFamily="2" charset="2"/>
              <a:buChar char="ü"/>
            </a:pPr>
            <a:r>
              <a:rPr lang="en-US" sz="2400" dirty="0">
                <a:solidFill>
                  <a:srgbClr val="00B050"/>
                </a:solidFill>
              </a:rPr>
              <a:t>Hides complexity, increasing code comprehension</a:t>
            </a:r>
          </a:p>
          <a:p>
            <a:pPr>
              <a:buFont typeface="Wingdings" panose="05000000000000000000" pitchFamily="2" charset="2"/>
              <a:buChar char="ü"/>
            </a:pPr>
            <a:r>
              <a:rPr lang="en-US" sz="2400" dirty="0">
                <a:solidFill>
                  <a:srgbClr val="00B050"/>
                </a:solidFill>
              </a:rPr>
              <a:t>Coding productivity in new programs</a:t>
            </a:r>
          </a:p>
          <a:p>
            <a:pPr>
              <a:buFont typeface="Wingdings" panose="05000000000000000000" pitchFamily="2" charset="2"/>
              <a:buChar char="ü"/>
            </a:pPr>
            <a:r>
              <a:rPr lang="en-US" sz="2400" dirty="0">
                <a:solidFill>
                  <a:srgbClr val="00B050"/>
                </a:solidFill>
              </a:rPr>
              <a:t>Improved software maintainability</a:t>
            </a:r>
          </a:p>
          <a:p>
            <a:pPr>
              <a:buFont typeface="Wingdings" panose="05000000000000000000" pitchFamily="2" charset="2"/>
              <a:buChar char="ü"/>
            </a:pPr>
            <a:r>
              <a:rPr lang="en-US" sz="2400" dirty="0">
                <a:solidFill>
                  <a:srgbClr val="00B050"/>
                </a:solidFill>
              </a:rPr>
              <a:t>A fundamental part of Object Oriented Programming</a:t>
            </a:r>
          </a:p>
        </p:txBody>
      </p:sp>
      <p:pic>
        <p:nvPicPr>
          <p:cNvPr id="6" name="Picture 5">
            <a:extLst>
              <a:ext uri="{FF2B5EF4-FFF2-40B4-BE49-F238E27FC236}">
                <a16:creationId xmlns:a16="http://schemas.microsoft.com/office/drawing/2014/main" id="{A8ABA063-ABB7-4B5A-9BE5-07BBECBFF3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2685898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fade">
                                      <p:cBhvr>
                                        <p:cTn id="42" dur="1000"/>
                                        <p:tgtEl>
                                          <p:spTgt spid="5">
                                            <p:txEl>
                                              <p:pRg st="5" end="5"/>
                                            </p:txEl>
                                          </p:spTgt>
                                        </p:tgtEl>
                                      </p:cBhvr>
                                    </p:animEffect>
                                    <p:anim calcmode="lin" valueType="num">
                                      <p:cBhvr>
                                        <p:cTn id="4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Questions?</a:t>
            </a:r>
            <a:br>
              <a:rPr lang="en-US" dirty="0"/>
            </a:b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4</a:t>
            </a:r>
          </a:p>
        </p:txBody>
      </p:sp>
      <p:sp>
        <p:nvSpPr>
          <p:cNvPr id="6" name="Flowchart: Terminator 5">
            <a:extLst>
              <a:ext uri="{FF2B5EF4-FFF2-40B4-BE49-F238E27FC236}">
                <a16:creationId xmlns:a16="http://schemas.microsoft.com/office/drawing/2014/main" id="{B8DF4192-CFE1-4A67-AE00-4ECB21BB495C}"/>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
        <p:nvSpPr>
          <p:cNvPr id="7" name="TextBox 6">
            <a:extLst>
              <a:ext uri="{FF2B5EF4-FFF2-40B4-BE49-F238E27FC236}">
                <a16:creationId xmlns:a16="http://schemas.microsoft.com/office/drawing/2014/main" id="{43A0B979-06BF-49A8-BE30-6AF60959430A}"/>
              </a:ext>
            </a:extLst>
          </p:cNvPr>
          <p:cNvSpPr txBox="1"/>
          <p:nvPr/>
        </p:nvSpPr>
        <p:spPr>
          <a:xfrm>
            <a:off x="210207" y="4263628"/>
            <a:ext cx="4585716" cy="369332"/>
          </a:xfrm>
          <a:prstGeom prst="rect">
            <a:avLst/>
          </a:prstGeom>
          <a:noFill/>
        </p:spPr>
        <p:txBody>
          <a:bodyPr wrap="square">
            <a:spAutoFit/>
          </a:bodyPr>
          <a:lstStyle/>
          <a:p>
            <a:pPr algn="ctr"/>
            <a:r>
              <a:rPr lang="en-US" sz="1800" dirty="0">
                <a:solidFill>
                  <a:srgbClr val="0070C0"/>
                </a:solidFill>
              </a:rPr>
              <a:t>Additional Backup Material Follows</a:t>
            </a:r>
          </a:p>
        </p:txBody>
      </p:sp>
    </p:spTree>
    <p:extLst>
      <p:ext uri="{BB962C8B-B14F-4D97-AF65-F5344CB8AC3E}">
        <p14:creationId xmlns:p14="http://schemas.microsoft.com/office/powerpoint/2010/main" val="4016498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3" name="Picture 25">
            <a:extLst>
              <a:ext uri="{FF2B5EF4-FFF2-40B4-BE49-F238E27FC236}">
                <a16:creationId xmlns:a16="http://schemas.microsoft.com/office/drawing/2014/main" id="{942FA947-34E7-4B98-ACA9-887D7D31AE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3275" y="1"/>
            <a:ext cx="4657725" cy="2984897"/>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a:extLst>
              <a:ext uri="{FF2B5EF4-FFF2-40B4-BE49-F238E27FC236}">
                <a16:creationId xmlns:a16="http://schemas.microsoft.com/office/drawing/2014/main" id="{B927D04C-B84D-4C20-9BE5-2E24D3E4D0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3275" y="1"/>
            <a:ext cx="4657725" cy="2984897"/>
          </a:xfrm>
          <a:prstGeom prst="rect">
            <a:avLst/>
          </a:prstGeom>
          <a:noFill/>
          <a:extLst>
            <a:ext uri="{909E8E84-426E-40DD-AFC4-6F175D3DCCD1}">
              <a14:hiddenFill xmlns:a14="http://schemas.microsoft.com/office/drawing/2010/main">
                <a:solidFill>
                  <a:srgbClr val="FFFFFF"/>
                </a:solidFill>
              </a14:hiddenFill>
            </a:ext>
          </a:extLst>
        </p:spPr>
      </p:pic>
      <p:pic>
        <p:nvPicPr>
          <p:cNvPr id="2075" name="Picture 27">
            <a:extLst>
              <a:ext uri="{FF2B5EF4-FFF2-40B4-BE49-F238E27FC236}">
                <a16:creationId xmlns:a16="http://schemas.microsoft.com/office/drawing/2014/main" id="{7AD8BEA8-FBF0-48AA-BFC9-9368ABDF2F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3275" y="1"/>
            <a:ext cx="4657725" cy="2984897"/>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a:extLst>
              <a:ext uri="{FF2B5EF4-FFF2-40B4-BE49-F238E27FC236}">
                <a16:creationId xmlns:a16="http://schemas.microsoft.com/office/drawing/2014/main" id="{7C6FC37A-2EC6-4FF9-BA27-23679FF7F56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3275" y="1"/>
            <a:ext cx="4657725" cy="2984897"/>
          </a:xfrm>
          <a:prstGeom prst="rect">
            <a:avLst/>
          </a:prstGeom>
          <a:noFill/>
          <a:extLst>
            <a:ext uri="{909E8E84-426E-40DD-AFC4-6F175D3DCCD1}">
              <a14:hiddenFill xmlns:a14="http://schemas.microsoft.com/office/drawing/2010/main">
                <a:solidFill>
                  <a:srgbClr val="FFFFFF"/>
                </a:solidFill>
              </a14:hiddenFill>
            </a:ext>
          </a:extLst>
        </p:spPr>
      </p:pic>
      <p:pic>
        <p:nvPicPr>
          <p:cNvPr id="2067" name="Picture 19">
            <a:extLst>
              <a:ext uri="{FF2B5EF4-FFF2-40B4-BE49-F238E27FC236}">
                <a16:creationId xmlns:a16="http://schemas.microsoft.com/office/drawing/2014/main" id="{5271E19D-644A-45E1-A935-1D3F1BE852B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3275" y="0"/>
            <a:ext cx="4656535" cy="298013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a:extLst>
              <a:ext uri="{FF2B5EF4-FFF2-40B4-BE49-F238E27FC236}">
                <a16:creationId xmlns:a16="http://schemas.microsoft.com/office/drawing/2014/main" id="{16D9B409-0757-4758-9826-8279A8B5C57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3275" y="0"/>
            <a:ext cx="4656535" cy="2980135"/>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a:extLst>
              <a:ext uri="{FF2B5EF4-FFF2-40B4-BE49-F238E27FC236}">
                <a16:creationId xmlns:a16="http://schemas.microsoft.com/office/drawing/2014/main" id="{59E45B28-434A-43E3-BDAB-8DC356ECAAE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43275" y="0"/>
            <a:ext cx="4657725" cy="2980135"/>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3">
            <a:extLst>
              <a:ext uri="{FF2B5EF4-FFF2-40B4-BE49-F238E27FC236}">
                <a16:creationId xmlns:a16="http://schemas.microsoft.com/office/drawing/2014/main" id="{9748826B-DA3E-493C-B135-1BA40EEDF3E6}"/>
              </a:ext>
            </a:extLst>
          </p:cNvPr>
          <p:cNvSpPr txBox="1">
            <a:spLocks/>
          </p:cNvSpPr>
          <p:nvPr/>
        </p:nvSpPr>
        <p:spPr>
          <a:xfrm>
            <a:off x="3581400" y="590550"/>
            <a:ext cx="4190999" cy="441377"/>
          </a:xfrm>
          <a:prstGeom prst="rect">
            <a:avLst/>
          </a:prstGeom>
        </p:spPr>
        <p:txBody>
          <a:bodyPr>
            <a:normAutofit fontScale="82500" lnSpcReduction="20000"/>
          </a:bodyPr>
          <a:lstStyle>
            <a:lvl1pPr algn="ctr" rtl="0" eaLnBrk="1" fontAlgn="base" hangingPunct="1">
              <a:spcBef>
                <a:spcPct val="0"/>
              </a:spcBef>
              <a:spcAft>
                <a:spcPct val="0"/>
              </a:spcAft>
              <a:defRPr sz="3300" kern="1200">
                <a:solidFill>
                  <a:schemeClr val="tx2"/>
                </a:solidFill>
                <a:latin typeface="+mj-lt"/>
                <a:ea typeface="+mj-ea"/>
                <a:cs typeface="+mj-cs"/>
              </a:defRPr>
            </a:lvl1pPr>
            <a:lvl2pPr algn="ctr" rtl="0" eaLnBrk="1" fontAlgn="base" hangingPunct="1">
              <a:spcBef>
                <a:spcPct val="0"/>
              </a:spcBef>
              <a:spcAft>
                <a:spcPct val="0"/>
              </a:spcAft>
              <a:defRPr sz="3300">
                <a:solidFill>
                  <a:schemeClr val="tx2"/>
                </a:solidFill>
                <a:latin typeface="Arial" panose="020B0604020202020204" pitchFamily="34" charset="0"/>
              </a:defRPr>
            </a:lvl2pPr>
            <a:lvl3pPr algn="ctr" rtl="0" eaLnBrk="1" fontAlgn="base" hangingPunct="1">
              <a:spcBef>
                <a:spcPct val="0"/>
              </a:spcBef>
              <a:spcAft>
                <a:spcPct val="0"/>
              </a:spcAft>
              <a:defRPr sz="3300">
                <a:solidFill>
                  <a:schemeClr val="tx2"/>
                </a:solidFill>
                <a:latin typeface="Arial" panose="020B0604020202020204" pitchFamily="34" charset="0"/>
              </a:defRPr>
            </a:lvl3pPr>
            <a:lvl4pPr algn="ctr" rtl="0" eaLnBrk="1" fontAlgn="base" hangingPunct="1">
              <a:spcBef>
                <a:spcPct val="0"/>
              </a:spcBef>
              <a:spcAft>
                <a:spcPct val="0"/>
              </a:spcAft>
              <a:defRPr sz="3300">
                <a:solidFill>
                  <a:schemeClr val="tx2"/>
                </a:solidFill>
                <a:latin typeface="Arial" panose="020B0604020202020204" pitchFamily="34" charset="0"/>
              </a:defRPr>
            </a:lvl4pPr>
            <a:lvl5pPr algn="ctr" rtl="0" eaLnBrk="1" fontAlgn="base" hangingPunct="1">
              <a:spcBef>
                <a:spcPct val="0"/>
              </a:spcBef>
              <a:spcAft>
                <a:spcPct val="0"/>
              </a:spcAft>
              <a:defRPr sz="3300">
                <a:solidFill>
                  <a:schemeClr val="tx2"/>
                </a:solidFill>
                <a:latin typeface="Arial" panose="020B0604020202020204" pitchFamily="34" charset="0"/>
              </a:defRPr>
            </a:lvl5pPr>
            <a:lvl6pPr marL="342900" algn="ctr" rtl="0" eaLnBrk="1" fontAlgn="base" hangingPunct="1">
              <a:spcBef>
                <a:spcPct val="0"/>
              </a:spcBef>
              <a:spcAft>
                <a:spcPct val="0"/>
              </a:spcAft>
              <a:defRPr sz="3300">
                <a:solidFill>
                  <a:schemeClr val="tx2"/>
                </a:solidFill>
                <a:latin typeface="Arial" panose="020B0604020202020204" pitchFamily="34" charset="0"/>
              </a:defRPr>
            </a:lvl6pPr>
            <a:lvl7pPr marL="685800" algn="ctr" rtl="0" eaLnBrk="1" fontAlgn="base" hangingPunct="1">
              <a:spcBef>
                <a:spcPct val="0"/>
              </a:spcBef>
              <a:spcAft>
                <a:spcPct val="0"/>
              </a:spcAft>
              <a:defRPr sz="3300">
                <a:solidFill>
                  <a:schemeClr val="tx2"/>
                </a:solidFill>
                <a:latin typeface="Arial" panose="020B0604020202020204" pitchFamily="34" charset="0"/>
              </a:defRPr>
            </a:lvl7pPr>
            <a:lvl8pPr marL="1028700" algn="ctr" rtl="0" eaLnBrk="1" fontAlgn="base" hangingPunct="1">
              <a:spcBef>
                <a:spcPct val="0"/>
              </a:spcBef>
              <a:spcAft>
                <a:spcPct val="0"/>
              </a:spcAft>
              <a:defRPr sz="3300">
                <a:solidFill>
                  <a:schemeClr val="tx2"/>
                </a:solidFill>
                <a:latin typeface="Arial" panose="020B0604020202020204" pitchFamily="34" charset="0"/>
              </a:defRPr>
            </a:lvl8pPr>
            <a:lvl9pPr marL="1371600" algn="ctr" rtl="0" eaLnBrk="1" fontAlgn="base" hangingPunct="1">
              <a:spcBef>
                <a:spcPct val="0"/>
              </a:spcBef>
              <a:spcAft>
                <a:spcPct val="0"/>
              </a:spcAft>
              <a:defRPr sz="3300">
                <a:solidFill>
                  <a:schemeClr val="tx2"/>
                </a:solidFill>
                <a:latin typeface="Arial" panose="020B0604020202020204" pitchFamily="34" charset="0"/>
              </a:defRPr>
            </a:lvl9pPr>
          </a:lstStyle>
          <a:p>
            <a:r>
              <a:rPr lang="en-US" dirty="0"/>
              <a:t>The Next Train Departs in:</a:t>
            </a:r>
          </a:p>
        </p:txBody>
      </p:sp>
    </p:spTree>
    <p:extLst>
      <p:ext uri="{BB962C8B-B14F-4D97-AF65-F5344CB8AC3E}">
        <p14:creationId xmlns:p14="http://schemas.microsoft.com/office/powerpoint/2010/main" val="2049583860"/>
      </p:ext>
    </p:extLst>
  </p:cSld>
  <p:clrMapOvr>
    <a:masterClrMapping/>
  </p:clrMapOvr>
  <p:transition advClick="0" advTm="301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60000"/>
                                  </p:stCondLst>
                                  <p:childTnLst>
                                    <p:set>
                                      <p:cBhvr>
                                        <p:cTn id="6" dur="1" fill="hold">
                                          <p:stCondLst>
                                            <p:cond delay="0"/>
                                          </p:stCondLst>
                                        </p:cTn>
                                        <p:tgtEl>
                                          <p:spTgt spid="2076"/>
                                        </p:tgtEl>
                                        <p:attrNameLst>
                                          <p:attrName>style.visibility</p:attrName>
                                        </p:attrNameLst>
                                      </p:cBhvr>
                                      <p:to>
                                        <p:strVal val="visible"/>
                                      </p:to>
                                    </p:set>
                                  </p:childTnLst>
                                </p:cTn>
                              </p:par>
                            </p:childTnLst>
                          </p:cTn>
                        </p:par>
                        <p:par>
                          <p:cTn id="7" fill="hold" nodeType="afterGroup">
                            <p:stCondLst>
                              <p:cond delay="60000"/>
                            </p:stCondLst>
                            <p:childTnLst>
                              <p:par>
                                <p:cTn id="8" presetID="1" presetClass="entr" presetSubtype="0" fill="hold" nodeType="afterEffect">
                                  <p:stCondLst>
                                    <p:cond delay="60000"/>
                                  </p:stCondLst>
                                  <p:childTnLst>
                                    <p:set>
                                      <p:cBhvr>
                                        <p:cTn id="9" dur="1" fill="hold">
                                          <p:stCondLst>
                                            <p:cond delay="0"/>
                                          </p:stCondLst>
                                        </p:cTn>
                                        <p:tgtEl>
                                          <p:spTgt spid="2075"/>
                                        </p:tgtEl>
                                        <p:attrNameLst>
                                          <p:attrName>style.visibility</p:attrName>
                                        </p:attrNameLst>
                                      </p:cBhvr>
                                      <p:to>
                                        <p:strVal val="visible"/>
                                      </p:to>
                                    </p:set>
                                  </p:childTnLst>
                                </p:cTn>
                              </p:par>
                            </p:childTnLst>
                          </p:cTn>
                        </p:par>
                        <p:par>
                          <p:cTn id="10" fill="hold" nodeType="afterGroup">
                            <p:stCondLst>
                              <p:cond delay="120000"/>
                            </p:stCondLst>
                            <p:childTnLst>
                              <p:par>
                                <p:cTn id="11" presetID="1" presetClass="entr" presetSubtype="0" fill="hold" nodeType="afterEffect">
                                  <p:stCondLst>
                                    <p:cond delay="60000"/>
                                  </p:stCondLst>
                                  <p:childTnLst>
                                    <p:set>
                                      <p:cBhvr>
                                        <p:cTn id="12" dur="1" fill="hold">
                                          <p:stCondLst>
                                            <p:cond delay="0"/>
                                          </p:stCondLst>
                                        </p:cTn>
                                        <p:tgtEl>
                                          <p:spTgt spid="2074"/>
                                        </p:tgtEl>
                                        <p:attrNameLst>
                                          <p:attrName>style.visibility</p:attrName>
                                        </p:attrNameLst>
                                      </p:cBhvr>
                                      <p:to>
                                        <p:strVal val="visible"/>
                                      </p:to>
                                    </p:set>
                                  </p:childTnLst>
                                </p:cTn>
                              </p:par>
                            </p:childTnLst>
                          </p:cTn>
                        </p:par>
                        <p:par>
                          <p:cTn id="13" fill="hold" nodeType="afterGroup">
                            <p:stCondLst>
                              <p:cond delay="180000"/>
                            </p:stCondLst>
                            <p:childTnLst>
                              <p:par>
                                <p:cTn id="14" presetID="1" presetClass="entr" presetSubtype="0" fill="hold" nodeType="afterEffect">
                                  <p:stCondLst>
                                    <p:cond delay="60000"/>
                                  </p:stCondLst>
                                  <p:childTnLst>
                                    <p:set>
                                      <p:cBhvr>
                                        <p:cTn id="15" dur="1" fill="hold">
                                          <p:stCondLst>
                                            <p:cond delay="0"/>
                                          </p:stCondLst>
                                        </p:cTn>
                                        <p:tgtEl>
                                          <p:spTgt spid="2067"/>
                                        </p:tgtEl>
                                        <p:attrNameLst>
                                          <p:attrName>style.visibility</p:attrName>
                                        </p:attrNameLst>
                                      </p:cBhvr>
                                      <p:to>
                                        <p:strVal val="visible"/>
                                      </p:to>
                                    </p:set>
                                  </p:childTnLst>
                                </p:cTn>
                              </p:par>
                            </p:childTnLst>
                          </p:cTn>
                        </p:par>
                        <p:par>
                          <p:cTn id="16" fill="hold" nodeType="afterGroup">
                            <p:stCondLst>
                              <p:cond delay="240000"/>
                            </p:stCondLst>
                            <p:childTnLst>
                              <p:par>
                                <p:cTn id="17" presetID="1" presetClass="entr" presetSubtype="0" fill="hold" nodeType="afterEffect">
                                  <p:stCondLst>
                                    <p:cond delay="30000"/>
                                  </p:stCondLst>
                                  <p:childTnLst>
                                    <p:set>
                                      <p:cBhvr>
                                        <p:cTn id="18" dur="1" fill="hold">
                                          <p:stCondLst>
                                            <p:cond delay="0"/>
                                          </p:stCondLst>
                                        </p:cTn>
                                        <p:tgtEl>
                                          <p:spTgt spid="2070"/>
                                        </p:tgtEl>
                                        <p:attrNameLst>
                                          <p:attrName>style.visibility</p:attrName>
                                        </p:attrNameLst>
                                      </p:cBhvr>
                                      <p:to>
                                        <p:strVal val="visible"/>
                                      </p:to>
                                    </p:set>
                                  </p:childTnLst>
                                </p:cTn>
                              </p:par>
                            </p:childTnLst>
                          </p:cTn>
                        </p:par>
                        <p:par>
                          <p:cTn id="19" fill="hold" nodeType="afterGroup">
                            <p:stCondLst>
                              <p:cond delay="270000"/>
                            </p:stCondLst>
                            <p:childTnLst>
                              <p:par>
                                <p:cTn id="20" presetID="1" presetClass="entr" presetSubtype="0" fill="hold" nodeType="afterEffect">
                                  <p:stCondLst>
                                    <p:cond delay="30000"/>
                                  </p:stCondLst>
                                  <p:childTnLst>
                                    <p:set>
                                      <p:cBhvr>
                                        <p:cTn id="21" dur="1" fill="hold">
                                          <p:stCondLst>
                                            <p:cond delay="0"/>
                                          </p:stCondLst>
                                        </p:cTn>
                                        <p:tgtEl>
                                          <p:spTgt spid="20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Backup Material</a:t>
            </a:r>
            <a:br>
              <a:rPr lang="en-US" dirty="0"/>
            </a:b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5</a:t>
            </a:r>
          </a:p>
        </p:txBody>
      </p:sp>
      <p:sp>
        <p:nvSpPr>
          <p:cNvPr id="6" name="Flowchart: Terminator 5">
            <a:extLst>
              <a:ext uri="{FF2B5EF4-FFF2-40B4-BE49-F238E27FC236}">
                <a16:creationId xmlns:a16="http://schemas.microsoft.com/office/drawing/2014/main" id="{B8DF4192-CFE1-4A67-AE00-4ECB21BB495C}"/>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2197259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2645" y="209550"/>
            <a:ext cx="7016194" cy="423863"/>
          </a:xfrm>
        </p:spPr>
        <p:txBody>
          <a:bodyPr>
            <a:normAutofit fontScale="90000"/>
          </a:bodyPr>
          <a:lstStyle/>
          <a:p>
            <a:r>
              <a:rPr lang="en-US" dirty="0"/>
              <a:t>Ground Work </a:t>
            </a:r>
            <a:r>
              <a:rPr lang="en-US" sz="2200" dirty="0"/>
              <a:t>– Types and Structures</a:t>
            </a:r>
            <a:endParaRPr lang="en-US" dirty="0"/>
          </a:p>
        </p:txBody>
      </p:sp>
      <p:sp>
        <p:nvSpPr>
          <p:cNvPr id="5" name="Content Placeholder 4"/>
          <p:cNvSpPr>
            <a:spLocks noGrp="1"/>
          </p:cNvSpPr>
          <p:nvPr>
            <p:ph idx="1"/>
          </p:nvPr>
        </p:nvSpPr>
        <p:spPr>
          <a:xfrm>
            <a:off x="1670606" y="1139762"/>
            <a:ext cx="5671487" cy="1355788"/>
          </a:xfrm>
        </p:spPr>
        <p:txBody>
          <a:bodyPr>
            <a:normAutofit lnSpcReduction="10000"/>
          </a:bodyPr>
          <a:lstStyle/>
          <a:p>
            <a:pPr marL="285750" indent="0">
              <a:spcBef>
                <a:spcPts val="0"/>
              </a:spcBef>
              <a:buNone/>
            </a:pPr>
            <a:r>
              <a:rPr lang="en-US" sz="1200" b="1" dirty="0">
                <a:solidFill>
                  <a:srgbClr val="0066FF"/>
                </a:solidFill>
                <a:latin typeface="Courier New" panose="02070309020205020404" pitchFamily="49" charset="0"/>
                <a:cs typeface="Courier New" panose="02070309020205020404" pitchFamily="49" charset="0"/>
              </a:rPr>
              <a:t>byte</a:t>
            </a:r>
            <a:r>
              <a:rPr lang="en-US" sz="1200" dirty="0">
                <a:solidFill>
                  <a:srgbClr val="0066FF"/>
                </a:solidFill>
                <a:latin typeface="Courier New" panose="02070309020205020404" pitchFamily="49" charset="0"/>
                <a:cs typeface="Courier New" panose="02070309020205020404" pitchFamily="49" charset="0"/>
              </a:rPr>
              <a:t> x = 65;</a:t>
            </a:r>
          </a:p>
          <a:p>
            <a:pPr marL="285750" indent="0">
              <a:spcBef>
                <a:spcPts val="0"/>
              </a:spcBef>
              <a:buNone/>
            </a:pPr>
            <a:r>
              <a:rPr lang="en-US" sz="1200" b="1" dirty="0">
                <a:solidFill>
                  <a:srgbClr val="0066FF"/>
                </a:solidFill>
                <a:latin typeface="Courier New" panose="02070309020205020404" pitchFamily="49" charset="0"/>
                <a:cs typeface="Courier New" panose="02070309020205020404" pitchFamily="49" charset="0"/>
              </a:rPr>
              <a:t>char</a:t>
            </a:r>
            <a:r>
              <a:rPr lang="en-US" sz="1200" dirty="0">
                <a:solidFill>
                  <a:srgbClr val="0066FF"/>
                </a:solidFill>
                <a:latin typeface="Courier New" panose="02070309020205020404" pitchFamily="49" charset="0"/>
                <a:cs typeface="Courier New" panose="02070309020205020404" pitchFamily="49" charset="0"/>
              </a:rPr>
              <a:t> </a:t>
            </a:r>
            <a:r>
              <a:rPr lang="en-US" sz="1200" dirty="0" err="1">
                <a:solidFill>
                  <a:srgbClr val="0066FF"/>
                </a:solidFill>
                <a:latin typeface="Courier New" panose="02070309020205020404" pitchFamily="49" charset="0"/>
                <a:cs typeface="Courier New" panose="02070309020205020404" pitchFamily="49" charset="0"/>
              </a:rPr>
              <a:t>myLetter</a:t>
            </a:r>
            <a:r>
              <a:rPr lang="en-US" sz="1200" dirty="0">
                <a:solidFill>
                  <a:srgbClr val="0066FF"/>
                </a:solidFill>
                <a:latin typeface="Courier New" panose="02070309020205020404" pitchFamily="49" charset="0"/>
                <a:cs typeface="Courier New" panose="02070309020205020404" pitchFamily="49" charset="0"/>
              </a:rPr>
              <a:t> = ‘A’;</a:t>
            </a:r>
            <a:endParaRPr lang="en-US" sz="1800" dirty="0"/>
          </a:p>
          <a:p>
            <a:pPr marL="0" indent="0">
              <a:buNone/>
            </a:pPr>
            <a:r>
              <a:rPr lang="en-US" sz="1800" dirty="0"/>
              <a:t>In binary both of these are the same bit pattern  01000001</a:t>
            </a:r>
          </a:p>
          <a:p>
            <a:pPr marL="0" indent="0">
              <a:buNone/>
            </a:pPr>
            <a:r>
              <a:rPr lang="en-US" sz="1800" dirty="0"/>
              <a:t>The computer does not care.</a:t>
            </a:r>
          </a:p>
          <a:p>
            <a:pPr marL="0" indent="0">
              <a:buNone/>
            </a:pPr>
            <a:r>
              <a:rPr lang="en-US" sz="1800" dirty="0"/>
              <a:t>It is only how we interpret the two variables that matters. </a:t>
            </a:r>
          </a:p>
        </p:txBody>
      </p:sp>
      <p:pic>
        <p:nvPicPr>
          <p:cNvPr id="6" name="Picture 5">
            <a:extLst>
              <a:ext uri="{FF2B5EF4-FFF2-40B4-BE49-F238E27FC236}">
                <a16:creationId xmlns:a16="http://schemas.microsoft.com/office/drawing/2014/main" id="{9765B5E1-D501-4FB5-903E-12C3DF9EB73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pic>
        <p:nvPicPr>
          <p:cNvPr id="1026" name="Picture 2" descr="Writing Binary Numbers | wild.maths.org">
            <a:extLst>
              <a:ext uri="{FF2B5EF4-FFF2-40B4-BE49-F238E27FC236}">
                <a16:creationId xmlns:a16="http://schemas.microsoft.com/office/drawing/2014/main" id="{EF59FB9C-FF89-4CA9-A361-99521883138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1" y="1139762"/>
            <a:ext cx="1192419" cy="66998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A15E929-D800-4DAA-8155-E9920C5637CC}"/>
              </a:ext>
            </a:extLst>
          </p:cNvPr>
          <p:cNvPicPr>
            <a:picLocks noChangeAspect="1"/>
          </p:cNvPicPr>
          <p:nvPr/>
        </p:nvPicPr>
        <p:blipFill>
          <a:blip r:embed="rId5"/>
          <a:stretch>
            <a:fillRect/>
          </a:stretch>
        </p:blipFill>
        <p:spPr>
          <a:xfrm>
            <a:off x="366458" y="3105150"/>
            <a:ext cx="3905250" cy="1238250"/>
          </a:xfrm>
          <a:prstGeom prst="rect">
            <a:avLst/>
          </a:prstGeom>
        </p:spPr>
      </p:pic>
      <p:sp>
        <p:nvSpPr>
          <p:cNvPr id="8" name="Content Placeholder 4">
            <a:extLst>
              <a:ext uri="{FF2B5EF4-FFF2-40B4-BE49-F238E27FC236}">
                <a16:creationId xmlns:a16="http://schemas.microsoft.com/office/drawing/2014/main" id="{7D3F3627-4786-484E-AA57-6C7D8A914050}"/>
              </a:ext>
            </a:extLst>
          </p:cNvPr>
          <p:cNvSpPr txBox="1">
            <a:spLocks/>
          </p:cNvSpPr>
          <p:nvPr/>
        </p:nvSpPr>
        <p:spPr>
          <a:xfrm>
            <a:off x="4580725" y="3473340"/>
            <a:ext cx="2994185" cy="638269"/>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lvl="1" indent="0">
              <a:spcBef>
                <a:spcPts val="0"/>
              </a:spcBef>
              <a:buFont typeface="Arial" pitchFamily="34" charset="0"/>
              <a:buNone/>
            </a:pPr>
            <a:r>
              <a:rPr lang="en-US" sz="1800" dirty="0"/>
              <a:t>Lots of on line help is available (see references)</a:t>
            </a:r>
          </a:p>
          <a:p>
            <a:pPr marL="171450" lvl="1" indent="0">
              <a:spcBef>
                <a:spcPts val="0"/>
              </a:spcBef>
              <a:buFont typeface="Arial" pitchFamily="34" charset="0"/>
              <a:buNone/>
            </a:pPr>
            <a:endParaRPr lang="en-US" sz="1800" dirty="0"/>
          </a:p>
          <a:p>
            <a:pPr marL="457200" lvl="1">
              <a:spcBef>
                <a:spcPts val="0"/>
              </a:spcBef>
            </a:pPr>
            <a:endParaRPr lang="en-US" sz="1800" dirty="0"/>
          </a:p>
          <a:p>
            <a:pPr marL="0" indent="0">
              <a:buFont typeface="Arial" pitchFamily="34" charset="0"/>
              <a:buNone/>
            </a:pPr>
            <a:endParaRPr lang="en-US" sz="2400" dirty="0"/>
          </a:p>
          <a:p>
            <a:pPr marL="0" indent="0">
              <a:buFont typeface="Arial" pitchFamily="34" charset="0"/>
              <a:buNone/>
            </a:pPr>
            <a:endParaRPr lang="en-US" sz="2400" dirty="0"/>
          </a:p>
        </p:txBody>
      </p:sp>
    </p:spTree>
    <p:extLst>
      <p:ext uri="{BB962C8B-B14F-4D97-AF65-F5344CB8AC3E}">
        <p14:creationId xmlns:p14="http://schemas.microsoft.com/office/powerpoint/2010/main" val="4181592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Lessons Learned</a:t>
            </a:r>
          </a:p>
        </p:txBody>
      </p:sp>
      <p:sp>
        <p:nvSpPr>
          <p:cNvPr id="5" name="Content Placeholder 4"/>
          <p:cNvSpPr>
            <a:spLocks noGrp="1"/>
          </p:cNvSpPr>
          <p:nvPr>
            <p:ph idx="1"/>
          </p:nvPr>
        </p:nvSpPr>
        <p:spPr>
          <a:xfrm>
            <a:off x="304800" y="1197405"/>
            <a:ext cx="7315200" cy="3576168"/>
          </a:xfrm>
        </p:spPr>
        <p:txBody>
          <a:bodyPr>
            <a:normAutofit fontScale="92500" lnSpcReduction="10000"/>
          </a:bodyPr>
          <a:lstStyle/>
          <a:p>
            <a:pPr marL="0" indent="0">
              <a:buNone/>
            </a:pPr>
            <a:r>
              <a:rPr lang="en-US" sz="2400" dirty="0">
                <a:cs typeface="Courier New" panose="02070309020205020404" pitchFamily="49" charset="0"/>
              </a:rPr>
              <a:t>IMO:  The hardest part is knowing what properties and methods are available with a given (non-trivial) class. </a:t>
            </a:r>
          </a:p>
          <a:p>
            <a:pPr marL="0" indent="0">
              <a:buNone/>
            </a:pPr>
            <a:r>
              <a:rPr lang="en-US" sz="2400" dirty="0">
                <a:cs typeface="Courier New" panose="02070309020205020404" pitchFamily="49" charset="0"/>
              </a:rPr>
              <a:t>Not only what they are but also the many options available for a given property can also be quite involved.</a:t>
            </a:r>
          </a:p>
          <a:p>
            <a:pPr marL="0" indent="0">
              <a:buNone/>
            </a:pPr>
            <a:r>
              <a:rPr lang="en-US" sz="2400" dirty="0">
                <a:cs typeface="Courier New" panose="02070309020205020404" pitchFamily="49" charset="0"/>
              </a:rPr>
              <a:t>These aspects are often poorly documented. Realizing the true power of a class is a challenge under such conditions and users might be reluctant to accept the implementation at face value.</a:t>
            </a:r>
          </a:p>
          <a:p>
            <a:pPr marL="0" indent="0">
              <a:buNone/>
            </a:pPr>
            <a:r>
              <a:rPr lang="en-US" sz="2400" dirty="0">
                <a:cs typeface="Courier New" panose="02070309020205020404" pitchFamily="49" charset="0"/>
              </a:rPr>
              <a:t>An example sketch demonstrating usage of some properties is helpful – but is not sufficient if there are many options and alternate uses.</a:t>
            </a:r>
            <a:endParaRPr lang="en-US" sz="2800" b="1" dirty="0">
              <a:solidFill>
                <a:srgbClr val="00B050"/>
              </a:solidFill>
              <a:latin typeface="Courier New" panose="02070309020205020404" pitchFamily="49" charset="0"/>
              <a:cs typeface="Courier New" panose="02070309020205020404" pitchFamily="49" charset="0"/>
            </a:endParaRPr>
          </a:p>
        </p:txBody>
      </p:sp>
      <p:pic>
        <p:nvPicPr>
          <p:cNvPr id="6" name="Picture 5">
            <a:extLst>
              <a:ext uri="{FF2B5EF4-FFF2-40B4-BE49-F238E27FC236}">
                <a16:creationId xmlns:a16="http://schemas.microsoft.com/office/drawing/2014/main" id="{33351060-18E6-42F7-BAE2-6A49CB9B0F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34325415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0999" y="170129"/>
            <a:ext cx="7016194" cy="763525"/>
          </a:xfrm>
        </p:spPr>
        <p:txBody>
          <a:bodyPr>
            <a:normAutofit/>
          </a:bodyPr>
          <a:lstStyle/>
          <a:p>
            <a:r>
              <a:rPr lang="en-US" dirty="0"/>
              <a:t>Summary: How it all works together</a:t>
            </a:r>
          </a:p>
        </p:txBody>
      </p:sp>
      <p:sp>
        <p:nvSpPr>
          <p:cNvPr id="11" name="Speech Bubble: Oval 10">
            <a:extLst>
              <a:ext uri="{FF2B5EF4-FFF2-40B4-BE49-F238E27FC236}">
                <a16:creationId xmlns:a16="http://schemas.microsoft.com/office/drawing/2014/main" id="{8F81FFE4-7032-4B18-A56A-54901DA2AF5C}"/>
              </a:ext>
            </a:extLst>
          </p:cNvPr>
          <p:cNvSpPr/>
          <p:nvPr/>
        </p:nvSpPr>
        <p:spPr>
          <a:xfrm>
            <a:off x="380999" y="1075641"/>
            <a:ext cx="3474719" cy="831112"/>
          </a:xfrm>
          <a:prstGeom prst="wedgeEllipseCallout">
            <a:avLst>
              <a:gd name="adj1" fmla="val 71218"/>
              <a:gd name="adj2" fmla="val 34621"/>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 Use The class definition and create an object like so:</a:t>
            </a:r>
          </a:p>
          <a:p>
            <a:pPr algn="ctr"/>
            <a:r>
              <a:rPr lang="en-US" sz="1200" b="1" dirty="0">
                <a:solidFill>
                  <a:schemeClr val="accent1">
                    <a:lumMod val="75000"/>
                  </a:schemeClr>
                </a:solidFill>
                <a:latin typeface="Courier New" panose="02070309020205020404" pitchFamily="49" charset="0"/>
                <a:cs typeface="Courier New" panose="02070309020205020404" pitchFamily="49" charset="0"/>
              </a:rPr>
              <a:t>Led2</a:t>
            </a:r>
            <a:r>
              <a:rPr lang="en-US" sz="1200" dirty="0">
                <a:solidFill>
                  <a:schemeClr val="bg1"/>
                </a:solidFill>
              </a:rPr>
              <a:t> </a:t>
            </a:r>
            <a:r>
              <a:rPr lang="en-US" sz="1200" b="1" dirty="0">
                <a:solidFill>
                  <a:srgbClr val="00B050"/>
                </a:solidFill>
                <a:latin typeface="Courier New" panose="02070309020205020404" pitchFamily="49" charset="0"/>
                <a:cs typeface="Courier New" panose="02070309020205020404" pitchFamily="49" charset="0"/>
              </a:rPr>
              <a:t>myLed1</a:t>
            </a:r>
            <a:r>
              <a:rPr lang="en-US" sz="1200" dirty="0">
                <a:solidFill>
                  <a:schemeClr val="bg1"/>
                </a:solidFill>
              </a:rPr>
              <a:t> </a:t>
            </a:r>
            <a:r>
              <a:rPr lang="en-US" sz="1200" b="1" dirty="0">
                <a:solidFill>
                  <a:srgbClr val="0070C0"/>
                </a:solidFill>
              </a:rPr>
              <a:t>=</a:t>
            </a:r>
            <a:r>
              <a:rPr lang="en-US" sz="1200" dirty="0">
                <a:solidFill>
                  <a:schemeClr val="bg1"/>
                </a:solidFill>
              </a:rPr>
              <a:t> </a:t>
            </a:r>
            <a:r>
              <a:rPr lang="en-US" sz="1200" b="1" dirty="0">
                <a:solidFill>
                  <a:srgbClr val="FF0000"/>
                </a:solidFill>
                <a:latin typeface="Courier New" panose="02070309020205020404" pitchFamily="49" charset="0"/>
                <a:cs typeface="Courier New" panose="02070309020205020404" pitchFamily="49" charset="0"/>
              </a:rPr>
              <a:t>Led2(13)</a:t>
            </a:r>
            <a:r>
              <a:rPr lang="en-US" sz="1200" b="1" dirty="0">
                <a:solidFill>
                  <a:schemeClr val="accent1">
                    <a:lumMod val="75000"/>
                  </a:schemeClr>
                </a:solidFill>
                <a:latin typeface="Courier New" panose="02070309020205020404" pitchFamily="49" charset="0"/>
                <a:cs typeface="Courier New" panose="02070309020205020404" pitchFamily="49" charset="0"/>
              </a:rPr>
              <a:t>;</a:t>
            </a:r>
          </a:p>
        </p:txBody>
      </p:sp>
      <p:pic>
        <p:nvPicPr>
          <p:cNvPr id="12" name="Picture 11">
            <a:extLst>
              <a:ext uri="{FF2B5EF4-FFF2-40B4-BE49-F238E27FC236}">
                <a16:creationId xmlns:a16="http://schemas.microsoft.com/office/drawing/2014/main" id="{BA0DDA37-9D7B-4A4F-8912-AA6734EACB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18" name="Speech Bubble: Oval 17">
            <a:extLst>
              <a:ext uri="{FF2B5EF4-FFF2-40B4-BE49-F238E27FC236}">
                <a16:creationId xmlns:a16="http://schemas.microsoft.com/office/drawing/2014/main" id="{69B9587F-B841-41A6-B021-413794DE2923}"/>
              </a:ext>
            </a:extLst>
          </p:cNvPr>
          <p:cNvSpPr/>
          <p:nvPr/>
        </p:nvSpPr>
        <p:spPr>
          <a:xfrm>
            <a:off x="0" y="2262209"/>
            <a:ext cx="4038600" cy="831112"/>
          </a:xfrm>
          <a:prstGeom prst="wedgeEllipseCallout">
            <a:avLst>
              <a:gd name="adj1" fmla="val 62880"/>
              <a:gd name="adj2" fmla="val -15908"/>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2) constructor runs and sets private (internal to class)  variables:</a:t>
            </a:r>
          </a:p>
          <a:p>
            <a:pPr algn="ctr"/>
            <a:r>
              <a:rPr lang="en-US" sz="1200" dirty="0">
                <a:solidFill>
                  <a:schemeClr val="tx1"/>
                </a:solidFill>
              </a:rPr>
              <a:t> </a:t>
            </a:r>
            <a:r>
              <a:rPr lang="en-US" sz="1200" dirty="0">
                <a:solidFill>
                  <a:schemeClr val="accent2"/>
                </a:solidFill>
              </a:rPr>
              <a:t>_pin </a:t>
            </a:r>
            <a:r>
              <a:rPr lang="en-US" sz="1200" dirty="0">
                <a:solidFill>
                  <a:schemeClr val="tx1"/>
                </a:solidFill>
              </a:rPr>
              <a:t>= 13, </a:t>
            </a:r>
            <a:r>
              <a:rPr lang="en-US" sz="1200" dirty="0">
                <a:solidFill>
                  <a:schemeClr val="accent2"/>
                </a:solidFill>
              </a:rPr>
              <a:t>_state</a:t>
            </a:r>
            <a:r>
              <a:rPr lang="en-US" sz="1200" dirty="0">
                <a:solidFill>
                  <a:schemeClr val="tx1"/>
                </a:solidFill>
              </a:rPr>
              <a:t>=OFF</a:t>
            </a:r>
          </a:p>
          <a:p>
            <a:pPr algn="ctr"/>
            <a:r>
              <a:rPr lang="en-US" sz="1200" dirty="0">
                <a:solidFill>
                  <a:schemeClr val="tx1"/>
                </a:solidFill>
              </a:rPr>
              <a:t> and the mode of </a:t>
            </a:r>
            <a:r>
              <a:rPr lang="en-US" sz="1200" dirty="0">
                <a:solidFill>
                  <a:srgbClr val="C00000"/>
                </a:solidFill>
              </a:rPr>
              <a:t>_pin </a:t>
            </a:r>
            <a:r>
              <a:rPr lang="en-US" sz="1200" dirty="0">
                <a:solidFill>
                  <a:schemeClr val="tx1"/>
                </a:solidFill>
              </a:rPr>
              <a:t>is set to </a:t>
            </a:r>
            <a:r>
              <a:rPr lang="en-US" sz="1200" dirty="0">
                <a:solidFill>
                  <a:srgbClr val="C00000"/>
                </a:solidFill>
              </a:rPr>
              <a:t>OUTPUT</a:t>
            </a:r>
            <a:endParaRPr lang="en-US" sz="1200" b="1" dirty="0">
              <a:solidFill>
                <a:srgbClr val="C00000"/>
              </a:solidFill>
              <a:latin typeface="Courier New" panose="02070309020205020404" pitchFamily="49" charset="0"/>
              <a:cs typeface="Courier New" panose="02070309020205020404" pitchFamily="49" charset="0"/>
            </a:endParaRPr>
          </a:p>
        </p:txBody>
      </p:sp>
      <p:grpSp>
        <p:nvGrpSpPr>
          <p:cNvPr id="6" name="Group 5">
            <a:extLst>
              <a:ext uri="{FF2B5EF4-FFF2-40B4-BE49-F238E27FC236}">
                <a16:creationId xmlns:a16="http://schemas.microsoft.com/office/drawing/2014/main" id="{A0BC1BE2-5CBC-4FBA-9D47-2553A7512A98}"/>
              </a:ext>
            </a:extLst>
          </p:cNvPr>
          <p:cNvGrpSpPr/>
          <p:nvPr/>
        </p:nvGrpSpPr>
        <p:grpSpPr>
          <a:xfrm>
            <a:off x="3581398" y="1497076"/>
            <a:ext cx="3882990" cy="1074674"/>
            <a:chOff x="3581398" y="1497076"/>
            <a:chExt cx="3882990" cy="1074674"/>
          </a:xfrm>
        </p:grpSpPr>
        <p:sp>
          <p:nvSpPr>
            <p:cNvPr id="2" name="Flowchart: Card 1">
              <a:extLst>
                <a:ext uri="{FF2B5EF4-FFF2-40B4-BE49-F238E27FC236}">
                  <a16:creationId xmlns:a16="http://schemas.microsoft.com/office/drawing/2014/main" id="{D28882D0-34A9-4243-A02D-162E9AC1F25A}"/>
                </a:ext>
              </a:extLst>
            </p:cNvPr>
            <p:cNvSpPr/>
            <p:nvPr/>
          </p:nvSpPr>
          <p:spPr>
            <a:xfrm>
              <a:off x="4572000" y="1497076"/>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a:t>
              </a:r>
            </a:p>
            <a:p>
              <a:pPr algn="ctr"/>
              <a:r>
                <a:rPr lang="en-US" dirty="0"/>
                <a:t>Class Definition</a:t>
              </a:r>
            </a:p>
          </p:txBody>
        </p:sp>
        <p:sp>
          <p:nvSpPr>
            <p:cNvPr id="25" name="Flowchart: Off-page Connector 24">
              <a:extLst>
                <a:ext uri="{FF2B5EF4-FFF2-40B4-BE49-F238E27FC236}">
                  <a16:creationId xmlns:a16="http://schemas.microsoft.com/office/drawing/2014/main" id="{88B81992-77FD-4DBF-9F84-028DA8A66AE2}"/>
                </a:ext>
              </a:extLst>
            </p:cNvPr>
            <p:cNvSpPr/>
            <p:nvPr/>
          </p:nvSpPr>
          <p:spPr>
            <a:xfrm rot="16200000">
              <a:off x="6883243" y="1325608"/>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a:t>
              </a:r>
            </a:p>
          </p:txBody>
        </p:sp>
        <p:sp>
          <p:nvSpPr>
            <p:cNvPr id="26" name="Flowchart: Off-page Connector 25">
              <a:extLst>
                <a:ext uri="{FF2B5EF4-FFF2-40B4-BE49-F238E27FC236}">
                  <a16:creationId xmlns:a16="http://schemas.microsoft.com/office/drawing/2014/main" id="{2092BDF5-5E9D-4993-8150-A5EF8B5B1191}"/>
                </a:ext>
              </a:extLst>
            </p:cNvPr>
            <p:cNvSpPr/>
            <p:nvPr/>
          </p:nvSpPr>
          <p:spPr>
            <a:xfrm rot="16200000">
              <a:off x="3990856" y="1448955"/>
              <a:ext cx="171688"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on</a:t>
              </a:r>
            </a:p>
          </p:txBody>
        </p:sp>
        <p:sp>
          <p:nvSpPr>
            <p:cNvPr id="27" name="Flowchart: Off-page Connector 26">
              <a:extLst>
                <a:ext uri="{FF2B5EF4-FFF2-40B4-BE49-F238E27FC236}">
                  <a16:creationId xmlns:a16="http://schemas.microsoft.com/office/drawing/2014/main" id="{060AF254-157D-40E1-8628-C8DE34EFF1F7}"/>
                </a:ext>
              </a:extLst>
            </p:cNvPr>
            <p:cNvSpPr/>
            <p:nvPr/>
          </p:nvSpPr>
          <p:spPr>
            <a:xfrm rot="16200000">
              <a:off x="3999860" y="1682161"/>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off</a:t>
              </a:r>
            </a:p>
          </p:txBody>
        </p:sp>
        <p:sp>
          <p:nvSpPr>
            <p:cNvPr id="21" name="Flowchart: Off-page Connector 20">
              <a:extLst>
                <a:ext uri="{FF2B5EF4-FFF2-40B4-BE49-F238E27FC236}">
                  <a16:creationId xmlns:a16="http://schemas.microsoft.com/office/drawing/2014/main" id="{4296738A-9DEC-41F7-B44B-F6C6EFF6BB2E}"/>
                </a:ext>
              </a:extLst>
            </p:cNvPr>
            <p:cNvSpPr/>
            <p:nvPr/>
          </p:nvSpPr>
          <p:spPr>
            <a:xfrm rot="16200000">
              <a:off x="3990854" y="1914270"/>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update</a:t>
              </a:r>
            </a:p>
          </p:txBody>
        </p:sp>
      </p:grpSp>
      <p:grpSp>
        <p:nvGrpSpPr>
          <p:cNvPr id="8" name="Group 7">
            <a:extLst>
              <a:ext uri="{FF2B5EF4-FFF2-40B4-BE49-F238E27FC236}">
                <a16:creationId xmlns:a16="http://schemas.microsoft.com/office/drawing/2014/main" id="{4862A25E-5FED-462F-9EEC-A787945FB324}"/>
              </a:ext>
            </a:extLst>
          </p:cNvPr>
          <p:cNvGrpSpPr/>
          <p:nvPr/>
        </p:nvGrpSpPr>
        <p:grpSpPr>
          <a:xfrm>
            <a:off x="3581398" y="1504274"/>
            <a:ext cx="3882990" cy="1074674"/>
            <a:chOff x="3590404" y="2808398"/>
            <a:chExt cx="3882990" cy="1074674"/>
          </a:xfrm>
        </p:grpSpPr>
        <p:sp>
          <p:nvSpPr>
            <p:cNvPr id="14" name="Flowchart: Card 13">
              <a:extLst>
                <a:ext uri="{FF2B5EF4-FFF2-40B4-BE49-F238E27FC236}">
                  <a16:creationId xmlns:a16="http://schemas.microsoft.com/office/drawing/2014/main" id="{B1AAB3EF-5605-4ACC-BC44-7412C53FFBD6}"/>
                </a:ext>
              </a:extLst>
            </p:cNvPr>
            <p:cNvSpPr/>
            <p:nvPr/>
          </p:nvSpPr>
          <p:spPr>
            <a:xfrm>
              <a:off x="4577792" y="2808398"/>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FFFF00"/>
                  </a:solidFill>
                  <a:latin typeface="Courier New" panose="02070309020205020404" pitchFamily="49" charset="0"/>
                  <a:cs typeface="Courier New" panose="02070309020205020404" pitchFamily="49" charset="0"/>
                </a:rPr>
                <a:t>Object</a:t>
              </a:r>
            </a:p>
            <a:p>
              <a:pPr algn="ctr"/>
              <a:r>
                <a:rPr lang="en-US" sz="1800" b="1" dirty="0">
                  <a:solidFill>
                    <a:srgbClr val="00B050"/>
                  </a:solidFill>
                  <a:latin typeface="Courier New" panose="02070309020205020404" pitchFamily="49" charset="0"/>
                  <a:cs typeface="Courier New" panose="02070309020205020404" pitchFamily="49" charset="0"/>
                </a:rPr>
                <a:t>myLed1</a:t>
              </a:r>
              <a:endParaRPr lang="en-US" dirty="0"/>
            </a:p>
            <a:p>
              <a:pPr algn="ctr"/>
              <a:r>
                <a:rPr lang="en-US" sz="1000" dirty="0">
                  <a:solidFill>
                    <a:srgbClr val="FFFF00"/>
                  </a:solidFill>
                  <a:latin typeface="Courier New" panose="02070309020205020404" pitchFamily="49" charset="0"/>
                  <a:cs typeface="Courier New" panose="02070309020205020404" pitchFamily="49" charset="0"/>
                </a:rPr>
                <a:t>_pin = 13</a:t>
              </a:r>
            </a:p>
            <a:p>
              <a:pPr algn="ctr"/>
              <a:r>
                <a:rPr lang="en-US" sz="1000" dirty="0">
                  <a:solidFill>
                    <a:srgbClr val="FFFF00"/>
                  </a:solidFill>
                  <a:latin typeface="Courier New" panose="02070309020205020404" pitchFamily="49" charset="0"/>
                  <a:cs typeface="Courier New" panose="02070309020205020404" pitchFamily="49" charset="0"/>
                </a:rPr>
                <a:t>_state = OFF</a:t>
              </a:r>
            </a:p>
            <a:p>
              <a:pPr algn="ctr"/>
              <a:r>
                <a:rPr lang="en-US" sz="1000" b="0" i="0" dirty="0">
                  <a:solidFill>
                    <a:srgbClr val="FFFF00"/>
                  </a:solidFill>
                  <a:effectLst/>
                  <a:latin typeface="Courier New" panose="02070309020205020404" pitchFamily="49" charset="0"/>
                  <a:cs typeface="Courier New" panose="02070309020205020404" pitchFamily="49" charset="0"/>
                </a:rPr>
                <a:t>pinMode(_pin, OUTPUT);</a:t>
              </a:r>
              <a:endParaRPr lang="en-US" sz="1000" dirty="0">
                <a:solidFill>
                  <a:srgbClr val="FFFF00"/>
                </a:solidFill>
                <a:latin typeface="Courier New" panose="02070309020205020404" pitchFamily="49" charset="0"/>
                <a:cs typeface="Courier New" panose="02070309020205020404" pitchFamily="49" charset="0"/>
              </a:endParaRPr>
            </a:p>
          </p:txBody>
        </p:sp>
        <p:sp>
          <p:nvSpPr>
            <p:cNvPr id="15" name="Flowchart: Off-page Connector 14">
              <a:extLst>
                <a:ext uri="{FF2B5EF4-FFF2-40B4-BE49-F238E27FC236}">
                  <a16:creationId xmlns:a16="http://schemas.microsoft.com/office/drawing/2014/main" id="{520FA034-D7BB-40D4-8352-C95296D5BAA9}"/>
                </a:ext>
              </a:extLst>
            </p:cNvPr>
            <p:cNvSpPr/>
            <p:nvPr/>
          </p:nvSpPr>
          <p:spPr>
            <a:xfrm rot="16200000">
              <a:off x="6892249" y="2618421"/>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13</a:t>
              </a:r>
            </a:p>
          </p:txBody>
        </p:sp>
        <p:sp>
          <p:nvSpPr>
            <p:cNvPr id="16" name="Flowchart: Off-page Connector 15">
              <a:extLst>
                <a:ext uri="{FF2B5EF4-FFF2-40B4-BE49-F238E27FC236}">
                  <a16:creationId xmlns:a16="http://schemas.microsoft.com/office/drawing/2014/main" id="{010A05CC-79E5-411F-9D94-DFDF57DDE2C4}"/>
                </a:ext>
              </a:extLst>
            </p:cNvPr>
            <p:cNvSpPr/>
            <p:nvPr/>
          </p:nvSpPr>
          <p:spPr>
            <a:xfrm rot="16200000">
              <a:off x="3999862" y="2741768"/>
              <a:ext cx="171688"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on</a:t>
              </a:r>
            </a:p>
          </p:txBody>
        </p:sp>
        <p:sp>
          <p:nvSpPr>
            <p:cNvPr id="17" name="Flowchart: Off-page Connector 16">
              <a:extLst>
                <a:ext uri="{FF2B5EF4-FFF2-40B4-BE49-F238E27FC236}">
                  <a16:creationId xmlns:a16="http://schemas.microsoft.com/office/drawing/2014/main" id="{7E902A9D-B4F0-4F13-B94D-BB3B66B7E93E}"/>
                </a:ext>
              </a:extLst>
            </p:cNvPr>
            <p:cNvSpPr/>
            <p:nvPr/>
          </p:nvSpPr>
          <p:spPr>
            <a:xfrm rot="16200000">
              <a:off x="3999861" y="2981731"/>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off</a:t>
              </a:r>
            </a:p>
          </p:txBody>
        </p:sp>
        <p:sp>
          <p:nvSpPr>
            <p:cNvPr id="22" name="Flowchart: Off-page Connector 21">
              <a:extLst>
                <a:ext uri="{FF2B5EF4-FFF2-40B4-BE49-F238E27FC236}">
                  <a16:creationId xmlns:a16="http://schemas.microsoft.com/office/drawing/2014/main" id="{88CEE0B3-41C5-4BF8-8D73-F50A785F0551}"/>
                </a:ext>
              </a:extLst>
            </p:cNvPr>
            <p:cNvSpPr/>
            <p:nvPr/>
          </p:nvSpPr>
          <p:spPr>
            <a:xfrm rot="16200000">
              <a:off x="3999860" y="3216681"/>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update</a:t>
              </a:r>
            </a:p>
          </p:txBody>
        </p:sp>
      </p:grpSp>
      <p:sp>
        <p:nvSpPr>
          <p:cNvPr id="29" name="Speech Bubble: Oval 28">
            <a:extLst>
              <a:ext uri="{FF2B5EF4-FFF2-40B4-BE49-F238E27FC236}">
                <a16:creationId xmlns:a16="http://schemas.microsoft.com/office/drawing/2014/main" id="{196BB82D-A62F-4B58-95BD-BEA289CD90B3}"/>
              </a:ext>
            </a:extLst>
          </p:cNvPr>
          <p:cNvSpPr/>
          <p:nvPr/>
        </p:nvSpPr>
        <p:spPr>
          <a:xfrm>
            <a:off x="1794933" y="3752224"/>
            <a:ext cx="5943600" cy="831112"/>
          </a:xfrm>
          <a:prstGeom prst="wedgeEllipseCallout">
            <a:avLst>
              <a:gd name="adj1" fmla="val -5780"/>
              <a:gd name="adj2" fmla="val -204166"/>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5) When next our loop code calls </a:t>
            </a:r>
            <a:r>
              <a:rPr lang="en-US" sz="1200" b="1" dirty="0">
                <a:solidFill>
                  <a:srgbClr val="00B050"/>
                </a:solidFill>
                <a:latin typeface="Courier New" panose="02070309020205020404" pitchFamily="49" charset="0"/>
                <a:cs typeface="Courier New" panose="02070309020205020404" pitchFamily="49" charset="0"/>
              </a:rPr>
              <a:t>myLed1.update() </a:t>
            </a:r>
            <a:r>
              <a:rPr lang="en-US" sz="1200" dirty="0">
                <a:solidFill>
                  <a:schemeClr val="tx1"/>
                </a:solidFill>
              </a:rPr>
              <a:t>it will check the local variables </a:t>
            </a:r>
            <a:r>
              <a:rPr lang="en-US" sz="1200" dirty="0">
                <a:solidFill>
                  <a:schemeClr val="accent2"/>
                </a:solidFill>
              </a:rPr>
              <a:t>_state </a:t>
            </a:r>
            <a:r>
              <a:rPr lang="en-US" sz="1200" dirty="0">
                <a:solidFill>
                  <a:schemeClr val="tx1"/>
                </a:solidFill>
              </a:rPr>
              <a:t>and writes it to the output pin.</a:t>
            </a:r>
          </a:p>
          <a:p>
            <a:pPr algn="ctr"/>
            <a:r>
              <a:rPr lang="en-US" sz="1200" dirty="0">
                <a:solidFill>
                  <a:schemeClr val="tx1"/>
                </a:solidFill>
              </a:rPr>
              <a:t>It is only at this point our LED will turn ON.</a:t>
            </a:r>
          </a:p>
        </p:txBody>
      </p:sp>
      <p:grpSp>
        <p:nvGrpSpPr>
          <p:cNvPr id="36" name="Group 35">
            <a:extLst>
              <a:ext uri="{FF2B5EF4-FFF2-40B4-BE49-F238E27FC236}">
                <a16:creationId xmlns:a16="http://schemas.microsoft.com/office/drawing/2014/main" id="{23B6AE25-824F-42A3-83A8-53AAA971BFD4}"/>
              </a:ext>
            </a:extLst>
          </p:cNvPr>
          <p:cNvGrpSpPr/>
          <p:nvPr/>
        </p:nvGrpSpPr>
        <p:grpSpPr>
          <a:xfrm>
            <a:off x="3590404" y="1497076"/>
            <a:ext cx="3882990" cy="1074674"/>
            <a:chOff x="3590404" y="2785576"/>
            <a:chExt cx="3882990" cy="1074674"/>
          </a:xfrm>
        </p:grpSpPr>
        <p:sp>
          <p:nvSpPr>
            <p:cNvPr id="37" name="Flowchart: Card 36">
              <a:extLst>
                <a:ext uri="{FF2B5EF4-FFF2-40B4-BE49-F238E27FC236}">
                  <a16:creationId xmlns:a16="http://schemas.microsoft.com/office/drawing/2014/main" id="{611CFD28-9CE6-4092-81C4-68C51FD48D18}"/>
                </a:ext>
              </a:extLst>
            </p:cNvPr>
            <p:cNvSpPr/>
            <p:nvPr/>
          </p:nvSpPr>
          <p:spPr>
            <a:xfrm>
              <a:off x="4577792" y="2785576"/>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FFFF00"/>
                  </a:solidFill>
                  <a:latin typeface="Courier New" panose="02070309020205020404" pitchFamily="49" charset="0"/>
                  <a:cs typeface="Courier New" panose="02070309020205020404" pitchFamily="49" charset="0"/>
                </a:rPr>
                <a:t>Object</a:t>
              </a:r>
            </a:p>
            <a:p>
              <a:pPr algn="ctr"/>
              <a:r>
                <a:rPr lang="en-US" sz="1400" b="1" dirty="0">
                  <a:solidFill>
                    <a:srgbClr val="00B050"/>
                  </a:solidFill>
                  <a:latin typeface="Courier New" panose="02070309020205020404" pitchFamily="49" charset="0"/>
                  <a:cs typeface="Courier New" panose="02070309020205020404" pitchFamily="49" charset="0"/>
                </a:rPr>
                <a:t>myLed1</a:t>
              </a:r>
              <a:endParaRPr lang="en-US" sz="1000" dirty="0"/>
            </a:p>
            <a:p>
              <a:pPr algn="ctr"/>
              <a:r>
                <a:rPr lang="en-US" sz="1000" dirty="0">
                  <a:solidFill>
                    <a:srgbClr val="FFFF00"/>
                  </a:solidFill>
                  <a:latin typeface="Courier New" panose="02070309020205020404" pitchFamily="49" charset="0"/>
                  <a:cs typeface="Courier New" panose="02070309020205020404" pitchFamily="49" charset="0"/>
                </a:rPr>
                <a:t>_pin = 13</a:t>
              </a:r>
            </a:p>
            <a:p>
              <a:pPr algn="ctr"/>
              <a:r>
                <a:rPr lang="en-US" sz="1000" dirty="0">
                  <a:solidFill>
                    <a:srgbClr val="FFFF00"/>
                  </a:solidFill>
                  <a:latin typeface="Courier New" panose="02070309020205020404" pitchFamily="49" charset="0"/>
                  <a:cs typeface="Courier New" panose="02070309020205020404" pitchFamily="49" charset="0"/>
                </a:rPr>
                <a:t>_state = </a:t>
              </a:r>
              <a:r>
                <a:rPr lang="en-US" sz="1000" dirty="0">
                  <a:solidFill>
                    <a:srgbClr val="FF0000"/>
                  </a:solidFill>
                  <a:latin typeface="Courier New" panose="02070309020205020404" pitchFamily="49" charset="0"/>
                  <a:cs typeface="Courier New" panose="02070309020205020404" pitchFamily="49" charset="0"/>
                </a:rPr>
                <a:t>ON</a:t>
              </a:r>
            </a:p>
          </p:txBody>
        </p:sp>
        <p:sp>
          <p:nvSpPr>
            <p:cNvPr id="38" name="Flowchart: Off-page Connector 37">
              <a:extLst>
                <a:ext uri="{FF2B5EF4-FFF2-40B4-BE49-F238E27FC236}">
                  <a16:creationId xmlns:a16="http://schemas.microsoft.com/office/drawing/2014/main" id="{8B029866-F41C-4E38-8C38-5CDF16E5BFE3}"/>
                </a:ext>
              </a:extLst>
            </p:cNvPr>
            <p:cNvSpPr/>
            <p:nvPr/>
          </p:nvSpPr>
          <p:spPr>
            <a:xfrm rot="16200000">
              <a:off x="6892249" y="2618421"/>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13</a:t>
              </a:r>
            </a:p>
          </p:txBody>
        </p:sp>
        <p:sp>
          <p:nvSpPr>
            <p:cNvPr id="39" name="Flowchart: Off-page Connector 38">
              <a:extLst>
                <a:ext uri="{FF2B5EF4-FFF2-40B4-BE49-F238E27FC236}">
                  <a16:creationId xmlns:a16="http://schemas.microsoft.com/office/drawing/2014/main" id="{7CA2CC62-3497-42AC-8F8A-0C94ABC836C4}"/>
                </a:ext>
              </a:extLst>
            </p:cNvPr>
            <p:cNvSpPr/>
            <p:nvPr/>
          </p:nvSpPr>
          <p:spPr>
            <a:xfrm rot="16200000">
              <a:off x="3999862" y="2741768"/>
              <a:ext cx="171688"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on</a:t>
              </a:r>
            </a:p>
          </p:txBody>
        </p:sp>
        <p:sp>
          <p:nvSpPr>
            <p:cNvPr id="40" name="Flowchart: Off-page Connector 39">
              <a:extLst>
                <a:ext uri="{FF2B5EF4-FFF2-40B4-BE49-F238E27FC236}">
                  <a16:creationId xmlns:a16="http://schemas.microsoft.com/office/drawing/2014/main" id="{77CB987D-1ACB-4665-9C72-708D6A7B8180}"/>
                </a:ext>
              </a:extLst>
            </p:cNvPr>
            <p:cNvSpPr/>
            <p:nvPr/>
          </p:nvSpPr>
          <p:spPr>
            <a:xfrm rot="16200000">
              <a:off x="3999861" y="2981731"/>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off</a:t>
              </a:r>
            </a:p>
          </p:txBody>
        </p:sp>
        <p:sp>
          <p:nvSpPr>
            <p:cNvPr id="41" name="Flowchart: Off-page Connector 40">
              <a:extLst>
                <a:ext uri="{FF2B5EF4-FFF2-40B4-BE49-F238E27FC236}">
                  <a16:creationId xmlns:a16="http://schemas.microsoft.com/office/drawing/2014/main" id="{0A389270-A98B-4DD8-B1A2-4031524A15D1}"/>
                </a:ext>
              </a:extLst>
            </p:cNvPr>
            <p:cNvSpPr/>
            <p:nvPr/>
          </p:nvSpPr>
          <p:spPr>
            <a:xfrm rot="16200000">
              <a:off x="3999860" y="3216681"/>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update</a:t>
              </a:r>
            </a:p>
          </p:txBody>
        </p:sp>
      </p:grpSp>
      <p:sp>
        <p:nvSpPr>
          <p:cNvPr id="28" name="Speech Bubble: Oval 27">
            <a:extLst>
              <a:ext uri="{FF2B5EF4-FFF2-40B4-BE49-F238E27FC236}">
                <a16:creationId xmlns:a16="http://schemas.microsoft.com/office/drawing/2014/main" id="{CBA65244-4E76-48F9-8F1E-C0BD77F0F556}"/>
              </a:ext>
            </a:extLst>
          </p:cNvPr>
          <p:cNvSpPr/>
          <p:nvPr/>
        </p:nvSpPr>
        <p:spPr>
          <a:xfrm>
            <a:off x="1447800" y="4142572"/>
            <a:ext cx="6096000" cy="831112"/>
          </a:xfrm>
          <a:prstGeom prst="wedgeEllipseCallout">
            <a:avLst>
              <a:gd name="adj1" fmla="val -5324"/>
              <a:gd name="adj2" fmla="val -304408"/>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4) Now lets say we called the on method </a:t>
            </a:r>
            <a:r>
              <a:rPr lang="en-US" sz="1200" b="1" dirty="0">
                <a:solidFill>
                  <a:srgbClr val="00B050"/>
                </a:solidFill>
                <a:latin typeface="Courier New" panose="02070309020205020404" pitchFamily="49" charset="0"/>
                <a:cs typeface="Courier New" panose="02070309020205020404" pitchFamily="49" charset="0"/>
              </a:rPr>
              <a:t>myLed1.on() </a:t>
            </a:r>
            <a:r>
              <a:rPr lang="en-US" sz="1200" dirty="0">
                <a:solidFill>
                  <a:schemeClr val="tx1"/>
                </a:solidFill>
              </a:rPr>
              <a:t>All this does is set the local variable </a:t>
            </a:r>
            <a:r>
              <a:rPr lang="en-US" sz="1200" dirty="0">
                <a:solidFill>
                  <a:schemeClr val="accent2"/>
                </a:solidFill>
              </a:rPr>
              <a:t>_state to on. </a:t>
            </a:r>
            <a:r>
              <a:rPr lang="en-US" sz="1200" dirty="0">
                <a:solidFill>
                  <a:schemeClr val="tx1"/>
                </a:solidFill>
              </a:rPr>
              <a:t>At this point still nothing happens because </a:t>
            </a:r>
            <a:r>
              <a:rPr lang="en-US" sz="1200" dirty="0">
                <a:solidFill>
                  <a:srgbClr val="C00000"/>
                </a:solidFill>
              </a:rPr>
              <a:t>_state </a:t>
            </a:r>
            <a:r>
              <a:rPr lang="en-US" sz="1200" dirty="0">
                <a:solidFill>
                  <a:schemeClr val="tx1"/>
                </a:solidFill>
              </a:rPr>
              <a:t>is just a private variable inside our class. </a:t>
            </a:r>
          </a:p>
        </p:txBody>
      </p:sp>
      <p:sp>
        <p:nvSpPr>
          <p:cNvPr id="19" name="Speech Bubble: Oval 18">
            <a:extLst>
              <a:ext uri="{FF2B5EF4-FFF2-40B4-BE49-F238E27FC236}">
                <a16:creationId xmlns:a16="http://schemas.microsoft.com/office/drawing/2014/main" id="{CFF09492-3A55-48C5-A1B3-BC0CFC3F387A}"/>
              </a:ext>
            </a:extLst>
          </p:cNvPr>
          <p:cNvSpPr/>
          <p:nvPr/>
        </p:nvSpPr>
        <p:spPr>
          <a:xfrm>
            <a:off x="228600" y="3311459"/>
            <a:ext cx="6400800" cy="1206097"/>
          </a:xfrm>
          <a:prstGeom prst="wedgeEllipseCallout">
            <a:avLst>
              <a:gd name="adj1" fmla="val 5986"/>
              <a:gd name="adj2" fmla="val -114799"/>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3) In  loop code we call the update method </a:t>
            </a:r>
            <a:r>
              <a:rPr lang="en-US" sz="1200" b="1" dirty="0">
                <a:solidFill>
                  <a:srgbClr val="00B050"/>
                </a:solidFill>
                <a:latin typeface="Courier New" panose="02070309020205020404" pitchFamily="49" charset="0"/>
                <a:cs typeface="Courier New" panose="02070309020205020404" pitchFamily="49" charset="0"/>
              </a:rPr>
              <a:t>myLed1.update() </a:t>
            </a:r>
            <a:r>
              <a:rPr lang="en-US" sz="1200" dirty="0">
                <a:solidFill>
                  <a:schemeClr val="tx1"/>
                </a:solidFill>
              </a:rPr>
              <a:t>which executes the line  </a:t>
            </a:r>
            <a:r>
              <a:rPr lang="en-US" sz="1200" b="1" dirty="0">
                <a:solidFill>
                  <a:srgbClr val="C00000"/>
                </a:solidFill>
                <a:latin typeface="Courier New" panose="02070309020205020404" pitchFamily="49" charset="0"/>
                <a:cs typeface="Courier New" panose="02070309020205020404" pitchFamily="49" charset="0"/>
              </a:rPr>
              <a:t>digitalWrite(_pin, _state)</a:t>
            </a:r>
          </a:p>
          <a:p>
            <a:pPr algn="ctr"/>
            <a:r>
              <a:rPr lang="en-US" sz="1200" dirty="0">
                <a:solidFill>
                  <a:schemeClr val="tx1"/>
                </a:solidFill>
              </a:rPr>
              <a:t>Not too much else happens- we just turned off a pin that was probably already off!</a:t>
            </a:r>
          </a:p>
        </p:txBody>
      </p:sp>
    </p:spTree>
    <p:extLst>
      <p:ext uri="{BB962C8B-B14F-4D97-AF65-F5344CB8AC3E}">
        <p14:creationId xmlns:p14="http://schemas.microsoft.com/office/powerpoint/2010/main" val="320486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1"/>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8"/>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500"/>
                                        <p:tgtEl>
                                          <p:spTgt spid="28"/>
                                        </p:tgtEl>
                                      </p:cBhvr>
                                    </p:animEffect>
                                  </p:childTnLst>
                                </p:cTn>
                              </p:par>
                            </p:childTnLst>
                          </p:cTn>
                        </p:par>
                        <p:par>
                          <p:cTn id="36" fill="hold">
                            <p:stCondLst>
                              <p:cond delay="500"/>
                            </p:stCondLst>
                            <p:childTnLst>
                              <p:par>
                                <p:cTn id="37" presetID="22" presetClass="entr" presetSubtype="4" fill="hold"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wipe(down)">
                                      <p:cBhvr>
                                        <p:cTn id="39" dur="500"/>
                                        <p:tgtEl>
                                          <p:spTgt spid="36"/>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grpId="1" nodeType="clickEffect">
                                  <p:stCondLst>
                                    <p:cond delay="0"/>
                                  </p:stCondLst>
                                  <p:childTnLst>
                                    <p:set>
                                      <p:cBhvr>
                                        <p:cTn id="43" dur="1" fill="hold">
                                          <p:stCondLst>
                                            <p:cond delay="0"/>
                                          </p:stCondLst>
                                        </p:cTn>
                                        <p:tgtEl>
                                          <p:spTgt spid="28"/>
                                        </p:tgtEl>
                                        <p:attrNameLst>
                                          <p:attrName>style.visibility</p:attrName>
                                        </p:attrNameLst>
                                      </p:cBhvr>
                                      <p:to>
                                        <p:strVal val="hidden"/>
                                      </p:to>
                                    </p:set>
                                  </p:childTnLst>
                                </p:cTn>
                              </p:par>
                            </p:childTnLst>
                          </p:cTn>
                        </p:par>
                        <p:par>
                          <p:cTn id="44" fill="hold">
                            <p:stCondLst>
                              <p:cond delay="0"/>
                            </p:stCondLst>
                            <p:childTnLst>
                              <p:par>
                                <p:cTn id="45" presetID="10" presetClass="entr" presetSubtype="0" fill="hold" grpId="0" nodeType="after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8" grpId="0" animBg="1"/>
      <p:bldP spid="18" grpId="1" animBg="1"/>
      <p:bldP spid="29" grpId="0" animBg="1"/>
      <p:bldP spid="28" grpId="0" animBg="1"/>
      <p:bldP spid="28" grpId="1" animBg="1"/>
      <p:bldP spid="19" grpId="0" animBg="1"/>
      <p:bldP spid="19"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Recap from Part 1</a:t>
            </a: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1</a:t>
            </a:r>
          </a:p>
        </p:txBody>
      </p:sp>
      <p:sp>
        <p:nvSpPr>
          <p:cNvPr id="6" name="Flowchart: Terminator 5">
            <a:extLst>
              <a:ext uri="{FF2B5EF4-FFF2-40B4-BE49-F238E27FC236}">
                <a16:creationId xmlns:a16="http://schemas.microsoft.com/office/drawing/2014/main" id="{543523EC-6D99-404F-A476-48CAB9E4DAF2}"/>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18018009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6F6C9F-FE06-42A7-A215-13D116D868D2}"/>
              </a:ext>
            </a:extLst>
          </p:cNvPr>
          <p:cNvSpPr txBox="1"/>
          <p:nvPr/>
        </p:nvSpPr>
        <p:spPr>
          <a:xfrm>
            <a:off x="0" y="0"/>
            <a:ext cx="7467600" cy="646331"/>
          </a:xfrm>
          <a:prstGeom prst="rect">
            <a:avLst/>
          </a:prstGeom>
          <a:noFill/>
        </p:spPr>
        <p:txBody>
          <a:bodyPr wrap="square" rtlCol="0">
            <a:spAutoFit/>
          </a:bodyPr>
          <a:lstStyle/>
          <a:p>
            <a:r>
              <a:rPr lang="en-US" sz="3600" dirty="0">
                <a:solidFill>
                  <a:schemeClr val="bg1"/>
                </a:solidFill>
              </a:rPr>
              <a:t>References and Additional Material</a:t>
            </a:r>
          </a:p>
        </p:txBody>
      </p:sp>
      <p:sp>
        <p:nvSpPr>
          <p:cNvPr id="3" name="TextBox 2">
            <a:extLst>
              <a:ext uri="{FF2B5EF4-FFF2-40B4-BE49-F238E27FC236}">
                <a16:creationId xmlns:a16="http://schemas.microsoft.com/office/drawing/2014/main" id="{29B74366-6C02-4246-BB33-8688199CF3DC}"/>
              </a:ext>
            </a:extLst>
          </p:cNvPr>
          <p:cNvSpPr txBox="1"/>
          <p:nvPr/>
        </p:nvSpPr>
        <p:spPr>
          <a:xfrm>
            <a:off x="266700" y="1200150"/>
            <a:ext cx="8610600" cy="2800767"/>
          </a:xfrm>
          <a:prstGeom prst="rect">
            <a:avLst/>
          </a:prstGeom>
          <a:noFill/>
        </p:spPr>
        <p:txBody>
          <a:bodyPr wrap="square" rtlCol="0">
            <a:spAutoFit/>
          </a:bodyPr>
          <a:lstStyle/>
          <a:p>
            <a:r>
              <a:rPr lang="en-US" sz="1600" dirty="0"/>
              <a:t>Binary numbers and types :</a:t>
            </a:r>
          </a:p>
          <a:p>
            <a:pPr marL="971550" indent="-285750">
              <a:buFont typeface="Arial" panose="020B0604020202020204" pitchFamily="34" charset="0"/>
              <a:buChar char="•"/>
            </a:pPr>
            <a:r>
              <a:rPr lang="en-US" sz="1400" dirty="0">
                <a:solidFill>
                  <a:srgbClr val="0066FF"/>
                </a:solidFill>
                <a:hlinkClick r:id="rId3"/>
              </a:rPr>
              <a:t>https://learn.sparkfun.com/tutorials/data-types-in-arduino/all</a:t>
            </a:r>
            <a:endParaRPr lang="en-US" sz="1400" dirty="0">
              <a:solidFill>
                <a:srgbClr val="0066FF"/>
              </a:solidFill>
            </a:endParaRPr>
          </a:p>
          <a:p>
            <a:pPr marL="971550" indent="-285750">
              <a:buFont typeface="Arial" panose="020B0604020202020204" pitchFamily="34" charset="0"/>
              <a:buChar char="•"/>
            </a:pPr>
            <a:r>
              <a:rPr lang="en-US" sz="1400" dirty="0">
                <a:hlinkClick r:id="rId4"/>
              </a:rPr>
              <a:t>http://users.ece.utexas.edu/~valvano/embed/chap3/chap3.htm</a:t>
            </a:r>
            <a:endParaRPr lang="en-US" sz="1400" dirty="0"/>
          </a:p>
          <a:p>
            <a:r>
              <a:rPr lang="en-US" sz="1600" dirty="0"/>
              <a:t>Conditional Evaluation (ternary operator):</a:t>
            </a:r>
          </a:p>
          <a:p>
            <a:pPr marL="971550" lvl="1" indent="-285750">
              <a:buFont typeface="Arial" panose="020B0604020202020204" pitchFamily="34" charset="0"/>
              <a:buChar char="•"/>
            </a:pPr>
            <a:r>
              <a:rPr lang="en-US" sz="1400" dirty="0">
                <a:solidFill>
                  <a:srgbClr val="3333FF"/>
                </a:solidFill>
                <a:hlinkClick r:id="rId5">
                  <a:extLst>
                    <a:ext uri="{A12FA001-AC4F-418D-AE19-62706E023703}">
                      <ahyp:hlinkClr xmlns:ahyp="http://schemas.microsoft.com/office/drawing/2018/hyperlinkcolor" val="tx"/>
                    </a:ext>
                  </a:extLst>
                </a:hlinkClick>
              </a:rPr>
              <a:t>https://www.tutorialspoint.com/cplusplus/cpp_conditional_operator.htm</a:t>
            </a:r>
            <a:endParaRPr lang="en-US" sz="1400" dirty="0"/>
          </a:p>
          <a:p>
            <a:r>
              <a:rPr lang="en-US" sz="1600" dirty="0"/>
              <a:t>Alternate explanations on subject of  Classes:</a:t>
            </a:r>
          </a:p>
          <a:p>
            <a:pPr marL="971550" indent="-285750">
              <a:buFont typeface="Arial" panose="020B0604020202020204" pitchFamily="34" charset="0"/>
              <a:buChar char="•"/>
            </a:pPr>
            <a:r>
              <a:rPr lang="en-US" sz="1400" dirty="0">
                <a:hlinkClick r:id="rId6"/>
              </a:rPr>
              <a:t>https://www.guru99.com/cpp-classes-objects.html</a:t>
            </a:r>
            <a:endParaRPr lang="en-US" sz="1400" dirty="0"/>
          </a:p>
          <a:p>
            <a:pPr marL="971550" indent="-285750">
              <a:buFont typeface="Arial" panose="020B0604020202020204" pitchFamily="34" charset="0"/>
              <a:buChar char="•"/>
            </a:pPr>
            <a:r>
              <a:rPr lang="en-US" sz="1400" dirty="0">
                <a:hlinkClick r:id="rId7"/>
              </a:rPr>
              <a:t>http://mypractic.com/lesson-7-classes-in-c-language-for-arduino-button-as-an-object/</a:t>
            </a:r>
            <a:endParaRPr lang="en-US" sz="1400" dirty="0"/>
          </a:p>
          <a:p>
            <a:pPr marL="971550" indent="-285750">
              <a:buFont typeface="Arial" panose="020B0604020202020204" pitchFamily="34" charset="0"/>
              <a:buChar char="•"/>
            </a:pPr>
            <a:r>
              <a:rPr lang="en-US" sz="1400" dirty="0">
                <a:hlinkClick r:id="rId8"/>
              </a:rPr>
              <a:t>https://www.geeksforgeeks.org/c-classes-and-objects/</a:t>
            </a:r>
            <a:endParaRPr lang="en-US" sz="1400" dirty="0"/>
          </a:p>
          <a:p>
            <a:pPr marL="971550" indent="-285750">
              <a:buFont typeface="Arial" panose="020B0604020202020204" pitchFamily="34" charset="0"/>
              <a:buChar char="•"/>
            </a:pPr>
            <a:r>
              <a:rPr lang="en-US" sz="1400" dirty="0">
                <a:hlinkClick r:id="rId9"/>
              </a:rPr>
              <a:t>http://paulmurraycbr.github.io/ArduinoTheOOWay.html</a:t>
            </a:r>
            <a:endParaRPr lang="en-US" sz="1400" dirty="0"/>
          </a:p>
          <a:p>
            <a:r>
              <a:rPr lang="en-US" sz="1600" dirty="0"/>
              <a:t>Common Mistakes and How to Fix them:</a:t>
            </a:r>
          </a:p>
          <a:p>
            <a:pPr marL="971550" indent="-285750">
              <a:buFont typeface="Arial" panose="020B0604020202020204" pitchFamily="34" charset="0"/>
              <a:buChar char="•"/>
            </a:pPr>
            <a:r>
              <a:rPr lang="en-US" sz="1400" dirty="0">
                <a:hlinkClick r:id="rId10"/>
              </a:rPr>
              <a:t>https://www.acodersjourney.com/top-10-c-header-file-mistakes-and-how-to-fix-them/</a:t>
            </a:r>
            <a:endParaRPr lang="en-US" sz="1400" dirty="0"/>
          </a:p>
        </p:txBody>
      </p:sp>
      <p:pic>
        <p:nvPicPr>
          <p:cNvPr id="4" name="Picture 3">
            <a:extLst>
              <a:ext uri="{FF2B5EF4-FFF2-40B4-BE49-F238E27FC236}">
                <a16:creationId xmlns:a16="http://schemas.microsoft.com/office/drawing/2014/main" id="{647A4B9F-DE7E-4A43-8005-7D11EB9274A2}"/>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3444531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133351"/>
            <a:ext cx="7016194" cy="609600"/>
          </a:xfrm>
        </p:spPr>
        <p:txBody>
          <a:bodyPr>
            <a:normAutofit fontScale="90000"/>
          </a:bodyPr>
          <a:lstStyle/>
          <a:p>
            <a:r>
              <a:rPr lang="en-US" dirty="0"/>
              <a:t>What Was Covered in Part 1</a:t>
            </a:r>
          </a:p>
        </p:txBody>
      </p:sp>
      <p:pic>
        <p:nvPicPr>
          <p:cNvPr id="6" name="Picture 5">
            <a:extLst>
              <a:ext uri="{FF2B5EF4-FFF2-40B4-BE49-F238E27FC236}">
                <a16:creationId xmlns:a16="http://schemas.microsoft.com/office/drawing/2014/main" id="{0A05405C-9B1B-4F6F-9FCD-E79A81DDA4E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7" name="TextBox 6">
            <a:extLst>
              <a:ext uri="{FF2B5EF4-FFF2-40B4-BE49-F238E27FC236}">
                <a16:creationId xmlns:a16="http://schemas.microsoft.com/office/drawing/2014/main" id="{DF55F91A-9730-4B3C-9259-4CD783FEABC3}"/>
              </a:ext>
            </a:extLst>
          </p:cNvPr>
          <p:cNvSpPr txBox="1"/>
          <p:nvPr/>
        </p:nvSpPr>
        <p:spPr>
          <a:xfrm>
            <a:off x="228600" y="736093"/>
            <a:ext cx="7315199" cy="369332"/>
          </a:xfrm>
          <a:prstGeom prst="rect">
            <a:avLst/>
          </a:prstGeom>
          <a:noFill/>
        </p:spPr>
        <p:txBody>
          <a:bodyPr wrap="square" rtlCol="0">
            <a:spAutoFit/>
          </a:bodyPr>
          <a:lstStyle/>
          <a:p>
            <a:r>
              <a:rPr lang="en-US" dirty="0"/>
              <a:t>Basic variable </a:t>
            </a:r>
            <a:r>
              <a:rPr lang="en-US" b="1" dirty="0"/>
              <a:t>Types</a:t>
            </a:r>
            <a:r>
              <a:rPr lang="en-US" dirty="0"/>
              <a:t> leading to creating a </a:t>
            </a:r>
            <a:r>
              <a:rPr lang="en-US" b="1" dirty="0"/>
              <a:t>struct{} </a:t>
            </a:r>
            <a:r>
              <a:rPr lang="en-US" dirty="0"/>
              <a:t>as a custom variable type   </a:t>
            </a:r>
          </a:p>
        </p:txBody>
      </p:sp>
      <p:sp>
        <p:nvSpPr>
          <p:cNvPr id="8" name="TextBox 7">
            <a:extLst>
              <a:ext uri="{FF2B5EF4-FFF2-40B4-BE49-F238E27FC236}">
                <a16:creationId xmlns:a16="http://schemas.microsoft.com/office/drawing/2014/main" id="{BEDD09E5-2F41-4DA9-BF9E-A15C0423797B}"/>
              </a:ext>
            </a:extLst>
          </p:cNvPr>
          <p:cNvSpPr txBox="1"/>
          <p:nvPr/>
        </p:nvSpPr>
        <p:spPr>
          <a:xfrm>
            <a:off x="228600" y="1441353"/>
            <a:ext cx="7016193" cy="1200329"/>
          </a:xfrm>
          <a:prstGeom prst="rect">
            <a:avLst/>
          </a:prstGeom>
          <a:noFill/>
        </p:spPr>
        <p:txBody>
          <a:bodyPr wrap="square" rtlCol="0">
            <a:spAutoFit/>
          </a:bodyPr>
          <a:lstStyle/>
          <a:p>
            <a:r>
              <a:rPr lang="en-US" dirty="0"/>
              <a:t>Creating a </a:t>
            </a:r>
            <a:r>
              <a:rPr lang="en-US" b="1" dirty="0"/>
              <a:t>Class{} </a:t>
            </a:r>
            <a:r>
              <a:rPr lang="en-US" dirty="0"/>
              <a:t>is also effectively defining a custom variable type. There can be private and public aspects (These can be </a:t>
            </a:r>
            <a:r>
              <a:rPr lang="en-US" b="1" dirty="0"/>
              <a:t>member</a:t>
            </a:r>
            <a:r>
              <a:rPr lang="en-US" dirty="0"/>
              <a:t> variables or </a:t>
            </a:r>
            <a:r>
              <a:rPr lang="en-US" b="1" dirty="0"/>
              <a:t>member</a:t>
            </a:r>
            <a:r>
              <a:rPr lang="en-US" dirty="0"/>
              <a:t> functions). I used the analogy to a shoebox, where some things are hidden inside, and some things are visible on the outside.</a:t>
            </a:r>
          </a:p>
        </p:txBody>
      </p:sp>
      <p:sp>
        <p:nvSpPr>
          <p:cNvPr id="10" name="TextBox 9">
            <a:extLst>
              <a:ext uri="{FF2B5EF4-FFF2-40B4-BE49-F238E27FC236}">
                <a16:creationId xmlns:a16="http://schemas.microsoft.com/office/drawing/2014/main" id="{C0969E3C-B1B8-4505-BE97-A50DF2AEA921}"/>
              </a:ext>
            </a:extLst>
          </p:cNvPr>
          <p:cNvSpPr txBox="1"/>
          <p:nvPr/>
        </p:nvSpPr>
        <p:spPr>
          <a:xfrm>
            <a:off x="228600" y="2700611"/>
            <a:ext cx="7016195" cy="923330"/>
          </a:xfrm>
          <a:prstGeom prst="rect">
            <a:avLst/>
          </a:prstGeom>
          <a:noFill/>
        </p:spPr>
        <p:txBody>
          <a:bodyPr wrap="square" rtlCol="0">
            <a:spAutoFit/>
          </a:bodyPr>
          <a:lstStyle>
            <a:defPPr>
              <a:defRPr lang="en-US"/>
            </a:defPPr>
            <a:lvl1pPr>
              <a:defRPr sz="1400" b="1"/>
            </a:lvl1pPr>
          </a:lstStyle>
          <a:p>
            <a:r>
              <a:rPr lang="en-US" sz="1800" b="0" dirty="0"/>
              <a:t>We looked at some code fragments to hopefully get a good feel for what is going on inside the shoebox. The constructor function creates our objects. Other member functions allow us to interact with it.</a:t>
            </a:r>
          </a:p>
        </p:txBody>
      </p:sp>
      <p:sp>
        <p:nvSpPr>
          <p:cNvPr id="12" name="TextBox 11">
            <a:extLst>
              <a:ext uri="{FF2B5EF4-FFF2-40B4-BE49-F238E27FC236}">
                <a16:creationId xmlns:a16="http://schemas.microsoft.com/office/drawing/2014/main" id="{DCE0ADD0-9207-4952-866F-9AD13A92DBB9}"/>
              </a:ext>
            </a:extLst>
          </p:cNvPr>
          <p:cNvSpPr txBox="1"/>
          <p:nvPr/>
        </p:nvSpPr>
        <p:spPr>
          <a:xfrm>
            <a:off x="228599" y="3959868"/>
            <a:ext cx="7016195" cy="923330"/>
          </a:xfrm>
          <a:prstGeom prst="rect">
            <a:avLst/>
          </a:prstGeom>
          <a:noFill/>
        </p:spPr>
        <p:txBody>
          <a:bodyPr wrap="square" rtlCol="0">
            <a:spAutoFit/>
          </a:bodyPr>
          <a:lstStyle>
            <a:defPPr>
              <a:defRPr lang="en-US"/>
            </a:defPPr>
            <a:lvl1pPr>
              <a:defRPr sz="1400" b="0"/>
            </a:lvl1pPr>
          </a:lstStyle>
          <a:p>
            <a:r>
              <a:rPr lang="en-US" sz="1800" dirty="0"/>
              <a:t>Reusability of a class without exposing the complexity makes for coding efficiency. This applies to both writing the code, comprehending the code, and maintaining the code.</a:t>
            </a:r>
          </a:p>
        </p:txBody>
      </p:sp>
    </p:spTree>
    <p:extLst>
      <p:ext uri="{BB962C8B-B14F-4D97-AF65-F5344CB8AC3E}">
        <p14:creationId xmlns:p14="http://schemas.microsoft.com/office/powerpoint/2010/main" val="3719152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Organizing Class Code</a:t>
            </a:r>
            <a:br>
              <a:rPr lang="en-US" dirty="0"/>
            </a:br>
            <a:r>
              <a:rPr lang="en-US" dirty="0"/>
              <a:t>*.h     and    *.</a:t>
            </a:r>
            <a:r>
              <a:rPr lang="en-US" dirty="0" err="1"/>
              <a:t>cpp</a:t>
            </a:r>
            <a:r>
              <a:rPr lang="en-US" dirty="0"/>
              <a:t>    files</a:t>
            </a:r>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2</a:t>
            </a:r>
          </a:p>
        </p:txBody>
      </p:sp>
      <p:sp>
        <p:nvSpPr>
          <p:cNvPr id="6" name="Flowchart: Terminator 5">
            <a:extLst>
              <a:ext uri="{FF2B5EF4-FFF2-40B4-BE49-F238E27FC236}">
                <a16:creationId xmlns:a16="http://schemas.microsoft.com/office/drawing/2014/main" id="{543523EC-6D99-404F-A476-48CAB9E4DAF2}"/>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1066463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C388B4-4A4B-4E0F-9B00-519EF976EC62}"/>
              </a:ext>
            </a:extLst>
          </p:cNvPr>
          <p:cNvSpPr>
            <a:spLocks noGrp="1"/>
          </p:cNvSpPr>
          <p:nvPr>
            <p:ph type="title"/>
          </p:nvPr>
        </p:nvSpPr>
        <p:spPr>
          <a:xfrm>
            <a:off x="426721" y="133350"/>
            <a:ext cx="7016194" cy="763525"/>
          </a:xfrm>
        </p:spPr>
        <p:txBody>
          <a:bodyPr/>
          <a:lstStyle/>
          <a:p>
            <a:r>
              <a:rPr lang="en-US" dirty="0"/>
              <a:t>Files that Make up a Class</a:t>
            </a:r>
          </a:p>
        </p:txBody>
      </p:sp>
      <p:sp>
        <p:nvSpPr>
          <p:cNvPr id="6" name="Content Placeholder 5">
            <a:extLst>
              <a:ext uri="{FF2B5EF4-FFF2-40B4-BE49-F238E27FC236}">
                <a16:creationId xmlns:a16="http://schemas.microsoft.com/office/drawing/2014/main" id="{D59BBCBD-7DCA-4653-A136-D506BEC6880E}"/>
              </a:ext>
            </a:extLst>
          </p:cNvPr>
          <p:cNvSpPr>
            <a:spLocks noGrp="1"/>
          </p:cNvSpPr>
          <p:nvPr>
            <p:ph idx="1"/>
          </p:nvPr>
        </p:nvSpPr>
        <p:spPr>
          <a:xfrm>
            <a:off x="426721" y="899160"/>
            <a:ext cx="7016194" cy="3806189"/>
          </a:xfrm>
        </p:spPr>
        <p:txBody>
          <a:bodyPr>
            <a:normAutofit fontScale="92500" lnSpcReduction="20000"/>
          </a:bodyPr>
          <a:lstStyle/>
          <a:p>
            <a:pPr marL="0" indent="0">
              <a:buNone/>
            </a:pPr>
            <a:r>
              <a:rPr lang="en-US" dirty="0"/>
              <a:t>A Header file  ( *.h)</a:t>
            </a:r>
          </a:p>
          <a:p>
            <a:r>
              <a:rPr lang="en-US" sz="2000" dirty="0"/>
              <a:t>Declares the private and public member functions for our class</a:t>
            </a:r>
          </a:p>
          <a:p>
            <a:r>
              <a:rPr lang="en-US" sz="2000" dirty="0"/>
              <a:t>It Does not actually implement those functions</a:t>
            </a:r>
          </a:p>
          <a:p>
            <a:endParaRPr lang="en-US" sz="2000" dirty="0"/>
          </a:p>
          <a:p>
            <a:pPr marL="0" indent="0">
              <a:buNone/>
            </a:pPr>
            <a:r>
              <a:rPr lang="en-US" dirty="0"/>
              <a:t>A C++ Program file  ( *.</a:t>
            </a:r>
            <a:r>
              <a:rPr lang="en-US" dirty="0" err="1"/>
              <a:t>cpp</a:t>
            </a:r>
            <a:r>
              <a:rPr lang="en-US" dirty="0"/>
              <a:t>)</a:t>
            </a:r>
          </a:p>
          <a:p>
            <a:r>
              <a:rPr lang="en-US" sz="2000" dirty="0"/>
              <a:t>Implements the member functions for our class.</a:t>
            </a:r>
          </a:p>
          <a:p>
            <a:r>
              <a:rPr lang="en-US" sz="2000" dirty="0"/>
              <a:t>Each function was precisely identified in the header.</a:t>
            </a:r>
          </a:p>
          <a:p>
            <a:endParaRPr lang="en-US" sz="2000" dirty="0"/>
          </a:p>
          <a:p>
            <a:pPr marL="0" indent="0">
              <a:buNone/>
            </a:pPr>
            <a:r>
              <a:rPr lang="en-US" dirty="0"/>
              <a:t>Best Practice</a:t>
            </a:r>
          </a:p>
          <a:p>
            <a:r>
              <a:rPr lang="en-US" sz="2100" dirty="0"/>
              <a:t>The two files are a matched set and named the same as the class </a:t>
            </a:r>
          </a:p>
          <a:p>
            <a:r>
              <a:rPr lang="en-US" sz="2100" b="1" dirty="0">
                <a:solidFill>
                  <a:srgbClr val="C00000"/>
                </a:solidFill>
              </a:rPr>
              <a:t>Led2.h   </a:t>
            </a:r>
            <a:r>
              <a:rPr lang="en-US" sz="2100" dirty="0"/>
              <a:t>and   </a:t>
            </a:r>
            <a:r>
              <a:rPr lang="en-US" sz="2100" b="1" dirty="0">
                <a:solidFill>
                  <a:srgbClr val="C00000"/>
                </a:solidFill>
              </a:rPr>
              <a:t>Led2.cpp   </a:t>
            </a:r>
            <a:r>
              <a:rPr lang="en-US" sz="2100" dirty="0"/>
              <a:t>is an example.</a:t>
            </a:r>
          </a:p>
          <a:p>
            <a:endParaRPr lang="en-US" sz="2000" dirty="0"/>
          </a:p>
        </p:txBody>
      </p:sp>
    </p:spTree>
    <p:extLst>
      <p:ext uri="{BB962C8B-B14F-4D97-AF65-F5344CB8AC3E}">
        <p14:creationId xmlns:p14="http://schemas.microsoft.com/office/powerpoint/2010/main" val="3561124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anim calcmode="lin" valueType="num">
                                      <p:cBhvr>
                                        <p:cTn id="1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1000"/>
                                        <p:tgtEl>
                                          <p:spTgt spid="6">
                                            <p:txEl>
                                              <p:pRg st="2" end="2"/>
                                            </p:txEl>
                                          </p:spTgt>
                                        </p:tgtEl>
                                      </p:cBhvr>
                                    </p:animEffect>
                                    <p:anim calcmode="lin" valueType="num">
                                      <p:cBhvr>
                                        <p:cTn id="1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Effect transition="in" filter="fade">
                                      <p:cBhvr>
                                        <p:cTn id="24" dur="1000"/>
                                        <p:tgtEl>
                                          <p:spTgt spid="6">
                                            <p:txEl>
                                              <p:pRg st="4" end="4"/>
                                            </p:txEl>
                                          </p:spTgt>
                                        </p:tgtEl>
                                      </p:cBhvr>
                                    </p:animEffect>
                                    <p:anim calcmode="lin" valueType="num">
                                      <p:cBhvr>
                                        <p:cTn id="25"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animEffect transition="in" filter="fade">
                                      <p:cBhvr>
                                        <p:cTn id="29" dur="1000"/>
                                        <p:tgtEl>
                                          <p:spTgt spid="6">
                                            <p:txEl>
                                              <p:pRg st="5" end="5"/>
                                            </p:txEl>
                                          </p:spTgt>
                                        </p:tgtEl>
                                      </p:cBhvr>
                                    </p:animEffect>
                                    <p:anim calcmode="lin" valueType="num">
                                      <p:cBhvr>
                                        <p:cTn id="30"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6">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6">
                                            <p:txEl>
                                              <p:pRg st="6" end="6"/>
                                            </p:txEl>
                                          </p:spTgt>
                                        </p:tgtEl>
                                        <p:attrNameLst>
                                          <p:attrName>style.visibility</p:attrName>
                                        </p:attrNameLst>
                                      </p:cBhvr>
                                      <p:to>
                                        <p:strVal val="visible"/>
                                      </p:to>
                                    </p:set>
                                    <p:animEffect transition="in" filter="fade">
                                      <p:cBhvr>
                                        <p:cTn id="34" dur="1000"/>
                                        <p:tgtEl>
                                          <p:spTgt spid="6">
                                            <p:txEl>
                                              <p:pRg st="6" end="6"/>
                                            </p:txEl>
                                          </p:spTgt>
                                        </p:tgtEl>
                                      </p:cBhvr>
                                    </p:animEffect>
                                    <p:anim calcmode="lin" valueType="num">
                                      <p:cBhvr>
                                        <p:cTn id="35"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6">
                                            <p:txEl>
                                              <p:pRg st="8" end="8"/>
                                            </p:txEl>
                                          </p:spTgt>
                                        </p:tgtEl>
                                        <p:attrNameLst>
                                          <p:attrName>style.visibility</p:attrName>
                                        </p:attrNameLst>
                                      </p:cBhvr>
                                      <p:to>
                                        <p:strVal val="visible"/>
                                      </p:to>
                                    </p:set>
                                    <p:animEffect transition="in" filter="fade">
                                      <p:cBhvr>
                                        <p:cTn id="41" dur="1000"/>
                                        <p:tgtEl>
                                          <p:spTgt spid="6">
                                            <p:txEl>
                                              <p:pRg st="8" end="8"/>
                                            </p:txEl>
                                          </p:spTgt>
                                        </p:tgtEl>
                                      </p:cBhvr>
                                    </p:animEffect>
                                    <p:anim calcmode="lin" valueType="num">
                                      <p:cBhvr>
                                        <p:cTn id="42"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43" dur="1000" fill="hold"/>
                                        <p:tgtEl>
                                          <p:spTgt spid="6">
                                            <p:txEl>
                                              <p:pRg st="8" end="8"/>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6">
                                            <p:txEl>
                                              <p:pRg st="9" end="9"/>
                                            </p:txEl>
                                          </p:spTgt>
                                        </p:tgtEl>
                                        <p:attrNameLst>
                                          <p:attrName>style.visibility</p:attrName>
                                        </p:attrNameLst>
                                      </p:cBhvr>
                                      <p:to>
                                        <p:strVal val="visible"/>
                                      </p:to>
                                    </p:set>
                                    <p:animEffect transition="in" filter="fade">
                                      <p:cBhvr>
                                        <p:cTn id="46" dur="1000"/>
                                        <p:tgtEl>
                                          <p:spTgt spid="6">
                                            <p:txEl>
                                              <p:pRg st="9" end="9"/>
                                            </p:txEl>
                                          </p:spTgt>
                                        </p:tgtEl>
                                      </p:cBhvr>
                                    </p:animEffect>
                                    <p:anim calcmode="lin" valueType="num">
                                      <p:cBhvr>
                                        <p:cTn id="47"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48" dur="1000" fill="hold"/>
                                        <p:tgtEl>
                                          <p:spTgt spid="6">
                                            <p:txEl>
                                              <p:pRg st="9" end="9"/>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6">
                                            <p:txEl>
                                              <p:pRg st="10" end="10"/>
                                            </p:txEl>
                                          </p:spTgt>
                                        </p:tgtEl>
                                        <p:attrNameLst>
                                          <p:attrName>style.visibility</p:attrName>
                                        </p:attrNameLst>
                                      </p:cBhvr>
                                      <p:to>
                                        <p:strVal val="visible"/>
                                      </p:to>
                                    </p:set>
                                    <p:animEffect transition="in" filter="fade">
                                      <p:cBhvr>
                                        <p:cTn id="51" dur="1000"/>
                                        <p:tgtEl>
                                          <p:spTgt spid="6">
                                            <p:txEl>
                                              <p:pRg st="10" end="10"/>
                                            </p:txEl>
                                          </p:spTgt>
                                        </p:tgtEl>
                                      </p:cBhvr>
                                    </p:animEffect>
                                    <p:anim calcmode="lin" valueType="num">
                                      <p:cBhvr>
                                        <p:cTn id="52" dur="1000" fill="hold"/>
                                        <p:tgtEl>
                                          <p:spTgt spid="6">
                                            <p:txEl>
                                              <p:pRg st="10" end="10"/>
                                            </p:txEl>
                                          </p:spTgt>
                                        </p:tgtEl>
                                        <p:attrNameLst>
                                          <p:attrName>ppt_x</p:attrName>
                                        </p:attrNameLst>
                                      </p:cBhvr>
                                      <p:tavLst>
                                        <p:tav tm="0">
                                          <p:val>
                                            <p:strVal val="#ppt_x"/>
                                          </p:val>
                                        </p:tav>
                                        <p:tav tm="100000">
                                          <p:val>
                                            <p:strVal val="#ppt_x"/>
                                          </p:val>
                                        </p:tav>
                                      </p:tavLst>
                                    </p:anim>
                                    <p:anim calcmode="lin" valueType="num">
                                      <p:cBhvr>
                                        <p:cTn id="53" dur="1000" fill="hold"/>
                                        <p:tgtEl>
                                          <p:spTgt spid="6">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2124" y="165719"/>
            <a:ext cx="7016194" cy="602252"/>
          </a:xfrm>
        </p:spPr>
        <p:txBody>
          <a:bodyPr>
            <a:normAutofit fontScale="90000"/>
          </a:bodyPr>
          <a:lstStyle/>
          <a:p>
            <a:r>
              <a:rPr lang="en-US" dirty="0"/>
              <a:t>In our Sketch</a:t>
            </a:r>
          </a:p>
        </p:txBody>
      </p:sp>
      <p:sp>
        <p:nvSpPr>
          <p:cNvPr id="2" name="Flowchart: Card 1">
            <a:extLst>
              <a:ext uri="{FF2B5EF4-FFF2-40B4-BE49-F238E27FC236}">
                <a16:creationId xmlns:a16="http://schemas.microsoft.com/office/drawing/2014/main" id="{D28882D0-34A9-4243-A02D-162E9AC1F25A}"/>
              </a:ext>
            </a:extLst>
          </p:cNvPr>
          <p:cNvSpPr/>
          <p:nvPr/>
        </p:nvSpPr>
        <p:spPr>
          <a:xfrm>
            <a:off x="2667000" y="1200150"/>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a:t>
            </a:r>
          </a:p>
          <a:p>
            <a:pPr algn="ctr"/>
            <a:r>
              <a:rPr lang="en-US" dirty="0"/>
              <a:t>Class Definition</a:t>
            </a:r>
          </a:p>
        </p:txBody>
      </p:sp>
      <p:sp>
        <p:nvSpPr>
          <p:cNvPr id="18" name="TextBox 17">
            <a:extLst>
              <a:ext uri="{FF2B5EF4-FFF2-40B4-BE49-F238E27FC236}">
                <a16:creationId xmlns:a16="http://schemas.microsoft.com/office/drawing/2014/main" id="{E89C1A85-0E3D-4717-AC15-2D154D38944F}"/>
              </a:ext>
            </a:extLst>
          </p:cNvPr>
          <p:cNvSpPr txBox="1"/>
          <p:nvPr/>
        </p:nvSpPr>
        <p:spPr>
          <a:xfrm>
            <a:off x="1004621" y="2844656"/>
            <a:ext cx="2895600" cy="523220"/>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#include "Led2.h"</a:t>
            </a:r>
          </a:p>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dirty="0"/>
              <a:t> = </a:t>
            </a:r>
            <a:r>
              <a:rPr lang="en-US" sz="1400" b="1" dirty="0">
                <a:solidFill>
                  <a:srgbClr val="FF0000"/>
                </a:solidFill>
                <a:latin typeface="Courier New" panose="02070309020205020404" pitchFamily="49" charset="0"/>
                <a:cs typeface="Courier New" panose="02070309020205020404" pitchFamily="49" charset="0"/>
              </a:rPr>
              <a:t>Led2(13)</a:t>
            </a:r>
            <a:r>
              <a:rPr lang="en-US" sz="1400" b="1" dirty="0">
                <a:solidFill>
                  <a:schemeClr val="accent1">
                    <a:lumMod val="75000"/>
                  </a:schemeClr>
                </a:solidFill>
                <a:latin typeface="Courier New" panose="02070309020205020404" pitchFamily="49" charset="0"/>
                <a:cs typeface="Courier New" panose="02070309020205020404" pitchFamily="49" charset="0"/>
              </a:rPr>
              <a:t>;</a:t>
            </a:r>
          </a:p>
        </p:txBody>
      </p:sp>
      <p:grpSp>
        <p:nvGrpSpPr>
          <p:cNvPr id="15" name="Group 14">
            <a:extLst>
              <a:ext uri="{FF2B5EF4-FFF2-40B4-BE49-F238E27FC236}">
                <a16:creationId xmlns:a16="http://schemas.microsoft.com/office/drawing/2014/main" id="{348A01E3-5F68-485B-AB66-8E4C5312B3D8}"/>
              </a:ext>
            </a:extLst>
          </p:cNvPr>
          <p:cNvGrpSpPr/>
          <p:nvPr/>
        </p:nvGrpSpPr>
        <p:grpSpPr>
          <a:xfrm>
            <a:off x="263824" y="1204397"/>
            <a:ext cx="2403176" cy="2163478"/>
            <a:chOff x="345215" y="1342991"/>
            <a:chExt cx="2403176" cy="2234726"/>
          </a:xfrm>
        </p:grpSpPr>
        <p:sp>
          <p:nvSpPr>
            <p:cNvPr id="30" name="Arrow: Curved Right 29">
              <a:extLst>
                <a:ext uri="{FF2B5EF4-FFF2-40B4-BE49-F238E27FC236}">
                  <a16:creationId xmlns:a16="http://schemas.microsoft.com/office/drawing/2014/main" id="{9EE3AA32-DAC3-4486-B72D-823BBCA5EAC5}"/>
                </a:ext>
              </a:extLst>
            </p:cNvPr>
            <p:cNvSpPr/>
            <p:nvPr/>
          </p:nvSpPr>
          <p:spPr>
            <a:xfrm>
              <a:off x="381960" y="1920082"/>
              <a:ext cx="661897" cy="165763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TextBox 30">
              <a:extLst>
                <a:ext uri="{FF2B5EF4-FFF2-40B4-BE49-F238E27FC236}">
                  <a16:creationId xmlns:a16="http://schemas.microsoft.com/office/drawing/2014/main" id="{5B59D9F6-9270-43AB-AB36-8D205E890560}"/>
                </a:ext>
              </a:extLst>
            </p:cNvPr>
            <p:cNvSpPr txBox="1"/>
            <p:nvPr/>
          </p:nvSpPr>
          <p:spPr>
            <a:xfrm>
              <a:off x="345215" y="1342991"/>
              <a:ext cx="2403176" cy="540451"/>
            </a:xfrm>
            <a:prstGeom prst="rect">
              <a:avLst/>
            </a:prstGeom>
            <a:noFill/>
          </p:spPr>
          <p:txBody>
            <a:bodyPr wrap="square" rtlCol="0">
              <a:spAutoFit/>
            </a:bodyPr>
            <a:lstStyle/>
            <a:p>
              <a:r>
                <a:rPr lang="en-US" sz="1400" dirty="0">
                  <a:solidFill>
                    <a:schemeClr val="accent1">
                      <a:lumMod val="75000"/>
                    </a:schemeClr>
                  </a:solidFill>
                </a:rPr>
                <a:t>This line creates a new object</a:t>
              </a:r>
            </a:p>
            <a:p>
              <a:r>
                <a:rPr lang="en-US" sz="1400" dirty="0">
                  <a:solidFill>
                    <a:schemeClr val="accent1">
                      <a:lumMod val="75000"/>
                    </a:schemeClr>
                  </a:solidFill>
                </a:rPr>
                <a:t>Name of our Class is the </a:t>
              </a:r>
              <a:r>
                <a:rPr lang="en-US" sz="1400" b="1" dirty="0">
                  <a:solidFill>
                    <a:schemeClr val="accent1">
                      <a:lumMod val="75000"/>
                    </a:schemeClr>
                  </a:solidFill>
                </a:rPr>
                <a:t>Type</a:t>
              </a:r>
            </a:p>
          </p:txBody>
        </p:sp>
      </p:grpSp>
      <p:grpSp>
        <p:nvGrpSpPr>
          <p:cNvPr id="17" name="Group 16">
            <a:extLst>
              <a:ext uri="{FF2B5EF4-FFF2-40B4-BE49-F238E27FC236}">
                <a16:creationId xmlns:a16="http://schemas.microsoft.com/office/drawing/2014/main" id="{0F82BDD7-8C82-496A-8799-652A6D1A9D07}"/>
              </a:ext>
            </a:extLst>
          </p:cNvPr>
          <p:cNvGrpSpPr/>
          <p:nvPr/>
        </p:nvGrpSpPr>
        <p:grpSpPr>
          <a:xfrm>
            <a:off x="517822" y="1914276"/>
            <a:ext cx="3991985" cy="1067554"/>
            <a:chOff x="661939" y="1846855"/>
            <a:chExt cx="3044280" cy="1452856"/>
          </a:xfrm>
        </p:grpSpPr>
        <p:sp>
          <p:nvSpPr>
            <p:cNvPr id="32" name="Arrow: Curved Right 31">
              <a:extLst>
                <a:ext uri="{FF2B5EF4-FFF2-40B4-BE49-F238E27FC236}">
                  <a16:creationId xmlns:a16="http://schemas.microsoft.com/office/drawing/2014/main" id="{AD8F849C-AC58-47F7-9F67-446002AA5088}"/>
                </a:ext>
              </a:extLst>
            </p:cNvPr>
            <p:cNvSpPr/>
            <p:nvPr/>
          </p:nvSpPr>
          <p:spPr>
            <a:xfrm rot="21156198">
              <a:off x="661939" y="2038066"/>
              <a:ext cx="297498" cy="1261645"/>
            </a:xfrm>
            <a:prstGeom prst="curvedRightArrow">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0492AFEB-F4D0-48C8-8E51-B57B93D3FCDE}"/>
                </a:ext>
              </a:extLst>
            </p:cNvPr>
            <p:cNvSpPr txBox="1"/>
            <p:nvPr/>
          </p:nvSpPr>
          <p:spPr>
            <a:xfrm>
              <a:off x="753303" y="1846855"/>
              <a:ext cx="2952916" cy="628289"/>
            </a:xfrm>
            <a:prstGeom prst="rect">
              <a:avLst/>
            </a:prstGeom>
            <a:solidFill>
              <a:schemeClr val="bg2">
                <a:lumMod val="90000"/>
              </a:schemeClr>
            </a:solidFill>
          </p:spPr>
          <p:txBody>
            <a:bodyPr wrap="square" rtlCol="0">
              <a:spAutoFit/>
            </a:bodyPr>
            <a:lstStyle/>
            <a:p>
              <a:r>
                <a:rPr lang="en-US" sz="1200" dirty="0"/>
                <a:t>The header lets our sketch and the compiler know specifically how to use the Led2 class to make a new object</a:t>
              </a:r>
            </a:p>
          </p:txBody>
        </p:sp>
      </p:grpSp>
      <p:pic>
        <p:nvPicPr>
          <p:cNvPr id="26" name="Picture 25">
            <a:extLst>
              <a:ext uri="{FF2B5EF4-FFF2-40B4-BE49-F238E27FC236}">
                <a16:creationId xmlns:a16="http://schemas.microsoft.com/office/drawing/2014/main" id="{C2E5F3F1-C711-44AB-9F70-E67D2E44F1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grpSp>
        <p:nvGrpSpPr>
          <p:cNvPr id="27" name="Group 26">
            <a:extLst>
              <a:ext uri="{FF2B5EF4-FFF2-40B4-BE49-F238E27FC236}">
                <a16:creationId xmlns:a16="http://schemas.microsoft.com/office/drawing/2014/main" id="{58FEDBDB-9CC3-464A-8362-6233BCC25EEC}"/>
              </a:ext>
            </a:extLst>
          </p:cNvPr>
          <p:cNvGrpSpPr/>
          <p:nvPr/>
        </p:nvGrpSpPr>
        <p:grpSpPr>
          <a:xfrm>
            <a:off x="4292009" y="407896"/>
            <a:ext cx="3937591" cy="701864"/>
            <a:chOff x="955624" y="1970548"/>
            <a:chExt cx="3915606" cy="955181"/>
          </a:xfrm>
        </p:grpSpPr>
        <p:sp>
          <p:nvSpPr>
            <p:cNvPr id="28" name="Arrow: Curved Right 27">
              <a:extLst>
                <a:ext uri="{FF2B5EF4-FFF2-40B4-BE49-F238E27FC236}">
                  <a16:creationId xmlns:a16="http://schemas.microsoft.com/office/drawing/2014/main" id="{8027D301-CF31-498F-9EA4-6FBBF2E2E8D3}"/>
                </a:ext>
              </a:extLst>
            </p:cNvPr>
            <p:cNvSpPr/>
            <p:nvPr/>
          </p:nvSpPr>
          <p:spPr>
            <a:xfrm rot="3971727">
              <a:off x="1043654" y="2306789"/>
              <a:ext cx="530910" cy="706969"/>
            </a:xfrm>
            <a:prstGeom prst="curvedRightArrow">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TextBox 33">
              <a:extLst>
                <a:ext uri="{FF2B5EF4-FFF2-40B4-BE49-F238E27FC236}">
                  <a16:creationId xmlns:a16="http://schemas.microsoft.com/office/drawing/2014/main" id="{45981F2C-3361-4469-98EE-F5ABB63DDFC3}"/>
                </a:ext>
              </a:extLst>
            </p:cNvPr>
            <p:cNvSpPr txBox="1"/>
            <p:nvPr/>
          </p:nvSpPr>
          <p:spPr>
            <a:xfrm>
              <a:off x="1481811" y="1970548"/>
              <a:ext cx="3389419" cy="879605"/>
            </a:xfrm>
            <a:prstGeom prst="rect">
              <a:avLst/>
            </a:prstGeom>
            <a:solidFill>
              <a:schemeClr val="bg2">
                <a:lumMod val="90000"/>
              </a:schemeClr>
            </a:solidFill>
          </p:spPr>
          <p:txBody>
            <a:bodyPr wrap="square" rtlCol="0">
              <a:spAutoFit/>
            </a:bodyPr>
            <a:lstStyle/>
            <a:p>
              <a:r>
                <a:rPr lang="en-US" sz="1200" dirty="0"/>
                <a:t>A class definition can be divided into two parts</a:t>
              </a:r>
            </a:p>
            <a:p>
              <a:pPr marL="171450" indent="-171450">
                <a:buFont typeface="Arial" panose="020B0604020202020204" pitchFamily="34" charset="0"/>
                <a:buChar char="•"/>
              </a:pPr>
              <a:r>
                <a:rPr lang="en-US" sz="1200" dirty="0"/>
                <a:t>a header file (*.h) and</a:t>
              </a:r>
            </a:p>
            <a:p>
              <a:pPr marL="171450" indent="-171450">
                <a:buFont typeface="Arial" panose="020B0604020202020204" pitchFamily="34" charset="0"/>
                <a:buChar char="•"/>
              </a:pPr>
              <a:r>
                <a:rPr lang="en-US" sz="1200" dirty="0"/>
                <a:t>a C++ program (*.</a:t>
              </a:r>
              <a:r>
                <a:rPr lang="en-US" sz="1200" dirty="0" err="1"/>
                <a:t>cpp</a:t>
              </a:r>
              <a:r>
                <a:rPr lang="en-US" sz="1200" dirty="0"/>
                <a:t>)</a:t>
              </a:r>
            </a:p>
          </p:txBody>
        </p:sp>
      </p:grpSp>
      <p:sp>
        <p:nvSpPr>
          <p:cNvPr id="35" name="TextBox 34">
            <a:extLst>
              <a:ext uri="{FF2B5EF4-FFF2-40B4-BE49-F238E27FC236}">
                <a16:creationId xmlns:a16="http://schemas.microsoft.com/office/drawing/2014/main" id="{24A51AB8-28EB-467B-8012-4AC2900D5B34}"/>
              </a:ext>
            </a:extLst>
          </p:cNvPr>
          <p:cNvSpPr txBox="1"/>
          <p:nvPr/>
        </p:nvSpPr>
        <p:spPr>
          <a:xfrm>
            <a:off x="1004621" y="2832809"/>
            <a:ext cx="3872179" cy="738664"/>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#include "Led2.h"</a:t>
            </a:r>
          </a:p>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dirty="0"/>
              <a:t> = </a:t>
            </a:r>
            <a:r>
              <a:rPr lang="en-US" sz="1400" b="1" dirty="0">
                <a:solidFill>
                  <a:srgbClr val="FF0000"/>
                </a:solidFill>
                <a:latin typeface="Courier New" panose="02070309020205020404" pitchFamily="49" charset="0"/>
                <a:cs typeface="Courier New" panose="02070309020205020404" pitchFamily="49" charset="0"/>
              </a:rPr>
              <a:t>Led2(13)</a:t>
            </a:r>
            <a:r>
              <a:rPr lang="en-US" sz="1400" b="1" dirty="0">
                <a:solidFill>
                  <a:schemeClr val="accent1">
                    <a:lumMod val="75000"/>
                  </a:schemeClr>
                </a:solidFill>
                <a:latin typeface="Courier New" panose="02070309020205020404" pitchFamily="49" charset="0"/>
                <a:cs typeface="Courier New" panose="02070309020205020404" pitchFamily="49" charset="0"/>
              </a:rPr>
              <a:t>;</a:t>
            </a:r>
          </a:p>
          <a:p>
            <a:r>
              <a:rPr lang="en-US" sz="1400" b="1" dirty="0">
                <a:solidFill>
                  <a:schemeClr val="accent1">
                    <a:lumMod val="75000"/>
                  </a:schemeClr>
                </a:solidFill>
                <a:latin typeface="Courier New" panose="02070309020205020404" pitchFamily="49" charset="0"/>
                <a:cs typeface="Courier New" panose="02070309020205020404" pitchFamily="49" charset="0"/>
              </a:rPr>
              <a:t>int </a:t>
            </a:r>
            <a:r>
              <a:rPr lang="en-US" sz="1400" b="1" dirty="0">
                <a:solidFill>
                  <a:srgbClr val="00B050"/>
                </a:solidFill>
                <a:latin typeface="Courier New" panose="02070309020205020404" pitchFamily="49" charset="0"/>
                <a:cs typeface="Courier New" panose="02070309020205020404" pitchFamily="49" charset="0"/>
              </a:rPr>
              <a:t>pin</a:t>
            </a:r>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dirty="0"/>
              <a:t>= </a:t>
            </a:r>
            <a:r>
              <a:rPr lang="en-US" sz="1400" b="1" dirty="0">
                <a:solidFill>
                  <a:srgbClr val="FF0000"/>
                </a:solidFill>
                <a:latin typeface="Courier New" panose="02070309020205020404" pitchFamily="49" charset="0"/>
                <a:cs typeface="Courier New" panose="02070309020205020404" pitchFamily="49" charset="0"/>
              </a:rPr>
              <a:t>13</a:t>
            </a:r>
            <a:r>
              <a:rPr lang="en-US" sz="1400" b="1" dirty="0">
                <a:solidFill>
                  <a:schemeClr val="accent1">
                    <a:lumMod val="75000"/>
                  </a:schemeClr>
                </a:solidFill>
                <a:latin typeface="Courier New" panose="02070309020205020404" pitchFamily="49" charset="0"/>
                <a:cs typeface="Courier New" panose="02070309020205020404" pitchFamily="49" charset="0"/>
              </a:rPr>
              <a:t>;    // for comparison</a:t>
            </a:r>
            <a:r>
              <a:rPr lang="en-US" sz="1400" dirty="0">
                <a:solidFill>
                  <a:schemeClr val="bg1"/>
                </a:solidFill>
              </a:rPr>
              <a:t> </a:t>
            </a:r>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grpSp>
        <p:nvGrpSpPr>
          <p:cNvPr id="36" name="Group 35">
            <a:extLst>
              <a:ext uri="{FF2B5EF4-FFF2-40B4-BE49-F238E27FC236}">
                <a16:creationId xmlns:a16="http://schemas.microsoft.com/office/drawing/2014/main" id="{8BD26D6C-8D23-4048-B29A-45BE3A03469A}"/>
              </a:ext>
            </a:extLst>
          </p:cNvPr>
          <p:cNvGrpSpPr/>
          <p:nvPr/>
        </p:nvGrpSpPr>
        <p:grpSpPr>
          <a:xfrm>
            <a:off x="3447306" y="2204088"/>
            <a:ext cx="4702987" cy="830997"/>
            <a:chOff x="-195750" y="1846855"/>
            <a:chExt cx="3586488" cy="1130921"/>
          </a:xfrm>
        </p:grpSpPr>
        <p:sp>
          <p:nvSpPr>
            <p:cNvPr id="37" name="Arrow: Curved Right 36">
              <a:extLst>
                <a:ext uri="{FF2B5EF4-FFF2-40B4-BE49-F238E27FC236}">
                  <a16:creationId xmlns:a16="http://schemas.microsoft.com/office/drawing/2014/main" id="{0971EEBE-4451-4329-97B5-9C9B7C860791}"/>
                </a:ext>
              </a:extLst>
            </p:cNvPr>
            <p:cNvSpPr/>
            <p:nvPr/>
          </p:nvSpPr>
          <p:spPr>
            <a:xfrm rot="3677025">
              <a:off x="-9134" y="1797360"/>
              <a:ext cx="700034" cy="1073265"/>
            </a:xfrm>
            <a:prstGeom prst="curvedRightArrow">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TextBox 37">
              <a:extLst>
                <a:ext uri="{FF2B5EF4-FFF2-40B4-BE49-F238E27FC236}">
                  <a16:creationId xmlns:a16="http://schemas.microsoft.com/office/drawing/2014/main" id="{4FBB6EA3-CBC3-480E-BDDB-909F91225F25}"/>
                </a:ext>
              </a:extLst>
            </p:cNvPr>
            <p:cNvSpPr txBox="1"/>
            <p:nvPr/>
          </p:nvSpPr>
          <p:spPr>
            <a:xfrm>
              <a:off x="753303" y="1846855"/>
              <a:ext cx="2637435" cy="1130921"/>
            </a:xfrm>
            <a:prstGeom prst="rect">
              <a:avLst/>
            </a:prstGeom>
            <a:solidFill>
              <a:schemeClr val="bg2">
                <a:lumMod val="90000"/>
              </a:schemeClr>
            </a:solidFill>
          </p:spPr>
          <p:txBody>
            <a:bodyPr wrap="square" rtlCol="0">
              <a:spAutoFit/>
            </a:bodyPr>
            <a:lstStyle/>
            <a:p>
              <a:r>
                <a:rPr lang="en-US" sz="1200" dirty="0"/>
                <a:t>In your Sketch you put these two lines.</a:t>
              </a:r>
            </a:p>
            <a:p>
              <a:r>
                <a:rPr lang="en-US" sz="1200" dirty="0"/>
                <a:t>They don’t need to be one right after the other</a:t>
              </a:r>
            </a:p>
            <a:p>
              <a:r>
                <a:rPr lang="en-US" sz="1200" dirty="0"/>
                <a:t>The #include line </a:t>
              </a:r>
              <a:r>
                <a:rPr lang="en-US" sz="1200" b="1" dirty="0"/>
                <a:t>does need to come first</a:t>
              </a:r>
              <a:r>
                <a:rPr lang="en-US" sz="1200" dirty="0"/>
                <a:t> </a:t>
              </a:r>
            </a:p>
            <a:p>
              <a:r>
                <a:rPr lang="en-US" sz="1200" dirty="0"/>
                <a:t>(Typically it is right at the top of a sketch)</a:t>
              </a:r>
            </a:p>
          </p:txBody>
        </p:sp>
      </p:grpSp>
      <p:grpSp>
        <p:nvGrpSpPr>
          <p:cNvPr id="8" name="Group 7">
            <a:extLst>
              <a:ext uri="{FF2B5EF4-FFF2-40B4-BE49-F238E27FC236}">
                <a16:creationId xmlns:a16="http://schemas.microsoft.com/office/drawing/2014/main" id="{D99F5F24-F9DE-4D9A-904E-71483A2E1C5A}"/>
              </a:ext>
            </a:extLst>
          </p:cNvPr>
          <p:cNvGrpSpPr/>
          <p:nvPr/>
        </p:nvGrpSpPr>
        <p:grpSpPr>
          <a:xfrm>
            <a:off x="311223" y="3449833"/>
            <a:ext cx="1740366" cy="1066800"/>
            <a:chOff x="533400" y="3080891"/>
            <a:chExt cx="1740366" cy="1066800"/>
          </a:xfrm>
        </p:grpSpPr>
        <p:sp>
          <p:nvSpPr>
            <p:cNvPr id="21" name="Arrow: Curved Up 20">
              <a:extLst>
                <a:ext uri="{FF2B5EF4-FFF2-40B4-BE49-F238E27FC236}">
                  <a16:creationId xmlns:a16="http://schemas.microsoft.com/office/drawing/2014/main" id="{9DECA5C6-F95D-4EBA-B420-CD20EF6527DA}"/>
                </a:ext>
              </a:extLst>
            </p:cNvPr>
            <p:cNvSpPr/>
            <p:nvPr/>
          </p:nvSpPr>
          <p:spPr>
            <a:xfrm rot="17984957">
              <a:off x="1501996" y="3375920"/>
              <a:ext cx="1066800" cy="476741"/>
            </a:xfrm>
            <a:prstGeom prst="curvedUp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TextBox 21">
              <a:extLst>
                <a:ext uri="{FF2B5EF4-FFF2-40B4-BE49-F238E27FC236}">
                  <a16:creationId xmlns:a16="http://schemas.microsoft.com/office/drawing/2014/main" id="{062B114D-7A67-498B-BAC7-8F4909C06497}"/>
                </a:ext>
              </a:extLst>
            </p:cNvPr>
            <p:cNvSpPr txBox="1"/>
            <p:nvPr/>
          </p:nvSpPr>
          <p:spPr>
            <a:xfrm>
              <a:off x="533400" y="3549322"/>
              <a:ext cx="1242172" cy="523220"/>
            </a:xfrm>
            <a:prstGeom prst="rect">
              <a:avLst/>
            </a:prstGeom>
            <a:noFill/>
          </p:spPr>
          <p:txBody>
            <a:bodyPr wrap="square" rtlCol="0">
              <a:spAutoFit/>
            </a:bodyPr>
            <a:lstStyle/>
            <a:p>
              <a:r>
                <a:rPr lang="en-US" sz="1400" dirty="0">
                  <a:solidFill>
                    <a:srgbClr val="00B050"/>
                  </a:solidFill>
                </a:rPr>
                <a:t>Name of our  New Object</a:t>
              </a:r>
            </a:p>
          </p:txBody>
        </p:sp>
      </p:grpSp>
      <p:grpSp>
        <p:nvGrpSpPr>
          <p:cNvPr id="9" name="Group 8">
            <a:extLst>
              <a:ext uri="{FF2B5EF4-FFF2-40B4-BE49-F238E27FC236}">
                <a16:creationId xmlns:a16="http://schemas.microsoft.com/office/drawing/2014/main" id="{40B29FF3-FFAC-413B-9DFE-2C1704D5B23B}"/>
              </a:ext>
            </a:extLst>
          </p:cNvPr>
          <p:cNvGrpSpPr/>
          <p:nvPr/>
        </p:nvGrpSpPr>
        <p:grpSpPr>
          <a:xfrm>
            <a:off x="2366871" y="3351805"/>
            <a:ext cx="4249115" cy="1592413"/>
            <a:chOff x="2796986" y="2312794"/>
            <a:chExt cx="4249115" cy="1592413"/>
          </a:xfrm>
        </p:grpSpPr>
        <p:sp>
          <p:nvSpPr>
            <p:cNvPr id="23" name="Arrow: Curved Down 22">
              <a:extLst>
                <a:ext uri="{FF2B5EF4-FFF2-40B4-BE49-F238E27FC236}">
                  <a16:creationId xmlns:a16="http://schemas.microsoft.com/office/drawing/2014/main" id="{56C6A982-D3FC-463D-818E-4A2DC75D98C4}"/>
                </a:ext>
              </a:extLst>
            </p:cNvPr>
            <p:cNvSpPr/>
            <p:nvPr/>
          </p:nvSpPr>
          <p:spPr>
            <a:xfrm rot="14690225">
              <a:off x="2347861" y="2761919"/>
              <a:ext cx="1421761" cy="523512"/>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TextBox 23">
              <a:extLst>
                <a:ext uri="{FF2B5EF4-FFF2-40B4-BE49-F238E27FC236}">
                  <a16:creationId xmlns:a16="http://schemas.microsoft.com/office/drawing/2014/main" id="{B5AE67AB-C00D-40C6-B375-6AE37E201CD1}"/>
                </a:ext>
              </a:extLst>
            </p:cNvPr>
            <p:cNvSpPr txBox="1"/>
            <p:nvPr/>
          </p:nvSpPr>
          <p:spPr>
            <a:xfrm>
              <a:off x="3587614" y="3381987"/>
              <a:ext cx="3458487" cy="523220"/>
            </a:xfrm>
            <a:prstGeom prst="rect">
              <a:avLst/>
            </a:prstGeom>
            <a:noFill/>
          </p:spPr>
          <p:txBody>
            <a:bodyPr wrap="square" rtlCol="0">
              <a:spAutoFit/>
            </a:bodyPr>
            <a:lstStyle/>
            <a:p>
              <a:r>
                <a:rPr lang="en-US" sz="1400" dirty="0">
                  <a:solidFill>
                    <a:srgbClr val="FF0000"/>
                  </a:solidFill>
                </a:rPr>
                <a:t>Constructor with a passed parameter to be used when first constructing the object </a:t>
              </a:r>
            </a:p>
          </p:txBody>
        </p:sp>
      </p:grpSp>
    </p:spTree>
    <p:extLst>
      <p:ext uri="{BB962C8B-B14F-4D97-AF65-F5344CB8AC3E}">
        <p14:creationId xmlns:p14="http://schemas.microsoft.com/office/powerpoint/2010/main" val="3481490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10" presetClass="exit" presetSubtype="0" fill="hold" nodeType="withEffect">
                                  <p:stCondLst>
                                    <p:cond delay="0"/>
                                  </p:stCondLst>
                                  <p:childTnLst>
                                    <p:animEffect transition="out" filter="fade">
                                      <p:cBhvr>
                                        <p:cTn id="22" dur="500"/>
                                        <p:tgtEl>
                                          <p:spTgt spid="36"/>
                                        </p:tgtEl>
                                      </p:cBhvr>
                                    </p:animEffect>
                                    <p:set>
                                      <p:cBhvr>
                                        <p:cTn id="23" dur="1" fill="hold">
                                          <p:stCondLst>
                                            <p:cond delay="499"/>
                                          </p:stCondLst>
                                        </p:cTn>
                                        <p:tgtEl>
                                          <p:spTgt spid="3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27"/>
                                        </p:tgtEl>
                                      </p:cBhvr>
                                    </p:animEffect>
                                    <p:set>
                                      <p:cBhvr>
                                        <p:cTn id="28" dur="1" fill="hold">
                                          <p:stCondLst>
                                            <p:cond delay="499"/>
                                          </p:stCondLst>
                                        </p:cTn>
                                        <p:tgtEl>
                                          <p:spTgt spid="27"/>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17"/>
                                        </p:tgtEl>
                                      </p:cBhvr>
                                    </p:animEffect>
                                    <p:set>
                                      <p:cBhvr>
                                        <p:cTn id="31" dur="1" fill="hold">
                                          <p:stCondLst>
                                            <p:cond delay="499"/>
                                          </p:stCondLst>
                                        </p:cTn>
                                        <p:tgtEl>
                                          <p:spTgt spid="17"/>
                                        </p:tgtEl>
                                        <p:attrNameLst>
                                          <p:attrName>style.visibility</p:attrName>
                                        </p:attrNameLst>
                                      </p:cBhvr>
                                      <p:to>
                                        <p:strVal val="hidden"/>
                                      </p:to>
                                    </p:se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childTnLst>
                          </p:cTn>
                        </p:par>
                        <p:par>
                          <p:cTn id="46" fill="hold">
                            <p:stCondLst>
                              <p:cond delay="500"/>
                            </p:stCondLst>
                            <p:childTnLst>
                              <p:par>
                                <p:cTn id="47" presetID="10" presetClass="exit" presetSubtype="0" fill="hold" nodeType="afterEffect">
                                  <p:stCondLst>
                                    <p:cond delay="0"/>
                                  </p:stCondLst>
                                  <p:childTnLst>
                                    <p:animEffect transition="out" filter="fade">
                                      <p:cBhvr>
                                        <p:cTn id="48" dur="500"/>
                                        <p:tgtEl>
                                          <p:spTgt spid="17"/>
                                        </p:tgtEl>
                                      </p:cBhvr>
                                    </p:animEffect>
                                    <p:set>
                                      <p:cBhvr>
                                        <p:cTn id="49" dur="1" fill="hold">
                                          <p:stCondLst>
                                            <p:cond delay="499"/>
                                          </p:stCondLst>
                                        </p:cTn>
                                        <p:tgtEl>
                                          <p:spTgt spid="17"/>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6203" y="133350"/>
            <a:ext cx="7016194" cy="415879"/>
          </a:xfrm>
        </p:spPr>
        <p:txBody>
          <a:bodyPr>
            <a:normAutofit fontScale="90000"/>
          </a:bodyPr>
          <a:lstStyle/>
          <a:p>
            <a:r>
              <a:rPr lang="en-US" dirty="0"/>
              <a:t>File Locations</a:t>
            </a:r>
          </a:p>
        </p:txBody>
      </p:sp>
      <p:pic>
        <p:nvPicPr>
          <p:cNvPr id="6" name="Picture 5">
            <a:extLst>
              <a:ext uri="{FF2B5EF4-FFF2-40B4-BE49-F238E27FC236}">
                <a16:creationId xmlns:a16="http://schemas.microsoft.com/office/drawing/2014/main" id="{9765B5E1-D501-4FB5-903E-12C3DF9EB73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grpSp>
        <p:nvGrpSpPr>
          <p:cNvPr id="16" name="Group 15">
            <a:extLst>
              <a:ext uri="{FF2B5EF4-FFF2-40B4-BE49-F238E27FC236}">
                <a16:creationId xmlns:a16="http://schemas.microsoft.com/office/drawing/2014/main" id="{AFDE83F5-1AF9-4FB5-9C77-0568581D1DC2}"/>
              </a:ext>
            </a:extLst>
          </p:cNvPr>
          <p:cNvGrpSpPr/>
          <p:nvPr/>
        </p:nvGrpSpPr>
        <p:grpSpPr>
          <a:xfrm>
            <a:off x="351080" y="1162206"/>
            <a:ext cx="2098171" cy="584775"/>
            <a:chOff x="3400434" y="748828"/>
            <a:chExt cx="2098171" cy="584775"/>
          </a:xfrm>
        </p:grpSpPr>
        <p:sp>
          <p:nvSpPr>
            <p:cNvPr id="11" name="TextBox 10">
              <a:extLst>
                <a:ext uri="{FF2B5EF4-FFF2-40B4-BE49-F238E27FC236}">
                  <a16:creationId xmlns:a16="http://schemas.microsoft.com/office/drawing/2014/main" id="{561D6032-ECCE-4D92-8901-AC34D145548E}"/>
                </a:ext>
              </a:extLst>
            </p:cNvPr>
            <p:cNvSpPr txBox="1"/>
            <p:nvPr/>
          </p:nvSpPr>
          <p:spPr>
            <a:xfrm>
              <a:off x="3400434" y="748828"/>
              <a:ext cx="2098171" cy="584775"/>
            </a:xfrm>
            <a:prstGeom prst="rect">
              <a:avLst/>
            </a:prstGeom>
            <a:solidFill>
              <a:schemeClr val="bg1"/>
            </a:solidFill>
            <a:ln>
              <a:noFill/>
            </a:ln>
          </p:spPr>
          <p:txBody>
            <a:bodyPr wrap="square" rtlCol="0">
              <a:spAutoFit/>
            </a:bodyPr>
            <a:lstStyle/>
            <a:p>
              <a:endParaRPr lang="en-US" sz="3200" b="1" dirty="0">
                <a:solidFill>
                  <a:schemeClr val="accent1">
                    <a:lumMod val="75000"/>
                  </a:schemeClr>
                </a:solidFill>
                <a:latin typeface="Courier New" panose="02070309020205020404" pitchFamily="49" charset="0"/>
                <a:cs typeface="Courier New" panose="02070309020205020404" pitchFamily="49" charset="0"/>
              </a:endParaRPr>
            </a:p>
          </p:txBody>
        </p:sp>
        <p:pic>
          <p:nvPicPr>
            <p:cNvPr id="9" name="Picture 8">
              <a:extLst>
                <a:ext uri="{FF2B5EF4-FFF2-40B4-BE49-F238E27FC236}">
                  <a16:creationId xmlns:a16="http://schemas.microsoft.com/office/drawing/2014/main" id="{F01F2F5F-AE0D-44D8-ADD6-26CC808B494D}"/>
                </a:ext>
              </a:extLst>
            </p:cNvPr>
            <p:cNvPicPr>
              <a:picLocks noChangeAspect="1"/>
            </p:cNvPicPr>
            <p:nvPr/>
          </p:nvPicPr>
          <p:blipFill>
            <a:blip r:embed="rId4"/>
            <a:stretch>
              <a:fillRect/>
            </a:stretch>
          </p:blipFill>
          <p:spPr>
            <a:xfrm>
              <a:off x="3505200" y="787058"/>
              <a:ext cx="1888640" cy="508314"/>
            </a:xfrm>
            <a:prstGeom prst="rect">
              <a:avLst/>
            </a:prstGeom>
          </p:spPr>
        </p:pic>
      </p:grpSp>
      <p:grpSp>
        <p:nvGrpSpPr>
          <p:cNvPr id="56" name="Group 55">
            <a:extLst>
              <a:ext uri="{FF2B5EF4-FFF2-40B4-BE49-F238E27FC236}">
                <a16:creationId xmlns:a16="http://schemas.microsoft.com/office/drawing/2014/main" id="{0D033F2F-CBFC-4E1B-8B3B-EFF0A9F7415F}"/>
              </a:ext>
            </a:extLst>
          </p:cNvPr>
          <p:cNvGrpSpPr/>
          <p:nvPr/>
        </p:nvGrpSpPr>
        <p:grpSpPr>
          <a:xfrm>
            <a:off x="697151" y="1580230"/>
            <a:ext cx="2155871" cy="584776"/>
            <a:chOff x="697151" y="1580230"/>
            <a:chExt cx="2155871" cy="584776"/>
          </a:xfrm>
        </p:grpSpPr>
        <p:grpSp>
          <p:nvGrpSpPr>
            <p:cNvPr id="19" name="Group 18">
              <a:extLst>
                <a:ext uri="{FF2B5EF4-FFF2-40B4-BE49-F238E27FC236}">
                  <a16:creationId xmlns:a16="http://schemas.microsoft.com/office/drawing/2014/main" id="{A82C87E8-A18C-465B-82ED-AE053C6440CF}"/>
                </a:ext>
              </a:extLst>
            </p:cNvPr>
            <p:cNvGrpSpPr/>
            <p:nvPr/>
          </p:nvGrpSpPr>
          <p:grpSpPr>
            <a:xfrm>
              <a:off x="754851" y="1580230"/>
              <a:ext cx="2098171" cy="584776"/>
              <a:chOff x="3400434" y="2001695"/>
              <a:chExt cx="2202937" cy="570055"/>
            </a:xfrm>
          </p:grpSpPr>
          <p:sp>
            <p:nvSpPr>
              <p:cNvPr id="15" name="TextBox 14">
                <a:extLst>
                  <a:ext uri="{FF2B5EF4-FFF2-40B4-BE49-F238E27FC236}">
                    <a16:creationId xmlns:a16="http://schemas.microsoft.com/office/drawing/2014/main" id="{017D7175-81AF-4746-8375-F786C540C36F}"/>
                  </a:ext>
                </a:extLst>
              </p:cNvPr>
              <p:cNvSpPr txBox="1"/>
              <p:nvPr/>
            </p:nvSpPr>
            <p:spPr>
              <a:xfrm>
                <a:off x="3400434" y="2001695"/>
                <a:ext cx="2202937" cy="570055"/>
              </a:xfrm>
              <a:prstGeom prst="rect">
                <a:avLst/>
              </a:prstGeom>
              <a:solidFill>
                <a:schemeClr val="bg1"/>
              </a:solidFill>
              <a:ln>
                <a:noFill/>
              </a:ln>
            </p:spPr>
            <p:txBody>
              <a:bodyPr wrap="square" rtlCol="0">
                <a:spAutoFit/>
              </a:bodyPr>
              <a:lstStyle/>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pic>
            <p:nvPicPr>
              <p:cNvPr id="18" name="Picture 17">
                <a:extLst>
                  <a:ext uri="{FF2B5EF4-FFF2-40B4-BE49-F238E27FC236}">
                    <a16:creationId xmlns:a16="http://schemas.microsoft.com/office/drawing/2014/main" id="{4D0737E7-EEB8-47F7-B0D1-C82C2D4A4E0E}"/>
                  </a:ext>
                </a:extLst>
              </p:cNvPr>
              <p:cNvPicPr>
                <a:picLocks noChangeAspect="1"/>
              </p:cNvPicPr>
              <p:nvPr/>
            </p:nvPicPr>
            <p:blipFill>
              <a:blip r:embed="rId5"/>
              <a:stretch>
                <a:fillRect/>
              </a:stretch>
            </p:blipFill>
            <p:spPr>
              <a:xfrm>
                <a:off x="3505200" y="2075840"/>
                <a:ext cx="1680151" cy="415879"/>
              </a:xfrm>
              <a:prstGeom prst="rect">
                <a:avLst/>
              </a:prstGeom>
            </p:spPr>
          </p:pic>
        </p:grpSp>
        <p:cxnSp>
          <p:nvCxnSpPr>
            <p:cNvPr id="21" name="Connector: Elbow 20">
              <a:extLst>
                <a:ext uri="{FF2B5EF4-FFF2-40B4-BE49-F238E27FC236}">
                  <a16:creationId xmlns:a16="http://schemas.microsoft.com/office/drawing/2014/main" id="{87065A58-92AA-4D00-87FE-FEB7B40E8087}"/>
                </a:ext>
              </a:extLst>
            </p:cNvPr>
            <p:cNvCxnSpPr/>
            <p:nvPr/>
          </p:nvCxnSpPr>
          <p:spPr>
            <a:xfrm rot="16200000" flipH="1">
              <a:off x="665730" y="1717447"/>
              <a:ext cx="247547" cy="184706"/>
            </a:xfrm>
            <a:prstGeom prst="bentConnector3">
              <a:avLst>
                <a:gd name="adj1" fmla="val 98021"/>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8C66DE39-0A8D-4DA5-A2EE-30324D61A3C2}"/>
              </a:ext>
            </a:extLst>
          </p:cNvPr>
          <p:cNvGrpSpPr/>
          <p:nvPr/>
        </p:nvGrpSpPr>
        <p:grpSpPr>
          <a:xfrm>
            <a:off x="1065958" y="2084772"/>
            <a:ext cx="2327613" cy="365519"/>
            <a:chOff x="1065958" y="2084772"/>
            <a:chExt cx="2327613" cy="365519"/>
          </a:xfrm>
        </p:grpSpPr>
        <p:sp>
          <p:nvSpPr>
            <p:cNvPr id="14" name="TextBox 13">
              <a:extLst>
                <a:ext uri="{FF2B5EF4-FFF2-40B4-BE49-F238E27FC236}">
                  <a16:creationId xmlns:a16="http://schemas.microsoft.com/office/drawing/2014/main" id="{CD273BC9-4DD1-4100-B097-AD95ECC305CC}"/>
                </a:ext>
              </a:extLst>
            </p:cNvPr>
            <p:cNvSpPr txBox="1"/>
            <p:nvPr/>
          </p:nvSpPr>
          <p:spPr>
            <a:xfrm>
              <a:off x="1295400" y="2142514"/>
              <a:ext cx="2098171" cy="307777"/>
            </a:xfrm>
            <a:prstGeom prst="rect">
              <a:avLst/>
            </a:prstGeom>
            <a:solidFill>
              <a:schemeClr val="bg1">
                <a:lumMod val="85000"/>
              </a:schemeClr>
            </a:solidFill>
            <a:ln>
              <a:solidFill>
                <a:srgbClr val="FF0000"/>
              </a:solidFill>
            </a:ln>
          </p:spPr>
          <p:txBody>
            <a:bodyPr wrap="square" rtlCol="0">
              <a:spAutoFit/>
            </a:bodyPr>
            <a:lstStyle/>
            <a:p>
              <a:r>
                <a:rPr lang="en-US" sz="1400" b="1" dirty="0" err="1">
                  <a:solidFill>
                    <a:schemeClr val="accent1">
                      <a:lumMod val="75000"/>
                    </a:schemeClr>
                  </a:solidFill>
                  <a:latin typeface="Courier New" panose="02070309020205020404" pitchFamily="49" charset="0"/>
                  <a:cs typeface="Courier New" panose="02070309020205020404" pitchFamily="49" charset="0"/>
                </a:rPr>
                <a:t>Parrot_Sketch.ino</a:t>
              </a:r>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cxnSp>
          <p:nvCxnSpPr>
            <p:cNvPr id="23" name="Connector: Elbow 22">
              <a:extLst>
                <a:ext uri="{FF2B5EF4-FFF2-40B4-BE49-F238E27FC236}">
                  <a16:creationId xmlns:a16="http://schemas.microsoft.com/office/drawing/2014/main" id="{5C0C6626-F252-4269-9928-D7C399E03B54}"/>
                </a:ext>
              </a:extLst>
            </p:cNvPr>
            <p:cNvCxnSpPr/>
            <p:nvPr/>
          </p:nvCxnSpPr>
          <p:spPr>
            <a:xfrm rot="16200000" flipH="1">
              <a:off x="1034537" y="2116193"/>
              <a:ext cx="247547" cy="184706"/>
            </a:xfrm>
            <a:prstGeom prst="bentConnector3">
              <a:avLst>
                <a:gd name="adj1" fmla="val 98021"/>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24" name="TextBox 23">
            <a:extLst>
              <a:ext uri="{FF2B5EF4-FFF2-40B4-BE49-F238E27FC236}">
                <a16:creationId xmlns:a16="http://schemas.microsoft.com/office/drawing/2014/main" id="{291CEA89-D7A2-4004-BD91-A4FAEF89D410}"/>
              </a:ext>
            </a:extLst>
          </p:cNvPr>
          <p:cNvSpPr txBox="1"/>
          <p:nvPr/>
        </p:nvSpPr>
        <p:spPr>
          <a:xfrm>
            <a:off x="533400" y="737520"/>
            <a:ext cx="12192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Option #1</a:t>
            </a:r>
          </a:p>
        </p:txBody>
      </p:sp>
      <p:sp>
        <p:nvSpPr>
          <p:cNvPr id="25" name="TextBox 24">
            <a:extLst>
              <a:ext uri="{FF2B5EF4-FFF2-40B4-BE49-F238E27FC236}">
                <a16:creationId xmlns:a16="http://schemas.microsoft.com/office/drawing/2014/main" id="{F624D444-562F-48F6-B926-2DBD8DF5A252}"/>
              </a:ext>
            </a:extLst>
          </p:cNvPr>
          <p:cNvSpPr txBox="1"/>
          <p:nvPr/>
        </p:nvSpPr>
        <p:spPr>
          <a:xfrm>
            <a:off x="4211856" y="763950"/>
            <a:ext cx="12192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Option #2</a:t>
            </a:r>
          </a:p>
        </p:txBody>
      </p:sp>
      <p:grpSp>
        <p:nvGrpSpPr>
          <p:cNvPr id="29" name="Group 28">
            <a:extLst>
              <a:ext uri="{FF2B5EF4-FFF2-40B4-BE49-F238E27FC236}">
                <a16:creationId xmlns:a16="http://schemas.microsoft.com/office/drawing/2014/main" id="{7EDF3300-6D52-46EA-B101-40DAAA724874}"/>
              </a:ext>
            </a:extLst>
          </p:cNvPr>
          <p:cNvGrpSpPr/>
          <p:nvPr/>
        </p:nvGrpSpPr>
        <p:grpSpPr>
          <a:xfrm>
            <a:off x="4008680" y="1202722"/>
            <a:ext cx="2098171" cy="584775"/>
            <a:chOff x="3400434" y="748828"/>
            <a:chExt cx="2098171" cy="584775"/>
          </a:xfrm>
        </p:grpSpPr>
        <p:sp>
          <p:nvSpPr>
            <p:cNvPr id="30" name="TextBox 29">
              <a:extLst>
                <a:ext uri="{FF2B5EF4-FFF2-40B4-BE49-F238E27FC236}">
                  <a16:creationId xmlns:a16="http://schemas.microsoft.com/office/drawing/2014/main" id="{B2C8A2D1-75A2-45B2-AA88-082C30008EE9}"/>
                </a:ext>
              </a:extLst>
            </p:cNvPr>
            <p:cNvSpPr txBox="1"/>
            <p:nvPr/>
          </p:nvSpPr>
          <p:spPr>
            <a:xfrm>
              <a:off x="3400434" y="748828"/>
              <a:ext cx="2098171" cy="584775"/>
            </a:xfrm>
            <a:prstGeom prst="rect">
              <a:avLst/>
            </a:prstGeom>
            <a:solidFill>
              <a:schemeClr val="bg1"/>
            </a:solidFill>
            <a:ln>
              <a:noFill/>
            </a:ln>
          </p:spPr>
          <p:txBody>
            <a:bodyPr wrap="square" rtlCol="0">
              <a:spAutoFit/>
            </a:bodyPr>
            <a:lstStyle/>
            <a:p>
              <a:endParaRPr lang="en-US" sz="3200" b="1" dirty="0">
                <a:solidFill>
                  <a:schemeClr val="accent1">
                    <a:lumMod val="75000"/>
                  </a:schemeClr>
                </a:solidFill>
                <a:latin typeface="Courier New" panose="02070309020205020404" pitchFamily="49" charset="0"/>
                <a:cs typeface="Courier New" panose="02070309020205020404" pitchFamily="49" charset="0"/>
              </a:endParaRPr>
            </a:p>
          </p:txBody>
        </p:sp>
        <p:pic>
          <p:nvPicPr>
            <p:cNvPr id="31" name="Picture 30">
              <a:extLst>
                <a:ext uri="{FF2B5EF4-FFF2-40B4-BE49-F238E27FC236}">
                  <a16:creationId xmlns:a16="http://schemas.microsoft.com/office/drawing/2014/main" id="{C980E5C7-1CC5-4E37-8258-F4B722749AAC}"/>
                </a:ext>
              </a:extLst>
            </p:cNvPr>
            <p:cNvPicPr>
              <a:picLocks noChangeAspect="1"/>
            </p:cNvPicPr>
            <p:nvPr/>
          </p:nvPicPr>
          <p:blipFill>
            <a:blip r:embed="rId4"/>
            <a:stretch>
              <a:fillRect/>
            </a:stretch>
          </p:blipFill>
          <p:spPr>
            <a:xfrm>
              <a:off x="3505200" y="787058"/>
              <a:ext cx="1888640" cy="508314"/>
            </a:xfrm>
            <a:prstGeom prst="rect">
              <a:avLst/>
            </a:prstGeom>
          </p:spPr>
        </p:pic>
      </p:grpSp>
      <p:grpSp>
        <p:nvGrpSpPr>
          <p:cNvPr id="57" name="Group 56">
            <a:extLst>
              <a:ext uri="{FF2B5EF4-FFF2-40B4-BE49-F238E27FC236}">
                <a16:creationId xmlns:a16="http://schemas.microsoft.com/office/drawing/2014/main" id="{7996A791-B044-4FF4-815B-F5D79E7B8383}"/>
              </a:ext>
            </a:extLst>
          </p:cNvPr>
          <p:cNvGrpSpPr/>
          <p:nvPr/>
        </p:nvGrpSpPr>
        <p:grpSpPr>
          <a:xfrm>
            <a:off x="4354751" y="1620746"/>
            <a:ext cx="2155871" cy="584776"/>
            <a:chOff x="4354751" y="1620746"/>
            <a:chExt cx="2155871" cy="584776"/>
          </a:xfrm>
        </p:grpSpPr>
        <p:grpSp>
          <p:nvGrpSpPr>
            <p:cNvPr id="32" name="Group 31">
              <a:extLst>
                <a:ext uri="{FF2B5EF4-FFF2-40B4-BE49-F238E27FC236}">
                  <a16:creationId xmlns:a16="http://schemas.microsoft.com/office/drawing/2014/main" id="{AB8F7077-36AA-449E-BC04-98DF4BEE6DA6}"/>
                </a:ext>
              </a:extLst>
            </p:cNvPr>
            <p:cNvGrpSpPr/>
            <p:nvPr/>
          </p:nvGrpSpPr>
          <p:grpSpPr>
            <a:xfrm>
              <a:off x="4412451" y="1620746"/>
              <a:ext cx="2098171" cy="584776"/>
              <a:chOff x="3400434" y="2001695"/>
              <a:chExt cx="2202937" cy="570055"/>
            </a:xfrm>
          </p:grpSpPr>
          <p:sp>
            <p:nvSpPr>
              <p:cNvPr id="33" name="TextBox 32">
                <a:extLst>
                  <a:ext uri="{FF2B5EF4-FFF2-40B4-BE49-F238E27FC236}">
                    <a16:creationId xmlns:a16="http://schemas.microsoft.com/office/drawing/2014/main" id="{9E5F3398-18E1-44BA-A0DD-BF6A966EDE3E}"/>
                  </a:ext>
                </a:extLst>
              </p:cNvPr>
              <p:cNvSpPr txBox="1"/>
              <p:nvPr/>
            </p:nvSpPr>
            <p:spPr>
              <a:xfrm>
                <a:off x="3400434" y="2001695"/>
                <a:ext cx="2202937" cy="570055"/>
              </a:xfrm>
              <a:prstGeom prst="rect">
                <a:avLst/>
              </a:prstGeom>
              <a:solidFill>
                <a:schemeClr val="bg1"/>
              </a:solidFill>
              <a:ln>
                <a:noFill/>
              </a:ln>
            </p:spPr>
            <p:txBody>
              <a:bodyPr wrap="square" rtlCol="0">
                <a:spAutoFit/>
              </a:bodyPr>
              <a:lstStyle/>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pic>
            <p:nvPicPr>
              <p:cNvPr id="34" name="Picture 33">
                <a:extLst>
                  <a:ext uri="{FF2B5EF4-FFF2-40B4-BE49-F238E27FC236}">
                    <a16:creationId xmlns:a16="http://schemas.microsoft.com/office/drawing/2014/main" id="{0A59F2BE-C2B9-4BFB-A381-00A7BF50319E}"/>
                  </a:ext>
                </a:extLst>
              </p:cNvPr>
              <p:cNvPicPr>
                <a:picLocks noChangeAspect="1"/>
              </p:cNvPicPr>
              <p:nvPr/>
            </p:nvPicPr>
            <p:blipFill>
              <a:blip r:embed="rId5"/>
              <a:stretch>
                <a:fillRect/>
              </a:stretch>
            </p:blipFill>
            <p:spPr>
              <a:xfrm>
                <a:off x="3505200" y="2075840"/>
                <a:ext cx="1680151" cy="415879"/>
              </a:xfrm>
              <a:prstGeom prst="rect">
                <a:avLst/>
              </a:prstGeom>
            </p:spPr>
          </p:pic>
        </p:grpSp>
        <p:cxnSp>
          <p:nvCxnSpPr>
            <p:cNvPr id="35" name="Connector: Elbow 34">
              <a:extLst>
                <a:ext uri="{FF2B5EF4-FFF2-40B4-BE49-F238E27FC236}">
                  <a16:creationId xmlns:a16="http://schemas.microsoft.com/office/drawing/2014/main" id="{8C47A22F-D330-48C3-A9CC-916CEAC0FBDB}"/>
                </a:ext>
              </a:extLst>
            </p:cNvPr>
            <p:cNvCxnSpPr/>
            <p:nvPr/>
          </p:nvCxnSpPr>
          <p:spPr>
            <a:xfrm rot="16200000" flipH="1">
              <a:off x="4323330" y="1757963"/>
              <a:ext cx="247547" cy="184706"/>
            </a:xfrm>
            <a:prstGeom prst="bentConnector3">
              <a:avLst>
                <a:gd name="adj1" fmla="val 98021"/>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237A14EC-B2C8-4578-9BA0-3DE04CC4101B}"/>
              </a:ext>
            </a:extLst>
          </p:cNvPr>
          <p:cNvGrpSpPr/>
          <p:nvPr/>
        </p:nvGrpSpPr>
        <p:grpSpPr>
          <a:xfrm>
            <a:off x="4723558" y="2125288"/>
            <a:ext cx="2327613" cy="365519"/>
            <a:chOff x="4723558" y="2125288"/>
            <a:chExt cx="2327613" cy="365519"/>
          </a:xfrm>
        </p:grpSpPr>
        <p:sp>
          <p:nvSpPr>
            <p:cNvPr id="28" name="TextBox 27">
              <a:extLst>
                <a:ext uri="{FF2B5EF4-FFF2-40B4-BE49-F238E27FC236}">
                  <a16:creationId xmlns:a16="http://schemas.microsoft.com/office/drawing/2014/main" id="{8295BF7F-241A-40AD-BD59-100A08BEFF00}"/>
                </a:ext>
              </a:extLst>
            </p:cNvPr>
            <p:cNvSpPr txBox="1"/>
            <p:nvPr/>
          </p:nvSpPr>
          <p:spPr>
            <a:xfrm>
              <a:off x="4953000" y="2183030"/>
              <a:ext cx="2098171" cy="307777"/>
            </a:xfrm>
            <a:prstGeom prst="rect">
              <a:avLst/>
            </a:prstGeom>
            <a:solidFill>
              <a:schemeClr val="bg1">
                <a:lumMod val="85000"/>
              </a:schemeClr>
            </a:solidFill>
            <a:ln>
              <a:solidFill>
                <a:srgbClr val="FF0000"/>
              </a:solidFill>
            </a:ln>
          </p:spPr>
          <p:txBody>
            <a:bodyPr wrap="square" rtlCol="0">
              <a:spAutoFit/>
            </a:bodyPr>
            <a:lstStyle/>
            <a:p>
              <a:r>
                <a:rPr lang="en-US" sz="1400" b="1" dirty="0" err="1">
                  <a:solidFill>
                    <a:schemeClr val="accent1">
                      <a:lumMod val="75000"/>
                    </a:schemeClr>
                  </a:solidFill>
                  <a:latin typeface="Courier New" panose="02070309020205020404" pitchFamily="49" charset="0"/>
                  <a:cs typeface="Courier New" panose="02070309020205020404" pitchFamily="49" charset="0"/>
                </a:rPr>
                <a:t>Parrot_Sketch.ino</a:t>
              </a:r>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cxnSp>
          <p:nvCxnSpPr>
            <p:cNvPr id="36" name="Connector: Elbow 35">
              <a:extLst>
                <a:ext uri="{FF2B5EF4-FFF2-40B4-BE49-F238E27FC236}">
                  <a16:creationId xmlns:a16="http://schemas.microsoft.com/office/drawing/2014/main" id="{6A5D8202-7EAD-4331-B1EB-AAAFA38125C0}"/>
                </a:ext>
              </a:extLst>
            </p:cNvPr>
            <p:cNvCxnSpPr/>
            <p:nvPr/>
          </p:nvCxnSpPr>
          <p:spPr>
            <a:xfrm rot="16200000" flipH="1">
              <a:off x="4692137" y="2156709"/>
              <a:ext cx="247547" cy="184706"/>
            </a:xfrm>
            <a:prstGeom prst="bentConnector3">
              <a:avLst>
                <a:gd name="adj1" fmla="val 98021"/>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D40476D2-6B87-4BD9-89BA-1A14ECB3A169}"/>
              </a:ext>
            </a:extLst>
          </p:cNvPr>
          <p:cNvGrpSpPr/>
          <p:nvPr/>
        </p:nvGrpSpPr>
        <p:grpSpPr>
          <a:xfrm>
            <a:off x="4354753" y="1746982"/>
            <a:ext cx="2155869" cy="1303104"/>
            <a:chOff x="4354753" y="1746982"/>
            <a:chExt cx="2155869" cy="1303104"/>
          </a:xfrm>
        </p:grpSpPr>
        <p:grpSp>
          <p:nvGrpSpPr>
            <p:cNvPr id="42" name="Group 41">
              <a:extLst>
                <a:ext uri="{FF2B5EF4-FFF2-40B4-BE49-F238E27FC236}">
                  <a16:creationId xmlns:a16="http://schemas.microsoft.com/office/drawing/2014/main" id="{E0891C1D-0D20-4465-8C97-6D36E2BF43D8}"/>
                </a:ext>
              </a:extLst>
            </p:cNvPr>
            <p:cNvGrpSpPr/>
            <p:nvPr/>
          </p:nvGrpSpPr>
          <p:grpSpPr>
            <a:xfrm>
              <a:off x="4588600" y="2465310"/>
              <a:ext cx="1922022" cy="584776"/>
              <a:chOff x="3981470" y="3488019"/>
              <a:chExt cx="2098171" cy="584776"/>
            </a:xfrm>
          </p:grpSpPr>
          <p:sp>
            <p:nvSpPr>
              <p:cNvPr id="40" name="TextBox 39">
                <a:extLst>
                  <a:ext uri="{FF2B5EF4-FFF2-40B4-BE49-F238E27FC236}">
                    <a16:creationId xmlns:a16="http://schemas.microsoft.com/office/drawing/2014/main" id="{F8644B8D-99CB-4D0B-BBD1-090CBFBA1363}"/>
                  </a:ext>
                </a:extLst>
              </p:cNvPr>
              <p:cNvSpPr txBox="1"/>
              <p:nvPr/>
            </p:nvSpPr>
            <p:spPr>
              <a:xfrm>
                <a:off x="3981470" y="3488019"/>
                <a:ext cx="2098171" cy="584776"/>
              </a:xfrm>
              <a:prstGeom prst="rect">
                <a:avLst/>
              </a:prstGeom>
              <a:solidFill>
                <a:schemeClr val="bg1"/>
              </a:solidFill>
              <a:ln>
                <a:noFill/>
              </a:ln>
            </p:spPr>
            <p:txBody>
              <a:bodyPr wrap="square" rtlCol="0">
                <a:spAutoFit/>
              </a:bodyPr>
              <a:lstStyle/>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pic>
            <p:nvPicPr>
              <p:cNvPr id="38" name="Picture 37">
                <a:extLst>
                  <a:ext uri="{FF2B5EF4-FFF2-40B4-BE49-F238E27FC236}">
                    <a16:creationId xmlns:a16="http://schemas.microsoft.com/office/drawing/2014/main" id="{9B318A0E-573D-4C68-86EC-B58A6397F44F}"/>
                  </a:ext>
                </a:extLst>
              </p:cNvPr>
              <p:cNvPicPr>
                <a:picLocks noChangeAspect="1"/>
              </p:cNvPicPr>
              <p:nvPr/>
            </p:nvPicPr>
            <p:blipFill>
              <a:blip r:embed="rId6"/>
              <a:stretch>
                <a:fillRect/>
              </a:stretch>
            </p:blipFill>
            <p:spPr>
              <a:xfrm>
                <a:off x="4008680" y="3567633"/>
                <a:ext cx="1258143" cy="425548"/>
              </a:xfrm>
              <a:prstGeom prst="rect">
                <a:avLst/>
              </a:prstGeom>
            </p:spPr>
          </p:pic>
        </p:grpSp>
        <p:cxnSp>
          <p:nvCxnSpPr>
            <p:cNvPr id="43" name="Connector: Elbow 42">
              <a:extLst>
                <a:ext uri="{FF2B5EF4-FFF2-40B4-BE49-F238E27FC236}">
                  <a16:creationId xmlns:a16="http://schemas.microsoft.com/office/drawing/2014/main" id="{DE077FD0-C980-4BF6-96AA-633383ABDDBF}"/>
                </a:ext>
              </a:extLst>
            </p:cNvPr>
            <p:cNvCxnSpPr>
              <a:cxnSpLocks/>
            </p:cNvCxnSpPr>
            <p:nvPr/>
          </p:nvCxnSpPr>
          <p:spPr>
            <a:xfrm rot="16200000" flipH="1">
              <a:off x="3974138" y="2127597"/>
              <a:ext cx="1020003" cy="258774"/>
            </a:xfrm>
            <a:prstGeom prst="bentConnector3">
              <a:avLst>
                <a:gd name="adj1" fmla="val 99306"/>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8CDD7893-F09B-4DEA-B95D-7E76A43593A3}"/>
              </a:ext>
            </a:extLst>
          </p:cNvPr>
          <p:cNvGrpSpPr/>
          <p:nvPr/>
        </p:nvGrpSpPr>
        <p:grpSpPr>
          <a:xfrm>
            <a:off x="1063894" y="2265588"/>
            <a:ext cx="1450706" cy="561660"/>
            <a:chOff x="1063894" y="2265588"/>
            <a:chExt cx="1450706" cy="561660"/>
          </a:xfrm>
        </p:grpSpPr>
        <p:sp>
          <p:nvSpPr>
            <p:cNvPr id="7" name="TextBox 6">
              <a:extLst>
                <a:ext uri="{FF2B5EF4-FFF2-40B4-BE49-F238E27FC236}">
                  <a16:creationId xmlns:a16="http://schemas.microsoft.com/office/drawing/2014/main" id="{F3913ADD-343E-47BA-A4D8-9B59A35B204C}"/>
                </a:ext>
              </a:extLst>
            </p:cNvPr>
            <p:cNvSpPr txBox="1"/>
            <p:nvPr/>
          </p:nvSpPr>
          <p:spPr>
            <a:xfrm>
              <a:off x="1295400" y="2519471"/>
              <a:ext cx="12192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Led2.h</a:t>
              </a:r>
            </a:p>
          </p:txBody>
        </p:sp>
        <p:cxnSp>
          <p:nvCxnSpPr>
            <p:cNvPr id="47" name="Connector: Elbow 46">
              <a:extLst>
                <a:ext uri="{FF2B5EF4-FFF2-40B4-BE49-F238E27FC236}">
                  <a16:creationId xmlns:a16="http://schemas.microsoft.com/office/drawing/2014/main" id="{B4790F90-FDB5-4F31-90F3-BB43D6E784A2}"/>
                </a:ext>
              </a:extLst>
            </p:cNvPr>
            <p:cNvCxnSpPr>
              <a:cxnSpLocks/>
              <a:endCxn id="7" idx="1"/>
            </p:cNvCxnSpPr>
            <p:nvPr/>
          </p:nvCxnSpPr>
          <p:spPr>
            <a:xfrm rot="16200000" flipH="1">
              <a:off x="975761" y="2353721"/>
              <a:ext cx="407772" cy="231505"/>
            </a:xfrm>
            <a:prstGeom prst="bentConnector2">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BF0B62E1-59AF-47CB-BCC4-4D723454697E}"/>
              </a:ext>
            </a:extLst>
          </p:cNvPr>
          <p:cNvGrpSpPr/>
          <p:nvPr/>
        </p:nvGrpSpPr>
        <p:grpSpPr>
          <a:xfrm>
            <a:off x="1063894" y="2645194"/>
            <a:ext cx="1450706" cy="559011"/>
            <a:chOff x="1063894" y="2645194"/>
            <a:chExt cx="1450706" cy="559011"/>
          </a:xfrm>
        </p:grpSpPr>
        <p:sp>
          <p:nvSpPr>
            <p:cNvPr id="13" name="TextBox 12">
              <a:extLst>
                <a:ext uri="{FF2B5EF4-FFF2-40B4-BE49-F238E27FC236}">
                  <a16:creationId xmlns:a16="http://schemas.microsoft.com/office/drawing/2014/main" id="{81CBB322-CBC3-469B-91F4-781AE39DE115}"/>
                </a:ext>
              </a:extLst>
            </p:cNvPr>
            <p:cNvSpPr txBox="1"/>
            <p:nvPr/>
          </p:nvSpPr>
          <p:spPr>
            <a:xfrm>
              <a:off x="1295400" y="2896428"/>
              <a:ext cx="12192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Led2.cpp</a:t>
              </a:r>
            </a:p>
          </p:txBody>
        </p:sp>
        <p:cxnSp>
          <p:nvCxnSpPr>
            <p:cNvPr id="49" name="Connector: Elbow 48">
              <a:extLst>
                <a:ext uri="{FF2B5EF4-FFF2-40B4-BE49-F238E27FC236}">
                  <a16:creationId xmlns:a16="http://schemas.microsoft.com/office/drawing/2014/main" id="{6E9ED8EA-6506-46FB-9F9E-19285483E462}"/>
                </a:ext>
              </a:extLst>
            </p:cNvPr>
            <p:cNvCxnSpPr>
              <a:cxnSpLocks/>
            </p:cNvCxnSpPr>
            <p:nvPr/>
          </p:nvCxnSpPr>
          <p:spPr>
            <a:xfrm rot="16200000" flipH="1">
              <a:off x="975761" y="2733327"/>
              <a:ext cx="407772" cy="231505"/>
            </a:xfrm>
            <a:prstGeom prst="bentConnector2">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cxnSp>
        <p:nvCxnSpPr>
          <p:cNvPr id="50" name="Connector: Elbow 49">
            <a:extLst>
              <a:ext uri="{FF2B5EF4-FFF2-40B4-BE49-F238E27FC236}">
                <a16:creationId xmlns:a16="http://schemas.microsoft.com/office/drawing/2014/main" id="{D93BE5B5-1150-4CDC-BADC-0E0E64B9BDEA}"/>
              </a:ext>
            </a:extLst>
          </p:cNvPr>
          <p:cNvCxnSpPr>
            <a:cxnSpLocks/>
            <a:endCxn id="26" idx="1"/>
          </p:cNvCxnSpPr>
          <p:nvPr/>
        </p:nvCxnSpPr>
        <p:spPr>
          <a:xfrm rot="16200000" flipH="1">
            <a:off x="4765817" y="2921181"/>
            <a:ext cx="235212" cy="181826"/>
          </a:xfrm>
          <a:prstGeom prst="bentConnector2">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nvGrpSpPr>
          <p:cNvPr id="61" name="Group 60">
            <a:extLst>
              <a:ext uri="{FF2B5EF4-FFF2-40B4-BE49-F238E27FC236}">
                <a16:creationId xmlns:a16="http://schemas.microsoft.com/office/drawing/2014/main" id="{E17EE68D-5335-4744-80AC-4D8AAB3D8D06}"/>
              </a:ext>
            </a:extLst>
          </p:cNvPr>
          <p:cNvGrpSpPr/>
          <p:nvPr/>
        </p:nvGrpSpPr>
        <p:grpSpPr>
          <a:xfrm>
            <a:off x="4792510" y="2975811"/>
            <a:ext cx="1401026" cy="684734"/>
            <a:chOff x="4792510" y="2975811"/>
            <a:chExt cx="1401026" cy="684734"/>
          </a:xfrm>
        </p:grpSpPr>
        <p:sp>
          <p:nvSpPr>
            <p:cNvPr id="27" name="TextBox 26">
              <a:extLst>
                <a:ext uri="{FF2B5EF4-FFF2-40B4-BE49-F238E27FC236}">
                  <a16:creationId xmlns:a16="http://schemas.microsoft.com/office/drawing/2014/main" id="{37720ABF-2036-463C-A85D-C47C1233F2C6}"/>
                </a:ext>
              </a:extLst>
            </p:cNvPr>
            <p:cNvSpPr txBox="1"/>
            <p:nvPr/>
          </p:nvSpPr>
          <p:spPr>
            <a:xfrm>
              <a:off x="4974336" y="3352768"/>
              <a:ext cx="12192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Led2.cpp</a:t>
              </a:r>
            </a:p>
          </p:txBody>
        </p:sp>
        <p:grpSp>
          <p:nvGrpSpPr>
            <p:cNvPr id="60" name="Group 59">
              <a:extLst>
                <a:ext uri="{FF2B5EF4-FFF2-40B4-BE49-F238E27FC236}">
                  <a16:creationId xmlns:a16="http://schemas.microsoft.com/office/drawing/2014/main" id="{8A30028B-89CD-4E4D-B2C7-7500EE83E032}"/>
                </a:ext>
              </a:extLst>
            </p:cNvPr>
            <p:cNvGrpSpPr/>
            <p:nvPr/>
          </p:nvGrpSpPr>
          <p:grpSpPr>
            <a:xfrm>
              <a:off x="4792510" y="2975811"/>
              <a:ext cx="1401026" cy="526521"/>
              <a:chOff x="4792510" y="2975811"/>
              <a:chExt cx="1401026" cy="526521"/>
            </a:xfrm>
          </p:grpSpPr>
          <p:sp>
            <p:nvSpPr>
              <p:cNvPr id="26" name="TextBox 25">
                <a:extLst>
                  <a:ext uri="{FF2B5EF4-FFF2-40B4-BE49-F238E27FC236}">
                    <a16:creationId xmlns:a16="http://schemas.microsoft.com/office/drawing/2014/main" id="{748EB112-1132-44CC-AF16-2A54F0A3FC5C}"/>
                  </a:ext>
                </a:extLst>
              </p:cNvPr>
              <p:cNvSpPr txBox="1"/>
              <p:nvPr/>
            </p:nvSpPr>
            <p:spPr>
              <a:xfrm>
                <a:off x="4974336" y="2975811"/>
                <a:ext cx="12192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Led2.h</a:t>
                </a:r>
              </a:p>
            </p:txBody>
          </p:sp>
          <p:cxnSp>
            <p:nvCxnSpPr>
              <p:cNvPr id="52" name="Connector: Elbow 51">
                <a:extLst>
                  <a:ext uri="{FF2B5EF4-FFF2-40B4-BE49-F238E27FC236}">
                    <a16:creationId xmlns:a16="http://schemas.microsoft.com/office/drawing/2014/main" id="{4557B548-C2E2-4BBA-9A4F-2A871F4113FB}"/>
                  </a:ext>
                </a:extLst>
              </p:cNvPr>
              <p:cNvCxnSpPr>
                <a:cxnSpLocks/>
              </p:cNvCxnSpPr>
              <p:nvPr/>
            </p:nvCxnSpPr>
            <p:spPr>
              <a:xfrm rot="16200000" flipH="1">
                <a:off x="4704377" y="3182693"/>
                <a:ext cx="407772" cy="231505"/>
              </a:xfrm>
              <a:prstGeom prst="bentConnector2">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sp>
        <p:nvSpPr>
          <p:cNvPr id="62" name="TextBox 61">
            <a:extLst>
              <a:ext uri="{FF2B5EF4-FFF2-40B4-BE49-F238E27FC236}">
                <a16:creationId xmlns:a16="http://schemas.microsoft.com/office/drawing/2014/main" id="{424EC7E5-1E13-4896-8EE6-1B8BF3CF4D46}"/>
              </a:ext>
            </a:extLst>
          </p:cNvPr>
          <p:cNvSpPr txBox="1"/>
          <p:nvPr/>
        </p:nvSpPr>
        <p:spPr>
          <a:xfrm>
            <a:off x="321227" y="3800087"/>
            <a:ext cx="3393778" cy="461665"/>
          </a:xfrm>
          <a:prstGeom prst="rect">
            <a:avLst/>
          </a:prstGeom>
          <a:solidFill>
            <a:srgbClr val="FFFF00"/>
          </a:solidFill>
          <a:ln>
            <a:solidFill>
              <a:srgbClr val="FF0000"/>
            </a:solidFill>
          </a:ln>
        </p:spPr>
        <p:txBody>
          <a:bodyPr wrap="square" rtlCol="0">
            <a:spAutoFit/>
          </a:bodyPr>
          <a:lstStyle/>
          <a:p>
            <a:r>
              <a:rPr lang="en-US" sz="1200" b="1" dirty="0">
                <a:solidFill>
                  <a:schemeClr val="accent1">
                    <a:lumMod val="75000"/>
                  </a:schemeClr>
                </a:solidFill>
                <a:latin typeface="Courier New" panose="02070309020205020404" pitchFamily="49" charset="0"/>
                <a:cs typeface="Courier New" panose="02070309020205020404" pitchFamily="49" charset="0"/>
              </a:rPr>
              <a:t>// In </a:t>
            </a:r>
            <a:r>
              <a:rPr lang="en-US" sz="1200" b="1" dirty="0" err="1">
                <a:solidFill>
                  <a:schemeClr val="accent1">
                    <a:lumMod val="75000"/>
                  </a:schemeClr>
                </a:solidFill>
                <a:latin typeface="Courier New" panose="02070309020205020404" pitchFamily="49" charset="0"/>
                <a:cs typeface="Courier New" panose="02070309020205020404" pitchFamily="49" charset="0"/>
              </a:rPr>
              <a:t>Parrot_Sketch.ino</a:t>
            </a:r>
            <a:r>
              <a:rPr lang="en-US" sz="1200" b="1" dirty="0">
                <a:solidFill>
                  <a:schemeClr val="accent1">
                    <a:lumMod val="75000"/>
                  </a:schemeClr>
                </a:solidFill>
                <a:latin typeface="Courier New" panose="02070309020205020404" pitchFamily="49" charset="0"/>
                <a:cs typeface="Courier New" panose="02070309020205020404" pitchFamily="49" charset="0"/>
              </a:rPr>
              <a:t> use quotes</a:t>
            </a:r>
          </a:p>
          <a:p>
            <a:r>
              <a:rPr lang="en-US" sz="1200" b="1" dirty="0">
                <a:solidFill>
                  <a:schemeClr val="accent1">
                    <a:lumMod val="75000"/>
                  </a:schemeClr>
                </a:solidFill>
                <a:latin typeface="Courier New" panose="02070309020205020404" pitchFamily="49" charset="0"/>
                <a:cs typeface="Courier New" panose="02070309020205020404" pitchFamily="49" charset="0"/>
              </a:rPr>
              <a:t>#include "Led2.h"</a:t>
            </a:r>
          </a:p>
        </p:txBody>
      </p:sp>
      <p:sp>
        <p:nvSpPr>
          <p:cNvPr id="63" name="TextBox 62">
            <a:extLst>
              <a:ext uri="{FF2B5EF4-FFF2-40B4-BE49-F238E27FC236}">
                <a16:creationId xmlns:a16="http://schemas.microsoft.com/office/drawing/2014/main" id="{444C13CF-9A86-4F44-806B-2CBC569B801B}"/>
              </a:ext>
            </a:extLst>
          </p:cNvPr>
          <p:cNvSpPr txBox="1"/>
          <p:nvPr/>
        </p:nvSpPr>
        <p:spPr>
          <a:xfrm>
            <a:off x="3964014" y="3800086"/>
            <a:ext cx="4233209" cy="461665"/>
          </a:xfrm>
          <a:prstGeom prst="rect">
            <a:avLst/>
          </a:prstGeom>
          <a:solidFill>
            <a:srgbClr val="FFFF00"/>
          </a:solidFill>
          <a:ln>
            <a:solidFill>
              <a:srgbClr val="FF0000"/>
            </a:solidFill>
          </a:ln>
        </p:spPr>
        <p:txBody>
          <a:bodyPr wrap="square" rtlCol="0">
            <a:spAutoFit/>
          </a:bodyPr>
          <a:lstStyle/>
          <a:p>
            <a:r>
              <a:rPr lang="en-US" sz="1200" b="1" dirty="0">
                <a:solidFill>
                  <a:schemeClr val="accent1">
                    <a:lumMod val="75000"/>
                  </a:schemeClr>
                </a:solidFill>
                <a:latin typeface="Courier New" panose="02070309020205020404" pitchFamily="49" charset="0"/>
                <a:cs typeface="Courier New" panose="02070309020205020404" pitchFamily="49" charset="0"/>
              </a:rPr>
              <a:t>// In </a:t>
            </a:r>
            <a:r>
              <a:rPr lang="en-US" sz="1200" b="1" dirty="0" err="1">
                <a:solidFill>
                  <a:schemeClr val="accent1">
                    <a:lumMod val="75000"/>
                  </a:schemeClr>
                </a:solidFill>
                <a:latin typeface="Courier New" panose="02070309020205020404" pitchFamily="49" charset="0"/>
                <a:cs typeface="Courier New" panose="02070309020205020404" pitchFamily="49" charset="0"/>
              </a:rPr>
              <a:t>Parrot_Sketch.ino</a:t>
            </a:r>
            <a:r>
              <a:rPr lang="en-US" sz="1200" b="1" dirty="0">
                <a:solidFill>
                  <a:schemeClr val="accent1">
                    <a:lumMod val="75000"/>
                  </a:schemeClr>
                </a:solidFill>
                <a:latin typeface="Courier New" panose="02070309020205020404" pitchFamily="49" charset="0"/>
                <a:cs typeface="Courier New" panose="02070309020205020404" pitchFamily="49" charset="0"/>
              </a:rPr>
              <a:t> use angle brackets</a:t>
            </a:r>
          </a:p>
          <a:p>
            <a:r>
              <a:rPr lang="en-US" sz="1200" b="1" dirty="0">
                <a:solidFill>
                  <a:schemeClr val="accent1">
                    <a:lumMod val="75000"/>
                  </a:schemeClr>
                </a:solidFill>
                <a:latin typeface="Courier New" panose="02070309020205020404" pitchFamily="49" charset="0"/>
                <a:cs typeface="Courier New" panose="02070309020205020404" pitchFamily="49" charset="0"/>
              </a:rPr>
              <a:t>#include &lt;Led2.h&gt;</a:t>
            </a:r>
          </a:p>
        </p:txBody>
      </p:sp>
    </p:spTree>
    <p:extLst>
      <p:ext uri="{BB962C8B-B14F-4D97-AF65-F5344CB8AC3E}">
        <p14:creationId xmlns:p14="http://schemas.microsoft.com/office/powerpoint/2010/main" val="874337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6"/>
                                        </p:tgtEl>
                                        <p:attrNameLst>
                                          <p:attrName>style.visibility</p:attrName>
                                        </p:attrNameLst>
                                      </p:cBhvr>
                                      <p:to>
                                        <p:strVal val="visible"/>
                                      </p:to>
                                    </p:set>
                                    <p:animEffect transition="in" filter="fade">
                                      <p:cBhvr>
                                        <p:cTn id="14" dur="1000"/>
                                        <p:tgtEl>
                                          <p:spTgt spid="56"/>
                                        </p:tgtEl>
                                      </p:cBhvr>
                                    </p:animEffect>
                                    <p:anim calcmode="lin" valueType="num">
                                      <p:cBhvr>
                                        <p:cTn id="15" dur="1000" fill="hold"/>
                                        <p:tgtEl>
                                          <p:spTgt spid="56"/>
                                        </p:tgtEl>
                                        <p:attrNameLst>
                                          <p:attrName>ppt_x</p:attrName>
                                        </p:attrNameLst>
                                      </p:cBhvr>
                                      <p:tavLst>
                                        <p:tav tm="0">
                                          <p:val>
                                            <p:strVal val="#ppt_x"/>
                                          </p:val>
                                        </p:tav>
                                        <p:tav tm="100000">
                                          <p:val>
                                            <p:strVal val="#ppt_x"/>
                                          </p:val>
                                        </p:tav>
                                      </p:tavLst>
                                    </p:anim>
                                    <p:anim calcmode="lin" valueType="num">
                                      <p:cBhvr>
                                        <p:cTn id="16"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5"/>
                                        </p:tgtEl>
                                        <p:attrNameLst>
                                          <p:attrName>style.visibility</p:attrName>
                                        </p:attrNameLst>
                                      </p:cBhvr>
                                      <p:to>
                                        <p:strVal val="visible"/>
                                      </p:to>
                                    </p:set>
                                    <p:animEffect transition="in" filter="fade">
                                      <p:cBhvr>
                                        <p:cTn id="21" dur="1000"/>
                                        <p:tgtEl>
                                          <p:spTgt spid="55"/>
                                        </p:tgtEl>
                                      </p:cBhvr>
                                    </p:animEffect>
                                    <p:anim calcmode="lin" valueType="num">
                                      <p:cBhvr>
                                        <p:cTn id="22" dur="1000" fill="hold"/>
                                        <p:tgtEl>
                                          <p:spTgt spid="55"/>
                                        </p:tgtEl>
                                        <p:attrNameLst>
                                          <p:attrName>ppt_x</p:attrName>
                                        </p:attrNameLst>
                                      </p:cBhvr>
                                      <p:tavLst>
                                        <p:tav tm="0">
                                          <p:val>
                                            <p:strVal val="#ppt_x"/>
                                          </p:val>
                                        </p:tav>
                                        <p:tav tm="100000">
                                          <p:val>
                                            <p:strVal val="#ppt_x"/>
                                          </p:val>
                                        </p:tav>
                                      </p:tavLst>
                                    </p:anim>
                                    <p:anim calcmode="lin" valueType="num">
                                      <p:cBhvr>
                                        <p:cTn id="23"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fade">
                                      <p:cBhvr>
                                        <p:cTn id="28" dur="1000"/>
                                        <p:tgtEl>
                                          <p:spTgt spid="54"/>
                                        </p:tgtEl>
                                      </p:cBhvr>
                                    </p:animEffect>
                                    <p:anim calcmode="lin" valueType="num">
                                      <p:cBhvr>
                                        <p:cTn id="29" dur="1000" fill="hold"/>
                                        <p:tgtEl>
                                          <p:spTgt spid="54"/>
                                        </p:tgtEl>
                                        <p:attrNameLst>
                                          <p:attrName>ppt_x</p:attrName>
                                        </p:attrNameLst>
                                      </p:cBhvr>
                                      <p:tavLst>
                                        <p:tav tm="0">
                                          <p:val>
                                            <p:strVal val="#ppt_x"/>
                                          </p:val>
                                        </p:tav>
                                        <p:tav tm="100000">
                                          <p:val>
                                            <p:strVal val="#ppt_x"/>
                                          </p:val>
                                        </p:tav>
                                      </p:tavLst>
                                    </p:anim>
                                    <p:anim calcmode="lin" valueType="num">
                                      <p:cBhvr>
                                        <p:cTn id="30"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fade">
                                      <p:cBhvr>
                                        <p:cTn id="35" dur="1000"/>
                                        <p:tgtEl>
                                          <p:spTgt spid="53"/>
                                        </p:tgtEl>
                                      </p:cBhvr>
                                    </p:animEffect>
                                    <p:anim calcmode="lin" valueType="num">
                                      <p:cBhvr>
                                        <p:cTn id="36" dur="1000" fill="hold"/>
                                        <p:tgtEl>
                                          <p:spTgt spid="53"/>
                                        </p:tgtEl>
                                        <p:attrNameLst>
                                          <p:attrName>ppt_x</p:attrName>
                                        </p:attrNameLst>
                                      </p:cBhvr>
                                      <p:tavLst>
                                        <p:tav tm="0">
                                          <p:val>
                                            <p:strVal val="#ppt_x"/>
                                          </p:val>
                                        </p:tav>
                                        <p:tav tm="100000">
                                          <p:val>
                                            <p:strVal val="#ppt_x"/>
                                          </p:val>
                                        </p:tav>
                                      </p:tavLst>
                                    </p:anim>
                                    <p:anim calcmode="lin" valueType="num">
                                      <p:cBhvr>
                                        <p:cTn id="37"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62"/>
                                        </p:tgtEl>
                                        <p:attrNameLst>
                                          <p:attrName>style.visibility</p:attrName>
                                        </p:attrNameLst>
                                      </p:cBhvr>
                                      <p:to>
                                        <p:strVal val="visible"/>
                                      </p:to>
                                    </p:set>
                                    <p:animEffect transition="in" filter="barn(inVertical)">
                                      <p:cBhvr>
                                        <p:cTn id="42" dur="500"/>
                                        <p:tgtEl>
                                          <p:spTgt spid="62"/>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1000"/>
                                        <p:tgtEl>
                                          <p:spTgt spid="25"/>
                                        </p:tgtEl>
                                      </p:cBhvr>
                                    </p:animEffect>
                                    <p:anim calcmode="lin" valueType="num">
                                      <p:cBhvr>
                                        <p:cTn id="48" dur="1000" fill="hold"/>
                                        <p:tgtEl>
                                          <p:spTgt spid="25"/>
                                        </p:tgtEl>
                                        <p:attrNameLst>
                                          <p:attrName>ppt_x</p:attrName>
                                        </p:attrNameLst>
                                      </p:cBhvr>
                                      <p:tavLst>
                                        <p:tav tm="0">
                                          <p:val>
                                            <p:strVal val="#ppt_x"/>
                                          </p:val>
                                        </p:tav>
                                        <p:tav tm="100000">
                                          <p:val>
                                            <p:strVal val="#ppt_x"/>
                                          </p:val>
                                        </p:tav>
                                      </p:tavLst>
                                    </p:anim>
                                    <p:anim calcmode="lin" valueType="num">
                                      <p:cBhvr>
                                        <p:cTn id="4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fade">
                                      <p:cBhvr>
                                        <p:cTn id="54" dur="1000"/>
                                        <p:tgtEl>
                                          <p:spTgt spid="29"/>
                                        </p:tgtEl>
                                      </p:cBhvr>
                                    </p:animEffect>
                                    <p:anim calcmode="lin" valueType="num">
                                      <p:cBhvr>
                                        <p:cTn id="55" dur="1000" fill="hold"/>
                                        <p:tgtEl>
                                          <p:spTgt spid="29"/>
                                        </p:tgtEl>
                                        <p:attrNameLst>
                                          <p:attrName>ppt_x</p:attrName>
                                        </p:attrNameLst>
                                      </p:cBhvr>
                                      <p:tavLst>
                                        <p:tav tm="0">
                                          <p:val>
                                            <p:strVal val="#ppt_x"/>
                                          </p:val>
                                        </p:tav>
                                        <p:tav tm="100000">
                                          <p:val>
                                            <p:strVal val="#ppt_x"/>
                                          </p:val>
                                        </p:tav>
                                      </p:tavLst>
                                    </p:anim>
                                    <p:anim calcmode="lin" valueType="num">
                                      <p:cBhvr>
                                        <p:cTn id="56"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57"/>
                                        </p:tgtEl>
                                        <p:attrNameLst>
                                          <p:attrName>style.visibility</p:attrName>
                                        </p:attrNameLst>
                                      </p:cBhvr>
                                      <p:to>
                                        <p:strVal val="visible"/>
                                      </p:to>
                                    </p:set>
                                    <p:animEffect transition="in" filter="fade">
                                      <p:cBhvr>
                                        <p:cTn id="61" dur="1000"/>
                                        <p:tgtEl>
                                          <p:spTgt spid="57"/>
                                        </p:tgtEl>
                                      </p:cBhvr>
                                    </p:animEffect>
                                    <p:anim calcmode="lin" valueType="num">
                                      <p:cBhvr>
                                        <p:cTn id="62" dur="1000" fill="hold"/>
                                        <p:tgtEl>
                                          <p:spTgt spid="57"/>
                                        </p:tgtEl>
                                        <p:attrNameLst>
                                          <p:attrName>ppt_x</p:attrName>
                                        </p:attrNameLst>
                                      </p:cBhvr>
                                      <p:tavLst>
                                        <p:tav tm="0">
                                          <p:val>
                                            <p:strVal val="#ppt_x"/>
                                          </p:val>
                                        </p:tav>
                                        <p:tav tm="100000">
                                          <p:val>
                                            <p:strVal val="#ppt_x"/>
                                          </p:val>
                                        </p:tav>
                                      </p:tavLst>
                                    </p:anim>
                                    <p:anim calcmode="lin" valueType="num">
                                      <p:cBhvr>
                                        <p:cTn id="63"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58"/>
                                        </p:tgtEl>
                                        <p:attrNameLst>
                                          <p:attrName>style.visibility</p:attrName>
                                        </p:attrNameLst>
                                      </p:cBhvr>
                                      <p:to>
                                        <p:strVal val="visible"/>
                                      </p:to>
                                    </p:set>
                                    <p:animEffect transition="in" filter="fade">
                                      <p:cBhvr>
                                        <p:cTn id="68" dur="1000"/>
                                        <p:tgtEl>
                                          <p:spTgt spid="58"/>
                                        </p:tgtEl>
                                      </p:cBhvr>
                                    </p:animEffect>
                                    <p:anim calcmode="lin" valueType="num">
                                      <p:cBhvr>
                                        <p:cTn id="69" dur="1000" fill="hold"/>
                                        <p:tgtEl>
                                          <p:spTgt spid="58"/>
                                        </p:tgtEl>
                                        <p:attrNameLst>
                                          <p:attrName>ppt_x</p:attrName>
                                        </p:attrNameLst>
                                      </p:cBhvr>
                                      <p:tavLst>
                                        <p:tav tm="0">
                                          <p:val>
                                            <p:strVal val="#ppt_x"/>
                                          </p:val>
                                        </p:tav>
                                        <p:tav tm="100000">
                                          <p:val>
                                            <p:strVal val="#ppt_x"/>
                                          </p:val>
                                        </p:tav>
                                      </p:tavLst>
                                    </p:anim>
                                    <p:anim calcmode="lin" valueType="num">
                                      <p:cBhvr>
                                        <p:cTn id="70"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59"/>
                                        </p:tgtEl>
                                        <p:attrNameLst>
                                          <p:attrName>style.visibility</p:attrName>
                                        </p:attrNameLst>
                                      </p:cBhvr>
                                      <p:to>
                                        <p:strVal val="visible"/>
                                      </p:to>
                                    </p:set>
                                    <p:animEffect transition="in" filter="fade">
                                      <p:cBhvr>
                                        <p:cTn id="75" dur="1000"/>
                                        <p:tgtEl>
                                          <p:spTgt spid="59"/>
                                        </p:tgtEl>
                                      </p:cBhvr>
                                    </p:animEffect>
                                    <p:anim calcmode="lin" valueType="num">
                                      <p:cBhvr>
                                        <p:cTn id="76" dur="1000" fill="hold"/>
                                        <p:tgtEl>
                                          <p:spTgt spid="59"/>
                                        </p:tgtEl>
                                        <p:attrNameLst>
                                          <p:attrName>ppt_x</p:attrName>
                                        </p:attrNameLst>
                                      </p:cBhvr>
                                      <p:tavLst>
                                        <p:tav tm="0">
                                          <p:val>
                                            <p:strVal val="#ppt_x"/>
                                          </p:val>
                                        </p:tav>
                                        <p:tav tm="100000">
                                          <p:val>
                                            <p:strVal val="#ppt_x"/>
                                          </p:val>
                                        </p:tav>
                                      </p:tavLst>
                                    </p:anim>
                                    <p:anim calcmode="lin" valueType="num">
                                      <p:cBhvr>
                                        <p:cTn id="77"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nodeType="clickEffect">
                                  <p:stCondLst>
                                    <p:cond delay="0"/>
                                  </p:stCondLst>
                                  <p:childTnLst>
                                    <p:set>
                                      <p:cBhvr>
                                        <p:cTn id="81" dur="1" fill="hold">
                                          <p:stCondLst>
                                            <p:cond delay="0"/>
                                          </p:stCondLst>
                                        </p:cTn>
                                        <p:tgtEl>
                                          <p:spTgt spid="50"/>
                                        </p:tgtEl>
                                        <p:attrNameLst>
                                          <p:attrName>style.visibility</p:attrName>
                                        </p:attrNameLst>
                                      </p:cBhvr>
                                      <p:to>
                                        <p:strVal val="visible"/>
                                      </p:to>
                                    </p:set>
                                    <p:animEffect transition="in" filter="fade">
                                      <p:cBhvr>
                                        <p:cTn id="82" dur="1000"/>
                                        <p:tgtEl>
                                          <p:spTgt spid="50"/>
                                        </p:tgtEl>
                                      </p:cBhvr>
                                    </p:animEffect>
                                    <p:anim calcmode="lin" valueType="num">
                                      <p:cBhvr>
                                        <p:cTn id="83" dur="1000" fill="hold"/>
                                        <p:tgtEl>
                                          <p:spTgt spid="50"/>
                                        </p:tgtEl>
                                        <p:attrNameLst>
                                          <p:attrName>ppt_x</p:attrName>
                                        </p:attrNameLst>
                                      </p:cBhvr>
                                      <p:tavLst>
                                        <p:tav tm="0">
                                          <p:val>
                                            <p:strVal val="#ppt_x"/>
                                          </p:val>
                                        </p:tav>
                                        <p:tav tm="100000">
                                          <p:val>
                                            <p:strVal val="#ppt_x"/>
                                          </p:val>
                                        </p:tav>
                                      </p:tavLst>
                                    </p:anim>
                                    <p:anim calcmode="lin" valueType="num">
                                      <p:cBhvr>
                                        <p:cTn id="84" dur="1000" fill="hold"/>
                                        <p:tgtEl>
                                          <p:spTgt spid="50"/>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61"/>
                                        </p:tgtEl>
                                        <p:attrNameLst>
                                          <p:attrName>style.visibility</p:attrName>
                                        </p:attrNameLst>
                                      </p:cBhvr>
                                      <p:to>
                                        <p:strVal val="visible"/>
                                      </p:to>
                                    </p:set>
                                    <p:animEffect transition="in" filter="fade">
                                      <p:cBhvr>
                                        <p:cTn id="87" dur="1000"/>
                                        <p:tgtEl>
                                          <p:spTgt spid="61"/>
                                        </p:tgtEl>
                                      </p:cBhvr>
                                    </p:animEffect>
                                    <p:anim calcmode="lin" valueType="num">
                                      <p:cBhvr>
                                        <p:cTn id="88" dur="1000" fill="hold"/>
                                        <p:tgtEl>
                                          <p:spTgt spid="61"/>
                                        </p:tgtEl>
                                        <p:attrNameLst>
                                          <p:attrName>ppt_x</p:attrName>
                                        </p:attrNameLst>
                                      </p:cBhvr>
                                      <p:tavLst>
                                        <p:tav tm="0">
                                          <p:val>
                                            <p:strVal val="#ppt_x"/>
                                          </p:val>
                                        </p:tav>
                                        <p:tav tm="100000">
                                          <p:val>
                                            <p:strVal val="#ppt_x"/>
                                          </p:val>
                                        </p:tav>
                                      </p:tavLst>
                                    </p:anim>
                                    <p:anim calcmode="lin" valueType="num">
                                      <p:cBhvr>
                                        <p:cTn id="89"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16" presetClass="entr" presetSubtype="21" fill="hold" grpId="0" nodeType="clickEffect">
                                  <p:stCondLst>
                                    <p:cond delay="0"/>
                                  </p:stCondLst>
                                  <p:childTnLst>
                                    <p:set>
                                      <p:cBhvr>
                                        <p:cTn id="93" dur="1" fill="hold">
                                          <p:stCondLst>
                                            <p:cond delay="0"/>
                                          </p:stCondLst>
                                        </p:cTn>
                                        <p:tgtEl>
                                          <p:spTgt spid="63"/>
                                        </p:tgtEl>
                                        <p:attrNameLst>
                                          <p:attrName>style.visibility</p:attrName>
                                        </p:attrNameLst>
                                      </p:cBhvr>
                                      <p:to>
                                        <p:strVal val="visible"/>
                                      </p:to>
                                    </p:set>
                                    <p:animEffect transition="in" filter="barn(inVertical)">
                                      <p:cBhvr>
                                        <p:cTn id="94"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62" grpId="0" animBg="1"/>
      <p:bldP spid="6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82AFE-2E2D-494E-8CF5-3CF50F299EED}"/>
              </a:ext>
            </a:extLst>
          </p:cNvPr>
          <p:cNvSpPr>
            <a:spLocks noGrp="1"/>
          </p:cNvSpPr>
          <p:nvPr>
            <p:ph type="title"/>
          </p:nvPr>
        </p:nvSpPr>
        <p:spPr>
          <a:xfrm>
            <a:off x="304800" y="209550"/>
            <a:ext cx="7016194" cy="442913"/>
          </a:xfrm>
        </p:spPr>
        <p:txBody>
          <a:bodyPr>
            <a:normAutofit fontScale="90000"/>
          </a:bodyPr>
          <a:lstStyle/>
          <a:p>
            <a:r>
              <a:rPr lang="en-US" dirty="0"/>
              <a:t>To Find Your Sketch Location</a:t>
            </a:r>
          </a:p>
        </p:txBody>
      </p:sp>
      <p:pic>
        <p:nvPicPr>
          <p:cNvPr id="7" name="Picture 6">
            <a:extLst>
              <a:ext uri="{FF2B5EF4-FFF2-40B4-BE49-F238E27FC236}">
                <a16:creationId xmlns:a16="http://schemas.microsoft.com/office/drawing/2014/main" id="{417CA359-AE66-4C3A-ACD5-BAA8DDD29B75}"/>
              </a:ext>
            </a:extLst>
          </p:cNvPr>
          <p:cNvPicPr>
            <a:picLocks noChangeAspect="1"/>
          </p:cNvPicPr>
          <p:nvPr/>
        </p:nvPicPr>
        <p:blipFill>
          <a:blip r:embed="rId3"/>
          <a:stretch>
            <a:fillRect/>
          </a:stretch>
        </p:blipFill>
        <p:spPr>
          <a:xfrm>
            <a:off x="740092" y="1064324"/>
            <a:ext cx="2211665" cy="3700286"/>
          </a:xfrm>
          <a:prstGeom prst="rect">
            <a:avLst/>
          </a:prstGeom>
        </p:spPr>
      </p:pic>
      <p:pic>
        <p:nvPicPr>
          <p:cNvPr id="9" name="Picture 8">
            <a:extLst>
              <a:ext uri="{FF2B5EF4-FFF2-40B4-BE49-F238E27FC236}">
                <a16:creationId xmlns:a16="http://schemas.microsoft.com/office/drawing/2014/main" id="{ED2949A8-880D-469C-95B7-3F87583588B4}"/>
              </a:ext>
            </a:extLst>
          </p:cNvPr>
          <p:cNvPicPr>
            <a:picLocks noChangeAspect="1"/>
          </p:cNvPicPr>
          <p:nvPr/>
        </p:nvPicPr>
        <p:blipFill>
          <a:blip r:embed="rId4"/>
          <a:stretch>
            <a:fillRect/>
          </a:stretch>
        </p:blipFill>
        <p:spPr>
          <a:xfrm>
            <a:off x="3276600" y="1428750"/>
            <a:ext cx="3505200" cy="3419707"/>
          </a:xfrm>
          <a:prstGeom prst="rect">
            <a:avLst/>
          </a:prstGeom>
        </p:spPr>
      </p:pic>
    </p:spTree>
    <p:extLst>
      <p:ext uri="{BB962C8B-B14F-4D97-AF65-F5344CB8AC3E}">
        <p14:creationId xmlns:p14="http://schemas.microsoft.com/office/powerpoint/2010/main" val="12420527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161924-software-development-template-16x9.pptx" id="{D29C7D62-FF9B-42DB-B3F3-E43E95488BC2}" vid="{0ED04EA4-AC88-4EA6-80F4-BC371EFF9CAC}"/>
    </a:ext>
  </a:ext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id="{4DD37973-5B31-4A12-B2A3-381F812EF5B4}" vid="{05C0D6A1-2EC7-4C38-A5D0-2E59927C1D5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161924-software-development-template-16x9</Template>
  <TotalTime>2123</TotalTime>
  <Words>4469</Words>
  <Application>Microsoft Office PowerPoint</Application>
  <PresentationFormat>On-screen Show (16:9)</PresentationFormat>
  <Paragraphs>531</Paragraphs>
  <Slides>30</Slides>
  <Notes>21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30</vt:i4>
      </vt:variant>
    </vt:vector>
  </HeadingPairs>
  <TitlesOfParts>
    <vt:vector size="36" baseType="lpstr">
      <vt:lpstr>Arial</vt:lpstr>
      <vt:lpstr>Calibri</vt:lpstr>
      <vt:lpstr>Courier New</vt:lpstr>
      <vt:lpstr>Wingdings</vt:lpstr>
      <vt:lpstr>Office Theme</vt:lpstr>
      <vt:lpstr>Default Design</vt:lpstr>
      <vt:lpstr>Arduino Class Programming with Examples</vt:lpstr>
      <vt:lpstr>Agenda</vt:lpstr>
      <vt:lpstr>Recap from Part 1 </vt:lpstr>
      <vt:lpstr>What Was Covered in Part 1</vt:lpstr>
      <vt:lpstr>Organizing Class Code *.h     and    *.cpp    files</vt:lpstr>
      <vt:lpstr>Files that Make up a Class</vt:lpstr>
      <vt:lpstr>In our Sketch</vt:lpstr>
      <vt:lpstr>File Locations</vt:lpstr>
      <vt:lpstr>To Find Your Sketch Location</vt:lpstr>
      <vt:lpstr>Example Code </vt:lpstr>
      <vt:lpstr>The Header File</vt:lpstr>
      <vt:lpstr>The C++ part</vt:lpstr>
      <vt:lpstr>The Magic Sauce: the update() method</vt:lpstr>
      <vt:lpstr>The Main Program</vt:lpstr>
      <vt:lpstr>Inspecting the Led2 Class in detail  </vt:lpstr>
      <vt:lpstr>The full Led2 class</vt:lpstr>
      <vt:lpstr>Led2.H</vt:lpstr>
      <vt:lpstr>Led2.CPP  (1/3)</vt:lpstr>
      <vt:lpstr>Led2.CPP  (2/3)</vt:lpstr>
      <vt:lpstr>Led2.CPP  (3/3)</vt:lpstr>
      <vt:lpstr>Live Demo Time</vt:lpstr>
      <vt:lpstr>Other Classes You Can Use</vt:lpstr>
      <vt:lpstr>Recap</vt:lpstr>
      <vt:lpstr>Questions?  </vt:lpstr>
      <vt:lpstr>PowerPoint Presentation</vt:lpstr>
      <vt:lpstr>Backup Material  </vt:lpstr>
      <vt:lpstr>Ground Work – Types and Structures</vt:lpstr>
      <vt:lpstr>Lessons Learned</vt:lpstr>
      <vt:lpstr>Summary: How it all works together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Class Usage and Programming</dc:title>
  <dc:creator>Alan Lomax</dc:creator>
  <cp:lastModifiedBy>Alan Lomax</cp:lastModifiedBy>
  <cp:revision>71</cp:revision>
  <dcterms:created xsi:type="dcterms:W3CDTF">2021-08-19T02:00:20Z</dcterms:created>
  <dcterms:modified xsi:type="dcterms:W3CDTF">2021-12-15T00:13:57Z</dcterms:modified>
</cp:coreProperties>
</file>