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t>Review Design Objectives. What you will learn. What you will need. Primer on Components and Symbols. Conductors, Insulators and Ohms Law. Introduce the kit and the included parts and how to obtain one.</a:t>
            </a:r>
          </a:p>
          <a:p>
            <a:pPr marL="457200" indent="-457200">
              <a:buFont typeface="+mj-lt"/>
              <a:buAutoNum type="arabicPeriod"/>
            </a:pP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t>Finish the build. Introduce The Arduino IDE. Use of in built test programs like Blink, Servo </a:t>
            </a:r>
            <a:r>
              <a:rPr lang="en-US" dirty="0" err="1"/>
              <a:t>etc</a:t>
            </a:r>
            <a:endParaRPr lang="en-US" dirty="0"/>
          </a:p>
          <a:p>
            <a:pPr marL="457200" indent="-457200">
              <a:buFont typeface="+mj-lt"/>
              <a:buAutoNum type="arabicPeriod"/>
            </a:pPr>
            <a:r>
              <a:rPr lang="en-US" dirty="0"/>
              <a:t>More on Arduino IDE and simple program design. Use of serial monitor for debugging. 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sz="2000" dirty="0"/>
              <a:t>General Requirements</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877437"/>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a:t>
            </a:r>
          </a:p>
          <a:p>
            <a:pPr marL="285750" indent="-285750">
              <a:buFont typeface="Arial" panose="020B0604020202020204" pitchFamily="34" charset="0"/>
              <a:buChar char="•"/>
            </a:pPr>
            <a:r>
              <a:rPr lang="en-US" sz="1400" dirty="0"/>
              <a:t>Finished product would be very useful in a variety of situations on any layout.</a:t>
            </a:r>
          </a:p>
          <a:p>
            <a:pPr marL="285750" indent="-285750">
              <a:buFont typeface="Arial" panose="020B0604020202020204" pitchFamily="34" charset="0"/>
              <a:buChar char="•"/>
            </a:pPr>
            <a:r>
              <a:rPr lang="en-US" sz="1400" dirty="0"/>
              <a:t>Ideally ordered as a complete kit. (PCB, all components, including Arduino NANO (clone))</a:t>
            </a:r>
          </a:p>
          <a:p>
            <a:pPr marL="285750" indent="-285750">
              <a:buFont typeface="Arial" panose="020B0604020202020204" pitchFamily="34" charset="0"/>
              <a:buChar char="•"/>
            </a:pPr>
            <a:r>
              <a:rPr lang="en-US" sz="1400" dirty="0"/>
              <a:t>Detailed instructions suitable for novices. Broken down as ‘build’, ‘test’, ‘learn’.</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PCB design should be flexible in that I/O can be reconfigured without too much fuss. (for example taking the LED’s off board) </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137681" y="2690037"/>
            <a:ext cx="4582634" cy="2955851"/>
            <a:chOff x="4369979" y="2721934"/>
            <a:chExt cx="4582634" cy="2955851"/>
          </a:xfrm>
        </p:grpSpPr>
        <p:sp>
          <p:nvSpPr>
            <p:cNvPr id="7" name="Rectangle 6">
              <a:extLst>
                <a:ext uri="{FF2B5EF4-FFF2-40B4-BE49-F238E27FC236}">
                  <a16:creationId xmlns:a16="http://schemas.microsoft.com/office/drawing/2014/main" id="{6D60CD06-5AD6-41D8-9408-7E2E4D76BE0F}"/>
                </a:ext>
              </a:extLst>
            </p:cNvPr>
            <p:cNvSpPr/>
            <p:nvPr/>
          </p:nvSpPr>
          <p:spPr>
            <a:xfrm>
              <a:off x="4369979" y="2721934"/>
              <a:ext cx="4582633" cy="29558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485319" y="5308453"/>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302802" y="3059793"/>
              <a:ext cx="1637415" cy="577081"/>
              <a:chOff x="7302803" y="3336877"/>
              <a:chExt cx="1637415" cy="577081"/>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4 LED on board via R680</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302802" y="3674960"/>
              <a:ext cx="1637415" cy="577081"/>
              <a:chOff x="7302803" y="3336877"/>
              <a:chExt cx="1637415"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302803" y="338584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206571" y="3336877"/>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7274438" y="4898780"/>
              <a:ext cx="1637415" cy="415498"/>
              <a:chOff x="7274439" y="3945530"/>
              <a:chExt cx="1637415" cy="415498"/>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7274439" y="39945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8178207" y="3945530"/>
                <a:ext cx="733647" cy="415498"/>
              </a:xfrm>
              <a:prstGeom prst="rect">
                <a:avLst/>
              </a:prstGeom>
              <a:noFill/>
            </p:spPr>
            <p:txBody>
              <a:bodyPr wrap="square" rtlCol="0">
                <a:spAutoFit/>
              </a:bodyPr>
              <a:lstStyle/>
              <a:p>
                <a:r>
                  <a:rPr lang="en-US" sz="1050" dirty="0">
                    <a:solidFill>
                      <a:srgbClr val="FF0000"/>
                    </a:solidFill>
                  </a:rPr>
                  <a:t>I2C via A4/A5</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515311" y="4271320"/>
              <a:ext cx="1662209" cy="427674"/>
              <a:chOff x="6804856" y="3684872"/>
              <a:chExt cx="1662209" cy="427674"/>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804856" y="3684872"/>
                <a:ext cx="839960" cy="415498"/>
              </a:xfrm>
              <a:prstGeom prst="rect">
                <a:avLst/>
              </a:prstGeom>
              <a:noFill/>
            </p:spPr>
            <p:txBody>
              <a:bodyPr wrap="square" rtlCol="0">
                <a:spAutoFit/>
              </a:bodyPr>
              <a:lstStyle/>
              <a:p>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481633" y="3697870"/>
              <a:ext cx="1706524" cy="427674"/>
              <a:chOff x="6760541" y="3684872"/>
              <a:chExt cx="1706524" cy="427674"/>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760541" y="3684872"/>
                <a:ext cx="1047297" cy="415498"/>
              </a:xfrm>
              <a:prstGeom prst="rect">
                <a:avLst/>
              </a:prstGeom>
              <a:noFill/>
            </p:spPr>
            <p:txBody>
              <a:bodyPr wrap="square" rtlCol="0">
                <a:spAutoFit/>
              </a:bodyPr>
              <a:lstStyle/>
              <a:p>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51501" y="4834559"/>
              <a:ext cx="1726019" cy="427674"/>
              <a:chOff x="6741046" y="3684872"/>
              <a:chExt cx="1726019" cy="427674"/>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41046" y="3684872"/>
                <a:ext cx="903769" cy="415498"/>
              </a:xfrm>
              <a:prstGeom prst="rect">
                <a:avLst/>
              </a:prstGeom>
              <a:noFill/>
            </p:spPr>
            <p:txBody>
              <a:bodyPr wrap="square" rtlCol="0">
                <a:spAutoFit/>
              </a:bodyPr>
              <a:lstStyle/>
              <a:p>
                <a:r>
                  <a:rPr lang="en-US" sz="1050" dirty="0">
                    <a:solidFill>
                      <a:srgbClr val="FF0000"/>
                    </a:solidFill>
                  </a:rPr>
                  <a:t>4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468335" y="3197723"/>
              <a:ext cx="1709185" cy="457466"/>
              <a:chOff x="6757880" y="3789932"/>
              <a:chExt cx="1709185" cy="457466"/>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63297" y="3789932"/>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757880" y="3831900"/>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5718309" y="3968835"/>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78040" y="2708531"/>
            <a:ext cx="5708127" cy="2954655"/>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to have mounting holes.</a:t>
            </a:r>
          </a:p>
          <a:p>
            <a:pPr marL="285750" indent="-285750">
              <a:buFont typeface="Arial" panose="020B0604020202020204" pitchFamily="34" charset="0"/>
              <a:buChar char="•"/>
            </a:pPr>
            <a:r>
              <a:rPr lang="en-US" sz="1400" dirty="0"/>
              <a:t>Flexible input power (AC/DC/DCC)</a:t>
            </a:r>
          </a:p>
          <a:p>
            <a:pPr marL="285750" indent="-285750">
              <a:buFont typeface="Arial" panose="020B0604020202020204" pitchFamily="34" charset="0"/>
              <a:buChar char="•"/>
            </a:pPr>
            <a:r>
              <a:rPr lang="en-US" sz="1400" dirty="0"/>
              <a:t>On board regulation to 12 vdc at NANO Vin</a:t>
            </a:r>
          </a:p>
          <a:p>
            <a:pPr marL="285750" indent="-285750">
              <a:buFont typeface="Arial" panose="020B0604020202020204" pitchFamily="34" charset="0"/>
              <a:buChar char="•"/>
            </a:pPr>
            <a:r>
              <a:rPr lang="en-US" sz="1400" dirty="0"/>
              <a:t>NANO itself produces the 5 VDC for sensors and servos</a:t>
            </a:r>
          </a:p>
          <a:p>
            <a:pPr marL="285750" indent="-285750">
              <a:buFont typeface="Arial" panose="020B0604020202020204" pitchFamily="34" charset="0"/>
              <a:buChar char="•"/>
            </a:pPr>
            <a:r>
              <a:rPr lang="en-US" sz="1400" dirty="0"/>
              <a:t>Header pins aligned with standard servo pinout</a:t>
            </a:r>
          </a:p>
          <a:p>
            <a:pPr marL="285750" indent="-285750">
              <a:buFont typeface="Arial" panose="020B0604020202020204" pitchFamily="34" charset="0"/>
              <a:buChar char="•"/>
            </a:pPr>
            <a:r>
              <a:rPr lang="en-US" sz="1400" dirty="0"/>
              <a:t>On board output driver chip can power small relays or actuators.</a:t>
            </a:r>
          </a:p>
          <a:p>
            <a:pPr marL="285750" indent="-285750">
              <a:buFont typeface="Arial" panose="020B0604020202020204" pitchFamily="34" charset="0"/>
              <a:buChar char="•"/>
            </a:pPr>
            <a:r>
              <a:rPr lang="en-US" sz="1400" dirty="0"/>
              <a:t>On board R680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Prototype test area.</a:t>
            </a:r>
          </a:p>
          <a:p>
            <a:pPr marL="285750" indent="-285750">
              <a:buFont typeface="Arial" panose="020B0604020202020204" pitchFamily="34" charset="0"/>
              <a:buChar char="•"/>
            </a:pPr>
            <a:r>
              <a:rPr lang="en-US" sz="1400" dirty="0"/>
              <a:t>Bring out all unused digital and analog I/O</a:t>
            </a:r>
          </a:p>
          <a:p>
            <a:pPr marL="285750" indent="-285750">
              <a:buFont typeface="Arial" panose="020B0604020202020204" pitchFamily="34" charset="0"/>
              <a:buChar char="•"/>
            </a:pPr>
            <a:r>
              <a:rPr lang="en-US" sz="1400" dirty="0"/>
              <a:t>A dedicated header for I2C using A4/A5/+5 and </a:t>
            </a:r>
            <a:r>
              <a:rPr lang="en-US" sz="1400" dirty="0" err="1"/>
              <a:t>Gnd</a:t>
            </a:r>
            <a:r>
              <a:rPr lang="en-US" sz="1400" dirty="0"/>
              <a:t> </a:t>
            </a:r>
          </a:p>
        </p:txBody>
      </p:sp>
      <p:sp>
        <p:nvSpPr>
          <p:cNvPr id="32" name="Arrow: Left 31">
            <a:extLst>
              <a:ext uri="{FF2B5EF4-FFF2-40B4-BE49-F238E27FC236}">
                <a16:creationId xmlns:a16="http://schemas.microsoft.com/office/drawing/2014/main" id="{7C67F660-CD91-4F54-B40F-1240359F5162}"/>
              </a:ext>
            </a:extLst>
          </p:cNvPr>
          <p:cNvSpPr/>
          <p:nvPr/>
        </p:nvSpPr>
        <p:spPr>
          <a:xfrm rot="10800000">
            <a:off x="4075831" y="4379014"/>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622156-D02D-464B-88E4-DBFF4D558F8D}"/>
              </a:ext>
            </a:extLst>
          </p:cNvPr>
          <p:cNvSpPr txBox="1"/>
          <p:nvPr/>
        </p:nvSpPr>
        <p:spPr>
          <a:xfrm>
            <a:off x="4979599" y="4330042"/>
            <a:ext cx="733647" cy="415498"/>
          </a:xfrm>
          <a:prstGeom prst="rect">
            <a:avLst/>
          </a:prstGeom>
          <a:noFill/>
        </p:spPr>
        <p:txBody>
          <a:bodyPr wrap="square" rtlCol="0">
            <a:spAutoFit/>
          </a:bodyPr>
          <a:lstStyle/>
          <a:p>
            <a:r>
              <a:rPr lang="en-US" sz="1050" dirty="0">
                <a:solidFill>
                  <a:srgbClr val="FF0000"/>
                </a:solidFill>
              </a:rPr>
              <a:t>Spare I/O</a:t>
            </a:r>
          </a:p>
        </p:txBody>
      </p:sp>
    </p:spTree>
    <p:extLst>
      <p:ext uri="{BB962C8B-B14F-4D97-AF65-F5344CB8AC3E}">
        <p14:creationId xmlns:p14="http://schemas.microsoft.com/office/powerpoint/2010/main" val="30855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normAutofit fontScale="90000"/>
          </a:bodyPr>
          <a:lstStyle/>
          <a:p>
            <a:r>
              <a:rPr lang="en-US" dirty="0"/>
              <a:t>Introducing:    </a:t>
            </a:r>
            <a:r>
              <a:rPr lang="en-US" sz="6000" dirty="0">
                <a:solidFill>
                  <a:srgbClr val="00B050"/>
                </a:solidFill>
                <a:latin typeface="Checkbook" panose="020B0000000000000000" pitchFamily="34" charset="0"/>
              </a:rPr>
              <a:t>MERGduino</a:t>
            </a:r>
            <a:endParaRPr lang="en-US" sz="6000" dirty="0"/>
          </a:p>
        </p:txBody>
      </p:sp>
      <p:sp>
        <p:nvSpPr>
          <p:cNvPr id="3" name="Rectangle 2">
            <a:extLst>
              <a:ext uri="{FF2B5EF4-FFF2-40B4-BE49-F238E27FC236}">
                <a16:creationId xmlns:a16="http://schemas.microsoft.com/office/drawing/2014/main" id="{4E4028D4-8624-4D5C-9EA5-FB86B9AF48CA}"/>
              </a:ext>
            </a:extLst>
          </p:cNvPr>
          <p:cNvSpPr/>
          <p:nvPr/>
        </p:nvSpPr>
        <p:spPr>
          <a:xfrm rot="19606591">
            <a:off x="2503545" y="3242118"/>
            <a:ext cx="6917754" cy="1200329"/>
          </a:xfrm>
          <a:prstGeom prst="rect">
            <a:avLst/>
          </a:prstGeom>
          <a:solidFill>
            <a:srgbClr val="00B050">
              <a:alpha val="68000"/>
            </a:srgbClr>
          </a:solidFill>
        </p:spPr>
        <p:txBody>
          <a:bodyPr wrap="square" lIns="91440" tIns="45720" rIns="91440" bIns="45720">
            <a:spAutoFit/>
          </a:bodyPr>
          <a:lstStyle/>
          <a:p>
            <a:pPr algn="ctr"/>
            <a:r>
              <a:rPr lang="en-US" sz="7200" b="1" cap="none" spc="0" dirty="0">
                <a:ln w="12700">
                  <a:solidFill>
                    <a:schemeClr val="accent3">
                      <a:lumMod val="50000"/>
                    </a:schemeClr>
                  </a:solidFill>
                  <a:prstDash val="solid"/>
                </a:ln>
                <a:effectLst>
                  <a:innerShdw blurRad="177800">
                    <a:schemeClr val="accent3">
                      <a:lumMod val="50000"/>
                    </a:schemeClr>
                  </a:innerShdw>
                </a:effectLst>
              </a:rPr>
              <a:t>Coming Soon</a:t>
            </a:r>
          </a:p>
        </p:txBody>
      </p:sp>
    </p:spTree>
    <p:extLst>
      <p:ext uri="{BB962C8B-B14F-4D97-AF65-F5344CB8AC3E}">
        <p14:creationId xmlns:p14="http://schemas.microsoft.com/office/powerpoint/2010/main" val="25165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Power Supply</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6673006" y="1533525"/>
            <a:ext cx="5147082" cy="3447098"/>
          </a:xfrm>
          <a:prstGeom prst="rect">
            <a:avLst/>
          </a:prstGeom>
          <a:noFill/>
        </p:spPr>
        <p:txBody>
          <a:bodyPr wrap="square" rtlCol="0">
            <a:spAutoFit/>
          </a:bodyPr>
          <a:lstStyle/>
          <a:p>
            <a:r>
              <a:rPr lang="en-US" dirty="0">
                <a:solidFill>
                  <a:srgbClr val="FFFF00"/>
                </a:solidFill>
              </a:rPr>
              <a:t>Feature List (Power):</a:t>
            </a:r>
          </a:p>
          <a:p>
            <a:pPr marL="285750" indent="-285750">
              <a:buFont typeface="Arial" panose="020B0604020202020204" pitchFamily="34" charset="0"/>
              <a:buChar char="•"/>
            </a:pPr>
            <a:r>
              <a:rPr lang="en-US" sz="1400" dirty="0"/>
              <a:t>Flexible input power (AC / DCC or DC)</a:t>
            </a:r>
          </a:p>
          <a:p>
            <a:pPr marL="285750" indent="-285750">
              <a:buFont typeface="Arial" panose="020B0604020202020204" pitchFamily="34" charset="0"/>
              <a:buChar char="•"/>
            </a:pPr>
            <a:r>
              <a:rPr lang="en-US" sz="1400" dirty="0"/>
              <a:t>(OR 5 volts direct to Arduino)</a:t>
            </a:r>
          </a:p>
          <a:p>
            <a:pPr marL="285750" indent="-285750">
              <a:buFont typeface="Arial" panose="020B0604020202020204" pitchFamily="34" charset="0"/>
              <a:buChar char="•"/>
            </a:pPr>
            <a:r>
              <a:rPr lang="en-US" sz="1400" dirty="0"/>
              <a:t>On board regulation to 12 vdc at NANO Vin</a:t>
            </a:r>
          </a:p>
          <a:p>
            <a:pPr marL="285750" indent="-285750">
              <a:buFont typeface="Arial" panose="020B0604020202020204" pitchFamily="34" charset="0"/>
              <a:buChar char="•"/>
            </a:pPr>
            <a:r>
              <a:rPr lang="en-US" sz="1400" dirty="0"/>
              <a:t>Can be built standalone as a ‘power supply’ providing 12 volts.</a:t>
            </a:r>
          </a:p>
          <a:p>
            <a:pPr marL="285750" indent="-285750">
              <a:buFont typeface="Arial" panose="020B0604020202020204" pitchFamily="34" charset="0"/>
              <a:buChar char="•"/>
            </a:pPr>
            <a:r>
              <a:rPr lang="en-US" sz="1400" dirty="0"/>
              <a:t>Header pins to be provided on PCB for power take off.</a:t>
            </a:r>
          </a:p>
          <a:p>
            <a:pPr marL="285750" indent="-285750">
              <a:buFont typeface="Arial" panose="020B0604020202020204" pitchFamily="34" charset="0"/>
              <a:buChar char="•"/>
            </a:pPr>
            <a:r>
              <a:rPr lang="en-US" sz="1400" dirty="0"/>
              <a:t>On board LED for troubleshooting without NANO</a:t>
            </a:r>
          </a:p>
          <a:p>
            <a:pPr marL="285750" indent="-285750">
              <a:buFont typeface="Arial" panose="020B0604020202020204" pitchFamily="34" charset="0"/>
              <a:buChar char="•"/>
            </a:pPr>
            <a:r>
              <a:rPr lang="en-US" sz="1400" dirty="0"/>
              <a:t>Can learn to take measurements using DMM.</a:t>
            </a:r>
          </a:p>
          <a:p>
            <a:pPr marL="285750" indent="-285750">
              <a:buFont typeface="Arial" panose="020B0604020202020204" pitchFamily="34" charset="0"/>
              <a:buChar char="•"/>
            </a:pPr>
            <a:endParaRPr lang="en-US" sz="1400" dirty="0"/>
          </a:p>
          <a:p>
            <a:r>
              <a:rPr lang="en-US" dirty="0">
                <a:solidFill>
                  <a:srgbClr val="FFFF00"/>
                </a:solidFill>
              </a:rPr>
              <a:t>Feature List (DCC Opto-Coupler):</a:t>
            </a:r>
          </a:p>
          <a:p>
            <a:pPr marL="285750" indent="-285750">
              <a:buFont typeface="Arial" panose="020B0604020202020204" pitchFamily="34" charset="0"/>
              <a:buChar char="•"/>
            </a:pPr>
            <a:r>
              <a:rPr lang="en-US" sz="1400" dirty="0"/>
              <a:t>Optically couples DCC to Arduino Pin</a:t>
            </a:r>
          </a:p>
          <a:p>
            <a:pPr marL="285750" indent="-285750">
              <a:buFont typeface="Arial" panose="020B0604020202020204" pitchFamily="34" charset="0"/>
              <a:buChar char="•"/>
            </a:pPr>
            <a:r>
              <a:rPr lang="en-US" sz="1400" dirty="0"/>
              <a:t>Enables Arduino to act as a stationary Accessory decoder</a:t>
            </a:r>
          </a:p>
          <a:p>
            <a:pPr marL="285750" indent="-285750">
              <a:buFont typeface="Arial" panose="020B0604020202020204" pitchFamily="34" charset="0"/>
              <a:buChar char="•"/>
            </a:pPr>
            <a:r>
              <a:rPr lang="en-US" sz="1400" dirty="0"/>
              <a:t>Optional – Can omit if not needed. If it is used board must have an Arduino installed to provide the 5 volts for operation.</a:t>
            </a:r>
          </a:p>
          <a:p>
            <a:pPr marL="285750" indent="-2857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1C8D7045-FD8E-4F87-B7EB-321E4773406B}"/>
              </a:ext>
            </a:extLst>
          </p:cNvPr>
          <p:cNvPicPr>
            <a:picLocks noChangeAspect="1"/>
          </p:cNvPicPr>
          <p:nvPr/>
        </p:nvPicPr>
        <p:blipFill>
          <a:blip r:embed="rId2"/>
          <a:stretch>
            <a:fillRect/>
          </a:stretch>
        </p:blipFill>
        <p:spPr>
          <a:xfrm>
            <a:off x="1011353" y="1533525"/>
            <a:ext cx="5572125" cy="3790950"/>
          </a:xfrm>
          <a:prstGeom prst="rect">
            <a:avLst/>
          </a:prstGeom>
        </p:spPr>
      </p:pic>
    </p:spTree>
    <p:extLst>
      <p:ext uri="{BB962C8B-B14F-4D97-AF65-F5344CB8AC3E}">
        <p14:creationId xmlns:p14="http://schemas.microsoft.com/office/powerpoint/2010/main" val="34580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I/O</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5072198" y="917220"/>
            <a:ext cx="5147082" cy="5724644"/>
          </a:xfrm>
          <a:prstGeom prst="rect">
            <a:avLst/>
          </a:prstGeom>
          <a:noFill/>
        </p:spPr>
        <p:txBody>
          <a:bodyPr wrap="square" rtlCol="0">
            <a:spAutoFit/>
          </a:bodyPr>
          <a:lstStyle/>
          <a:p>
            <a:r>
              <a:rPr lang="en-US" dirty="0">
                <a:solidFill>
                  <a:srgbClr val="FFFF00"/>
                </a:solidFill>
              </a:rPr>
              <a:t>Top Left</a:t>
            </a:r>
          </a:p>
          <a:p>
            <a:pPr marL="285750" indent="-285750">
              <a:buFont typeface="Arial" panose="020B0604020202020204" pitchFamily="34" charset="0"/>
              <a:buChar char="•"/>
            </a:pPr>
            <a:r>
              <a:rPr lang="en-US" sz="1400" dirty="0"/>
              <a:t>Standard I/O header with pins in order (Signal, 5VDC, </a:t>
            </a:r>
            <a:r>
              <a:rPr lang="en-US" sz="1400" dirty="0" err="1"/>
              <a:t>Gnd</a:t>
            </a:r>
            <a:r>
              <a:rPr lang="en-US" sz="1400" dirty="0"/>
              <a:t>) </a:t>
            </a:r>
          </a:p>
          <a:p>
            <a:pPr marL="285750" indent="-285750">
              <a:buFont typeface="Arial" panose="020B0604020202020204" pitchFamily="34" charset="0"/>
              <a:buChar char="•"/>
            </a:pPr>
            <a:r>
              <a:rPr lang="en-US" sz="1400" dirty="0"/>
              <a:t>Suitable for AI, AO, DI, DO with or without internal pullup</a:t>
            </a:r>
          </a:p>
          <a:p>
            <a:pPr marL="285750" indent="-285750">
              <a:buFont typeface="Arial" panose="020B0604020202020204" pitchFamily="34" charset="0"/>
              <a:buChar char="•"/>
            </a:pPr>
            <a:endParaRPr lang="en-US" sz="1400" dirty="0"/>
          </a:p>
          <a:p>
            <a:r>
              <a:rPr lang="en-US" dirty="0">
                <a:solidFill>
                  <a:srgbClr val="FFFF00"/>
                </a:solidFill>
              </a:rPr>
              <a:t>Top Right</a:t>
            </a:r>
          </a:p>
          <a:p>
            <a:pPr marL="285750" indent="-285750">
              <a:buFont typeface="Arial" panose="020B0604020202020204" pitchFamily="34" charset="0"/>
              <a:buChar char="•"/>
            </a:pPr>
            <a:r>
              <a:rPr lang="en-US" sz="1400" dirty="0"/>
              <a:t>Standard I/O header but with optional pullup resistor</a:t>
            </a:r>
          </a:p>
          <a:p>
            <a:pPr marL="285750" indent="-285750">
              <a:buFont typeface="Arial" panose="020B0604020202020204" pitchFamily="34" charset="0"/>
              <a:buChar char="•"/>
            </a:pPr>
            <a:r>
              <a:rPr lang="en-US" sz="1400" dirty="0"/>
              <a:t>Pullup is needed in at least one place on a I2C bus  </a:t>
            </a:r>
          </a:p>
          <a:p>
            <a:pPr marL="285750" indent="-285750">
              <a:buFont typeface="Arial" panose="020B0604020202020204" pitchFamily="34" charset="0"/>
              <a:buChar char="•"/>
            </a:pPr>
            <a:r>
              <a:rPr lang="en-US" sz="1400" dirty="0"/>
              <a:t>Can also be used for precision voltage divider experiments</a:t>
            </a:r>
          </a:p>
          <a:p>
            <a:endParaRPr lang="en-US" sz="1400" dirty="0"/>
          </a:p>
          <a:p>
            <a:r>
              <a:rPr lang="en-US" dirty="0">
                <a:solidFill>
                  <a:srgbClr val="FFFF00"/>
                </a:solidFill>
              </a:rPr>
              <a:t>Middle</a:t>
            </a:r>
          </a:p>
          <a:p>
            <a:pPr marL="285750" indent="-285750">
              <a:buFont typeface="Arial" panose="020B0604020202020204" pitchFamily="34" charset="0"/>
              <a:buChar char="•"/>
            </a:pPr>
            <a:r>
              <a:rPr lang="en-US" sz="1400" dirty="0"/>
              <a:t>On Board buttons for I/O testing</a:t>
            </a:r>
          </a:p>
          <a:p>
            <a:pPr marL="285750" indent="-285750">
              <a:buFont typeface="Arial" panose="020B0604020202020204" pitchFamily="34" charset="0"/>
              <a:buChar char="•"/>
            </a:pPr>
            <a:r>
              <a:rPr lang="en-US" sz="1400" dirty="0"/>
              <a:t>For use with internal pullup</a:t>
            </a:r>
          </a:p>
          <a:p>
            <a:pPr marL="285750" indent="-285750">
              <a:buFont typeface="Arial" panose="020B0604020202020204" pitchFamily="34" charset="0"/>
              <a:buChar char="•"/>
            </a:pPr>
            <a:r>
              <a:rPr lang="en-US" sz="1400" dirty="0"/>
              <a:t>Includes current limiting resistor in case the pin is accidentally configured for output and then the button is pushed</a:t>
            </a:r>
          </a:p>
          <a:p>
            <a:endParaRPr lang="en-US" sz="1400" dirty="0"/>
          </a:p>
          <a:p>
            <a:r>
              <a:rPr lang="en-US" dirty="0">
                <a:solidFill>
                  <a:srgbClr val="FFFF00"/>
                </a:solidFill>
              </a:rPr>
              <a:t>Bottom</a:t>
            </a:r>
          </a:p>
          <a:p>
            <a:pPr marL="285750" indent="-285750">
              <a:buFont typeface="Arial" panose="020B0604020202020204" pitchFamily="34" charset="0"/>
              <a:buChar char="•"/>
            </a:pPr>
            <a:r>
              <a:rPr lang="en-US" sz="1400" dirty="0"/>
              <a:t>Optional LN2903 output driver.</a:t>
            </a:r>
          </a:p>
          <a:p>
            <a:pPr marL="285750" indent="-285750">
              <a:buFont typeface="Arial" panose="020B0604020202020204" pitchFamily="34" charset="0"/>
              <a:buChar char="•"/>
            </a:pPr>
            <a:r>
              <a:rPr lang="en-US" sz="1400" dirty="0"/>
              <a:t>If not used jumpers can be installed directly across.</a:t>
            </a:r>
          </a:p>
          <a:p>
            <a:pPr marL="285750" indent="-285750">
              <a:buFont typeface="Arial" panose="020B0604020202020204" pitchFamily="34" charset="0"/>
              <a:buChar char="•"/>
            </a:pPr>
            <a:r>
              <a:rPr lang="en-US" sz="1400" dirty="0"/>
              <a:t>If included allows a sinking current of 500 ma per pin. Can power small relays, incandescent bulbs, light strips.</a:t>
            </a:r>
          </a:p>
          <a:p>
            <a:pPr marL="285750" indent="-285750">
              <a:buFont typeface="Arial" panose="020B0604020202020204" pitchFamily="34" charset="0"/>
              <a:buChar char="•"/>
            </a:pPr>
            <a:r>
              <a:rPr lang="en-US" sz="1400" dirty="0"/>
              <a:t>4 on board LED’s with current limiting resistors for experimenting.</a:t>
            </a:r>
          </a:p>
          <a:p>
            <a:pPr marL="285750" indent="-285750">
              <a:buFont typeface="Arial" panose="020B0604020202020204" pitchFamily="34" charset="0"/>
              <a:buChar char="•"/>
            </a:pPr>
            <a:r>
              <a:rPr lang="en-US" sz="1400" dirty="0"/>
              <a:t>PCB to have pin headers so that LED’s could be remote mounted as signals, building lighting, mimic panel</a:t>
            </a:r>
          </a:p>
          <a:p>
            <a:pPr marL="285750" indent="-285750">
              <a:buFont typeface="Arial" panose="020B0604020202020204" pitchFamily="34" charset="0"/>
              <a:buChar char="•"/>
            </a:pPr>
            <a:r>
              <a:rPr lang="en-US" sz="1400" dirty="0"/>
              <a:t>Unused pins to have connection points available</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299BEDD-D806-4792-A0B9-CFA8E3BA3D5F}"/>
              </a:ext>
            </a:extLst>
          </p:cNvPr>
          <p:cNvPicPr>
            <a:picLocks noChangeAspect="1"/>
          </p:cNvPicPr>
          <p:nvPr/>
        </p:nvPicPr>
        <p:blipFill>
          <a:blip r:embed="rId2"/>
          <a:stretch>
            <a:fillRect/>
          </a:stretch>
        </p:blipFill>
        <p:spPr>
          <a:xfrm>
            <a:off x="1202988" y="955113"/>
            <a:ext cx="3343275" cy="1333500"/>
          </a:xfrm>
          <a:prstGeom prst="rect">
            <a:avLst/>
          </a:prstGeom>
        </p:spPr>
      </p:pic>
      <p:pic>
        <p:nvPicPr>
          <p:cNvPr id="10" name="Picture 9">
            <a:extLst>
              <a:ext uri="{FF2B5EF4-FFF2-40B4-BE49-F238E27FC236}">
                <a16:creationId xmlns:a16="http://schemas.microsoft.com/office/drawing/2014/main" id="{14105CB0-FB64-4FAA-8D4F-D7823839FD13}"/>
              </a:ext>
            </a:extLst>
          </p:cNvPr>
          <p:cNvPicPr>
            <a:picLocks noChangeAspect="1"/>
          </p:cNvPicPr>
          <p:nvPr/>
        </p:nvPicPr>
        <p:blipFill>
          <a:blip r:embed="rId3"/>
          <a:stretch>
            <a:fillRect/>
          </a:stretch>
        </p:blipFill>
        <p:spPr>
          <a:xfrm>
            <a:off x="1202988" y="3432918"/>
            <a:ext cx="3403262" cy="3077794"/>
          </a:xfrm>
          <a:prstGeom prst="rect">
            <a:avLst/>
          </a:prstGeom>
        </p:spPr>
      </p:pic>
      <p:pic>
        <p:nvPicPr>
          <p:cNvPr id="12" name="Picture 11">
            <a:extLst>
              <a:ext uri="{FF2B5EF4-FFF2-40B4-BE49-F238E27FC236}">
                <a16:creationId xmlns:a16="http://schemas.microsoft.com/office/drawing/2014/main" id="{D41A1CCC-33DC-4B22-900C-3888268E8CD5}"/>
              </a:ext>
            </a:extLst>
          </p:cNvPr>
          <p:cNvPicPr>
            <a:picLocks noChangeAspect="1"/>
          </p:cNvPicPr>
          <p:nvPr/>
        </p:nvPicPr>
        <p:blipFill>
          <a:blip r:embed="rId4"/>
          <a:stretch>
            <a:fillRect/>
          </a:stretch>
        </p:blipFill>
        <p:spPr>
          <a:xfrm>
            <a:off x="1202988" y="2475003"/>
            <a:ext cx="1724025" cy="771525"/>
          </a:xfrm>
          <a:prstGeom prst="rect">
            <a:avLst/>
          </a:prstGeom>
        </p:spPr>
      </p:pic>
    </p:spTree>
    <p:extLst>
      <p:ext uri="{BB962C8B-B14F-4D97-AF65-F5344CB8AC3E}">
        <p14:creationId xmlns:p14="http://schemas.microsoft.com/office/powerpoint/2010/main" val="6771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CPU</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4468189" y="1428948"/>
            <a:ext cx="7595179" cy="3016210"/>
          </a:xfrm>
          <a:prstGeom prst="rect">
            <a:avLst/>
          </a:prstGeom>
          <a:noFill/>
        </p:spPr>
        <p:txBody>
          <a:bodyPr wrap="square" rtlCol="0">
            <a:spAutoFit/>
          </a:bodyPr>
          <a:lstStyle/>
          <a:p>
            <a:r>
              <a:rPr lang="en-US" dirty="0">
                <a:solidFill>
                  <a:srgbClr val="FFFF00"/>
                </a:solidFill>
              </a:rPr>
              <a:t>Standard NANO V3 Clone</a:t>
            </a:r>
          </a:p>
          <a:p>
            <a:pPr marL="285750" indent="-285750">
              <a:buFont typeface="Arial" panose="020B0604020202020204" pitchFamily="34" charset="0"/>
              <a:buChar char="•"/>
            </a:pPr>
            <a:r>
              <a:rPr lang="en-US" sz="1400" dirty="0"/>
              <a:t>To be mounted in header pins which are soldered onto the main board</a:t>
            </a:r>
          </a:p>
          <a:p>
            <a:pPr marL="285750" indent="-285750">
              <a:buFont typeface="Arial" panose="020B0604020202020204" pitchFamily="34" charset="0"/>
              <a:buChar char="•"/>
            </a:pPr>
            <a:r>
              <a:rPr lang="en-US" sz="1400" dirty="0"/>
              <a:t>optoisolator and other small components will be under the NANO</a:t>
            </a:r>
          </a:p>
          <a:p>
            <a:pPr marL="285750" indent="-285750">
              <a:buFont typeface="Arial" panose="020B0604020202020204" pitchFamily="34" charset="0"/>
              <a:buChar char="•"/>
            </a:pPr>
            <a:r>
              <a:rPr lang="en-US" sz="1400" dirty="0"/>
              <a:t>All I/O pins land somewhere and are available</a:t>
            </a:r>
          </a:p>
          <a:p>
            <a:pPr marL="285750" indent="-285750">
              <a:buFont typeface="Arial" panose="020B0604020202020204" pitchFamily="34" charset="0"/>
              <a:buChar char="•"/>
            </a:pPr>
            <a:r>
              <a:rPr lang="en-US" sz="1400" dirty="0"/>
              <a:t>PWM pins called out especially for use on SERVO’s or Motor control</a:t>
            </a:r>
          </a:p>
          <a:p>
            <a:pPr marL="285750" indent="-285750">
              <a:buFont typeface="Arial" panose="020B0604020202020204" pitchFamily="34" charset="0"/>
              <a:buChar char="•"/>
            </a:pPr>
            <a:r>
              <a:rPr lang="en-US" sz="1400" dirty="0"/>
              <a:t>I2C (SDA/SCL) have provision for pull up resistors otherwise same as standard analog pins</a:t>
            </a:r>
          </a:p>
          <a:p>
            <a:pPr marL="285750" indent="-285750">
              <a:buFont typeface="Arial" panose="020B0604020202020204" pitchFamily="34" charset="0"/>
              <a:buChar char="•"/>
            </a:pPr>
            <a:r>
              <a:rPr lang="en-US" sz="1400" dirty="0"/>
              <a:t>I2C brought out to 4 pin header for connection to servo expander</a:t>
            </a:r>
          </a:p>
          <a:p>
            <a:pPr marL="285750" indent="-285750">
              <a:buFont typeface="Arial" panose="020B0604020202020204" pitchFamily="34" charset="0"/>
              <a:buChar char="•"/>
            </a:pPr>
            <a:r>
              <a:rPr lang="en-US" sz="1400" dirty="0"/>
              <a:t>Tx/Rx available on 3 pin header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dirty="0">
                <a:solidFill>
                  <a:srgbClr val="FFFF00"/>
                </a:solidFill>
              </a:rPr>
              <a:t>Still considering:</a:t>
            </a:r>
          </a:p>
          <a:p>
            <a:pPr marL="285750" indent="-285750">
              <a:buFont typeface="Arial" panose="020B0604020202020204" pitchFamily="34" charset="0"/>
              <a:buChar char="•"/>
            </a:pPr>
            <a:r>
              <a:rPr lang="en-US" sz="1400" dirty="0"/>
              <a:t>A row of holes where a </a:t>
            </a:r>
            <a:r>
              <a:rPr lang="en-US" sz="1400" dirty="0" err="1"/>
              <a:t>DfPlayer</a:t>
            </a:r>
            <a:r>
              <a:rPr lang="en-US" sz="1400" dirty="0"/>
              <a:t> ‘daughter board’ (MP3 sound effects) could be added.</a:t>
            </a:r>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FA149DD3-B50F-4D62-B993-AAF9DEE63961}"/>
              </a:ext>
            </a:extLst>
          </p:cNvPr>
          <p:cNvPicPr>
            <a:picLocks noChangeAspect="1"/>
          </p:cNvPicPr>
          <p:nvPr/>
        </p:nvPicPr>
        <p:blipFill>
          <a:blip r:embed="rId2"/>
          <a:stretch>
            <a:fillRect/>
          </a:stretch>
        </p:blipFill>
        <p:spPr>
          <a:xfrm>
            <a:off x="1356404" y="1528762"/>
            <a:ext cx="2886075" cy="3800475"/>
          </a:xfrm>
          <a:prstGeom prst="rect">
            <a:avLst/>
          </a:prstGeom>
        </p:spPr>
      </p:pic>
      <p:pic>
        <p:nvPicPr>
          <p:cNvPr id="8" name="Picture 7">
            <a:extLst>
              <a:ext uri="{FF2B5EF4-FFF2-40B4-BE49-F238E27FC236}">
                <a16:creationId xmlns:a16="http://schemas.microsoft.com/office/drawing/2014/main" id="{264C26F1-AB79-43A3-AC03-8E2C46801251}"/>
              </a:ext>
            </a:extLst>
          </p:cNvPr>
          <p:cNvPicPr>
            <a:picLocks noChangeAspect="1"/>
          </p:cNvPicPr>
          <p:nvPr/>
        </p:nvPicPr>
        <p:blipFill>
          <a:blip r:embed="rId3"/>
          <a:stretch>
            <a:fillRect/>
          </a:stretch>
        </p:blipFill>
        <p:spPr>
          <a:xfrm>
            <a:off x="1356404" y="5526441"/>
            <a:ext cx="1581150" cy="828675"/>
          </a:xfrm>
          <a:prstGeom prst="rect">
            <a:avLst/>
          </a:prstGeom>
        </p:spPr>
      </p:pic>
    </p:spTree>
    <p:extLst>
      <p:ext uri="{BB962C8B-B14F-4D97-AF65-F5344CB8AC3E}">
        <p14:creationId xmlns:p14="http://schemas.microsoft.com/office/powerpoint/2010/main" val="167156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t>Links and Resources</a:t>
            </a:r>
          </a:p>
        </p:txBody>
      </p:sp>
      <p:sp>
        <p:nvSpPr>
          <p:cNvPr id="5" name="TextBox 4">
            <a:extLst>
              <a:ext uri="{FF2B5EF4-FFF2-40B4-BE49-F238E27FC236}">
                <a16:creationId xmlns:a16="http://schemas.microsoft.com/office/drawing/2014/main" id="{CBC3A85E-3C37-49F2-B111-0FDD48922253}"/>
              </a:ext>
            </a:extLst>
          </p:cNvPr>
          <p:cNvSpPr txBox="1"/>
          <p:nvPr/>
        </p:nvSpPr>
        <p:spPr>
          <a:xfrm>
            <a:off x="1141412" y="1505634"/>
            <a:ext cx="10494117" cy="369332"/>
          </a:xfrm>
          <a:prstGeom prst="rect">
            <a:avLst/>
          </a:prstGeom>
          <a:noFill/>
        </p:spPr>
        <p:txBody>
          <a:bodyPr wrap="square">
            <a:spAutoFit/>
          </a:bodyPr>
          <a:lstStyle/>
          <a:p>
            <a:r>
              <a:rPr lang="en-US" dirty="0"/>
              <a:t>https://rudysarduinoprojects.wordpress.com/2019/05/06/fun-with-arduino-29-dcc-accessory-decoder/</a:t>
            </a:r>
          </a:p>
        </p:txBody>
      </p:sp>
      <p:pic>
        <p:nvPicPr>
          <p:cNvPr id="7" name="Picture 6">
            <a:extLst>
              <a:ext uri="{FF2B5EF4-FFF2-40B4-BE49-F238E27FC236}">
                <a16:creationId xmlns:a16="http://schemas.microsoft.com/office/drawing/2014/main" id="{F02E83F8-9451-4E9D-90DD-198D15EA2BE1}"/>
              </a:ext>
            </a:extLst>
          </p:cNvPr>
          <p:cNvPicPr>
            <a:picLocks noChangeAspect="1"/>
          </p:cNvPicPr>
          <p:nvPr/>
        </p:nvPicPr>
        <p:blipFill>
          <a:blip r:embed="rId2"/>
          <a:stretch>
            <a:fillRect/>
          </a:stretch>
        </p:blipFill>
        <p:spPr>
          <a:xfrm>
            <a:off x="1230298" y="1909115"/>
            <a:ext cx="3207478" cy="1046131"/>
          </a:xfrm>
          <a:prstGeom prst="rect">
            <a:avLst/>
          </a:prstGeom>
        </p:spPr>
      </p:pic>
      <p:sp>
        <p:nvSpPr>
          <p:cNvPr id="9" name="TextBox 8">
            <a:extLst>
              <a:ext uri="{FF2B5EF4-FFF2-40B4-BE49-F238E27FC236}">
                <a16:creationId xmlns:a16="http://schemas.microsoft.com/office/drawing/2014/main" id="{475CF317-0BD7-4A39-A278-3EF77E1FFAB9}"/>
              </a:ext>
            </a:extLst>
          </p:cNvPr>
          <p:cNvSpPr txBox="1"/>
          <p:nvPr/>
        </p:nvSpPr>
        <p:spPr>
          <a:xfrm>
            <a:off x="324287" y="3993052"/>
            <a:ext cx="6102990" cy="369332"/>
          </a:xfrm>
          <a:prstGeom prst="rect">
            <a:avLst/>
          </a:prstGeom>
          <a:noFill/>
        </p:spPr>
        <p:txBody>
          <a:bodyPr wrap="square">
            <a:spAutoFit/>
          </a:bodyPr>
          <a:lstStyle/>
          <a:p>
            <a:r>
              <a:rPr lang="en-US" dirty="0"/>
              <a:t>http://trainelectronics.com/DCC_Arduino/index.htm</a:t>
            </a:r>
          </a:p>
        </p:txBody>
      </p:sp>
      <p:pic>
        <p:nvPicPr>
          <p:cNvPr id="1026" name="Picture 2">
            <a:extLst>
              <a:ext uri="{FF2B5EF4-FFF2-40B4-BE49-F238E27FC236}">
                <a16:creationId xmlns:a16="http://schemas.microsoft.com/office/drawing/2014/main" id="{AA7CB4F8-2EB6-43EC-9D99-BA507B9E0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787" y="2527871"/>
            <a:ext cx="5832632" cy="407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42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424</TotalTime>
  <Words>942</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Checkbook</vt:lpstr>
      <vt:lpstr>Tw Cen MT</vt:lpstr>
      <vt:lpstr>Circuit</vt:lpstr>
      <vt:lpstr>Practical Arduino</vt:lpstr>
      <vt:lpstr>Outline (assumes no Prior electronics or Arduino knowledge)</vt:lpstr>
      <vt:lpstr>General Requirements</vt:lpstr>
      <vt:lpstr>Introducing:    MERGduino</vt:lpstr>
      <vt:lpstr>MERGduino: Power Supply</vt:lpstr>
      <vt:lpstr>MERGduino: I/O</vt:lpstr>
      <vt:lpstr>MERGduino: CPU</vt:lpstr>
      <vt:lpstr>Links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9</cp:revision>
  <dcterms:created xsi:type="dcterms:W3CDTF">2021-12-15T13:18:50Z</dcterms:created>
  <dcterms:modified xsi:type="dcterms:W3CDTF">2022-01-09T19:12:26Z</dcterms:modified>
</cp:coreProperties>
</file>