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336" r:id="rId2"/>
    <p:sldId id="316" r:id="rId3"/>
    <p:sldId id="362" r:id="rId4"/>
    <p:sldId id="345" r:id="rId5"/>
    <p:sldId id="346" r:id="rId6"/>
    <p:sldId id="349" r:id="rId7"/>
    <p:sldId id="350" r:id="rId8"/>
    <p:sldId id="351" r:id="rId9"/>
    <p:sldId id="353" r:id="rId10"/>
    <p:sldId id="354" r:id="rId11"/>
    <p:sldId id="360" r:id="rId12"/>
    <p:sldId id="363" r:id="rId13"/>
    <p:sldId id="355" r:id="rId14"/>
    <p:sldId id="356" r:id="rId15"/>
    <p:sldId id="319" r:id="rId16"/>
    <p:sldId id="320" r:id="rId17"/>
    <p:sldId id="364" r:id="rId18"/>
    <p:sldId id="357" r:id="rId19"/>
    <p:sldId id="367" r:id="rId20"/>
    <p:sldId id="372" r:id="rId21"/>
    <p:sldId id="321" r:id="rId22"/>
    <p:sldId id="365" r:id="rId23"/>
    <p:sldId id="366" r:id="rId24"/>
    <p:sldId id="322" r:id="rId25"/>
    <p:sldId id="361" r:id="rId26"/>
    <p:sldId id="368" r:id="rId27"/>
    <p:sldId id="323" r:id="rId28"/>
    <p:sldId id="324" r:id="rId29"/>
    <p:sldId id="369" r:id="rId30"/>
    <p:sldId id="348" r:id="rId31"/>
    <p:sldId id="359" r:id="rId32"/>
    <p:sldId id="370" r:id="rId33"/>
    <p:sldId id="371" r:id="rId34"/>
    <p:sldId id="352" r:id="rId35"/>
    <p:sldId id="326" r:id="rId36"/>
    <p:sldId id="327" r:id="rId37"/>
    <p:sldId id="373" r:id="rId38"/>
  </p:sldIdLst>
  <p:sldSz cx="12192000" cy="6858000"/>
  <p:notesSz cx="701675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4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05" d="100"/>
          <a:sy n="105" d="100"/>
        </p:scale>
        <p:origin x="138" y="234"/>
      </p:cViewPr>
      <p:guideLst>
        <p:guide orient="horz" pos="2424"/>
        <p:guide pos="432"/>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0592" cy="467072"/>
          </a:xfrm>
          <a:prstGeom prst="rect">
            <a:avLst/>
          </a:prstGeom>
        </p:spPr>
        <p:txBody>
          <a:bodyPr vert="horz" lIns="93287" tIns="46644" rIns="93287" bIns="46644" rtlCol="0"/>
          <a:lstStyle>
            <a:lvl1pPr algn="l">
              <a:defRPr sz="1200"/>
            </a:lvl1pPr>
          </a:lstStyle>
          <a:p>
            <a:endParaRPr lang="en-US"/>
          </a:p>
        </p:txBody>
      </p:sp>
      <p:sp>
        <p:nvSpPr>
          <p:cNvPr id="3" name="Date Placeholder 2"/>
          <p:cNvSpPr>
            <a:spLocks noGrp="1"/>
          </p:cNvSpPr>
          <p:nvPr>
            <p:ph type="dt" idx="1"/>
          </p:nvPr>
        </p:nvSpPr>
        <p:spPr>
          <a:xfrm>
            <a:off x="3974534" y="0"/>
            <a:ext cx="3040592" cy="467072"/>
          </a:xfrm>
          <a:prstGeom prst="rect">
            <a:avLst/>
          </a:prstGeom>
        </p:spPr>
        <p:txBody>
          <a:bodyPr vert="horz" lIns="93287" tIns="46644" rIns="93287" bIns="46644" rtlCol="0"/>
          <a:lstStyle>
            <a:lvl1pPr algn="r">
              <a:defRPr sz="1200"/>
            </a:lvl1pPr>
          </a:lstStyle>
          <a:p>
            <a:fld id="{12054D22-7DC6-4818-8DE5-E280DFD5FB49}" type="datetimeFigureOut">
              <a:rPr lang="en-US" smtClean="0"/>
              <a:t>5/6/2022</a:t>
            </a:fld>
            <a:endParaRPr lang="en-US"/>
          </a:p>
        </p:txBody>
      </p:sp>
      <p:sp>
        <p:nvSpPr>
          <p:cNvPr id="4" name="Slide Image Placeholder 3"/>
          <p:cNvSpPr>
            <a:spLocks noGrp="1" noRot="1" noChangeAspect="1"/>
          </p:cNvSpPr>
          <p:nvPr>
            <p:ph type="sldImg" idx="2"/>
          </p:nvPr>
        </p:nvSpPr>
        <p:spPr>
          <a:xfrm>
            <a:off x="715963" y="1163638"/>
            <a:ext cx="5584825" cy="3141662"/>
          </a:xfrm>
          <a:prstGeom prst="rect">
            <a:avLst/>
          </a:prstGeom>
          <a:noFill/>
          <a:ln w="12700">
            <a:solidFill>
              <a:prstClr val="black"/>
            </a:solidFill>
          </a:ln>
        </p:spPr>
        <p:txBody>
          <a:bodyPr vert="horz" lIns="93287" tIns="46644" rIns="93287" bIns="46644" rtlCol="0" anchor="ctr"/>
          <a:lstStyle/>
          <a:p>
            <a:endParaRPr lang="en-US"/>
          </a:p>
        </p:txBody>
      </p:sp>
      <p:sp>
        <p:nvSpPr>
          <p:cNvPr id="5" name="Notes Placeholder 4"/>
          <p:cNvSpPr>
            <a:spLocks noGrp="1"/>
          </p:cNvSpPr>
          <p:nvPr>
            <p:ph type="body" sz="quarter" idx="3"/>
          </p:nvPr>
        </p:nvSpPr>
        <p:spPr>
          <a:xfrm>
            <a:off x="701675" y="4480004"/>
            <a:ext cx="5613400" cy="3665458"/>
          </a:xfrm>
          <a:prstGeom prst="rect">
            <a:avLst/>
          </a:prstGeom>
        </p:spPr>
        <p:txBody>
          <a:bodyPr vert="horz" lIns="93287" tIns="46644" rIns="93287" bIns="466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0592" cy="467071"/>
          </a:xfrm>
          <a:prstGeom prst="rect">
            <a:avLst/>
          </a:prstGeom>
        </p:spPr>
        <p:txBody>
          <a:bodyPr vert="horz" lIns="93287" tIns="46644" rIns="93287" bIns="46644" rtlCol="0" anchor="b"/>
          <a:lstStyle>
            <a:lvl1pPr algn="l">
              <a:defRPr sz="1200"/>
            </a:lvl1pPr>
          </a:lstStyle>
          <a:p>
            <a:endParaRPr lang="en-US"/>
          </a:p>
        </p:txBody>
      </p:sp>
      <p:sp>
        <p:nvSpPr>
          <p:cNvPr id="7" name="Slide Number Placeholder 6"/>
          <p:cNvSpPr>
            <a:spLocks noGrp="1"/>
          </p:cNvSpPr>
          <p:nvPr>
            <p:ph type="sldNum" sz="quarter" idx="5"/>
          </p:nvPr>
        </p:nvSpPr>
        <p:spPr>
          <a:xfrm>
            <a:off x="3974534" y="8842030"/>
            <a:ext cx="3040592" cy="467071"/>
          </a:xfrm>
          <a:prstGeom prst="rect">
            <a:avLst/>
          </a:prstGeom>
        </p:spPr>
        <p:txBody>
          <a:bodyPr vert="horz" lIns="93287" tIns="46644" rIns="93287" bIns="46644" rtlCol="0" anchor="b"/>
          <a:lstStyle>
            <a:lvl1pPr algn="r">
              <a:defRPr sz="1200"/>
            </a:lvl1pPr>
          </a:lstStyle>
          <a:p>
            <a:fld id="{4573CD83-9A02-4825-93C1-7C2EF9CD9900}" type="slidenum">
              <a:rPr lang="en-US" smtClean="0"/>
              <a:t>‹#›</a:t>
            </a:fld>
            <a:endParaRPr lang="en-US"/>
          </a:p>
        </p:txBody>
      </p:sp>
    </p:spTree>
    <p:extLst>
      <p:ext uri="{BB962C8B-B14F-4D97-AF65-F5344CB8AC3E}">
        <p14:creationId xmlns:p14="http://schemas.microsoft.com/office/powerpoint/2010/main" val="3699246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F4D5-5009-4876-AAD9-2C10DDDBE8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503CBA-199B-407E-9D6B-2226A9C708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757DD4-6442-442E-AE63-1C394D69808F}"/>
              </a:ext>
            </a:extLst>
          </p:cNvPr>
          <p:cNvSpPr>
            <a:spLocks noGrp="1"/>
          </p:cNvSpPr>
          <p:nvPr>
            <p:ph type="dt" sz="half" idx="10"/>
          </p:nvPr>
        </p:nvSpPr>
        <p:spPr/>
        <p:txBody>
          <a:bodyPr/>
          <a:lstStyle/>
          <a:p>
            <a:fld id="{12D35354-3C70-45FE-A7BC-FEBCE88C825A}" type="datetime8">
              <a:rPr lang="en-US" smtClean="0"/>
              <a:t>5/6/2022 4:45 PM</a:t>
            </a:fld>
            <a:endParaRPr lang="en-US"/>
          </a:p>
        </p:txBody>
      </p:sp>
      <p:sp>
        <p:nvSpPr>
          <p:cNvPr id="5" name="Footer Placeholder 4">
            <a:extLst>
              <a:ext uri="{FF2B5EF4-FFF2-40B4-BE49-F238E27FC236}">
                <a16:creationId xmlns:a16="http://schemas.microsoft.com/office/drawing/2014/main" id="{C2A5264C-9C03-4024-927C-A917958B77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D37E46-A691-4075-8FB5-0C19E418A40E}"/>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137735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AFC46-E9A4-449C-AF6A-A3D84E9F8E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2BCF4D-1F96-40C7-BE8C-945CA14281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7F4591-6905-4697-9938-7639811A7855}"/>
              </a:ext>
            </a:extLst>
          </p:cNvPr>
          <p:cNvSpPr>
            <a:spLocks noGrp="1"/>
          </p:cNvSpPr>
          <p:nvPr>
            <p:ph type="dt" sz="half" idx="10"/>
          </p:nvPr>
        </p:nvSpPr>
        <p:spPr/>
        <p:txBody>
          <a:bodyPr/>
          <a:lstStyle/>
          <a:p>
            <a:fld id="{DE273977-2B4E-4BD8-8226-CAEE823F3008}" type="datetime8">
              <a:rPr lang="en-US" smtClean="0"/>
              <a:t>5/6/2022 4:45 PM</a:t>
            </a:fld>
            <a:endParaRPr lang="en-US"/>
          </a:p>
        </p:txBody>
      </p:sp>
      <p:sp>
        <p:nvSpPr>
          <p:cNvPr id="5" name="Footer Placeholder 4">
            <a:extLst>
              <a:ext uri="{FF2B5EF4-FFF2-40B4-BE49-F238E27FC236}">
                <a16:creationId xmlns:a16="http://schemas.microsoft.com/office/drawing/2014/main" id="{8EC3C174-4A4E-4DEC-9265-A829A7F03C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EB4B01-F7FE-4450-8B2D-6F26887B1925}"/>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2336191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955487-33DA-459C-84DE-C7799A4323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F852A5-E09B-4B2E-85AE-D9A2FF6FAC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CBE32B-59E0-40DD-B39A-C16745066EA5}"/>
              </a:ext>
            </a:extLst>
          </p:cNvPr>
          <p:cNvSpPr>
            <a:spLocks noGrp="1"/>
          </p:cNvSpPr>
          <p:nvPr>
            <p:ph type="dt" sz="half" idx="10"/>
          </p:nvPr>
        </p:nvSpPr>
        <p:spPr/>
        <p:txBody>
          <a:bodyPr/>
          <a:lstStyle/>
          <a:p>
            <a:fld id="{7E2DC526-9E9D-4998-8C50-0541226B08CF}" type="datetime8">
              <a:rPr lang="en-US" smtClean="0"/>
              <a:t>5/6/2022 4:45 PM</a:t>
            </a:fld>
            <a:endParaRPr lang="en-US"/>
          </a:p>
        </p:txBody>
      </p:sp>
      <p:sp>
        <p:nvSpPr>
          <p:cNvPr id="5" name="Footer Placeholder 4">
            <a:extLst>
              <a:ext uri="{FF2B5EF4-FFF2-40B4-BE49-F238E27FC236}">
                <a16:creationId xmlns:a16="http://schemas.microsoft.com/office/drawing/2014/main" id="{1B24AE12-2AEC-4201-8162-2638FBF87A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13AF62-0662-4A94-A10F-D3BB582D28D1}"/>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601406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1B1E1-BFB7-4753-9AC1-3BED99A007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137060-12F5-4E73-A5C7-05FE5F4F20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3ECFFC-2637-4382-B0BB-17165FCDD389}"/>
              </a:ext>
            </a:extLst>
          </p:cNvPr>
          <p:cNvSpPr>
            <a:spLocks noGrp="1"/>
          </p:cNvSpPr>
          <p:nvPr>
            <p:ph type="dt" sz="half" idx="10"/>
          </p:nvPr>
        </p:nvSpPr>
        <p:spPr/>
        <p:txBody>
          <a:bodyPr/>
          <a:lstStyle/>
          <a:p>
            <a:fld id="{956EF2D3-783C-4E62-879C-6E42AA097112}" type="datetime8">
              <a:rPr lang="en-US" smtClean="0"/>
              <a:t>5/6/2022 4:45 PM</a:t>
            </a:fld>
            <a:endParaRPr lang="en-US"/>
          </a:p>
        </p:txBody>
      </p:sp>
      <p:sp>
        <p:nvSpPr>
          <p:cNvPr id="5" name="Footer Placeholder 4">
            <a:extLst>
              <a:ext uri="{FF2B5EF4-FFF2-40B4-BE49-F238E27FC236}">
                <a16:creationId xmlns:a16="http://schemas.microsoft.com/office/drawing/2014/main" id="{5B0B5567-AC0A-4B67-9ABE-63E554CA07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DE35405-E7A6-4C44-B3A3-59742D95C7B9}"/>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272636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7BE4B-DB24-4EF6-AE49-5F4F82BA28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87785A-10BE-41A6-AA3E-2A8E1D664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F5879E-DFB0-442E-B079-7D98E5173EB9}"/>
              </a:ext>
            </a:extLst>
          </p:cNvPr>
          <p:cNvSpPr>
            <a:spLocks noGrp="1"/>
          </p:cNvSpPr>
          <p:nvPr>
            <p:ph type="dt" sz="half" idx="10"/>
          </p:nvPr>
        </p:nvSpPr>
        <p:spPr/>
        <p:txBody>
          <a:bodyPr/>
          <a:lstStyle/>
          <a:p>
            <a:fld id="{CEEB4330-8AFB-48E3-B890-210D056A958B}" type="datetime8">
              <a:rPr lang="en-US" smtClean="0"/>
              <a:t>5/6/2022 4:45 PM</a:t>
            </a:fld>
            <a:endParaRPr lang="en-US"/>
          </a:p>
        </p:txBody>
      </p:sp>
      <p:sp>
        <p:nvSpPr>
          <p:cNvPr id="5" name="Footer Placeholder 4">
            <a:extLst>
              <a:ext uri="{FF2B5EF4-FFF2-40B4-BE49-F238E27FC236}">
                <a16:creationId xmlns:a16="http://schemas.microsoft.com/office/drawing/2014/main" id="{9FBF5F2B-EBA2-47C0-936A-38FFC6C219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D3AB5E-B637-4E62-8648-F235B585941F}"/>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17652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77FC8-3411-4BEF-A648-F0543CBD05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521A21-B61C-42D4-9975-0577CCA90D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FB7F3B-EDB3-4B07-A1CF-B6EC41D3A4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35539B-B7E8-431B-BEE2-F55312A87CB9}"/>
              </a:ext>
            </a:extLst>
          </p:cNvPr>
          <p:cNvSpPr>
            <a:spLocks noGrp="1"/>
          </p:cNvSpPr>
          <p:nvPr>
            <p:ph type="dt" sz="half" idx="10"/>
          </p:nvPr>
        </p:nvSpPr>
        <p:spPr/>
        <p:txBody>
          <a:bodyPr/>
          <a:lstStyle/>
          <a:p>
            <a:fld id="{66E23911-0252-40BE-BBB8-760394743E26}" type="datetime8">
              <a:rPr lang="en-US" smtClean="0"/>
              <a:t>5/6/2022 4:45 PM</a:t>
            </a:fld>
            <a:endParaRPr lang="en-US"/>
          </a:p>
        </p:txBody>
      </p:sp>
      <p:sp>
        <p:nvSpPr>
          <p:cNvPr id="6" name="Footer Placeholder 5">
            <a:extLst>
              <a:ext uri="{FF2B5EF4-FFF2-40B4-BE49-F238E27FC236}">
                <a16:creationId xmlns:a16="http://schemas.microsoft.com/office/drawing/2014/main" id="{79AC6E9E-CF0D-4149-AFCB-14E7B0C1B2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E63CFD-E2F4-40EE-A8A4-F0E1038E61E2}"/>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315548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38BB-158E-4BC3-A320-3EF9687385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50000E-66E8-4DC2-A3F2-A8C691753A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091C56-BC2B-4199-ADC1-F740796BE3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82B905-F5F2-4ED5-924C-FFFA307D3B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D3CD4B-7A3B-4216-8D54-45F4AC3364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486931-AB4A-48DC-BF5E-B510EBB519C0}"/>
              </a:ext>
            </a:extLst>
          </p:cNvPr>
          <p:cNvSpPr>
            <a:spLocks noGrp="1"/>
          </p:cNvSpPr>
          <p:nvPr>
            <p:ph type="dt" sz="half" idx="10"/>
          </p:nvPr>
        </p:nvSpPr>
        <p:spPr/>
        <p:txBody>
          <a:bodyPr/>
          <a:lstStyle/>
          <a:p>
            <a:fld id="{BBB6AC5D-77FB-46F6-9132-21FF30B4912F}" type="datetime8">
              <a:rPr lang="en-US" smtClean="0"/>
              <a:t>5/6/2022 4:45 PM</a:t>
            </a:fld>
            <a:endParaRPr lang="en-US"/>
          </a:p>
        </p:txBody>
      </p:sp>
      <p:sp>
        <p:nvSpPr>
          <p:cNvPr id="8" name="Footer Placeholder 7">
            <a:extLst>
              <a:ext uri="{FF2B5EF4-FFF2-40B4-BE49-F238E27FC236}">
                <a16:creationId xmlns:a16="http://schemas.microsoft.com/office/drawing/2014/main" id="{77F3D332-9178-4471-9999-0E2267E2A1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BCB3B0-FD1A-42E4-A186-D74825786E83}"/>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1198689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0198-82F4-431C-A817-8B08A7FB69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D45165-8A31-4B7D-944E-30092112D100}"/>
              </a:ext>
            </a:extLst>
          </p:cNvPr>
          <p:cNvSpPr>
            <a:spLocks noGrp="1"/>
          </p:cNvSpPr>
          <p:nvPr>
            <p:ph type="dt" sz="half" idx="10"/>
          </p:nvPr>
        </p:nvSpPr>
        <p:spPr/>
        <p:txBody>
          <a:bodyPr/>
          <a:lstStyle/>
          <a:p>
            <a:fld id="{6017FBC6-3D6B-4CF2-A705-4BC9E7D4582C}" type="datetime8">
              <a:rPr lang="en-US" smtClean="0"/>
              <a:t>5/6/2022 4:45 PM</a:t>
            </a:fld>
            <a:endParaRPr lang="en-US"/>
          </a:p>
        </p:txBody>
      </p:sp>
      <p:sp>
        <p:nvSpPr>
          <p:cNvPr id="4" name="Footer Placeholder 3">
            <a:extLst>
              <a:ext uri="{FF2B5EF4-FFF2-40B4-BE49-F238E27FC236}">
                <a16:creationId xmlns:a16="http://schemas.microsoft.com/office/drawing/2014/main" id="{42150565-C745-4D88-B60F-2FDA7F64FB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A06A03-E1D6-4CCC-BCE1-11C2AC609352}"/>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84293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27B0CBE-FBC3-4B2B-A68C-9F71B0B2F23E}"/>
              </a:ext>
            </a:extLst>
          </p:cNvPr>
          <p:cNvSpPr>
            <a:spLocks noGrp="1"/>
          </p:cNvSpPr>
          <p:nvPr>
            <p:ph type="ftr" sz="quarter" idx="11"/>
          </p:nvPr>
        </p:nvSpPr>
        <p:spPr/>
        <p:txBody>
          <a:bodyPr/>
          <a:lstStyle>
            <a:lvl1pPr>
              <a:defRPr b="1">
                <a:solidFill>
                  <a:schemeClr val="accent1">
                    <a:lumMod val="75000"/>
                  </a:schemeClr>
                </a:solidFill>
              </a:defRPr>
            </a:lvl1pPr>
          </a:lstStyle>
          <a:p>
            <a:fld id="{79DCB689-A4F1-46EC-B02E-CF5B5A994A9A}" type="slidenum">
              <a:rPr lang="en-US" smtClean="0"/>
              <a:pPr/>
              <a:t>‹#›</a:t>
            </a:fld>
            <a:endParaRPr lang="en-US" dirty="0"/>
          </a:p>
        </p:txBody>
      </p:sp>
    </p:spTree>
    <p:extLst>
      <p:ext uri="{BB962C8B-B14F-4D97-AF65-F5344CB8AC3E}">
        <p14:creationId xmlns:p14="http://schemas.microsoft.com/office/powerpoint/2010/main" val="644951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B73CF-81A9-4C0B-ADD4-FB5DECB55E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87EE0E-BBDF-4B5C-BCB2-9A67ACAD57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69984F-6027-4A11-BCE2-4D417E262B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FA72E7-F4BA-4A49-ABC5-8DD6CC7394F2}"/>
              </a:ext>
            </a:extLst>
          </p:cNvPr>
          <p:cNvSpPr>
            <a:spLocks noGrp="1"/>
          </p:cNvSpPr>
          <p:nvPr>
            <p:ph type="dt" sz="half" idx="10"/>
          </p:nvPr>
        </p:nvSpPr>
        <p:spPr/>
        <p:txBody>
          <a:bodyPr/>
          <a:lstStyle/>
          <a:p>
            <a:fld id="{0D1B1BD9-FAAE-42CF-9C1C-24872CEE05A7}" type="datetime8">
              <a:rPr lang="en-US" smtClean="0"/>
              <a:t>5/6/2022 4:45 PM</a:t>
            </a:fld>
            <a:endParaRPr lang="en-US"/>
          </a:p>
        </p:txBody>
      </p:sp>
      <p:sp>
        <p:nvSpPr>
          <p:cNvPr id="6" name="Footer Placeholder 5">
            <a:extLst>
              <a:ext uri="{FF2B5EF4-FFF2-40B4-BE49-F238E27FC236}">
                <a16:creationId xmlns:a16="http://schemas.microsoft.com/office/drawing/2014/main" id="{1BCD6E46-D981-4B9B-863E-FDA03392C3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8A7B4D-1806-4D99-894E-A01D4BED69D5}"/>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2056022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DCE9-BC95-448B-9017-F8A2CDA648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A79C94-DBA8-4FA2-8212-D43C4135ED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89AB3A-083A-4C53-A291-812A08B032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24E2FA-D2F6-446E-B7AB-F933D6F31F24}"/>
              </a:ext>
            </a:extLst>
          </p:cNvPr>
          <p:cNvSpPr>
            <a:spLocks noGrp="1"/>
          </p:cNvSpPr>
          <p:nvPr>
            <p:ph type="dt" sz="half" idx="10"/>
          </p:nvPr>
        </p:nvSpPr>
        <p:spPr/>
        <p:txBody>
          <a:bodyPr/>
          <a:lstStyle/>
          <a:p>
            <a:fld id="{63B48E98-414D-4169-A026-380BA4A7A23F}" type="datetime8">
              <a:rPr lang="en-US" smtClean="0"/>
              <a:t>5/6/2022 4:45 PM</a:t>
            </a:fld>
            <a:endParaRPr lang="en-US"/>
          </a:p>
        </p:txBody>
      </p:sp>
      <p:sp>
        <p:nvSpPr>
          <p:cNvPr id="6" name="Footer Placeholder 5">
            <a:extLst>
              <a:ext uri="{FF2B5EF4-FFF2-40B4-BE49-F238E27FC236}">
                <a16:creationId xmlns:a16="http://schemas.microsoft.com/office/drawing/2014/main" id="{3AD07D43-B17C-40E3-88C8-C4F31B566E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551F0F-2CFC-41F3-BC33-6D5B2979ACF4}"/>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1794884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8255E2-F63F-4211-A765-16AB4BC2DB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24A985-6014-4B0C-BC1C-3E0A5670D4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18AF0C-9354-4A02-9BD0-CAD8940D7F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52C73E-D6AD-4984-9C4A-C03CB437FD89}" type="datetime8">
              <a:rPr lang="en-US" smtClean="0"/>
              <a:t>5/6/2022 4:45 PM</a:t>
            </a:fld>
            <a:endParaRPr lang="en-US"/>
          </a:p>
        </p:txBody>
      </p:sp>
      <p:sp>
        <p:nvSpPr>
          <p:cNvPr id="5" name="Footer Placeholder 4">
            <a:extLst>
              <a:ext uri="{FF2B5EF4-FFF2-40B4-BE49-F238E27FC236}">
                <a16:creationId xmlns:a16="http://schemas.microsoft.com/office/drawing/2014/main" id="{93F8B08A-D42E-4AA3-B12F-05798425D5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B68FF4-9C09-4666-939A-773B808996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0A16D6-70FF-4790-8F81-16D3B84F7A59}" type="slidenum">
              <a:rPr lang="en-US" smtClean="0"/>
              <a:t>‹#›</a:t>
            </a:fld>
            <a:endParaRPr lang="en-US"/>
          </a:p>
        </p:txBody>
      </p:sp>
    </p:spTree>
    <p:extLst>
      <p:ext uri="{BB962C8B-B14F-4D97-AF65-F5344CB8AC3E}">
        <p14:creationId xmlns:p14="http://schemas.microsoft.com/office/powerpoint/2010/main" val="3745360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jpe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2.png"/><Relationship Id="rId4" Type="http://schemas.openxmlformats.org/officeDocument/2006/relationships/image" Target="../media/image21.jpe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hyperlink" Target="https://www.deviantart.com/mondspeer/art/Just-another-sad-smiley-676225820" TargetMode="External"/><Relationship Id="rId5" Type="http://schemas.openxmlformats.org/officeDocument/2006/relationships/image" Target="../media/image9.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0.jpeg"/><Relationship Id="rId5" Type="http://schemas.openxmlformats.org/officeDocument/2006/relationships/image" Target="../media/image3.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reate.arduino.cc/projecthub/pibots555/how-to-connect-dht11-sensor-with-arduino-uno-f4d239" TargetMode="Externa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hyperlink" Target="https://www.deviantart.com/mondspeer/art/Just-another-sad-smiley-676225820" TargetMode="External"/><Relationship Id="rId2" Type="http://schemas.openxmlformats.org/officeDocument/2006/relationships/image" Target="../media/image33.jpe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35.jpe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9.jpe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0.jpeg"/><Relationship Id="rId4" Type="http://schemas.openxmlformats.org/officeDocument/2006/relationships/hyperlink" Target="https://www.deviantart.com/mondspeer/art/Just-another-sad-smiley-676225820"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5.jpe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51.jpe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hyperlink" Target="https://www.deviantart.com/mondspeer/art/Just-another-sad-smiley-676225820" TargetMode="Externa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hyperlink" Target="https://maker.pro/arduino/tutorial/a-comparison-of-popular-arduino-boards" TargetMode="Externa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hyperlink" Target="https://www.deviantart.com/mondspeer/art/Just-another-sad-smiley-676225820" TargetMode="Externa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hyperlink" Target="https://www.deviantart.com/mondspeer/art/Just-another-sad-smiley-676225820"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hyperlink" Target="https://www.deviantart.com/mondspeer/art/Just-another-sad-smiley-676225820" TargetMode="Externa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42B55-31B7-4052-A777-A8223F0961DD}"/>
              </a:ext>
            </a:extLst>
          </p:cNvPr>
          <p:cNvSpPr>
            <a:spLocks noGrp="1"/>
          </p:cNvSpPr>
          <p:nvPr>
            <p:ph type="ctrTitle"/>
          </p:nvPr>
        </p:nvSpPr>
        <p:spPr>
          <a:xfrm>
            <a:off x="576262" y="2535987"/>
            <a:ext cx="11039475" cy="1457324"/>
          </a:xfrm>
        </p:spPr>
        <p:txBody>
          <a:bodyPr>
            <a:normAutofit fontScale="90000"/>
          </a:bodyPr>
          <a:lstStyle/>
          <a:p>
            <a:r>
              <a:rPr lang="en-US" sz="9800" b="1" dirty="0">
                <a:latin typeface="Algerian" panose="04020705040A02060702" pitchFamily="82" charset="0"/>
              </a:rPr>
              <a:t>ARDUINO I/O</a:t>
            </a:r>
            <a:br>
              <a:rPr lang="en-US" sz="5400" b="1" dirty="0">
                <a:latin typeface="Algerian" panose="04020705040A02060702" pitchFamily="82" charset="0"/>
              </a:rPr>
            </a:br>
            <a:br>
              <a:rPr lang="en-US" sz="5400" b="1" dirty="0">
                <a:latin typeface="Algerian" panose="04020705040A02060702" pitchFamily="82" charset="0"/>
              </a:rPr>
            </a:br>
            <a:r>
              <a:rPr lang="en-US" sz="6700" b="1" dirty="0">
                <a:solidFill>
                  <a:schemeClr val="accent4">
                    <a:lumMod val="75000"/>
                  </a:schemeClr>
                </a:solidFill>
                <a:latin typeface="Algerian" panose="04020705040A02060702" pitchFamily="82" charset="0"/>
              </a:rPr>
              <a:t>HARDWARE Compendium</a:t>
            </a:r>
          </a:p>
        </p:txBody>
      </p:sp>
      <p:sp>
        <p:nvSpPr>
          <p:cNvPr id="4" name="Subtitle 2">
            <a:extLst>
              <a:ext uri="{FF2B5EF4-FFF2-40B4-BE49-F238E27FC236}">
                <a16:creationId xmlns:a16="http://schemas.microsoft.com/office/drawing/2014/main" id="{12DA240E-C5A0-4540-AA13-B4A4C218ED4F}"/>
              </a:ext>
            </a:extLst>
          </p:cNvPr>
          <p:cNvSpPr txBox="1">
            <a:spLocks/>
          </p:cNvSpPr>
          <p:nvPr/>
        </p:nvSpPr>
        <p:spPr>
          <a:xfrm>
            <a:off x="8315863" y="5964339"/>
            <a:ext cx="3654724" cy="77199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b="1" dirty="0">
                <a:latin typeface="MERG_Logo" pitchFamily="2" charset="0"/>
              </a:rPr>
              <a:t>(JusT)(Ask)</a:t>
            </a:r>
          </a:p>
        </p:txBody>
      </p:sp>
      <p:pic>
        <p:nvPicPr>
          <p:cNvPr id="7" name="Picture 2" descr="MERG Logo">
            <a:extLst>
              <a:ext uri="{FF2B5EF4-FFF2-40B4-BE49-F238E27FC236}">
                <a16:creationId xmlns:a16="http://schemas.microsoft.com/office/drawing/2014/main" id="{B548AE1A-DE70-59F7-F822-E8B805AD5092}"/>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655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976112663"/>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a:t>
                      </a:r>
                      <a:r>
                        <a:rPr lang="en-US" sz="3600" dirty="0">
                          <a:solidFill>
                            <a:srgbClr val="FFFF00"/>
                          </a:solidFill>
                        </a:rPr>
                        <a:t>(PWM)</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pic>
        <p:nvPicPr>
          <p:cNvPr id="5" name="Picture 4">
            <a:extLst>
              <a:ext uri="{FF2B5EF4-FFF2-40B4-BE49-F238E27FC236}">
                <a16:creationId xmlns:a16="http://schemas.microsoft.com/office/drawing/2014/main" id="{69159F45-074E-F717-C1B0-3BEF99C56F1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0343" y="1414732"/>
            <a:ext cx="5145657" cy="5145657"/>
          </a:xfrm>
          <a:prstGeom prst="rect">
            <a:avLst/>
          </a:prstGeom>
        </p:spPr>
      </p:pic>
      <p:sp>
        <p:nvSpPr>
          <p:cNvPr id="2" name="Rectangle 1">
            <a:extLst>
              <a:ext uri="{FF2B5EF4-FFF2-40B4-BE49-F238E27FC236}">
                <a16:creationId xmlns:a16="http://schemas.microsoft.com/office/drawing/2014/main" id="{C2BB0EAA-D5D7-700A-98FF-88FA5C67DB91}"/>
              </a:ext>
            </a:extLst>
          </p:cNvPr>
          <p:cNvSpPr/>
          <p:nvPr/>
        </p:nvSpPr>
        <p:spPr>
          <a:xfrm>
            <a:off x="1095375" y="6183741"/>
            <a:ext cx="5072512" cy="4340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8F4FA91-272A-A80F-3233-41F0BA8691A6}"/>
              </a:ext>
            </a:extLst>
          </p:cNvPr>
          <p:cNvSpPr/>
          <p:nvPr/>
        </p:nvSpPr>
        <p:spPr>
          <a:xfrm>
            <a:off x="5580507" y="1975448"/>
            <a:ext cx="614811" cy="4689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B48F20C-0105-CF15-0719-006500D98B18}"/>
              </a:ext>
            </a:extLst>
          </p:cNvPr>
          <p:cNvSpPr/>
          <p:nvPr/>
        </p:nvSpPr>
        <p:spPr>
          <a:xfrm>
            <a:off x="950343" y="2441275"/>
            <a:ext cx="865517" cy="3098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30A592-C5B9-DE09-F2E5-E334F02D867B}"/>
              </a:ext>
            </a:extLst>
          </p:cNvPr>
          <p:cNvSpPr/>
          <p:nvPr/>
        </p:nvSpPr>
        <p:spPr>
          <a:xfrm>
            <a:off x="2666999" y="5443268"/>
            <a:ext cx="3114675" cy="11171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AF18AB-DE61-A868-C5F1-7A9F1BC47A85}"/>
              </a:ext>
            </a:extLst>
          </p:cNvPr>
          <p:cNvSpPr/>
          <p:nvPr/>
        </p:nvSpPr>
        <p:spPr>
          <a:xfrm>
            <a:off x="950342" y="2197901"/>
            <a:ext cx="1784231" cy="4046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5690953-B68D-8A6A-6917-8CB7A248578F}"/>
              </a:ext>
            </a:extLst>
          </p:cNvPr>
          <p:cNvSpPr/>
          <p:nvPr/>
        </p:nvSpPr>
        <p:spPr>
          <a:xfrm>
            <a:off x="5624964" y="1721542"/>
            <a:ext cx="6357486" cy="210026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PWM Pins</a:t>
            </a:r>
          </a:p>
          <a:p>
            <a:r>
              <a:rPr lang="en-US" dirty="0">
                <a:solidFill>
                  <a:schemeClr val="tx1"/>
                </a:solidFill>
              </a:rPr>
              <a:t>D3/D5/D6/D9/D10/D11 also have Pulse Width Modulation (PWM)</a:t>
            </a:r>
          </a:p>
          <a:p>
            <a:pPr marL="285750" indent="-285750">
              <a:buFont typeface="Arial" panose="020B0604020202020204" pitchFamily="34" charset="0"/>
              <a:buChar char="•"/>
            </a:pPr>
            <a:r>
              <a:rPr lang="en-US" dirty="0">
                <a:solidFill>
                  <a:schemeClr val="tx1"/>
                </a:solidFill>
              </a:rPr>
              <a:t>Use them as an ‘Analog Output’ and the width of the pulse changes according to what you write out in range 0-255</a:t>
            </a:r>
          </a:p>
          <a:p>
            <a:pPr marL="285750" indent="-285750">
              <a:buFont typeface="Arial" panose="020B0604020202020204" pitchFamily="34" charset="0"/>
              <a:buChar char="•"/>
            </a:pPr>
            <a:r>
              <a:rPr lang="en-US" dirty="0">
                <a:solidFill>
                  <a:schemeClr val="tx1"/>
                </a:solidFill>
              </a:rPr>
              <a:t>This behavior is what is needed to move servos!</a:t>
            </a:r>
          </a:p>
          <a:p>
            <a:pPr marL="285750" indent="-285750">
              <a:buFont typeface="Arial" panose="020B0604020202020204" pitchFamily="34" charset="0"/>
              <a:buChar char="•"/>
            </a:pPr>
            <a:r>
              <a:rPr lang="en-US" dirty="0">
                <a:solidFill>
                  <a:schemeClr val="tx1"/>
                </a:solidFill>
              </a:rPr>
              <a:t>If you don’t write out a new value the pulses just keep repeating at 490 Hz.   (pins 5 and 6 work at 980 Hz).</a:t>
            </a:r>
          </a:p>
          <a:p>
            <a:endParaRPr lang="en-US" dirty="0">
              <a:solidFill>
                <a:schemeClr val="tx1"/>
              </a:solidFill>
            </a:endParaRPr>
          </a:p>
        </p:txBody>
      </p:sp>
      <p:sp>
        <p:nvSpPr>
          <p:cNvPr id="13" name="Rectangle 12">
            <a:extLst>
              <a:ext uri="{FF2B5EF4-FFF2-40B4-BE49-F238E27FC236}">
                <a16:creationId xmlns:a16="http://schemas.microsoft.com/office/drawing/2014/main" id="{E64388FB-F114-F7A9-A285-D21E01A7AC66}"/>
              </a:ext>
            </a:extLst>
          </p:cNvPr>
          <p:cNvSpPr/>
          <p:nvPr/>
        </p:nvSpPr>
        <p:spPr>
          <a:xfrm>
            <a:off x="1095375" y="5842335"/>
            <a:ext cx="2362200" cy="1203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3AFFCAF-C99B-004A-0FE4-C2FC2834B7B2}"/>
              </a:ext>
            </a:extLst>
          </p:cNvPr>
          <p:cNvSpPr/>
          <p:nvPr/>
        </p:nvSpPr>
        <p:spPr>
          <a:xfrm>
            <a:off x="4913622" y="1928485"/>
            <a:ext cx="334272" cy="4689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0DC08D2-453C-9E93-25B3-496562515157}"/>
              </a:ext>
            </a:extLst>
          </p:cNvPr>
          <p:cNvSpPr/>
          <p:nvPr/>
        </p:nvSpPr>
        <p:spPr>
          <a:xfrm>
            <a:off x="5029199" y="4705350"/>
            <a:ext cx="1066800" cy="18550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6DA8F94-0F25-3F88-71E5-124C5699C1F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48028" y="3987560"/>
            <a:ext cx="3114675" cy="2310888"/>
          </a:xfrm>
          <a:prstGeom prst="rect">
            <a:avLst/>
          </a:prstGeom>
        </p:spPr>
      </p:pic>
      <p:sp>
        <p:nvSpPr>
          <p:cNvPr id="15" name="Oval 14">
            <a:extLst>
              <a:ext uri="{FF2B5EF4-FFF2-40B4-BE49-F238E27FC236}">
                <a16:creationId xmlns:a16="http://schemas.microsoft.com/office/drawing/2014/main" id="{33EF7948-50D9-8396-3B06-4F4097E80201}"/>
              </a:ext>
            </a:extLst>
          </p:cNvPr>
          <p:cNvSpPr/>
          <p:nvPr/>
        </p:nvSpPr>
        <p:spPr>
          <a:xfrm>
            <a:off x="5029198" y="2441275"/>
            <a:ext cx="702564" cy="22640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570807E-821C-38C5-3FE8-C21E23904973}"/>
              </a:ext>
            </a:extLst>
          </p:cNvPr>
          <p:cNvSpPr txBox="1"/>
          <p:nvPr/>
        </p:nvSpPr>
        <p:spPr>
          <a:xfrm>
            <a:off x="8040736" y="6375723"/>
            <a:ext cx="3528834" cy="369332"/>
          </a:xfrm>
          <a:prstGeom prst="rect">
            <a:avLst/>
          </a:prstGeom>
          <a:noFill/>
        </p:spPr>
        <p:txBody>
          <a:bodyPr wrap="square">
            <a:spAutoFit/>
          </a:bodyPr>
          <a:lstStyle/>
          <a:p>
            <a:r>
              <a:rPr lang="en-US" b="0" i="0" dirty="0" err="1">
                <a:solidFill>
                  <a:srgbClr val="000000"/>
                </a:solidFill>
                <a:effectLst/>
                <a:latin typeface="Courier New" panose="02070309020205020404" pitchFamily="49" charset="0"/>
              </a:rPr>
              <a:t>analogWrite</a:t>
            </a:r>
            <a:r>
              <a:rPr lang="en-US" b="0" i="0" dirty="0">
                <a:solidFill>
                  <a:srgbClr val="000000"/>
                </a:solidFill>
                <a:effectLst/>
                <a:latin typeface="Courier New" panose="02070309020205020404" pitchFamily="49" charset="0"/>
              </a:rPr>
              <a:t>(pin, value)</a:t>
            </a:r>
            <a:endParaRPr lang="en-US" dirty="0"/>
          </a:p>
        </p:txBody>
      </p:sp>
      <p:sp>
        <p:nvSpPr>
          <p:cNvPr id="17" name="Subtitle 2">
            <a:extLst>
              <a:ext uri="{FF2B5EF4-FFF2-40B4-BE49-F238E27FC236}">
                <a16:creationId xmlns:a16="http://schemas.microsoft.com/office/drawing/2014/main" id="{A36A593D-9532-C2F0-7E4F-A6903632A03B}"/>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sp>
        <p:nvSpPr>
          <p:cNvPr id="3" name="Rectangle 2">
            <a:extLst>
              <a:ext uri="{FF2B5EF4-FFF2-40B4-BE49-F238E27FC236}">
                <a16:creationId xmlns:a16="http://schemas.microsoft.com/office/drawing/2014/main" id="{C3E5B2A3-5D06-09BE-8BD5-E3713119D207}"/>
              </a:ext>
            </a:extLst>
          </p:cNvPr>
          <p:cNvSpPr/>
          <p:nvPr/>
        </p:nvSpPr>
        <p:spPr>
          <a:xfrm rot="18967230">
            <a:off x="4640126" y="3136190"/>
            <a:ext cx="6118214" cy="923330"/>
          </a:xfrm>
          <a:prstGeom prst="rect">
            <a:avLst/>
          </a:prstGeom>
          <a:noFill/>
        </p:spPr>
        <p:txBody>
          <a:bodyPr wrap="none" lIns="91440" tIns="45720" rIns="91440" bIns="45720">
            <a:spAutoFit/>
          </a:bodyPr>
          <a:lstStyle/>
          <a:p>
            <a:pPr algn="ctr"/>
            <a:r>
              <a:rPr lang="en-US" sz="5400" b="1" dirty="0">
                <a:ln w="22225">
                  <a:solidFill>
                    <a:schemeClr val="tx1"/>
                  </a:solidFill>
                  <a:prstDash val="solid"/>
                </a:ln>
                <a:solidFill>
                  <a:srgbClr val="FFC000"/>
                </a:solidFill>
              </a:rPr>
              <a:t>Test servo </a:t>
            </a:r>
            <a:r>
              <a:rPr lang="en-US" sz="5400" b="1" dirty="0" err="1">
                <a:ln w="22225">
                  <a:solidFill>
                    <a:schemeClr val="tx1"/>
                  </a:solidFill>
                  <a:prstDash val="solid"/>
                </a:ln>
                <a:solidFill>
                  <a:srgbClr val="FFC000"/>
                </a:solidFill>
              </a:rPr>
              <a:t>behaviour</a:t>
            </a:r>
            <a:endParaRPr lang="en-US" sz="5400" b="1" dirty="0">
              <a:ln w="22225">
                <a:solidFill>
                  <a:schemeClr val="tx1"/>
                </a:solidFill>
                <a:prstDash val="solid"/>
              </a:ln>
              <a:solidFill>
                <a:srgbClr val="FFC000"/>
              </a:solidFill>
            </a:endParaRPr>
          </a:p>
        </p:txBody>
      </p:sp>
    </p:spTree>
    <p:extLst>
      <p:ext uri="{BB962C8B-B14F-4D97-AF65-F5344CB8AC3E}">
        <p14:creationId xmlns:p14="http://schemas.microsoft.com/office/powerpoint/2010/main" val="32280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953090001"/>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a:t>
                      </a:r>
                      <a:r>
                        <a:rPr lang="en-US" sz="3600" dirty="0">
                          <a:solidFill>
                            <a:srgbClr val="FFFF00"/>
                          </a:solidFill>
                        </a:rPr>
                        <a:t>(coms)</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pic>
        <p:nvPicPr>
          <p:cNvPr id="5" name="Picture 4">
            <a:extLst>
              <a:ext uri="{FF2B5EF4-FFF2-40B4-BE49-F238E27FC236}">
                <a16:creationId xmlns:a16="http://schemas.microsoft.com/office/drawing/2014/main" id="{69159F45-074E-F717-C1B0-3BEF99C56F1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0343" y="1414732"/>
            <a:ext cx="5145657" cy="5145657"/>
          </a:xfrm>
          <a:prstGeom prst="rect">
            <a:avLst/>
          </a:prstGeom>
        </p:spPr>
      </p:pic>
      <p:sp>
        <p:nvSpPr>
          <p:cNvPr id="2" name="Rectangle 1">
            <a:extLst>
              <a:ext uri="{FF2B5EF4-FFF2-40B4-BE49-F238E27FC236}">
                <a16:creationId xmlns:a16="http://schemas.microsoft.com/office/drawing/2014/main" id="{C2BB0EAA-D5D7-700A-98FF-88FA5C67DB91}"/>
              </a:ext>
            </a:extLst>
          </p:cNvPr>
          <p:cNvSpPr/>
          <p:nvPr/>
        </p:nvSpPr>
        <p:spPr>
          <a:xfrm>
            <a:off x="1023488" y="6303400"/>
            <a:ext cx="5072512" cy="4340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8F4FA91-272A-A80F-3233-41F0BA8691A6}"/>
              </a:ext>
            </a:extLst>
          </p:cNvPr>
          <p:cNvSpPr/>
          <p:nvPr/>
        </p:nvSpPr>
        <p:spPr>
          <a:xfrm>
            <a:off x="5580507" y="1975448"/>
            <a:ext cx="614811" cy="4689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B48F20C-0105-CF15-0719-006500D98B18}"/>
              </a:ext>
            </a:extLst>
          </p:cNvPr>
          <p:cNvSpPr/>
          <p:nvPr/>
        </p:nvSpPr>
        <p:spPr>
          <a:xfrm>
            <a:off x="977775" y="2441275"/>
            <a:ext cx="540129" cy="3098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30A592-C5B9-DE09-F2E5-E334F02D867B}"/>
              </a:ext>
            </a:extLst>
          </p:cNvPr>
          <p:cNvSpPr/>
          <p:nvPr/>
        </p:nvSpPr>
        <p:spPr>
          <a:xfrm>
            <a:off x="2666999" y="5415836"/>
            <a:ext cx="3114675" cy="11171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AF18AB-DE61-A868-C5F1-7A9F1BC47A85}"/>
              </a:ext>
            </a:extLst>
          </p:cNvPr>
          <p:cNvSpPr/>
          <p:nvPr/>
        </p:nvSpPr>
        <p:spPr>
          <a:xfrm>
            <a:off x="950342" y="2197901"/>
            <a:ext cx="1784231" cy="4046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5690953-B68D-8A6A-6917-8CB7A248578F}"/>
              </a:ext>
            </a:extLst>
          </p:cNvPr>
          <p:cNvSpPr/>
          <p:nvPr/>
        </p:nvSpPr>
        <p:spPr>
          <a:xfrm>
            <a:off x="5624964" y="1721542"/>
            <a:ext cx="6357486" cy="147885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Communication Pins</a:t>
            </a:r>
          </a:p>
          <a:p>
            <a:r>
              <a:rPr lang="en-US" dirty="0">
                <a:solidFill>
                  <a:schemeClr val="tx1"/>
                </a:solidFill>
              </a:rPr>
              <a:t>Several pins have hardware support for communication.</a:t>
            </a:r>
          </a:p>
          <a:p>
            <a:r>
              <a:rPr lang="en-US" b="1" dirty="0">
                <a:solidFill>
                  <a:srgbClr val="C00000"/>
                </a:solidFill>
              </a:rPr>
              <a:t>A4/A5                             </a:t>
            </a:r>
            <a:r>
              <a:rPr lang="en-US" dirty="0">
                <a:solidFill>
                  <a:schemeClr val="tx1"/>
                </a:solidFill>
              </a:rPr>
              <a:t>= SDA/SCL = </a:t>
            </a:r>
            <a:r>
              <a:rPr lang="en-US" b="1" dirty="0">
                <a:solidFill>
                  <a:schemeClr val="tx1"/>
                </a:solidFill>
              </a:rPr>
              <a:t>I2C</a:t>
            </a:r>
            <a:r>
              <a:rPr lang="en-US" dirty="0">
                <a:solidFill>
                  <a:schemeClr val="tx1"/>
                </a:solidFill>
              </a:rPr>
              <a:t> Com’s</a:t>
            </a:r>
          </a:p>
          <a:p>
            <a:r>
              <a:rPr lang="en-US" b="1" dirty="0">
                <a:solidFill>
                  <a:srgbClr val="C00000"/>
                </a:solidFill>
              </a:rPr>
              <a:t>D10/D11/D12/D13      </a:t>
            </a:r>
            <a:r>
              <a:rPr lang="en-US" dirty="0">
                <a:solidFill>
                  <a:schemeClr val="tx1"/>
                </a:solidFill>
              </a:rPr>
              <a:t>= SS/MOSI/MISO/SCK = </a:t>
            </a:r>
            <a:r>
              <a:rPr lang="en-US" b="1" dirty="0">
                <a:solidFill>
                  <a:schemeClr val="tx1"/>
                </a:solidFill>
              </a:rPr>
              <a:t>SPI</a:t>
            </a:r>
            <a:r>
              <a:rPr lang="en-US" dirty="0">
                <a:solidFill>
                  <a:schemeClr val="tx1"/>
                </a:solidFill>
              </a:rPr>
              <a:t> Com’s</a:t>
            </a:r>
          </a:p>
          <a:p>
            <a:r>
              <a:rPr lang="en-US" b="1" dirty="0">
                <a:solidFill>
                  <a:srgbClr val="C00000"/>
                </a:solidFill>
              </a:rPr>
              <a:t>D0/D1 </a:t>
            </a:r>
            <a:r>
              <a:rPr lang="en-US" dirty="0">
                <a:solidFill>
                  <a:schemeClr val="tx1"/>
                </a:solidFill>
              </a:rPr>
              <a:t>= Tx/Rx               = Serial Transmit and Receive</a:t>
            </a:r>
          </a:p>
          <a:p>
            <a:endParaRPr lang="en-US" dirty="0">
              <a:solidFill>
                <a:schemeClr val="tx1"/>
              </a:solidFill>
            </a:endParaRPr>
          </a:p>
        </p:txBody>
      </p:sp>
      <p:sp>
        <p:nvSpPr>
          <p:cNvPr id="13" name="Rectangle 12">
            <a:extLst>
              <a:ext uri="{FF2B5EF4-FFF2-40B4-BE49-F238E27FC236}">
                <a16:creationId xmlns:a16="http://schemas.microsoft.com/office/drawing/2014/main" id="{E64388FB-F114-F7A9-A285-D21E01A7AC66}"/>
              </a:ext>
            </a:extLst>
          </p:cNvPr>
          <p:cNvSpPr/>
          <p:nvPr/>
        </p:nvSpPr>
        <p:spPr>
          <a:xfrm>
            <a:off x="1095375" y="5842335"/>
            <a:ext cx="2362200" cy="1203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0DC08D2-453C-9E93-25B3-496562515157}"/>
              </a:ext>
            </a:extLst>
          </p:cNvPr>
          <p:cNvSpPr/>
          <p:nvPr/>
        </p:nvSpPr>
        <p:spPr>
          <a:xfrm>
            <a:off x="5257799" y="4705350"/>
            <a:ext cx="838199" cy="18550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9902423-67C8-F289-75E7-EAAE740779EC}"/>
              </a:ext>
            </a:extLst>
          </p:cNvPr>
          <p:cNvSpPr/>
          <p:nvPr/>
        </p:nvSpPr>
        <p:spPr>
          <a:xfrm>
            <a:off x="7896222" y="3429000"/>
            <a:ext cx="3500748" cy="281666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Communication Pin Definitions</a:t>
            </a:r>
          </a:p>
          <a:p>
            <a:r>
              <a:rPr lang="en-US" b="1" u="sng" dirty="0">
                <a:solidFill>
                  <a:schemeClr val="tx1"/>
                </a:solidFill>
              </a:rPr>
              <a:t>I2C</a:t>
            </a:r>
          </a:p>
          <a:p>
            <a:pPr lvl="1"/>
            <a:r>
              <a:rPr lang="en-US" b="1" dirty="0">
                <a:solidFill>
                  <a:srgbClr val="C00000"/>
                </a:solidFill>
              </a:rPr>
              <a:t>SDA    </a:t>
            </a:r>
            <a:r>
              <a:rPr lang="en-US" dirty="0">
                <a:solidFill>
                  <a:schemeClr val="tx1"/>
                </a:solidFill>
              </a:rPr>
              <a:t>= Serial Data</a:t>
            </a:r>
          </a:p>
          <a:p>
            <a:pPr lvl="1"/>
            <a:r>
              <a:rPr lang="en-US" b="1" dirty="0">
                <a:solidFill>
                  <a:srgbClr val="C00000"/>
                </a:solidFill>
              </a:rPr>
              <a:t>SCL  </a:t>
            </a:r>
            <a:r>
              <a:rPr lang="en-US" dirty="0">
                <a:solidFill>
                  <a:schemeClr val="tx1"/>
                </a:solidFill>
              </a:rPr>
              <a:t>   = Serial Clock</a:t>
            </a:r>
          </a:p>
          <a:p>
            <a:r>
              <a:rPr lang="en-US" b="1" u="sng" dirty="0">
                <a:solidFill>
                  <a:schemeClr val="tx1"/>
                </a:solidFill>
              </a:rPr>
              <a:t>SPI</a:t>
            </a:r>
          </a:p>
          <a:p>
            <a:pPr lvl="1"/>
            <a:r>
              <a:rPr lang="en-US" b="1" dirty="0">
                <a:solidFill>
                  <a:srgbClr val="C00000"/>
                </a:solidFill>
              </a:rPr>
              <a:t>MOSI   </a:t>
            </a:r>
            <a:r>
              <a:rPr lang="en-US" dirty="0">
                <a:solidFill>
                  <a:schemeClr val="tx1"/>
                </a:solidFill>
              </a:rPr>
              <a:t>= Master Out, Slave In</a:t>
            </a:r>
          </a:p>
          <a:p>
            <a:pPr lvl="1"/>
            <a:r>
              <a:rPr lang="en-US" b="1" dirty="0">
                <a:solidFill>
                  <a:srgbClr val="C00000"/>
                </a:solidFill>
              </a:rPr>
              <a:t>MISO</a:t>
            </a:r>
            <a:r>
              <a:rPr lang="en-US" dirty="0">
                <a:solidFill>
                  <a:schemeClr val="tx1"/>
                </a:solidFill>
              </a:rPr>
              <a:t>   = Master In, Slave Out</a:t>
            </a:r>
          </a:p>
          <a:p>
            <a:pPr lvl="1"/>
            <a:r>
              <a:rPr lang="en-US" b="1" dirty="0">
                <a:solidFill>
                  <a:srgbClr val="C00000"/>
                </a:solidFill>
              </a:rPr>
              <a:t>SS</a:t>
            </a:r>
            <a:r>
              <a:rPr lang="en-US" b="1" dirty="0">
                <a:solidFill>
                  <a:schemeClr val="tx1"/>
                </a:solidFill>
              </a:rPr>
              <a:t>         = </a:t>
            </a:r>
            <a:r>
              <a:rPr lang="en-US" dirty="0">
                <a:solidFill>
                  <a:schemeClr val="tx1"/>
                </a:solidFill>
              </a:rPr>
              <a:t>Slave Select</a:t>
            </a:r>
          </a:p>
          <a:p>
            <a:pPr lvl="1"/>
            <a:r>
              <a:rPr lang="en-US" b="1" dirty="0">
                <a:solidFill>
                  <a:srgbClr val="C00000"/>
                </a:solidFill>
              </a:rPr>
              <a:t>SCK</a:t>
            </a:r>
            <a:r>
              <a:rPr lang="en-US" b="1" dirty="0">
                <a:solidFill>
                  <a:schemeClr val="tx1"/>
                </a:solidFill>
              </a:rPr>
              <a:t>      = </a:t>
            </a:r>
            <a:r>
              <a:rPr lang="en-US" dirty="0">
                <a:solidFill>
                  <a:schemeClr val="tx1"/>
                </a:solidFill>
              </a:rPr>
              <a:t>Serial Clock</a:t>
            </a:r>
            <a:endParaRPr lang="en-US" dirty="0">
              <a:solidFill>
                <a:srgbClr val="C00000"/>
              </a:solidFill>
            </a:endParaRPr>
          </a:p>
          <a:p>
            <a:endParaRPr lang="en-US" dirty="0">
              <a:solidFill>
                <a:srgbClr val="C00000"/>
              </a:solidFill>
            </a:endParaRPr>
          </a:p>
        </p:txBody>
      </p:sp>
      <p:grpSp>
        <p:nvGrpSpPr>
          <p:cNvPr id="17" name="Group 16">
            <a:extLst>
              <a:ext uri="{FF2B5EF4-FFF2-40B4-BE49-F238E27FC236}">
                <a16:creationId xmlns:a16="http://schemas.microsoft.com/office/drawing/2014/main" id="{A48A90C7-A5DF-C563-3BAB-EDB083F65E81}"/>
              </a:ext>
            </a:extLst>
          </p:cNvPr>
          <p:cNvGrpSpPr/>
          <p:nvPr/>
        </p:nvGrpSpPr>
        <p:grpSpPr>
          <a:xfrm>
            <a:off x="1023488" y="2460971"/>
            <a:ext cx="4601476" cy="1882429"/>
            <a:chOff x="1023488" y="2460971"/>
            <a:chExt cx="4601476" cy="1882429"/>
          </a:xfrm>
        </p:grpSpPr>
        <p:sp>
          <p:nvSpPr>
            <p:cNvPr id="3" name="Oval 2">
              <a:extLst>
                <a:ext uri="{FF2B5EF4-FFF2-40B4-BE49-F238E27FC236}">
                  <a16:creationId xmlns:a16="http://schemas.microsoft.com/office/drawing/2014/main" id="{E1E5498B-F95D-5237-7410-94EA83945146}"/>
                </a:ext>
              </a:extLst>
            </p:cNvPr>
            <p:cNvSpPr/>
            <p:nvPr/>
          </p:nvSpPr>
          <p:spPr>
            <a:xfrm>
              <a:off x="1023488" y="3721608"/>
              <a:ext cx="1463680" cy="62179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2CB235C5-9D81-D697-C7AB-037297BE2BB0}"/>
                </a:ext>
              </a:extLst>
            </p:cNvPr>
            <p:cNvCxnSpPr>
              <a:cxnSpLocks/>
              <a:stCxn id="4" idx="1"/>
              <a:endCxn id="3" idx="7"/>
            </p:cNvCxnSpPr>
            <p:nvPr/>
          </p:nvCxnSpPr>
          <p:spPr>
            <a:xfrm flipH="1">
              <a:off x="2272817" y="2460971"/>
              <a:ext cx="3352147" cy="135169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65E6E7E4-29B5-6BB9-BC22-BDB6A577A6B4}"/>
              </a:ext>
            </a:extLst>
          </p:cNvPr>
          <p:cNvSpPr/>
          <p:nvPr/>
        </p:nvSpPr>
        <p:spPr>
          <a:xfrm>
            <a:off x="1298448" y="2438405"/>
            <a:ext cx="4182741" cy="94245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ABAB8A27-2ADA-F8E3-8984-A9B66A1999F3}"/>
              </a:ext>
            </a:extLst>
          </p:cNvPr>
          <p:cNvGrpSpPr/>
          <p:nvPr/>
        </p:nvGrpSpPr>
        <p:grpSpPr>
          <a:xfrm>
            <a:off x="4268082" y="3181984"/>
            <a:ext cx="1698514" cy="2206420"/>
            <a:chOff x="4268082" y="3181984"/>
            <a:chExt cx="1698514" cy="2206420"/>
          </a:xfrm>
        </p:grpSpPr>
        <p:sp>
          <p:nvSpPr>
            <p:cNvPr id="26" name="Oval 25">
              <a:extLst>
                <a:ext uri="{FF2B5EF4-FFF2-40B4-BE49-F238E27FC236}">
                  <a16:creationId xmlns:a16="http://schemas.microsoft.com/office/drawing/2014/main" id="{5016FC73-C5A4-36F9-071F-5B8C3DE9A814}"/>
                </a:ext>
              </a:extLst>
            </p:cNvPr>
            <p:cNvSpPr/>
            <p:nvPr/>
          </p:nvSpPr>
          <p:spPr>
            <a:xfrm>
              <a:off x="4268082" y="4766612"/>
              <a:ext cx="1463680" cy="62179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94CFF6E0-81BA-7578-12CD-40080D865871}"/>
                </a:ext>
              </a:extLst>
            </p:cNvPr>
            <p:cNvCxnSpPr>
              <a:cxnSpLocks/>
            </p:cNvCxnSpPr>
            <p:nvPr/>
          </p:nvCxnSpPr>
          <p:spPr>
            <a:xfrm flipH="1">
              <a:off x="5257797" y="3181984"/>
              <a:ext cx="708799" cy="16455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4507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par>
                                <p:cTn id="21" presetID="10" presetClass="exit" presetSubtype="0" fill="hold" nodeType="withEffect">
                                  <p:stCondLst>
                                    <p:cond delay="0"/>
                                  </p:stCondLst>
                                  <p:childTnLst>
                                    <p:animEffect transition="out" filter="fade">
                                      <p:cBhvr>
                                        <p:cTn id="22" dur="500"/>
                                        <p:tgtEl>
                                          <p:spTgt spid="17"/>
                                        </p:tgtEl>
                                      </p:cBhvr>
                                    </p:animEffect>
                                    <p:set>
                                      <p:cBhvr>
                                        <p:cTn id="23" dur="1" fill="hold">
                                          <p:stCondLst>
                                            <p:cond delay="499"/>
                                          </p:stCondLst>
                                        </p:cTn>
                                        <p:tgtEl>
                                          <p:spTgt spid="17"/>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500"/>
                                        <p:tgtEl>
                                          <p:spTgt spid="4">
                                            <p:txEl>
                                              <p:pRg st="4" end="4"/>
                                            </p:txEl>
                                          </p:spTgt>
                                        </p:tgtEl>
                                      </p:cBhvr>
                                    </p:animEffect>
                                  </p:childTnLst>
                                </p:cTn>
                              </p:par>
                              <p:par>
                                <p:cTn id="32" presetID="10" presetClass="exit" presetSubtype="0" fill="hold" grpId="1" nodeType="withEffect">
                                  <p:stCondLst>
                                    <p:cond delay="0"/>
                                  </p:stCondLst>
                                  <p:childTnLst>
                                    <p:animEffect transition="out" filter="fade">
                                      <p:cBhvr>
                                        <p:cTn id="33" dur="500"/>
                                        <p:tgtEl>
                                          <p:spTgt spid="19"/>
                                        </p:tgtEl>
                                      </p:cBhvr>
                                    </p:animEffect>
                                    <p:set>
                                      <p:cBhvr>
                                        <p:cTn id="34" dur="1" fill="hold">
                                          <p:stCondLst>
                                            <p:cond delay="499"/>
                                          </p:stCondLst>
                                        </p:cTn>
                                        <p:tgtEl>
                                          <p:spTgt spid="19"/>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1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798064953"/>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INPUTS</a:t>
                      </a:r>
                    </a:p>
                  </a:txBody>
                  <a:tcPr/>
                </a:tc>
                <a:extLst>
                  <a:ext uri="{0D108BD9-81ED-4DB2-BD59-A6C34878D82A}">
                    <a16:rowId xmlns:a16="http://schemas.microsoft.com/office/drawing/2014/main" val="4166713368"/>
                  </a:ext>
                </a:extLst>
              </a:tr>
            </a:tbl>
          </a:graphicData>
        </a:graphic>
      </p:graphicFrame>
      <p:pic>
        <p:nvPicPr>
          <p:cNvPr id="5" name="Picture 4">
            <a:extLst>
              <a:ext uri="{FF2B5EF4-FFF2-40B4-BE49-F238E27FC236}">
                <a16:creationId xmlns:a16="http://schemas.microsoft.com/office/drawing/2014/main" id="{85439A16-B145-BE8D-1A84-5BCCF9A5471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8" name="Picture 2" descr="MERG Logo">
            <a:extLst>
              <a:ext uri="{FF2B5EF4-FFF2-40B4-BE49-F238E27FC236}">
                <a16:creationId xmlns:a16="http://schemas.microsoft.com/office/drawing/2014/main" id="{1162844A-BBA4-9A7D-E0CF-7EC1DB09BAEC}"/>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0B9AE3F-7D51-53EA-520C-AB734B4D6BB1}"/>
              </a:ext>
            </a:extLst>
          </p:cNvPr>
          <p:cNvSpPr>
            <a:spLocks noGrp="1"/>
          </p:cNvSpPr>
          <p:nvPr>
            <p:ph type="ctrTitle"/>
          </p:nvPr>
        </p:nvSpPr>
        <p:spPr/>
        <p:txBody>
          <a:bodyPr/>
          <a:lstStyle/>
          <a:p>
            <a:r>
              <a:rPr lang="en-US" sz="6000" dirty="0">
                <a:solidFill>
                  <a:srgbClr val="0070C0"/>
                </a:solidFill>
              </a:rPr>
              <a:t>Input Devices</a:t>
            </a:r>
            <a:endParaRPr lang="en-US" dirty="0"/>
          </a:p>
        </p:txBody>
      </p:sp>
      <p:sp>
        <p:nvSpPr>
          <p:cNvPr id="3" name="Subtitle 2">
            <a:extLst>
              <a:ext uri="{FF2B5EF4-FFF2-40B4-BE49-F238E27FC236}">
                <a16:creationId xmlns:a16="http://schemas.microsoft.com/office/drawing/2014/main" id="{79E25D9D-40AA-EB85-451A-B252316DAF4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28017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509371247"/>
              </p:ext>
            </p:extLst>
          </p:nvPr>
        </p:nvGraphicFramePr>
        <p:xfrm>
          <a:off x="415505" y="391004"/>
          <a:ext cx="11360989" cy="5774190"/>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01</a:t>
                      </a:r>
                    </a:p>
                  </a:txBody>
                  <a:tcPr/>
                </a:tc>
                <a:tc>
                  <a:txBody>
                    <a:bodyPr/>
                    <a:lstStyle/>
                    <a:p>
                      <a:r>
                        <a:rPr lang="en-US" sz="4400" dirty="0">
                          <a:solidFill>
                            <a:srgbClr val="FFFF00"/>
                          </a:solidFill>
                        </a:rPr>
                        <a:t>On/Off Switch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Electromechanical</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On / Off input</a:t>
                      </a:r>
                    </a:p>
                    <a:p>
                      <a:r>
                        <a:rPr lang="en-US" dirty="0"/>
                        <a:t>Can be manually switched, or operated by a force.</a:t>
                      </a:r>
                    </a:p>
                    <a:p>
                      <a:r>
                        <a:rPr lang="en-US" dirty="0"/>
                        <a:t>Can be ‘momentary’ (only switches while you press it)</a:t>
                      </a:r>
                    </a:p>
                    <a:p>
                      <a:r>
                        <a:rPr lang="en-US" dirty="0"/>
                        <a:t>Or ‘maintained’ (you flip it and it stays in that condition)</a:t>
                      </a:r>
                    </a:p>
                  </a:txBody>
                  <a:tcPr/>
                </a:tc>
                <a:tc hMerge="1">
                  <a:txBody>
                    <a:bodyPr/>
                    <a:lstStyle/>
                    <a:p>
                      <a:endParaRPr lang="en-US"/>
                    </a:p>
                  </a:txBody>
                  <a:tcPr/>
                </a:tc>
                <a:tc>
                  <a:txBody>
                    <a:bodyPr/>
                    <a:lstStyle/>
                    <a:p>
                      <a:r>
                        <a:rPr lang="en-US" b="1" dirty="0"/>
                        <a:t>Photos:</a:t>
                      </a:r>
                    </a:p>
                    <a:p>
                      <a:endParaRPr lang="en-US" dirty="0"/>
                    </a:p>
                  </a:txBody>
                  <a:tcPr/>
                </a:tc>
                <a:extLst>
                  <a:ext uri="{0D108BD9-81ED-4DB2-BD59-A6C34878D82A}">
                    <a16:rowId xmlns:a16="http://schemas.microsoft.com/office/drawing/2014/main" val="1083252038"/>
                  </a:ext>
                </a:extLst>
              </a:tr>
              <a:tr h="790229">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   </a:t>
                      </a:r>
                      <a:r>
                        <a:rPr lang="en-US" dirty="0"/>
                        <a:t>Mechanical contacts.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SPDT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Contact ‘bounce’ (software debouncing is common)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(Arduino is fast enough to pick up bouncing contacts)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Wear and tear</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b="0" dirty="0"/>
                        <a:t>Contact voltage or current rating is rarely an issue for switches used in signaling. </a:t>
                      </a:r>
                    </a:p>
                    <a:p>
                      <a:r>
                        <a:rPr lang="en-US" b="0" dirty="0"/>
                        <a:t>These ratings are very much an issue when switching power circuits. </a:t>
                      </a:r>
                    </a:p>
                  </a:txBody>
                  <a:tcPr/>
                </a:tc>
                <a:tc hMerge="1">
                  <a:txBody>
                    <a:bodyPr/>
                    <a:lstStyle/>
                    <a:p>
                      <a:endParaRPr lang="en-US"/>
                    </a:p>
                  </a:txBody>
                  <a:tcPr/>
                </a:tc>
                <a:tc>
                  <a:txBody>
                    <a:bodyPr/>
                    <a:lstStyle/>
                    <a:p>
                      <a:endParaRPr lang="en-US" sz="1400" b="1" dirty="0">
                        <a:solidFill>
                          <a:srgbClr val="0070C0"/>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35703702"/>
                  </a:ext>
                </a:extLst>
              </a:tr>
            </a:tbl>
          </a:graphicData>
        </a:graphic>
      </p:graphicFrame>
      <p:pic>
        <p:nvPicPr>
          <p:cNvPr id="6" name="Picture 5">
            <a:extLst>
              <a:ext uri="{FF2B5EF4-FFF2-40B4-BE49-F238E27FC236}">
                <a16:creationId xmlns:a16="http://schemas.microsoft.com/office/drawing/2014/main" id="{76C947D0-23DA-F029-1274-CFB2859784C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028875" y="1689219"/>
            <a:ext cx="1123420" cy="1098879"/>
          </a:xfrm>
          <a:prstGeom prst="rect">
            <a:avLst/>
          </a:prstGeom>
        </p:spPr>
      </p:pic>
      <p:pic>
        <p:nvPicPr>
          <p:cNvPr id="9" name="Picture 8">
            <a:extLst>
              <a:ext uri="{FF2B5EF4-FFF2-40B4-BE49-F238E27FC236}">
                <a16:creationId xmlns:a16="http://schemas.microsoft.com/office/drawing/2014/main" id="{B1FB7CC8-257F-FB84-2C66-FBB44ED1281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55939" y="3261503"/>
            <a:ext cx="2511641" cy="974066"/>
          </a:xfrm>
          <a:prstGeom prst="rect">
            <a:avLst/>
          </a:prstGeom>
        </p:spPr>
      </p:pic>
      <p:pic>
        <p:nvPicPr>
          <p:cNvPr id="11" name="Picture 10">
            <a:extLst>
              <a:ext uri="{FF2B5EF4-FFF2-40B4-BE49-F238E27FC236}">
                <a16:creationId xmlns:a16="http://schemas.microsoft.com/office/drawing/2014/main" id="{FEEFBD3C-677D-70A5-C967-4EB158C3F9D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402684" y="1673524"/>
            <a:ext cx="1123420" cy="1114574"/>
          </a:xfrm>
          <a:prstGeom prst="rect">
            <a:avLst/>
          </a:prstGeom>
        </p:spPr>
      </p:pic>
      <p:pic>
        <p:nvPicPr>
          <p:cNvPr id="13" name="Picture 12">
            <a:extLst>
              <a:ext uri="{FF2B5EF4-FFF2-40B4-BE49-F238E27FC236}">
                <a16:creationId xmlns:a16="http://schemas.microsoft.com/office/drawing/2014/main" id="{FEE96760-81E0-7184-1D14-275DD81DB6EB}"/>
              </a:ext>
            </a:extLst>
          </p:cNvPr>
          <p:cNvPicPr>
            <a:picLocks noChangeAspect="1"/>
          </p:cNvPicPr>
          <p:nvPr/>
        </p:nvPicPr>
        <p:blipFill>
          <a:blip r:embed="rId5"/>
          <a:stretch>
            <a:fillRect/>
          </a:stretch>
        </p:blipFill>
        <p:spPr>
          <a:xfrm>
            <a:off x="7284104" y="1673524"/>
            <a:ext cx="1580514" cy="851046"/>
          </a:xfrm>
          <a:prstGeom prst="rect">
            <a:avLst/>
          </a:prstGeom>
        </p:spPr>
      </p:pic>
      <p:pic>
        <p:nvPicPr>
          <p:cNvPr id="17" name="Picture 16">
            <a:extLst>
              <a:ext uri="{FF2B5EF4-FFF2-40B4-BE49-F238E27FC236}">
                <a16:creationId xmlns:a16="http://schemas.microsoft.com/office/drawing/2014/main" id="{B94CDC71-A449-BC1C-6DA0-870ADB6E6D90}"/>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189447" y="1673524"/>
            <a:ext cx="930400" cy="838020"/>
          </a:xfrm>
          <a:prstGeom prst="rect">
            <a:avLst/>
          </a:prstGeom>
        </p:spPr>
      </p:pic>
      <p:sp>
        <p:nvSpPr>
          <p:cNvPr id="10" name="Subtitle 2">
            <a:extLst>
              <a:ext uri="{FF2B5EF4-FFF2-40B4-BE49-F238E27FC236}">
                <a16:creationId xmlns:a16="http://schemas.microsoft.com/office/drawing/2014/main" id="{79A6B4F6-19E5-8BD6-12D5-F62A1F3018E3}"/>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2" name="Picture 11">
            <a:extLst>
              <a:ext uri="{FF2B5EF4-FFF2-40B4-BE49-F238E27FC236}">
                <a16:creationId xmlns:a16="http://schemas.microsoft.com/office/drawing/2014/main" id="{A1F5BDEE-827F-4042-37B9-709CEC1D509D}"/>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1899704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935233343"/>
              </p:ext>
            </p:extLst>
          </p:nvPr>
        </p:nvGraphicFramePr>
        <p:xfrm>
          <a:off x="415504" y="391004"/>
          <a:ext cx="11663718" cy="5600931"/>
        </p:xfrm>
        <a:graphic>
          <a:graphicData uri="http://schemas.openxmlformats.org/drawingml/2006/table">
            <a:tbl>
              <a:tblPr firstRow="1" bandRow="1">
                <a:tableStyleId>{5C22544A-7EE6-4342-B048-85BDC9FD1C3A}</a:tableStyleId>
              </a:tblPr>
              <a:tblGrid>
                <a:gridCol w="1160172">
                  <a:extLst>
                    <a:ext uri="{9D8B030D-6E8A-4147-A177-3AD203B41FA5}">
                      <a16:colId xmlns:a16="http://schemas.microsoft.com/office/drawing/2014/main" val="747525499"/>
                    </a:ext>
                  </a:extLst>
                </a:gridCol>
                <a:gridCol w="4212476">
                  <a:extLst>
                    <a:ext uri="{9D8B030D-6E8A-4147-A177-3AD203B41FA5}">
                      <a16:colId xmlns:a16="http://schemas.microsoft.com/office/drawing/2014/main" val="2892156475"/>
                    </a:ext>
                  </a:extLst>
                </a:gridCol>
                <a:gridCol w="6291070">
                  <a:extLst>
                    <a:ext uri="{9D8B030D-6E8A-4147-A177-3AD203B41FA5}">
                      <a16:colId xmlns:a16="http://schemas.microsoft.com/office/drawing/2014/main" val="3449804923"/>
                    </a:ext>
                  </a:extLst>
                </a:gridCol>
              </a:tblGrid>
              <a:tr h="862046">
                <a:tc>
                  <a:txBody>
                    <a:bodyPr/>
                    <a:lstStyle/>
                    <a:p>
                      <a:r>
                        <a:rPr lang="en-US" sz="4400" dirty="0"/>
                        <a:t>02</a:t>
                      </a:r>
                    </a:p>
                  </a:txBody>
                  <a:tcPr/>
                </a:tc>
                <a:tc>
                  <a:txBody>
                    <a:bodyPr/>
                    <a:lstStyle/>
                    <a:p>
                      <a:r>
                        <a:rPr lang="en-US" sz="4400" dirty="0">
                          <a:solidFill>
                            <a:srgbClr val="FFFF00"/>
                          </a:solidFill>
                        </a:rPr>
                        <a:t>Switch Module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Electromechanical</a:t>
                      </a:r>
                    </a:p>
                  </a:txBody>
                  <a:tcPr/>
                </a:tc>
                <a:extLst>
                  <a:ext uri="{0D108BD9-81ED-4DB2-BD59-A6C34878D82A}">
                    <a16:rowId xmlns:a16="http://schemas.microsoft.com/office/drawing/2014/main" val="4166713368"/>
                  </a:ext>
                </a:extLst>
              </a:tr>
              <a:tr h="1389566">
                <a:tc gridSpan="2">
                  <a:txBody>
                    <a:bodyPr/>
                    <a:lstStyle/>
                    <a:p>
                      <a:r>
                        <a:rPr lang="en-US" b="1" dirty="0"/>
                        <a:t>Usage:</a:t>
                      </a:r>
                    </a:p>
                    <a:p>
                      <a:r>
                        <a:rPr lang="en-US" dirty="0"/>
                        <a:t>Multiple On / Off switches on one analog input</a:t>
                      </a:r>
                    </a:p>
                  </a:txBody>
                  <a:tcPr/>
                </a:tc>
                <a:tc hMerge="1">
                  <a:txBody>
                    <a:bodyPr/>
                    <a:lstStyle/>
                    <a:p>
                      <a:endParaRPr lang="en-US"/>
                    </a:p>
                  </a:txBody>
                  <a:tcPr/>
                </a:tc>
                <a:tc>
                  <a:txBody>
                    <a:bodyPr/>
                    <a:lstStyle/>
                    <a:p>
                      <a:r>
                        <a:rPr lang="en-US" b="1" dirty="0"/>
                        <a:t>Photos:</a:t>
                      </a:r>
                    </a:p>
                    <a:p>
                      <a:endParaRPr lang="en-US" dirty="0"/>
                    </a:p>
                  </a:txBody>
                  <a:tcPr/>
                </a:tc>
                <a:extLst>
                  <a:ext uri="{0D108BD9-81ED-4DB2-BD59-A6C34878D82A}">
                    <a16:rowId xmlns:a16="http://schemas.microsoft.com/office/drawing/2014/main" val="1083252038"/>
                  </a:ext>
                </a:extLst>
              </a:tr>
              <a:tr h="1886279">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Mechanical contacts switch in and out various resistors which give a unique value for the analog input.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Several inputs on just one analog pin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Size and button pattern fixed for the module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Some experimentation to determine what analog value maps to what button push.</a:t>
                      </a:r>
                    </a:p>
                  </a:txBody>
                  <a:tcPr/>
                </a:tc>
                <a:extLst>
                  <a:ext uri="{0D108BD9-81ED-4DB2-BD59-A6C34878D82A}">
                    <a16:rowId xmlns:a16="http://schemas.microsoft.com/office/drawing/2014/main" val="2494442280"/>
                  </a:ext>
                </a:extLst>
              </a:tr>
              <a:tr h="1430834">
                <a:tc gridSpan="2">
                  <a:txBody>
                    <a:bodyPr/>
                    <a:lstStyle/>
                    <a:p>
                      <a:r>
                        <a:rPr lang="en-US" b="1" dirty="0"/>
                        <a:t>Notes:</a:t>
                      </a:r>
                    </a:p>
                    <a:p>
                      <a:r>
                        <a:rPr lang="en-US" b="0" dirty="0"/>
                        <a:t>The circuit behind the buttons is called a resistor ladder.</a:t>
                      </a:r>
                    </a:p>
                    <a:p>
                      <a:r>
                        <a:rPr lang="en-US" b="0" dirty="0"/>
                        <a:t>You can build your own resistor ladder using standalone switches and resistors. Circuit shown is simple (same R) </a:t>
                      </a:r>
                    </a:p>
                    <a:p>
                      <a:r>
                        <a:rPr lang="en-US" b="0" dirty="0"/>
                        <a:t>( Other designs use different values of R,   or R and 2R)</a:t>
                      </a:r>
                    </a:p>
                  </a:txBody>
                  <a:tcPr/>
                </a:tc>
                <a:tc hMerge="1">
                  <a:txBody>
                    <a:bodyPr/>
                    <a:lstStyle/>
                    <a:p>
                      <a:endParaRPr lang="en-US"/>
                    </a:p>
                  </a:txBody>
                  <a:tcPr/>
                </a:tc>
                <a:tc>
                  <a:txBody>
                    <a:bodyPr/>
                    <a:lstStyle/>
                    <a:p>
                      <a:endParaRPr lang="en-US" sz="1400" b="0" dirty="0">
                        <a:solidFill>
                          <a:schemeClr val="tx1"/>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35703702"/>
                  </a:ext>
                </a:extLst>
              </a:tr>
            </a:tbl>
          </a:graphicData>
        </a:graphic>
      </p:graphicFrame>
      <p:pic>
        <p:nvPicPr>
          <p:cNvPr id="8" name="Picture 7">
            <a:extLst>
              <a:ext uri="{FF2B5EF4-FFF2-40B4-BE49-F238E27FC236}">
                <a16:creationId xmlns:a16="http://schemas.microsoft.com/office/drawing/2014/main" id="{D38E8724-85F9-B3F3-588D-AA4D07472EC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96000" y="1591056"/>
            <a:ext cx="1941576" cy="1006949"/>
          </a:xfrm>
          <a:prstGeom prst="rect">
            <a:avLst/>
          </a:prstGeom>
        </p:spPr>
      </p:pic>
      <p:sp>
        <p:nvSpPr>
          <p:cNvPr id="5" name="Subtitle 2">
            <a:extLst>
              <a:ext uri="{FF2B5EF4-FFF2-40B4-BE49-F238E27FC236}">
                <a16:creationId xmlns:a16="http://schemas.microsoft.com/office/drawing/2014/main" id="{628798AA-9DBB-1193-17BE-06EC301955DB}"/>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6" name="Picture 5">
            <a:extLst>
              <a:ext uri="{FF2B5EF4-FFF2-40B4-BE49-F238E27FC236}">
                <a16:creationId xmlns:a16="http://schemas.microsoft.com/office/drawing/2014/main" id="{04B84877-C122-6E88-AB71-F60997FDF66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23EED703-FA45-942E-FD09-721F4B419D3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647176" y="1293714"/>
            <a:ext cx="2318740" cy="1304292"/>
          </a:xfrm>
          <a:prstGeom prst="rect">
            <a:avLst/>
          </a:prstGeom>
        </p:spPr>
      </p:pic>
      <p:pic>
        <p:nvPicPr>
          <p:cNvPr id="4" name="Picture 3">
            <a:extLst>
              <a:ext uri="{FF2B5EF4-FFF2-40B4-BE49-F238E27FC236}">
                <a16:creationId xmlns:a16="http://schemas.microsoft.com/office/drawing/2014/main" id="{4EDFB79A-2014-D6DB-732E-88A0972E7878}"/>
              </a:ext>
            </a:extLst>
          </p:cNvPr>
          <p:cNvPicPr>
            <a:picLocks noChangeAspect="1"/>
          </p:cNvPicPr>
          <p:nvPr/>
        </p:nvPicPr>
        <p:blipFill>
          <a:blip r:embed="rId5"/>
          <a:stretch>
            <a:fillRect/>
          </a:stretch>
        </p:blipFill>
        <p:spPr>
          <a:xfrm>
            <a:off x="5957278" y="4657802"/>
            <a:ext cx="2984459" cy="1218283"/>
          </a:xfrm>
          <a:prstGeom prst="rect">
            <a:avLst/>
          </a:prstGeom>
        </p:spPr>
      </p:pic>
    </p:spTree>
    <p:extLst>
      <p:ext uri="{BB962C8B-B14F-4D97-AF65-F5344CB8AC3E}">
        <p14:creationId xmlns:p14="http://schemas.microsoft.com/office/powerpoint/2010/main" val="2268794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923733488"/>
              </p:ext>
            </p:extLst>
          </p:nvPr>
        </p:nvGraphicFramePr>
        <p:xfrm>
          <a:off x="415505" y="391004"/>
          <a:ext cx="11463070" cy="5774190"/>
        </p:xfrm>
        <a:graphic>
          <a:graphicData uri="http://schemas.openxmlformats.org/drawingml/2006/table">
            <a:tbl>
              <a:tblPr firstRow="1" bandRow="1">
                <a:tableStyleId>{5C22544A-7EE6-4342-B048-85BDC9FD1C3A}</a:tableStyleId>
              </a:tblPr>
              <a:tblGrid>
                <a:gridCol w="1140214">
                  <a:extLst>
                    <a:ext uri="{9D8B030D-6E8A-4147-A177-3AD203B41FA5}">
                      <a16:colId xmlns:a16="http://schemas.microsoft.com/office/drawing/2014/main" val="747525499"/>
                    </a:ext>
                  </a:extLst>
                </a:gridCol>
                <a:gridCol w="4506700">
                  <a:extLst>
                    <a:ext uri="{9D8B030D-6E8A-4147-A177-3AD203B41FA5}">
                      <a16:colId xmlns:a16="http://schemas.microsoft.com/office/drawing/2014/main" val="2892156475"/>
                    </a:ext>
                  </a:extLst>
                </a:gridCol>
                <a:gridCol w="5816156">
                  <a:extLst>
                    <a:ext uri="{9D8B030D-6E8A-4147-A177-3AD203B41FA5}">
                      <a16:colId xmlns:a16="http://schemas.microsoft.com/office/drawing/2014/main" val="3449804923"/>
                    </a:ext>
                  </a:extLst>
                </a:gridCol>
              </a:tblGrid>
              <a:tr h="919355">
                <a:tc>
                  <a:txBody>
                    <a:bodyPr/>
                    <a:lstStyle/>
                    <a:p>
                      <a:r>
                        <a:rPr lang="en-US" sz="4400" dirty="0"/>
                        <a:t>03</a:t>
                      </a:r>
                    </a:p>
                  </a:txBody>
                  <a:tcPr/>
                </a:tc>
                <a:tc>
                  <a:txBody>
                    <a:bodyPr/>
                    <a:lstStyle/>
                    <a:p>
                      <a:r>
                        <a:rPr lang="en-US" sz="4400" dirty="0">
                          <a:solidFill>
                            <a:srgbClr val="FFFF00"/>
                          </a:solidFill>
                        </a:rPr>
                        <a:t>Variable Resistor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Resistance</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Volume Control</a:t>
                      </a:r>
                    </a:p>
                    <a:p>
                      <a:r>
                        <a:rPr lang="en-US" dirty="0"/>
                        <a:t>Speed Control</a:t>
                      </a:r>
                    </a:p>
                    <a:p>
                      <a:r>
                        <a:rPr lang="en-US" dirty="0"/>
                        <a:t>Changing a ‘Trigger Point’</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Turning the knob causes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wiper to slide over some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resistive material. Electrically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two end points and the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wiper are brought out to pins.</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a:t>
                      </a:r>
                    </a:p>
                    <a:p>
                      <a:r>
                        <a:rPr lang="en-US" b="1" dirty="0"/>
                        <a:t>Cons:</a:t>
                      </a:r>
                    </a:p>
                    <a:p>
                      <a:pPr marL="285750" indent="-285750">
                        <a:buFont typeface="Arial" panose="020B0604020202020204" pitchFamily="34" charset="0"/>
                        <a:buChar char="•"/>
                      </a:pPr>
                      <a:r>
                        <a:rPr lang="en-US" b="0" dirty="0"/>
                        <a:t>Electrically can be ‘noisy’ as the contact moves</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dirty="0"/>
                        <a:t>Different resistor values are available to suit the application. Also the resistance may vary linear with rotation or logarithmically (common in audio applications) </a:t>
                      </a:r>
                    </a:p>
                    <a:p>
                      <a:r>
                        <a:rPr lang="en-US" dirty="0"/>
                        <a:t>Multi-turn, single turn, linear are also options</a:t>
                      </a:r>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5" name="Picture 4">
            <a:extLst>
              <a:ext uri="{FF2B5EF4-FFF2-40B4-BE49-F238E27FC236}">
                <a16:creationId xmlns:a16="http://schemas.microsoft.com/office/drawing/2014/main" id="{2C66E5A5-8B91-3C2C-17AD-7117A4BC897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249733" y="1653540"/>
            <a:ext cx="873443" cy="986941"/>
          </a:xfrm>
          <a:prstGeom prst="rect">
            <a:avLst/>
          </a:prstGeom>
        </p:spPr>
      </p:pic>
      <p:pic>
        <p:nvPicPr>
          <p:cNvPr id="8" name="Picture 7">
            <a:extLst>
              <a:ext uri="{FF2B5EF4-FFF2-40B4-BE49-F238E27FC236}">
                <a16:creationId xmlns:a16="http://schemas.microsoft.com/office/drawing/2014/main" id="{A28EA941-0BE3-7903-8341-64EE4ACBCEF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265289" y="1653540"/>
            <a:ext cx="719057" cy="986941"/>
          </a:xfrm>
          <a:prstGeom prst="rect">
            <a:avLst/>
          </a:prstGeom>
        </p:spPr>
      </p:pic>
      <p:pic>
        <p:nvPicPr>
          <p:cNvPr id="10" name="Picture 9">
            <a:extLst>
              <a:ext uri="{FF2B5EF4-FFF2-40B4-BE49-F238E27FC236}">
                <a16:creationId xmlns:a16="http://schemas.microsoft.com/office/drawing/2014/main" id="{39014898-F8F8-8B0A-6359-A0DD880A08E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126459" y="1653540"/>
            <a:ext cx="1062860" cy="986941"/>
          </a:xfrm>
          <a:prstGeom prst="rect">
            <a:avLst/>
          </a:prstGeom>
        </p:spPr>
      </p:pic>
      <p:pic>
        <p:nvPicPr>
          <p:cNvPr id="12" name="Picture 11">
            <a:extLst>
              <a:ext uri="{FF2B5EF4-FFF2-40B4-BE49-F238E27FC236}">
                <a16:creationId xmlns:a16="http://schemas.microsoft.com/office/drawing/2014/main" id="{7E7C160A-CE75-F5D2-3ACA-B2E26479B45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438144" y="2970848"/>
            <a:ext cx="2483738" cy="1558238"/>
          </a:xfrm>
          <a:prstGeom prst="rect">
            <a:avLst/>
          </a:prstGeom>
        </p:spPr>
      </p:pic>
      <p:sp>
        <p:nvSpPr>
          <p:cNvPr id="11" name="Subtitle 2">
            <a:extLst>
              <a:ext uri="{FF2B5EF4-FFF2-40B4-BE49-F238E27FC236}">
                <a16:creationId xmlns:a16="http://schemas.microsoft.com/office/drawing/2014/main" id="{99327A78-E3E9-3AC5-6408-627B02586E02}"/>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3" name="Picture 12">
            <a:extLst>
              <a:ext uri="{FF2B5EF4-FFF2-40B4-BE49-F238E27FC236}">
                <a16:creationId xmlns:a16="http://schemas.microsoft.com/office/drawing/2014/main" id="{835F3C55-3378-9378-595A-168421A40F12}"/>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2594030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513889061"/>
              </p:ext>
            </p:extLst>
          </p:nvPr>
        </p:nvGraphicFramePr>
        <p:xfrm>
          <a:off x="415505" y="391004"/>
          <a:ext cx="11360989" cy="5562787"/>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04</a:t>
                      </a:r>
                    </a:p>
                  </a:txBody>
                  <a:tcPr/>
                </a:tc>
                <a:tc>
                  <a:txBody>
                    <a:bodyPr/>
                    <a:lstStyle/>
                    <a:p>
                      <a:r>
                        <a:rPr lang="en-US" sz="4400" dirty="0">
                          <a:solidFill>
                            <a:srgbClr val="FFFF00"/>
                          </a:solidFill>
                        </a:rPr>
                        <a:t>Sensor (LDR)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kern="1200" dirty="0">
                          <a:solidFill>
                            <a:schemeClr val="lt1"/>
                          </a:solidFill>
                          <a:latin typeface="+mn-lt"/>
                          <a:ea typeface="+mn-ea"/>
                          <a:cs typeface="+mn-cs"/>
                        </a:rPr>
                        <a:t>Light Dependent Resistor</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Occupancy sensor at a specific place.</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resistor whose value changes depending on light falling on it. (Can detect the shadow of a train passing over.)</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Very inexpensive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Small and easily disguised between the rails</a:t>
                      </a:r>
                    </a:p>
                    <a:p>
                      <a:r>
                        <a:rPr lang="en-US" b="1" dirty="0"/>
                        <a:t>Cons:</a:t>
                      </a:r>
                    </a:p>
                    <a:p>
                      <a:pPr marL="285750" indent="-285750">
                        <a:buFont typeface="Arial" panose="020B0604020202020204" pitchFamily="34" charset="0"/>
                        <a:buChar char="•"/>
                      </a:pPr>
                      <a:r>
                        <a:rPr lang="en-US" dirty="0"/>
                        <a:t>Sensitive to ambient light. (solutions available)</a:t>
                      </a:r>
                    </a:p>
                  </a:txBody>
                  <a:tcPr/>
                </a:tc>
                <a:extLst>
                  <a:ext uri="{0D108BD9-81ED-4DB2-BD59-A6C34878D82A}">
                    <a16:rowId xmlns:a16="http://schemas.microsoft.com/office/drawing/2014/main" val="2494442280"/>
                  </a:ext>
                </a:extLst>
              </a:tr>
              <a:tr h="1525957">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Connect between an analog input pin and ground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Enable the internal pullup resistor (in software)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LDR forms a ‘voltage divider’ and with some testing the ‘light vs dark’ cases can easily be distinguished.</a:t>
                      </a:r>
                    </a:p>
                  </a:txBody>
                  <a:tcPr/>
                </a:tc>
                <a:tc hMerge="1">
                  <a:txBody>
                    <a:bodyPr/>
                    <a:lstStyle/>
                    <a:p>
                      <a:endParaRPr lang="en-US"/>
                    </a:p>
                  </a:txBody>
                  <a:tcPr/>
                </a:tc>
                <a:tc>
                  <a:txBody>
                    <a:bodyPr/>
                    <a:lstStyle/>
                    <a:p>
                      <a:r>
                        <a:rPr lang="en-US" b="1" dirty="0"/>
                        <a:t>Note #2:</a:t>
                      </a:r>
                    </a:p>
                    <a:p>
                      <a:r>
                        <a:rPr lang="en-US" dirty="0"/>
                        <a:t>In the Arduino IDE the use of the serial plotter was invaluable in my experimenting with LDR’s.</a:t>
                      </a:r>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67D830CB-5884-4A1E-BE16-A43DA1B3783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56587" y="1415002"/>
            <a:ext cx="1362794" cy="1295174"/>
          </a:xfrm>
          <a:prstGeom prst="rect">
            <a:avLst/>
          </a:prstGeom>
        </p:spPr>
      </p:pic>
      <p:sp>
        <p:nvSpPr>
          <p:cNvPr id="5" name="Subtitle 2">
            <a:extLst>
              <a:ext uri="{FF2B5EF4-FFF2-40B4-BE49-F238E27FC236}">
                <a16:creationId xmlns:a16="http://schemas.microsoft.com/office/drawing/2014/main" id="{3869D3D4-DE81-F735-CD87-105850FA957E}"/>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6" name="Picture 5">
            <a:extLst>
              <a:ext uri="{FF2B5EF4-FFF2-40B4-BE49-F238E27FC236}">
                <a16:creationId xmlns:a16="http://schemas.microsoft.com/office/drawing/2014/main" id="{29CE30B8-9F5F-07F7-709C-003BBC3BA8F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3465432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673809812"/>
              </p:ext>
            </p:extLst>
          </p:nvPr>
        </p:nvGraphicFramePr>
        <p:xfrm>
          <a:off x="415505" y="391004"/>
          <a:ext cx="11463070" cy="5196529"/>
        </p:xfrm>
        <a:graphic>
          <a:graphicData uri="http://schemas.openxmlformats.org/drawingml/2006/table">
            <a:tbl>
              <a:tblPr firstRow="1" bandRow="1">
                <a:tableStyleId>{5C22544A-7EE6-4342-B048-85BDC9FD1C3A}</a:tableStyleId>
              </a:tblPr>
              <a:tblGrid>
                <a:gridCol w="1140214">
                  <a:extLst>
                    <a:ext uri="{9D8B030D-6E8A-4147-A177-3AD203B41FA5}">
                      <a16:colId xmlns:a16="http://schemas.microsoft.com/office/drawing/2014/main" val="747525499"/>
                    </a:ext>
                  </a:extLst>
                </a:gridCol>
                <a:gridCol w="4506700">
                  <a:extLst>
                    <a:ext uri="{9D8B030D-6E8A-4147-A177-3AD203B41FA5}">
                      <a16:colId xmlns:a16="http://schemas.microsoft.com/office/drawing/2014/main" val="2892156475"/>
                    </a:ext>
                  </a:extLst>
                </a:gridCol>
                <a:gridCol w="5816156">
                  <a:extLst>
                    <a:ext uri="{9D8B030D-6E8A-4147-A177-3AD203B41FA5}">
                      <a16:colId xmlns:a16="http://schemas.microsoft.com/office/drawing/2014/main" val="3449804923"/>
                    </a:ext>
                  </a:extLst>
                </a:gridCol>
              </a:tblGrid>
              <a:tr h="787797">
                <a:tc>
                  <a:txBody>
                    <a:bodyPr/>
                    <a:lstStyle/>
                    <a:p>
                      <a:r>
                        <a:rPr lang="en-US" sz="4400" dirty="0"/>
                        <a:t>05</a:t>
                      </a:r>
                    </a:p>
                  </a:txBody>
                  <a:tcPr/>
                </a:tc>
                <a:tc>
                  <a:txBody>
                    <a:bodyPr/>
                    <a:lstStyle/>
                    <a:p>
                      <a:r>
                        <a:rPr lang="en-US" sz="4400" dirty="0">
                          <a:solidFill>
                            <a:srgbClr val="FFFF00"/>
                          </a:solidFill>
                        </a:rPr>
                        <a:t>Sensor (IR)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Infrared Light</a:t>
                      </a:r>
                    </a:p>
                  </a:txBody>
                  <a:tcPr/>
                </a:tc>
                <a:extLst>
                  <a:ext uri="{0D108BD9-81ED-4DB2-BD59-A6C34878D82A}">
                    <a16:rowId xmlns:a16="http://schemas.microsoft.com/office/drawing/2014/main" val="4166713368"/>
                  </a:ext>
                </a:extLst>
              </a:tr>
              <a:tr h="1363776">
                <a:tc gridSpan="2">
                  <a:txBody>
                    <a:bodyPr/>
                    <a:lstStyle/>
                    <a:p>
                      <a:r>
                        <a:rPr lang="en-US" b="1" dirty="0"/>
                        <a:t>Usage:</a:t>
                      </a:r>
                    </a:p>
                    <a:p>
                      <a:r>
                        <a:rPr lang="en-US" dirty="0"/>
                        <a:t>Occupancy sensor at a specific place.</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608799">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Infrared light is sent out and if a reflection is seen the sensor output is turned on. Sensitivity can be adjusted.</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Relatively immune to ambient light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3 pin = DO only,   4 Pin has DO and AO outputs</a:t>
                      </a:r>
                    </a:p>
                    <a:p>
                      <a:r>
                        <a:rPr lang="en-US" b="1" dirty="0"/>
                        <a:t>Cons:</a:t>
                      </a:r>
                    </a:p>
                    <a:p>
                      <a:pPr marL="285750" indent="-285750">
                        <a:buFont typeface="Arial" panose="020B0604020202020204" pitchFamily="34" charset="0"/>
                        <a:buChar char="•"/>
                      </a:pPr>
                      <a:r>
                        <a:rPr lang="en-US" dirty="0"/>
                        <a:t>Module size and pinout varies by manufacturer </a:t>
                      </a:r>
                    </a:p>
                  </a:txBody>
                  <a:tcPr/>
                </a:tc>
                <a:extLst>
                  <a:ext uri="{0D108BD9-81ED-4DB2-BD59-A6C34878D82A}">
                    <a16:rowId xmlns:a16="http://schemas.microsoft.com/office/drawing/2014/main" val="2494442280"/>
                  </a:ext>
                </a:extLst>
              </a:tr>
              <a:tr h="1307596">
                <a:tc gridSpan="2">
                  <a:txBody>
                    <a:bodyPr/>
                    <a:lstStyle/>
                    <a:p>
                      <a:r>
                        <a:rPr lang="en-US" b="1" dirty="0"/>
                        <a:t>Notes:</a:t>
                      </a:r>
                    </a:p>
                    <a:p>
                      <a:r>
                        <a:rPr lang="en-US" dirty="0"/>
                        <a:t>Different geometries available. (end on, 90 degree) </a:t>
                      </a:r>
                    </a:p>
                    <a:p>
                      <a:r>
                        <a:rPr lang="en-US" dirty="0"/>
                        <a:t>Be aware that pin outs do vary by manufacturer</a:t>
                      </a:r>
                    </a:p>
                    <a:p>
                      <a:r>
                        <a:rPr lang="en-US" dirty="0"/>
                        <a:t>Two modules facing each other can interfere </a:t>
                      </a:r>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DA7626E7-CBF6-49FD-B493-234E64FE96C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flipH="1">
            <a:off x="6970244" y="1274063"/>
            <a:ext cx="1150146" cy="1206055"/>
          </a:xfrm>
          <a:prstGeom prst="rect">
            <a:avLst/>
          </a:prstGeom>
        </p:spPr>
      </p:pic>
      <p:pic>
        <p:nvPicPr>
          <p:cNvPr id="4" name="Picture 3">
            <a:extLst>
              <a:ext uri="{FF2B5EF4-FFF2-40B4-BE49-F238E27FC236}">
                <a16:creationId xmlns:a16="http://schemas.microsoft.com/office/drawing/2014/main" id="{4C982BA9-AC47-2D52-9574-8ED5438CB91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403819" y="1274063"/>
            <a:ext cx="1222570" cy="1209967"/>
          </a:xfrm>
          <a:prstGeom prst="rect">
            <a:avLst/>
          </a:prstGeom>
        </p:spPr>
      </p:pic>
      <p:sp>
        <p:nvSpPr>
          <p:cNvPr id="6" name="Subtitle 2">
            <a:extLst>
              <a:ext uri="{FF2B5EF4-FFF2-40B4-BE49-F238E27FC236}">
                <a16:creationId xmlns:a16="http://schemas.microsoft.com/office/drawing/2014/main" id="{4BE23699-7669-D711-D269-57AB8F367D96}"/>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8" name="Picture 7">
            <a:extLst>
              <a:ext uri="{FF2B5EF4-FFF2-40B4-BE49-F238E27FC236}">
                <a16:creationId xmlns:a16="http://schemas.microsoft.com/office/drawing/2014/main" id="{2AF598A2-F7CF-B425-7C6A-D4B008C3E8F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9" name="Picture 8">
            <a:extLst>
              <a:ext uri="{FF2B5EF4-FFF2-40B4-BE49-F238E27FC236}">
                <a16:creationId xmlns:a16="http://schemas.microsoft.com/office/drawing/2014/main" id="{C3BC130D-167B-C889-0404-A48350C9838C}"/>
              </a:ext>
            </a:extLst>
          </p:cNvPr>
          <p:cNvPicPr>
            <a:picLocks noChangeAspect="1"/>
          </p:cNvPicPr>
          <p:nvPr/>
        </p:nvPicPr>
        <p:blipFill>
          <a:blip r:embed="rId5" cstate="email">
            <a:extLst>
              <a:ext uri="{28A0092B-C50C-407E-A947-70E740481C1C}">
                <a14:useLocalDpi xmlns:a14="http://schemas.microsoft.com/office/drawing/2010/main"/>
              </a:ext>
              <a:ext uri="{837473B0-CC2E-450A-ABE3-18F120FF3D39}">
                <a1611:picAttrSrcUrl xmlns:a1611="http://schemas.microsoft.com/office/drawing/2016/11/main" r:id="rId6"/>
              </a:ext>
            </a:extLst>
          </a:blip>
          <a:stretch>
            <a:fillRect/>
          </a:stretch>
        </p:blipFill>
        <p:spPr>
          <a:xfrm>
            <a:off x="5282183" y="4757967"/>
            <a:ext cx="627617" cy="627617"/>
          </a:xfrm>
          <a:prstGeom prst="rect">
            <a:avLst/>
          </a:prstGeom>
        </p:spPr>
      </p:pic>
    </p:spTree>
    <p:extLst>
      <p:ext uri="{BB962C8B-B14F-4D97-AF65-F5344CB8AC3E}">
        <p14:creationId xmlns:p14="http://schemas.microsoft.com/office/powerpoint/2010/main" val="2352130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783088132"/>
              </p:ext>
            </p:extLst>
          </p:nvPr>
        </p:nvGraphicFramePr>
        <p:xfrm>
          <a:off x="414068" y="391004"/>
          <a:ext cx="11464507" cy="5774190"/>
        </p:xfrm>
        <a:graphic>
          <a:graphicData uri="http://schemas.openxmlformats.org/drawingml/2006/table">
            <a:tbl>
              <a:tblPr firstRow="1" bandRow="1">
                <a:tableStyleId>{5C22544A-7EE6-4342-B048-85BDC9FD1C3A}</a:tableStyleId>
              </a:tblPr>
              <a:tblGrid>
                <a:gridCol w="1141651">
                  <a:extLst>
                    <a:ext uri="{9D8B030D-6E8A-4147-A177-3AD203B41FA5}">
                      <a16:colId xmlns:a16="http://schemas.microsoft.com/office/drawing/2014/main" val="747525499"/>
                    </a:ext>
                  </a:extLst>
                </a:gridCol>
                <a:gridCol w="4506700">
                  <a:extLst>
                    <a:ext uri="{9D8B030D-6E8A-4147-A177-3AD203B41FA5}">
                      <a16:colId xmlns:a16="http://schemas.microsoft.com/office/drawing/2014/main" val="2892156475"/>
                    </a:ext>
                  </a:extLst>
                </a:gridCol>
                <a:gridCol w="5816156">
                  <a:extLst>
                    <a:ext uri="{9D8B030D-6E8A-4147-A177-3AD203B41FA5}">
                      <a16:colId xmlns:a16="http://schemas.microsoft.com/office/drawing/2014/main" val="3449804923"/>
                    </a:ext>
                  </a:extLst>
                </a:gridCol>
              </a:tblGrid>
              <a:tr h="919355">
                <a:tc>
                  <a:txBody>
                    <a:bodyPr/>
                    <a:lstStyle/>
                    <a:p>
                      <a:r>
                        <a:rPr lang="en-US" sz="4400" dirty="0"/>
                        <a:t>06</a:t>
                      </a:r>
                    </a:p>
                  </a:txBody>
                  <a:tcPr/>
                </a:tc>
                <a:tc>
                  <a:txBody>
                    <a:bodyPr/>
                    <a:lstStyle/>
                    <a:p>
                      <a:r>
                        <a:rPr lang="en-US" sz="4400" dirty="0">
                          <a:solidFill>
                            <a:srgbClr val="FFFF00"/>
                          </a:solidFill>
                        </a:rPr>
                        <a:t>Sensor (Passive IR)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Infrared Light</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Detects heat and toggles an input on or off when something in range is detected. </a:t>
                      </a:r>
                    </a:p>
                    <a:p>
                      <a:r>
                        <a:rPr lang="en-US" dirty="0"/>
                        <a:t>A typical application is to automatically do something when someone enters a room or approaches.</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31350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Detects heat and toggles on or off when something is detected. The sensitivity can be adjusted.</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Inexpensive and reliable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Works over longer distances</a:t>
                      </a:r>
                    </a:p>
                    <a:p>
                      <a:r>
                        <a:rPr lang="en-US" b="1" dirty="0"/>
                        <a:t>Cons:</a:t>
                      </a:r>
                    </a:p>
                    <a:p>
                      <a:pPr marL="285750" indent="-285750">
                        <a:buFont typeface="Arial" panose="020B0604020202020204" pitchFamily="34" charset="0"/>
                        <a:buChar char="•"/>
                      </a:pPr>
                      <a:r>
                        <a:rPr lang="en-US" dirty="0"/>
                        <a:t>Physically large</a:t>
                      </a:r>
                    </a:p>
                    <a:p>
                      <a:pPr marL="285750" indent="-285750">
                        <a:buFont typeface="Arial" panose="020B0604020202020204" pitchFamily="34" charset="0"/>
                        <a:buChar char="•"/>
                      </a:pPr>
                      <a:r>
                        <a:rPr lang="en-US" dirty="0"/>
                        <a:t>Anything that gives off heat can toggle it</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b="0" dirty="0"/>
                        <a:t>Does not depend on visible light. </a:t>
                      </a:r>
                    </a:p>
                    <a:p>
                      <a:r>
                        <a:rPr lang="en-US" b="0" dirty="0"/>
                        <a:t>A common application at home is to turn on security lights when someone approaches at night.</a:t>
                      </a:r>
                    </a:p>
                  </a:txBody>
                  <a:tcPr/>
                </a:tc>
                <a:tc hMerge="1">
                  <a:txBody>
                    <a:bodyPr/>
                    <a:lstStyle/>
                    <a:p>
                      <a:endParaRPr lang="en-US"/>
                    </a:p>
                  </a:txBody>
                  <a:tcPr/>
                </a:tc>
                <a:tc>
                  <a:txBody>
                    <a:bodyPr/>
                    <a:lstStyle/>
                    <a:p>
                      <a:endParaRPr lang="en-US" sz="1800" b="1" dirty="0">
                        <a:solidFill>
                          <a:srgbClr val="0070C0"/>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35703702"/>
                  </a:ext>
                </a:extLst>
              </a:tr>
            </a:tbl>
          </a:graphicData>
        </a:graphic>
      </p:graphicFrame>
      <p:pic>
        <p:nvPicPr>
          <p:cNvPr id="5" name="Picture 4">
            <a:extLst>
              <a:ext uri="{FF2B5EF4-FFF2-40B4-BE49-F238E27FC236}">
                <a16:creationId xmlns:a16="http://schemas.microsoft.com/office/drawing/2014/main" id="{7964A112-9E1E-4DB3-E84C-794604CC16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11569" y="1445644"/>
            <a:ext cx="1588968" cy="1213684"/>
          </a:xfrm>
          <a:prstGeom prst="rect">
            <a:avLst/>
          </a:prstGeom>
        </p:spPr>
      </p:pic>
      <p:sp>
        <p:nvSpPr>
          <p:cNvPr id="6" name="Subtitle 2">
            <a:extLst>
              <a:ext uri="{FF2B5EF4-FFF2-40B4-BE49-F238E27FC236}">
                <a16:creationId xmlns:a16="http://schemas.microsoft.com/office/drawing/2014/main" id="{3BD46BFB-3828-CA00-E419-216B9E11A6A6}"/>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8" name="Picture 7">
            <a:extLst>
              <a:ext uri="{FF2B5EF4-FFF2-40B4-BE49-F238E27FC236}">
                <a16:creationId xmlns:a16="http://schemas.microsoft.com/office/drawing/2014/main" id="{7716C429-6EFB-F8BB-C011-493280B5789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58275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703664602"/>
              </p:ext>
            </p:extLst>
          </p:nvPr>
        </p:nvGraphicFramePr>
        <p:xfrm>
          <a:off x="415505" y="391004"/>
          <a:ext cx="11463070" cy="5808628"/>
        </p:xfrm>
        <a:graphic>
          <a:graphicData uri="http://schemas.openxmlformats.org/drawingml/2006/table">
            <a:tbl>
              <a:tblPr firstRow="1" bandRow="1">
                <a:tableStyleId>{5C22544A-7EE6-4342-B048-85BDC9FD1C3A}</a:tableStyleId>
              </a:tblPr>
              <a:tblGrid>
                <a:gridCol w="1140214">
                  <a:extLst>
                    <a:ext uri="{9D8B030D-6E8A-4147-A177-3AD203B41FA5}">
                      <a16:colId xmlns:a16="http://schemas.microsoft.com/office/drawing/2014/main" val="747525499"/>
                    </a:ext>
                  </a:extLst>
                </a:gridCol>
                <a:gridCol w="4506700">
                  <a:extLst>
                    <a:ext uri="{9D8B030D-6E8A-4147-A177-3AD203B41FA5}">
                      <a16:colId xmlns:a16="http://schemas.microsoft.com/office/drawing/2014/main" val="2892156475"/>
                    </a:ext>
                  </a:extLst>
                </a:gridCol>
                <a:gridCol w="5816156">
                  <a:extLst>
                    <a:ext uri="{9D8B030D-6E8A-4147-A177-3AD203B41FA5}">
                      <a16:colId xmlns:a16="http://schemas.microsoft.com/office/drawing/2014/main" val="3449804923"/>
                    </a:ext>
                  </a:extLst>
                </a:gridCol>
              </a:tblGrid>
              <a:tr h="918525">
                <a:tc>
                  <a:txBody>
                    <a:bodyPr/>
                    <a:lstStyle/>
                    <a:p>
                      <a:r>
                        <a:rPr lang="en-US" sz="4400" dirty="0"/>
                        <a:t>07</a:t>
                      </a:r>
                    </a:p>
                  </a:txBody>
                  <a:tcPr/>
                </a:tc>
                <a:tc>
                  <a:txBody>
                    <a:bodyPr/>
                    <a:lstStyle/>
                    <a:p>
                      <a:r>
                        <a:rPr lang="en-US" sz="4400" dirty="0">
                          <a:solidFill>
                            <a:srgbClr val="FFFF00"/>
                          </a:solidFill>
                        </a:rPr>
                        <a:t>Sensor</a:t>
                      </a:r>
                      <a:r>
                        <a:rPr lang="en-US" sz="4000" dirty="0">
                          <a:solidFill>
                            <a:srgbClr val="FFFF00"/>
                          </a:solidFill>
                        </a:rPr>
                        <a:t> (Hall Effect)</a:t>
                      </a:r>
                      <a:endParaRPr lang="en-US" sz="4400" dirty="0">
                        <a:solidFill>
                          <a:srgbClr val="FFFF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Magnetism</a:t>
                      </a:r>
                    </a:p>
                  </a:txBody>
                  <a:tcPr/>
                </a:tc>
                <a:extLst>
                  <a:ext uri="{0D108BD9-81ED-4DB2-BD59-A6C34878D82A}">
                    <a16:rowId xmlns:a16="http://schemas.microsoft.com/office/drawing/2014/main" val="4166713368"/>
                  </a:ext>
                </a:extLst>
              </a:tr>
              <a:tr h="1141063">
                <a:tc gridSpan="2">
                  <a:txBody>
                    <a:bodyPr/>
                    <a:lstStyle/>
                    <a:p>
                      <a:r>
                        <a:rPr lang="en-US" b="1" dirty="0"/>
                        <a:t>Usage:</a:t>
                      </a:r>
                    </a:p>
                    <a:p>
                      <a:r>
                        <a:rPr lang="en-US" dirty="0"/>
                        <a:t>Detect Magnetism at a specific place.</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73736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magnetic field activates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sensor output</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 Works ‘through’ some materials.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Using ‘edge detection’ it is very repeatable. </a:t>
                      </a:r>
                    </a:p>
                    <a:p>
                      <a:r>
                        <a:rPr lang="en-US" b="1" dirty="0"/>
                        <a:t>Cons:</a:t>
                      </a:r>
                    </a:p>
                    <a:p>
                      <a:pPr marL="285750" indent="-285750">
                        <a:buFont typeface="Arial" panose="020B0604020202020204" pitchFamily="34" charset="0"/>
                        <a:buChar char="•"/>
                      </a:pPr>
                      <a:r>
                        <a:rPr lang="en-US" b="0" dirty="0"/>
                        <a:t>Hysteresis (trip point is sensitive to direction)</a:t>
                      </a:r>
                    </a:p>
                    <a:p>
                      <a:pPr marL="285750" indent="-285750">
                        <a:buFont typeface="Arial" panose="020B0604020202020204" pitchFamily="34" charset="0"/>
                        <a:buChar char="•"/>
                      </a:pPr>
                      <a:r>
                        <a:rPr lang="en-US" b="0" dirty="0"/>
                        <a:t>Needs a rare earth magnet for max sensitivity</a:t>
                      </a:r>
                      <a:r>
                        <a:rPr lang="en-US" b="1" dirty="0"/>
                        <a:t> </a:t>
                      </a:r>
                    </a:p>
                  </a:txBody>
                  <a:tcPr/>
                </a:tc>
                <a:extLst>
                  <a:ext uri="{0D108BD9-81ED-4DB2-BD59-A6C34878D82A}">
                    <a16:rowId xmlns:a16="http://schemas.microsoft.com/office/drawing/2014/main" val="2494442280"/>
                  </a:ext>
                </a:extLst>
              </a:tr>
              <a:tr h="1602225">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produces both an analog and a digital output.</a:t>
                      </a:r>
                    </a:p>
                    <a:p>
                      <a:r>
                        <a:rPr lang="en-US" b="0" dirty="0"/>
                        <a:t>Sensitivity is adjustable</a:t>
                      </a:r>
                    </a:p>
                    <a:p>
                      <a:r>
                        <a:rPr lang="en-US" b="0" dirty="0"/>
                        <a:t>Due to the Hysteresis I do edge detection always travelling in the same direction</a:t>
                      </a:r>
                    </a:p>
                    <a:p>
                      <a:endParaRPr lang="en-US" b="0" dirty="0"/>
                    </a:p>
                    <a:p>
                      <a:endParaRPr lang="en-US" b="0" dirty="0"/>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5" name="Picture 4">
            <a:extLst>
              <a:ext uri="{FF2B5EF4-FFF2-40B4-BE49-F238E27FC236}">
                <a16:creationId xmlns:a16="http://schemas.microsoft.com/office/drawing/2014/main" id="{9B06CB42-C046-14BF-E6AC-7BCE73E3620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25068" y="1429131"/>
            <a:ext cx="1033515" cy="966597"/>
          </a:xfrm>
          <a:prstGeom prst="rect">
            <a:avLst/>
          </a:prstGeom>
        </p:spPr>
      </p:pic>
      <p:pic>
        <p:nvPicPr>
          <p:cNvPr id="8" name="Picture 7">
            <a:extLst>
              <a:ext uri="{FF2B5EF4-FFF2-40B4-BE49-F238E27FC236}">
                <a16:creationId xmlns:a16="http://schemas.microsoft.com/office/drawing/2014/main" id="{E80A1DE2-FDAE-7FBB-CF59-E72D44D3364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319272" y="2689697"/>
            <a:ext cx="1984249" cy="1329652"/>
          </a:xfrm>
          <a:prstGeom prst="rect">
            <a:avLst/>
          </a:prstGeom>
        </p:spPr>
      </p:pic>
      <p:pic>
        <p:nvPicPr>
          <p:cNvPr id="10" name="Picture 9">
            <a:extLst>
              <a:ext uri="{FF2B5EF4-FFF2-40B4-BE49-F238E27FC236}">
                <a16:creationId xmlns:a16="http://schemas.microsoft.com/office/drawing/2014/main" id="{5E6F67E9-AE40-A361-ACDB-9410D204916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620532" y="1429131"/>
            <a:ext cx="1637097" cy="966597"/>
          </a:xfrm>
          <a:prstGeom prst="rect">
            <a:avLst/>
          </a:prstGeom>
        </p:spPr>
      </p:pic>
      <p:sp>
        <p:nvSpPr>
          <p:cNvPr id="9" name="Subtitle 2">
            <a:extLst>
              <a:ext uri="{FF2B5EF4-FFF2-40B4-BE49-F238E27FC236}">
                <a16:creationId xmlns:a16="http://schemas.microsoft.com/office/drawing/2014/main" id="{D0E5565E-3749-BA8A-AACF-116ABB3C617D}"/>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1" name="Picture 10">
            <a:extLst>
              <a:ext uri="{FF2B5EF4-FFF2-40B4-BE49-F238E27FC236}">
                <a16:creationId xmlns:a16="http://schemas.microsoft.com/office/drawing/2014/main" id="{D519FB31-8A94-301F-ACE7-87595F73AA7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2978F43A-D60D-FAFD-560C-898A021DEA51}"/>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958584" y="4315969"/>
            <a:ext cx="2980944" cy="1823002"/>
          </a:xfrm>
          <a:prstGeom prst="rect">
            <a:avLst/>
          </a:prstGeom>
        </p:spPr>
      </p:pic>
    </p:spTree>
    <p:extLst>
      <p:ext uri="{BB962C8B-B14F-4D97-AF65-F5344CB8AC3E}">
        <p14:creationId xmlns:p14="http://schemas.microsoft.com/office/powerpoint/2010/main" val="3504862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631021044"/>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Basics</a:t>
                      </a:r>
                    </a:p>
                  </a:txBody>
                  <a:tcPr/>
                </a:tc>
                <a:extLst>
                  <a:ext uri="{0D108BD9-81ED-4DB2-BD59-A6C34878D82A}">
                    <a16:rowId xmlns:a16="http://schemas.microsoft.com/office/drawing/2014/main" val="4166713368"/>
                  </a:ext>
                </a:extLst>
              </a:tr>
            </a:tbl>
          </a:graphicData>
        </a:graphic>
      </p:graphicFrame>
      <p:pic>
        <p:nvPicPr>
          <p:cNvPr id="4" name="Picture 3">
            <a:extLst>
              <a:ext uri="{FF2B5EF4-FFF2-40B4-BE49-F238E27FC236}">
                <a16:creationId xmlns:a16="http://schemas.microsoft.com/office/drawing/2014/main" id="{B27D149C-3CE4-F59D-1843-03EEF170CB8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366375" y="6030924"/>
            <a:ext cx="1585186" cy="705407"/>
          </a:xfrm>
          <a:prstGeom prst="rect">
            <a:avLst/>
          </a:prstGeom>
        </p:spPr>
      </p:pic>
      <p:pic>
        <p:nvPicPr>
          <p:cNvPr id="5" name="Picture 2" descr="MERG Logo">
            <a:extLst>
              <a:ext uri="{FF2B5EF4-FFF2-40B4-BE49-F238E27FC236}">
                <a16:creationId xmlns:a16="http://schemas.microsoft.com/office/drawing/2014/main" id="{D8764913-DD27-F4E8-817E-AB6BEF3D4160}"/>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E0A3F37-ABE5-8191-F7D0-CE5165DD6ABB}"/>
              </a:ext>
            </a:extLst>
          </p:cNvPr>
          <p:cNvSpPr>
            <a:spLocks noGrp="1"/>
          </p:cNvSpPr>
          <p:nvPr>
            <p:ph type="ctrTitle"/>
          </p:nvPr>
        </p:nvSpPr>
        <p:spPr/>
        <p:txBody>
          <a:bodyPr/>
          <a:lstStyle/>
          <a:p>
            <a:r>
              <a:rPr lang="en-US" sz="6000" dirty="0">
                <a:solidFill>
                  <a:srgbClr val="0070C0"/>
                </a:solidFill>
              </a:rPr>
              <a:t>Introduction</a:t>
            </a:r>
            <a:endParaRPr lang="en-US" dirty="0"/>
          </a:p>
        </p:txBody>
      </p:sp>
      <p:sp>
        <p:nvSpPr>
          <p:cNvPr id="3" name="Subtitle 2">
            <a:extLst>
              <a:ext uri="{FF2B5EF4-FFF2-40B4-BE49-F238E27FC236}">
                <a16:creationId xmlns:a16="http://schemas.microsoft.com/office/drawing/2014/main" id="{D8F159B6-00E5-AABC-5C46-C93AC8896589}"/>
              </a:ext>
            </a:extLst>
          </p:cNvPr>
          <p:cNvSpPr>
            <a:spLocks noGrp="1"/>
          </p:cNvSpPr>
          <p:nvPr>
            <p:ph type="subTitle" idx="1"/>
          </p:nvPr>
        </p:nvSpPr>
        <p:spPr>
          <a:xfrm>
            <a:off x="1523281" y="4171381"/>
            <a:ext cx="9144000" cy="1655762"/>
          </a:xfrm>
        </p:spPr>
        <p:txBody>
          <a:bodyPr/>
          <a:lstStyle/>
          <a:p>
            <a:endParaRPr lang="en-US" dirty="0"/>
          </a:p>
        </p:txBody>
      </p:sp>
    </p:spTree>
    <p:extLst>
      <p:ext uri="{BB962C8B-B14F-4D97-AF65-F5344CB8AC3E}">
        <p14:creationId xmlns:p14="http://schemas.microsoft.com/office/powerpoint/2010/main" val="2276187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872482319"/>
              </p:ext>
            </p:extLst>
          </p:nvPr>
        </p:nvGraphicFramePr>
        <p:xfrm>
          <a:off x="415505" y="391004"/>
          <a:ext cx="11360989" cy="5774190"/>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08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Sensor (Temp)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Temperature and RH</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b="0" dirty="0"/>
                        <a:t>Ambient temperature </a:t>
                      </a:r>
                    </a:p>
                    <a:p>
                      <a:r>
                        <a:rPr lang="en-US" b="0" dirty="0"/>
                        <a:t>(and Humidity if using a DHT sensor)</a:t>
                      </a:r>
                    </a:p>
                  </a:txBody>
                  <a:tcPr/>
                </a:tc>
                <a:tc hMerge="1">
                  <a:txBody>
                    <a:bodyPr/>
                    <a:lstStyle/>
                    <a:p>
                      <a:endParaRPr lang="en-US"/>
                    </a:p>
                  </a:txBody>
                  <a:tcPr/>
                </a:tc>
                <a:tc>
                  <a:txBody>
                    <a:bodyPr/>
                    <a:lstStyle/>
                    <a:p>
                      <a:r>
                        <a:rPr lang="en-US" b="1" dirty="0"/>
                        <a:t>Photo:</a:t>
                      </a:r>
                    </a:p>
                    <a:p>
                      <a:endParaRPr lang="en-US" dirty="0"/>
                    </a:p>
                    <a:p>
                      <a:endParaRPr lang="en-US" dirty="0"/>
                    </a:p>
                    <a:p>
                      <a:endParaRPr lang="en-US" dirty="0"/>
                    </a:p>
                    <a:p>
                      <a:r>
                        <a:rPr lang="en-US" dirty="0"/>
                        <a:t>                 DHT11 Module</a:t>
                      </a:r>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thermistor (resistance varies with temperature) feeds an onboard chip that converts this to temperature.  Humidity is measured by measuring the resistance between two electrodes in air.</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Inexpensive and quite accurate ( 0.1 Deg 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Narrow operating range (geared to typical ambient values)</a:t>
                      </a:r>
                    </a:p>
                  </a:txBody>
                  <a:tcPr/>
                </a:tc>
                <a:extLst>
                  <a:ext uri="{0D108BD9-81ED-4DB2-BD59-A6C34878D82A}">
                    <a16:rowId xmlns:a16="http://schemas.microsoft.com/office/drawing/2014/main" val="2494442280"/>
                  </a:ext>
                </a:extLst>
              </a:tr>
              <a:tr h="1525957">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chip calculates relative humidity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All readings are sent via serial communication</a:t>
                      </a:r>
                    </a:p>
                    <a:p>
                      <a:r>
                        <a:rPr lang="en-US" b="0" dirty="0"/>
                        <a:t>DHT devices are well supported in the Arduino library</a:t>
                      </a:r>
                    </a:p>
                    <a:p>
                      <a:r>
                        <a:rPr lang="en-US" b="0" dirty="0"/>
                        <a:t>Be aware of differing pinouts</a:t>
                      </a:r>
                    </a:p>
                    <a:p>
                      <a:r>
                        <a:rPr lang="en-US" b="0" dirty="0"/>
                        <a:t>Thermistor &lt;&gt; Thermocouple</a:t>
                      </a:r>
                    </a:p>
                  </a:txBody>
                  <a:tcPr/>
                </a:tc>
                <a:tc hMerge="1">
                  <a:txBody>
                    <a:bodyPr/>
                    <a:lstStyle/>
                    <a:p>
                      <a:endParaRPr lang="en-US"/>
                    </a:p>
                  </a:txBody>
                  <a:tcPr/>
                </a:tc>
                <a:tc>
                  <a:txBody>
                    <a:bodyPr/>
                    <a:lstStyle/>
                    <a:p>
                      <a:pPr marL="0" algn="l" defTabSz="914400" rtl="0" eaLnBrk="1" latinLnBrk="0" hangingPunct="1"/>
                      <a:r>
                        <a:rPr lang="en-US" sz="1800" b="1" kern="1200" dirty="0">
                          <a:solidFill>
                            <a:schemeClr val="dk1"/>
                          </a:solidFill>
                          <a:latin typeface="+mn-lt"/>
                          <a:ea typeface="+mn-ea"/>
                          <a:cs typeface="+mn-cs"/>
                        </a:rPr>
                        <a:t>Link for More Info:</a:t>
                      </a:r>
                    </a:p>
                    <a:p>
                      <a:pPr marL="0" algn="l" defTabSz="914400" rtl="0" eaLnBrk="1" latinLnBrk="0" hangingPunct="1"/>
                      <a:endParaRPr lang="en-US" sz="1800" b="1" kern="1200" dirty="0">
                        <a:solidFill>
                          <a:schemeClr val="dk1"/>
                        </a:solidFill>
                        <a:latin typeface="+mn-lt"/>
                        <a:ea typeface="+mn-ea"/>
                        <a:cs typeface="+mn-cs"/>
                      </a:endParaRPr>
                    </a:p>
                    <a:p>
                      <a:r>
                        <a:rPr lang="en-US" b="1" dirty="0">
                          <a:solidFill>
                            <a:srgbClr val="0070C0"/>
                          </a:solidFill>
                          <a:hlinkClick r:id="rId2"/>
                        </a:rPr>
                        <a:t>https://create.arduino.cc/projecthub/pibots555/how-to-connect-dht11-sensor-with-arduino-uno-f4d239</a:t>
                      </a:r>
                      <a:endParaRPr lang="en-US" b="1" dirty="0">
                        <a:solidFill>
                          <a:srgbClr val="0070C0"/>
                        </a:solidFill>
                      </a:endParaRPr>
                    </a:p>
                  </a:txBody>
                  <a:tcPr/>
                </a:tc>
                <a:extLst>
                  <a:ext uri="{0D108BD9-81ED-4DB2-BD59-A6C34878D82A}">
                    <a16:rowId xmlns:a16="http://schemas.microsoft.com/office/drawing/2014/main" val="1235703702"/>
                  </a:ext>
                </a:extLst>
              </a:tr>
            </a:tbl>
          </a:graphicData>
        </a:graphic>
      </p:graphicFrame>
      <p:sp>
        <p:nvSpPr>
          <p:cNvPr id="4" name="Subtitle 2">
            <a:extLst>
              <a:ext uri="{FF2B5EF4-FFF2-40B4-BE49-F238E27FC236}">
                <a16:creationId xmlns:a16="http://schemas.microsoft.com/office/drawing/2014/main" id="{87E44DCA-B9CB-A6CF-8CBE-2309C6C5F2ED}"/>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653A3362-FA0C-A2C9-4AC6-A240CE42D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9" name="Picture 8">
            <a:extLst>
              <a:ext uri="{FF2B5EF4-FFF2-40B4-BE49-F238E27FC236}">
                <a16:creationId xmlns:a16="http://schemas.microsoft.com/office/drawing/2014/main" id="{7E3D0B60-70EF-A1FD-7897-4D069288147F}"/>
              </a:ext>
            </a:extLst>
          </p:cNvPr>
          <p:cNvPicPr>
            <a:picLocks noChangeAspect="1"/>
          </p:cNvPicPr>
          <p:nvPr/>
        </p:nvPicPr>
        <p:blipFill>
          <a:blip r:embed="rId4"/>
          <a:stretch>
            <a:fillRect/>
          </a:stretch>
        </p:blipFill>
        <p:spPr>
          <a:xfrm>
            <a:off x="7058236" y="1391424"/>
            <a:ext cx="1256190" cy="1036787"/>
          </a:xfrm>
          <a:prstGeom prst="rect">
            <a:avLst/>
          </a:prstGeom>
        </p:spPr>
      </p:pic>
    </p:spTree>
    <p:extLst>
      <p:ext uri="{BB962C8B-B14F-4D97-AF65-F5344CB8AC3E}">
        <p14:creationId xmlns:p14="http://schemas.microsoft.com/office/powerpoint/2010/main" val="4103599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42048909"/>
              </p:ext>
            </p:extLst>
          </p:nvPr>
        </p:nvGraphicFramePr>
        <p:xfrm>
          <a:off x="415505" y="391005"/>
          <a:ext cx="11360989" cy="5493117"/>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732753">
                <a:tc>
                  <a:txBody>
                    <a:bodyPr/>
                    <a:lstStyle/>
                    <a:p>
                      <a:r>
                        <a:rPr lang="en-US" sz="4400" dirty="0"/>
                        <a:t>09</a:t>
                      </a:r>
                    </a:p>
                  </a:txBody>
                  <a:tcPr/>
                </a:tc>
                <a:tc>
                  <a:txBody>
                    <a:bodyPr/>
                    <a:lstStyle/>
                    <a:p>
                      <a:r>
                        <a:rPr lang="en-US" sz="4400" dirty="0">
                          <a:solidFill>
                            <a:srgbClr val="FFFF00"/>
                          </a:solidFill>
                        </a:rPr>
                        <a:t>Sensor (Current)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Electrical Current</a:t>
                      </a:r>
                    </a:p>
                  </a:txBody>
                  <a:tcPr/>
                </a:tc>
                <a:extLst>
                  <a:ext uri="{0D108BD9-81ED-4DB2-BD59-A6C34878D82A}">
                    <a16:rowId xmlns:a16="http://schemas.microsoft.com/office/drawing/2014/main" val="4166713368"/>
                  </a:ext>
                </a:extLst>
              </a:tr>
              <a:tr h="1248269">
                <a:tc gridSpan="2">
                  <a:txBody>
                    <a:bodyPr/>
                    <a:lstStyle/>
                    <a:p>
                      <a:r>
                        <a:rPr lang="en-US" b="1" dirty="0"/>
                        <a:t>Usage</a:t>
                      </a:r>
                      <a:r>
                        <a:rPr lang="en-US" dirty="0"/>
                        <a:t>:</a:t>
                      </a:r>
                    </a:p>
                    <a:p>
                      <a:r>
                        <a:rPr lang="en-US" dirty="0"/>
                        <a:t>Occupancy sensor for a block of track.</a:t>
                      </a:r>
                    </a:p>
                    <a:p>
                      <a:r>
                        <a:rPr lang="en-US" dirty="0"/>
                        <a:t>Detecting when a train (especially a locomotive) is drawing electrical current on a block of track.</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226216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small electronic circuit monitors the current supplied to an isolated section of track. It turns on an output if current is detected.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Unlike a ‘point detector’ which works at one physical spot only this is a ‘block detector’ and anything drawing current in the block is detected.</a:t>
                      </a:r>
                    </a:p>
                    <a:p>
                      <a:r>
                        <a:rPr lang="en-US" b="1" dirty="0"/>
                        <a:t>Cons:</a:t>
                      </a:r>
                    </a:p>
                    <a:p>
                      <a:pPr marL="285750" indent="-285750">
                        <a:buFont typeface="Arial" panose="020B0604020202020204" pitchFamily="34" charset="0"/>
                        <a:buChar char="•"/>
                      </a:pPr>
                      <a:r>
                        <a:rPr lang="en-US" dirty="0"/>
                        <a:t>If what is on the track does not draw current (</a:t>
                      </a:r>
                      <a:r>
                        <a:rPr lang="en-US" dirty="0" err="1"/>
                        <a:t>eg</a:t>
                      </a:r>
                      <a:r>
                        <a:rPr lang="en-US" dirty="0"/>
                        <a:t> coaches and wagons) they wont be detected. </a:t>
                      </a:r>
                    </a:p>
                  </a:txBody>
                  <a:tcPr/>
                </a:tc>
                <a:extLst>
                  <a:ext uri="{0D108BD9-81ED-4DB2-BD59-A6C34878D82A}">
                    <a16:rowId xmlns:a16="http://schemas.microsoft.com/office/drawing/2014/main" val="2494442280"/>
                  </a:ext>
                </a:extLst>
              </a:tr>
              <a:tr h="1196848">
                <a:tc gridSpan="2">
                  <a:txBody>
                    <a:bodyPr/>
                    <a:lstStyle/>
                    <a:p>
                      <a:r>
                        <a:rPr lang="en-US" b="1" dirty="0"/>
                        <a:t>Notes:</a:t>
                      </a:r>
                    </a:p>
                    <a:p>
                      <a:r>
                        <a:rPr lang="en-US" dirty="0"/>
                        <a:t>Known as a Train on Track Indicator   (TOTI)</a:t>
                      </a:r>
                    </a:p>
                    <a:p>
                      <a:r>
                        <a:rPr lang="en-US" dirty="0"/>
                        <a:t>MERG PMK7 is this example. Others are available.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Shown is DCC but also available for DC traction power.</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common Workaround for wagons and coaches is to add a 10k SMD resistor to the axle between metal wheels then conductive paint to connect the resistor ends to the wheel </a:t>
                      </a:r>
                    </a:p>
                    <a:p>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FAA2533C-07DD-430C-812E-EA6CE03A2A0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88749" y="1208374"/>
            <a:ext cx="4681114" cy="1184421"/>
          </a:xfrm>
          <a:prstGeom prst="rect">
            <a:avLst/>
          </a:prstGeom>
        </p:spPr>
      </p:pic>
      <p:pic>
        <p:nvPicPr>
          <p:cNvPr id="6" name="Picture 5">
            <a:extLst>
              <a:ext uri="{FF2B5EF4-FFF2-40B4-BE49-F238E27FC236}">
                <a16:creationId xmlns:a16="http://schemas.microsoft.com/office/drawing/2014/main" id="{E83BF5E8-269C-BDE3-C4E1-0E3CD2EA5C0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273635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25964831"/>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OUTPUTS</a:t>
                      </a:r>
                    </a:p>
                  </a:txBody>
                  <a:tcPr/>
                </a:tc>
                <a:extLst>
                  <a:ext uri="{0D108BD9-81ED-4DB2-BD59-A6C34878D82A}">
                    <a16:rowId xmlns:a16="http://schemas.microsoft.com/office/drawing/2014/main" val="4166713368"/>
                  </a:ext>
                </a:extLst>
              </a:tr>
            </a:tbl>
          </a:graphicData>
        </a:graphic>
      </p:graphicFrame>
      <p:pic>
        <p:nvPicPr>
          <p:cNvPr id="5" name="Picture 4">
            <a:extLst>
              <a:ext uri="{FF2B5EF4-FFF2-40B4-BE49-F238E27FC236}">
                <a16:creationId xmlns:a16="http://schemas.microsoft.com/office/drawing/2014/main" id="{EAD29628-BBDB-7ACB-1BB6-DBEE4CEA90D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8" name="Picture 2" descr="MERG Logo">
            <a:extLst>
              <a:ext uri="{FF2B5EF4-FFF2-40B4-BE49-F238E27FC236}">
                <a16:creationId xmlns:a16="http://schemas.microsoft.com/office/drawing/2014/main" id="{B367DE0E-6ACA-15B9-809E-EA750C19588E}"/>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3FA3B87-5006-1151-29E5-6DB80756CB35}"/>
              </a:ext>
            </a:extLst>
          </p:cNvPr>
          <p:cNvSpPr>
            <a:spLocks noGrp="1"/>
          </p:cNvSpPr>
          <p:nvPr>
            <p:ph type="ctrTitle"/>
          </p:nvPr>
        </p:nvSpPr>
        <p:spPr/>
        <p:txBody>
          <a:bodyPr/>
          <a:lstStyle/>
          <a:p>
            <a:r>
              <a:rPr lang="en-US" sz="6000" dirty="0">
                <a:solidFill>
                  <a:srgbClr val="0070C0"/>
                </a:solidFill>
              </a:rPr>
              <a:t>Simple Output Devices</a:t>
            </a:r>
            <a:endParaRPr lang="en-US" dirty="0"/>
          </a:p>
        </p:txBody>
      </p:sp>
      <p:sp>
        <p:nvSpPr>
          <p:cNvPr id="3" name="Subtitle 2">
            <a:extLst>
              <a:ext uri="{FF2B5EF4-FFF2-40B4-BE49-F238E27FC236}">
                <a16:creationId xmlns:a16="http://schemas.microsoft.com/office/drawing/2014/main" id="{4F861170-3D9B-C457-E3E7-22E2966B020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47359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826228396"/>
              </p:ext>
            </p:extLst>
          </p:nvPr>
        </p:nvGraphicFramePr>
        <p:xfrm>
          <a:off x="415505" y="391004"/>
          <a:ext cx="11360989" cy="5562787"/>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10</a:t>
                      </a:r>
                    </a:p>
                  </a:txBody>
                  <a:tcPr/>
                </a:tc>
                <a:tc>
                  <a:txBody>
                    <a:bodyPr/>
                    <a:lstStyle/>
                    <a:p>
                      <a:r>
                        <a:rPr lang="en-US" sz="4400" dirty="0">
                          <a:solidFill>
                            <a:srgbClr val="FFFF00"/>
                          </a:solidFill>
                        </a:rPr>
                        <a:t>LED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Light Indication</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b="0" dirty="0"/>
                        <a:t>Area lighting</a:t>
                      </a:r>
                    </a:p>
                    <a:p>
                      <a:r>
                        <a:rPr lang="en-US" b="0" dirty="0"/>
                        <a:t>Status indication – feedback on operation</a:t>
                      </a:r>
                    </a:p>
                    <a:p>
                      <a:r>
                        <a:rPr lang="en-US" b="0" dirty="0"/>
                        <a:t>Animation effects</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Applying a small forward voltage (in the conducting direction of a diode) causes current to flow. The amount of current is normally limited by a series resistor. This current causes the LED to give off light.</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Many physical sizes and shapes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Many colours available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Very efficient light (not much heat generated)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Switches on and off very fast</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b="0" dirty="0"/>
                        <a:t>Applying a forward voltage without current limiting will most likely destroy an LED.</a:t>
                      </a:r>
                    </a:p>
                  </a:txBody>
                  <a:tcPr/>
                </a:tc>
                <a:tc hMerge="1">
                  <a:txBody>
                    <a:bodyPr/>
                    <a:lstStyle/>
                    <a:p>
                      <a:endParaRPr lang="en-US"/>
                    </a:p>
                  </a:txBody>
                  <a:tcPr/>
                </a:tc>
                <a:tc>
                  <a:txBody>
                    <a:bodyPr/>
                    <a:lstStyle/>
                    <a:p>
                      <a:r>
                        <a:rPr lang="en-US" b="0" dirty="0"/>
                        <a:t>Although they are a diode they are not a power diode.</a:t>
                      </a:r>
                    </a:p>
                    <a:p>
                      <a:r>
                        <a:rPr lang="en-US" b="0" dirty="0"/>
                        <a:t>The reverse voltage rating is quite low. (spec sheet) </a:t>
                      </a:r>
                    </a:p>
                    <a:p>
                      <a:r>
                        <a:rPr lang="en-US" b="0" dirty="0"/>
                        <a:t>Try not to hook them up backwards if voltage &gt; 5VDC ! </a:t>
                      </a:r>
                    </a:p>
                  </a:txBody>
                  <a:tcPr/>
                </a:tc>
                <a:extLst>
                  <a:ext uri="{0D108BD9-81ED-4DB2-BD59-A6C34878D82A}">
                    <a16:rowId xmlns:a16="http://schemas.microsoft.com/office/drawing/2014/main" val="1235703702"/>
                  </a:ext>
                </a:extLst>
              </a:tr>
            </a:tbl>
          </a:graphicData>
        </a:graphic>
      </p:graphicFrame>
      <p:pic>
        <p:nvPicPr>
          <p:cNvPr id="8" name="Picture 7">
            <a:extLst>
              <a:ext uri="{FF2B5EF4-FFF2-40B4-BE49-F238E27FC236}">
                <a16:creationId xmlns:a16="http://schemas.microsoft.com/office/drawing/2014/main" id="{2A2216E4-0892-06FD-FC48-0C95FC7210A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14701" y="1622298"/>
            <a:ext cx="2142755" cy="1195236"/>
          </a:xfrm>
          <a:prstGeom prst="rect">
            <a:avLst/>
          </a:prstGeom>
        </p:spPr>
      </p:pic>
      <p:pic>
        <p:nvPicPr>
          <p:cNvPr id="10" name="Picture 9">
            <a:extLst>
              <a:ext uri="{FF2B5EF4-FFF2-40B4-BE49-F238E27FC236}">
                <a16:creationId xmlns:a16="http://schemas.microsoft.com/office/drawing/2014/main" id="{9578D75B-3AF5-11BD-F20B-01F143DC9C4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95999" y="1622298"/>
            <a:ext cx="1395635" cy="1195236"/>
          </a:xfrm>
          <a:prstGeom prst="rect">
            <a:avLst/>
          </a:prstGeom>
        </p:spPr>
      </p:pic>
      <p:pic>
        <p:nvPicPr>
          <p:cNvPr id="12" name="Picture 11">
            <a:extLst>
              <a:ext uri="{FF2B5EF4-FFF2-40B4-BE49-F238E27FC236}">
                <a16:creationId xmlns:a16="http://schemas.microsoft.com/office/drawing/2014/main" id="{E15BFF39-8840-78BC-2228-66A37EB2361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56021" y="1469478"/>
            <a:ext cx="1395635" cy="1348056"/>
          </a:xfrm>
          <a:prstGeom prst="rect">
            <a:avLst/>
          </a:prstGeom>
        </p:spPr>
      </p:pic>
      <p:sp>
        <p:nvSpPr>
          <p:cNvPr id="9" name="Subtitle 2">
            <a:extLst>
              <a:ext uri="{FF2B5EF4-FFF2-40B4-BE49-F238E27FC236}">
                <a16:creationId xmlns:a16="http://schemas.microsoft.com/office/drawing/2014/main" id="{24CA524D-EC55-0E6A-5033-57470CF5D62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1" name="Picture 10">
            <a:extLst>
              <a:ext uri="{FF2B5EF4-FFF2-40B4-BE49-F238E27FC236}">
                <a16:creationId xmlns:a16="http://schemas.microsoft.com/office/drawing/2014/main" id="{5A7A6EC8-F076-6240-C450-BE26A84AB6C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13" name="Picture 12">
            <a:extLst>
              <a:ext uri="{FF2B5EF4-FFF2-40B4-BE49-F238E27FC236}">
                <a16:creationId xmlns:a16="http://schemas.microsoft.com/office/drawing/2014/main" id="{F25673A0-1B86-E8FA-632A-5ADE9F2C2E90}"/>
              </a:ext>
            </a:extLst>
          </p:cNvPr>
          <p:cNvPicPr>
            <a:picLocks noChangeAspect="1"/>
          </p:cNvPicPr>
          <p:nvPr/>
        </p:nvPicPr>
        <p:blipFill>
          <a:blip r:embed="rId6" cstate="email">
            <a:extLst>
              <a:ext uri="{28A0092B-C50C-407E-A947-70E740481C1C}">
                <a14:useLocalDpi xmlns:a14="http://schemas.microsoft.com/office/drawing/2010/main"/>
              </a:ext>
              <a:ext uri="{837473B0-CC2E-450A-ABE3-18F120FF3D39}">
                <a1611:picAttrSrcUrl xmlns:a1611="http://schemas.microsoft.com/office/drawing/2016/11/main" r:id="rId7"/>
              </a:ext>
            </a:extLst>
          </a:blip>
          <a:stretch>
            <a:fillRect/>
          </a:stretch>
        </p:blipFill>
        <p:spPr>
          <a:xfrm>
            <a:off x="11148877" y="5124250"/>
            <a:ext cx="627617" cy="627617"/>
          </a:xfrm>
          <a:prstGeom prst="rect">
            <a:avLst/>
          </a:prstGeom>
        </p:spPr>
      </p:pic>
    </p:spTree>
    <p:extLst>
      <p:ext uri="{BB962C8B-B14F-4D97-AF65-F5344CB8AC3E}">
        <p14:creationId xmlns:p14="http://schemas.microsoft.com/office/powerpoint/2010/main" val="3298474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4115823992"/>
              </p:ext>
            </p:extLst>
          </p:nvPr>
        </p:nvGraphicFramePr>
        <p:xfrm>
          <a:off x="415505" y="391004"/>
          <a:ext cx="11360989" cy="5376678"/>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11</a:t>
                      </a:r>
                    </a:p>
                  </a:txBody>
                  <a:tcPr/>
                </a:tc>
                <a:tc>
                  <a:txBody>
                    <a:bodyPr/>
                    <a:lstStyle/>
                    <a:p>
                      <a:r>
                        <a:rPr lang="en-US" sz="4400" dirty="0">
                          <a:solidFill>
                            <a:srgbClr val="FFFF00"/>
                          </a:solidFill>
                        </a:rPr>
                        <a:t>Relay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Electromechanical</a:t>
                      </a:r>
                    </a:p>
                  </a:txBody>
                  <a:tcPr/>
                </a:tc>
                <a:extLst>
                  <a:ext uri="{0D108BD9-81ED-4DB2-BD59-A6C34878D82A}">
                    <a16:rowId xmlns:a16="http://schemas.microsoft.com/office/drawing/2014/main" val="4166713368"/>
                  </a:ext>
                </a:extLst>
              </a:tr>
              <a:tr h="1405409">
                <a:tc gridSpan="2">
                  <a:txBody>
                    <a:bodyPr/>
                    <a:lstStyle/>
                    <a:p>
                      <a:r>
                        <a:rPr lang="en-US" b="1" dirty="0"/>
                        <a:t>Usage:</a:t>
                      </a:r>
                    </a:p>
                    <a:p>
                      <a:r>
                        <a:rPr lang="en-US" dirty="0"/>
                        <a:t>Low power output from Arduino Pin can control a high power electrical circuit.</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low power digital signal causes a magnetic coil to energize which pulls together electrical contacts for use on a higher power circuit.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Inexpensive</a:t>
                      </a:r>
                    </a:p>
                    <a:p>
                      <a:r>
                        <a:rPr lang="en-US" b="1" dirty="0"/>
                        <a:t>Cons:</a:t>
                      </a:r>
                    </a:p>
                    <a:p>
                      <a:pPr marL="285750" indent="-285750">
                        <a:buFont typeface="Arial" panose="020B0604020202020204" pitchFamily="34" charset="0"/>
                        <a:buChar char="•"/>
                      </a:pPr>
                      <a:r>
                        <a:rPr lang="en-US" dirty="0"/>
                        <a:t>Physically large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Produces an audible click when it changes over</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dirty="0"/>
                        <a:t>Wear and tear depends very much on frequency of operation and how much heat the coil is subject to.</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far as the relay is concerned the coil is its input and the contacts are its output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extreme caution if switching higher (</a:t>
                      </a:r>
                      <a:r>
                        <a:rPr lang="en-US" dirty="0" err="1"/>
                        <a:t>ie</a:t>
                      </a:r>
                      <a:r>
                        <a:rPr lang="en-US" dirty="0"/>
                        <a:t> mains) voltages</a:t>
                      </a:r>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C7872230-2CC2-4B40-9E36-CB18A5BEB19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03540" y="1405209"/>
            <a:ext cx="1454759" cy="1191688"/>
          </a:xfrm>
          <a:prstGeom prst="rect">
            <a:avLst/>
          </a:prstGeom>
        </p:spPr>
      </p:pic>
      <p:sp>
        <p:nvSpPr>
          <p:cNvPr id="5" name="Subtitle 2">
            <a:extLst>
              <a:ext uri="{FF2B5EF4-FFF2-40B4-BE49-F238E27FC236}">
                <a16:creationId xmlns:a16="http://schemas.microsoft.com/office/drawing/2014/main" id="{F81EB58B-60AE-9C27-0E97-2EB666C2CC13}"/>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6" name="Picture 5">
            <a:extLst>
              <a:ext uri="{FF2B5EF4-FFF2-40B4-BE49-F238E27FC236}">
                <a16:creationId xmlns:a16="http://schemas.microsoft.com/office/drawing/2014/main" id="{F56229F6-7040-FEA1-9A6F-B1C968B2393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4121228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304433491"/>
              </p:ext>
            </p:extLst>
          </p:nvPr>
        </p:nvGraphicFramePr>
        <p:xfrm>
          <a:off x="415505" y="395237"/>
          <a:ext cx="11360989" cy="6092610"/>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12</a:t>
                      </a:r>
                    </a:p>
                  </a:txBody>
                  <a:tcPr/>
                </a:tc>
                <a:tc>
                  <a:txBody>
                    <a:bodyPr/>
                    <a:lstStyle/>
                    <a:p>
                      <a:r>
                        <a:rPr lang="en-US" sz="4400" dirty="0">
                          <a:solidFill>
                            <a:srgbClr val="FFFF00"/>
                          </a:solidFill>
                        </a:rPr>
                        <a:t>SERVO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Mechanical Motion</a:t>
                      </a:r>
                    </a:p>
                  </a:txBody>
                  <a:tcPr/>
                </a:tc>
                <a:extLst>
                  <a:ext uri="{0D108BD9-81ED-4DB2-BD59-A6C34878D82A}">
                    <a16:rowId xmlns:a16="http://schemas.microsoft.com/office/drawing/2014/main" val="4166713368"/>
                  </a:ext>
                </a:extLst>
              </a:tr>
              <a:tr h="1424215">
                <a:tc gridSpan="2">
                  <a:txBody>
                    <a:bodyPr/>
                    <a:lstStyle/>
                    <a:p>
                      <a:r>
                        <a:rPr lang="en-US" b="1" dirty="0"/>
                        <a:t>Usage:</a:t>
                      </a:r>
                    </a:p>
                    <a:p>
                      <a:r>
                        <a:rPr lang="en-US" b="0" dirty="0"/>
                        <a:t>Operating points (turnouts). (Use it as a point motor)</a:t>
                      </a:r>
                    </a:p>
                    <a:p>
                      <a:r>
                        <a:rPr lang="en-US" b="0" dirty="0"/>
                        <a:t>Semaphore signals (including bounce effects)</a:t>
                      </a:r>
                    </a:p>
                    <a:p>
                      <a:r>
                        <a:rPr lang="en-US" b="0" dirty="0"/>
                        <a:t>Animation effects (crossing gates, swings, opening doors) </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 board electronics convert a PWM output signal into an angular position and rotates the shaft accordingly.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Narrow pulse = 0 degrees,  wide pulse = 180 deg (typical)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Be aware – similar looking servos can be different!</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Inexpensive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Simple 3 Wire Operation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latin typeface="+mn-lt"/>
                          <a:ea typeface="+mn-ea"/>
                          <a:cs typeface="+mn-cs"/>
                        </a:rPr>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Usually requires a bracket for mounting.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Usually requires ‘calibrating’ for desired range of motion</a:t>
                      </a:r>
                    </a:p>
                  </a:txBody>
                  <a:tcPr/>
                </a:tc>
                <a:extLst>
                  <a:ext uri="{0D108BD9-81ED-4DB2-BD59-A6C34878D82A}">
                    <a16:rowId xmlns:a16="http://schemas.microsoft.com/office/drawing/2014/main" val="2494442280"/>
                  </a:ext>
                </a:extLst>
              </a:tr>
              <a:tr h="1525957">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Various size arms attach to the shaft. Each arm has several holes into which you put a wire. An ‘omega loop’ is a good idea for strain relief.</a:t>
                      </a:r>
                    </a:p>
                    <a:p>
                      <a:r>
                        <a:rPr lang="en-US" b="0" dirty="0"/>
                        <a:t>The combination results in more or less linear motion for a given angular motion.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9g refers to the weight in grams!</a:t>
                      </a:r>
                    </a:p>
                  </a:txBody>
                  <a:tcPr/>
                </a:tc>
                <a:tc hMerge="1">
                  <a:txBody>
                    <a:bodyPr/>
                    <a:lstStyle/>
                    <a:p>
                      <a:endParaRPr lang="en-US"/>
                    </a:p>
                  </a:txBody>
                  <a:tcPr/>
                </a:tc>
                <a:tc>
                  <a:txBody>
                    <a:bodyPr/>
                    <a:lstStyle/>
                    <a:p>
                      <a:pPr marL="0" algn="l" defTabSz="914400" rtl="0" eaLnBrk="1" latinLnBrk="0" hangingPunct="1"/>
                      <a:r>
                        <a:rPr lang="en-US" sz="1800" b="1" kern="1200" dirty="0">
                          <a:solidFill>
                            <a:schemeClr val="dk1"/>
                          </a:solidFill>
                          <a:latin typeface="+mn-lt"/>
                          <a:ea typeface="+mn-ea"/>
                          <a:cs typeface="+mn-cs"/>
                        </a:rPr>
                        <a:t>Excellent Deep Dive: </a:t>
                      </a:r>
                    </a:p>
                    <a:p>
                      <a:pPr marL="0" algn="l" defTabSz="914400" rtl="0" eaLnBrk="1" latinLnBrk="0" hangingPunct="1"/>
                      <a:endParaRPr lang="en-US" sz="1800" b="0" kern="1200" dirty="0">
                        <a:solidFill>
                          <a:schemeClr val="dk1"/>
                        </a:solidFill>
                        <a:latin typeface="+mn-lt"/>
                        <a:ea typeface="+mn-ea"/>
                        <a:cs typeface="+mn-cs"/>
                      </a:endParaRPr>
                    </a:p>
                    <a:p>
                      <a:pPr marL="0" algn="l" defTabSz="914400" rtl="0" eaLnBrk="1" latinLnBrk="0" hangingPunct="1"/>
                      <a:r>
                        <a:rPr lang="en-US" sz="1800" b="0" kern="1200" dirty="0">
                          <a:solidFill>
                            <a:schemeClr val="dk1"/>
                          </a:solidFill>
                          <a:latin typeface="+mn-lt"/>
                          <a:ea typeface="+mn-ea"/>
                          <a:cs typeface="+mn-cs"/>
                        </a:rPr>
                        <a:t>How a Servo works on the inside:</a:t>
                      </a:r>
                    </a:p>
                    <a:p>
                      <a:r>
                        <a:rPr lang="en-US" b="1" dirty="0">
                          <a:solidFill>
                            <a:srgbClr val="0070C0"/>
                          </a:solidFill>
                        </a:rPr>
                        <a:t>https://www.youtube.com/watch?v=xB_4KB72res&amp;t=309s</a:t>
                      </a:r>
                    </a:p>
                    <a:p>
                      <a:endParaRPr lang="en-US" b="1" dirty="0">
                        <a:solidFill>
                          <a:srgbClr val="0070C0"/>
                        </a:solidFill>
                      </a:endParaRPr>
                    </a:p>
                  </a:txBody>
                  <a:tcPr/>
                </a:tc>
                <a:extLst>
                  <a:ext uri="{0D108BD9-81ED-4DB2-BD59-A6C34878D82A}">
                    <a16:rowId xmlns:a16="http://schemas.microsoft.com/office/drawing/2014/main" val="1235703702"/>
                  </a:ext>
                </a:extLst>
              </a:tr>
            </a:tbl>
          </a:graphicData>
        </a:graphic>
      </p:graphicFrame>
      <p:sp>
        <p:nvSpPr>
          <p:cNvPr id="4" name="Subtitle 2">
            <a:extLst>
              <a:ext uri="{FF2B5EF4-FFF2-40B4-BE49-F238E27FC236}">
                <a16:creationId xmlns:a16="http://schemas.microsoft.com/office/drawing/2014/main" id="{87E44DCA-B9CB-A6CF-8CBE-2309C6C5F2ED}"/>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653A3362-FA0C-A2C9-4AC6-A240CE42D4A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14498" y="5929076"/>
            <a:ext cx="1116784" cy="496968"/>
          </a:xfrm>
          <a:prstGeom prst="rect">
            <a:avLst/>
          </a:prstGeom>
        </p:spPr>
      </p:pic>
      <p:pic>
        <p:nvPicPr>
          <p:cNvPr id="9" name="Picture 8">
            <a:extLst>
              <a:ext uri="{FF2B5EF4-FFF2-40B4-BE49-F238E27FC236}">
                <a16:creationId xmlns:a16="http://schemas.microsoft.com/office/drawing/2014/main" id="{86CAB8E2-10CF-7216-7DE1-2767DFE02BE7}"/>
              </a:ext>
            </a:extLst>
          </p:cNvPr>
          <p:cNvPicPr>
            <a:picLocks noChangeAspect="1"/>
          </p:cNvPicPr>
          <p:nvPr/>
        </p:nvPicPr>
        <p:blipFill>
          <a:blip r:embed="rId3"/>
          <a:stretch>
            <a:fillRect/>
          </a:stretch>
        </p:blipFill>
        <p:spPr>
          <a:xfrm flipH="1">
            <a:off x="4288338" y="5347270"/>
            <a:ext cx="301822" cy="294578"/>
          </a:xfrm>
          <a:prstGeom prst="rect">
            <a:avLst/>
          </a:prstGeom>
        </p:spPr>
      </p:pic>
      <p:pic>
        <p:nvPicPr>
          <p:cNvPr id="3" name="Picture 2">
            <a:extLst>
              <a:ext uri="{FF2B5EF4-FFF2-40B4-BE49-F238E27FC236}">
                <a16:creationId xmlns:a16="http://schemas.microsoft.com/office/drawing/2014/main" id="{2D7E493B-4D0C-FEAF-D5C8-07D7D1EE57DD}"/>
              </a:ext>
            </a:extLst>
          </p:cNvPr>
          <p:cNvPicPr>
            <a:picLocks noChangeAspect="1"/>
          </p:cNvPicPr>
          <p:nvPr/>
        </p:nvPicPr>
        <p:blipFill>
          <a:blip r:embed="rId4"/>
          <a:stretch>
            <a:fillRect/>
          </a:stretch>
        </p:blipFill>
        <p:spPr>
          <a:xfrm>
            <a:off x="7017257" y="1418844"/>
            <a:ext cx="1469517" cy="1187196"/>
          </a:xfrm>
          <a:prstGeom prst="rect">
            <a:avLst/>
          </a:prstGeom>
        </p:spPr>
      </p:pic>
    </p:spTree>
    <p:extLst>
      <p:ext uri="{BB962C8B-B14F-4D97-AF65-F5344CB8AC3E}">
        <p14:creationId xmlns:p14="http://schemas.microsoft.com/office/powerpoint/2010/main" val="4041636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091462346"/>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I/O</a:t>
                      </a:r>
                    </a:p>
                  </a:txBody>
                  <a:tcPr/>
                </a:tc>
                <a:extLst>
                  <a:ext uri="{0D108BD9-81ED-4DB2-BD59-A6C34878D82A}">
                    <a16:rowId xmlns:a16="http://schemas.microsoft.com/office/drawing/2014/main" val="4166713368"/>
                  </a:ext>
                </a:extLst>
              </a:tr>
            </a:tbl>
          </a:graphicData>
        </a:graphic>
      </p:graphicFrame>
      <p:pic>
        <p:nvPicPr>
          <p:cNvPr id="5" name="Picture 4">
            <a:extLst>
              <a:ext uri="{FF2B5EF4-FFF2-40B4-BE49-F238E27FC236}">
                <a16:creationId xmlns:a16="http://schemas.microsoft.com/office/drawing/2014/main" id="{894A81C8-5862-9539-3964-2A676F3F822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8" name="Picture 2" descr="MERG Logo">
            <a:extLst>
              <a:ext uri="{FF2B5EF4-FFF2-40B4-BE49-F238E27FC236}">
                <a16:creationId xmlns:a16="http://schemas.microsoft.com/office/drawing/2014/main" id="{230449E0-3D54-ACC2-7AE4-F3B4E2A03651}"/>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80527F8-70C3-1587-7B28-F93F60351A23}"/>
              </a:ext>
            </a:extLst>
          </p:cNvPr>
          <p:cNvSpPr>
            <a:spLocks noGrp="1"/>
          </p:cNvSpPr>
          <p:nvPr>
            <p:ph type="ctrTitle"/>
          </p:nvPr>
        </p:nvSpPr>
        <p:spPr/>
        <p:txBody>
          <a:bodyPr>
            <a:normAutofit/>
          </a:bodyPr>
          <a:lstStyle/>
          <a:p>
            <a:r>
              <a:rPr lang="en-US" sz="6000" dirty="0">
                <a:solidFill>
                  <a:srgbClr val="0070C0"/>
                </a:solidFill>
              </a:rPr>
              <a:t>More Sophisticated</a:t>
            </a:r>
            <a:br>
              <a:rPr lang="en-US" sz="6000" dirty="0">
                <a:solidFill>
                  <a:srgbClr val="0070C0"/>
                </a:solidFill>
              </a:rPr>
            </a:br>
            <a:r>
              <a:rPr lang="en-US" sz="6000" dirty="0">
                <a:solidFill>
                  <a:srgbClr val="0070C0"/>
                </a:solidFill>
              </a:rPr>
              <a:t> I/O Devices</a:t>
            </a:r>
            <a:endParaRPr lang="en-US" dirty="0"/>
          </a:p>
        </p:txBody>
      </p:sp>
      <p:sp>
        <p:nvSpPr>
          <p:cNvPr id="3" name="Subtitle 2">
            <a:extLst>
              <a:ext uri="{FF2B5EF4-FFF2-40B4-BE49-F238E27FC236}">
                <a16:creationId xmlns:a16="http://schemas.microsoft.com/office/drawing/2014/main" id="{F0938FF7-6951-369F-F7B8-7A41C65D3D77}"/>
              </a:ext>
            </a:extLst>
          </p:cNvPr>
          <p:cNvSpPr>
            <a:spLocks noGrp="1"/>
          </p:cNvSpPr>
          <p:nvPr>
            <p:ph type="subTitle" idx="1"/>
          </p:nvPr>
        </p:nvSpPr>
        <p:spPr>
          <a:xfrm>
            <a:off x="1800046" y="4318102"/>
            <a:ext cx="9144000" cy="1655762"/>
          </a:xfrm>
        </p:spPr>
        <p:txBody>
          <a:bodyPr/>
          <a:lstStyle/>
          <a:p>
            <a:endParaRPr lang="en-US" dirty="0"/>
          </a:p>
        </p:txBody>
      </p:sp>
    </p:spTree>
    <p:extLst>
      <p:ext uri="{BB962C8B-B14F-4D97-AF65-F5344CB8AC3E}">
        <p14:creationId xmlns:p14="http://schemas.microsoft.com/office/powerpoint/2010/main" val="2930184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570433545"/>
              </p:ext>
            </p:extLst>
          </p:nvPr>
        </p:nvGraphicFramePr>
        <p:xfrm>
          <a:off x="415505" y="443875"/>
          <a:ext cx="11360989" cy="5534887"/>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5207660">
                  <a:extLst>
                    <a:ext uri="{9D8B030D-6E8A-4147-A177-3AD203B41FA5}">
                      <a16:colId xmlns:a16="http://schemas.microsoft.com/office/drawing/2014/main" val="2892156475"/>
                    </a:ext>
                  </a:extLst>
                </a:gridCol>
                <a:gridCol w="5023269">
                  <a:extLst>
                    <a:ext uri="{9D8B030D-6E8A-4147-A177-3AD203B41FA5}">
                      <a16:colId xmlns:a16="http://schemas.microsoft.com/office/drawing/2014/main" val="3449804923"/>
                    </a:ext>
                  </a:extLst>
                </a:gridCol>
              </a:tblGrid>
              <a:tr h="864856">
                <a:tc>
                  <a:txBody>
                    <a:bodyPr/>
                    <a:lstStyle/>
                    <a:p>
                      <a:r>
                        <a:rPr lang="en-US" sz="4400" dirty="0"/>
                        <a:t>20</a:t>
                      </a:r>
                    </a:p>
                  </a:txBody>
                  <a:tcPr/>
                </a:tc>
                <a:tc>
                  <a:txBody>
                    <a:bodyPr/>
                    <a:lstStyle/>
                    <a:p>
                      <a:r>
                        <a:rPr lang="en-US" sz="4400" dirty="0">
                          <a:solidFill>
                            <a:srgbClr val="FFFF00"/>
                          </a:solidFill>
                        </a:rPr>
                        <a:t>Addressable LED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Lights with smarts.</a:t>
                      </a:r>
                    </a:p>
                  </a:txBody>
                  <a:tcPr/>
                </a:tc>
                <a:extLst>
                  <a:ext uri="{0D108BD9-81ED-4DB2-BD59-A6C34878D82A}">
                    <a16:rowId xmlns:a16="http://schemas.microsoft.com/office/drawing/2014/main" val="4166713368"/>
                  </a:ext>
                </a:extLst>
              </a:tr>
              <a:tr h="1497173">
                <a:tc gridSpan="2">
                  <a:txBody>
                    <a:bodyPr/>
                    <a:lstStyle/>
                    <a:p>
                      <a:r>
                        <a:rPr lang="en-US" b="1" dirty="0"/>
                        <a:t>Usage</a:t>
                      </a:r>
                      <a:r>
                        <a:rPr lang="en-US" dirty="0"/>
                        <a:t>:</a:t>
                      </a:r>
                    </a:p>
                    <a:p>
                      <a:r>
                        <a:rPr lang="en-US" dirty="0"/>
                        <a:t>A string of LED's where each element can be addressed uniquely. </a:t>
                      </a:r>
                    </a:p>
                    <a:p>
                      <a:r>
                        <a:rPr lang="en-US" dirty="0"/>
                        <a:t>Each light is individually controlled for colour and  brightness.</a:t>
                      </a:r>
                    </a:p>
                    <a:p>
                      <a:r>
                        <a:rPr lang="en-US" dirty="0"/>
                        <a:t>Great for animation effects, control panels.</a:t>
                      </a:r>
                    </a:p>
                  </a:txBody>
                  <a:tcPr/>
                </a:tc>
                <a:tc hMerge="1">
                  <a:txBody>
                    <a:bodyPr/>
                    <a:lstStyle/>
                    <a:p>
                      <a:endParaRPr lang="en-US"/>
                    </a:p>
                  </a:txBody>
                  <a:tcPr/>
                </a:tc>
                <a:tc>
                  <a:txBody>
                    <a:bodyPr/>
                    <a:lstStyle/>
                    <a:p>
                      <a:r>
                        <a:rPr lang="en-US" b="1" dirty="0"/>
                        <a:t>Photo</a:t>
                      </a:r>
                      <a:r>
                        <a:rPr lang="en-US" dirty="0"/>
                        <a:t>:</a:t>
                      </a:r>
                    </a:p>
                    <a:p>
                      <a:endParaRPr lang="en-US" dirty="0"/>
                    </a:p>
                  </a:txBody>
                  <a:tcPr/>
                </a:tc>
                <a:extLst>
                  <a:ext uri="{0D108BD9-81ED-4DB2-BD59-A6C34878D82A}">
                    <a16:rowId xmlns:a16="http://schemas.microsoft.com/office/drawing/2014/main" val="1083252038"/>
                  </a:ext>
                </a:extLst>
              </a:tr>
              <a:tr h="1435498">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'pixel' consists of three LED's (one green, one red, one blue). Additionally a small microprocessor (in each pixel) is listening for commands and passing them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Only commands for that pixel are acted on.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Control a large number of LED’s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Uses only one data pin.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Huge variety of colours and effects are possible. (with software control)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Can be cut across the copper pads at any length.</a:t>
                      </a:r>
                    </a:p>
                  </a:txBody>
                  <a:tcPr/>
                </a:tc>
                <a:extLst>
                  <a:ext uri="{0D108BD9-81ED-4DB2-BD59-A6C34878D82A}">
                    <a16:rowId xmlns:a16="http://schemas.microsoft.com/office/drawing/2014/main" val="2494442280"/>
                  </a:ext>
                </a:extLst>
              </a:tr>
              <a:tr h="1435498">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Don’t overload the 5 volt regulator on a NANO for example. </a:t>
                      </a:r>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F8B87B8D-3F11-4252-A7B2-A0732D53CDE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86237" y="1614331"/>
            <a:ext cx="2006876" cy="1128868"/>
          </a:xfrm>
          <a:prstGeom prst="rect">
            <a:avLst/>
          </a:prstGeom>
        </p:spPr>
      </p:pic>
      <p:pic>
        <p:nvPicPr>
          <p:cNvPr id="5" name="Picture 4">
            <a:extLst>
              <a:ext uri="{FF2B5EF4-FFF2-40B4-BE49-F238E27FC236}">
                <a16:creationId xmlns:a16="http://schemas.microsoft.com/office/drawing/2014/main" id="{DEAB8089-9014-2352-F7AE-EE2A3066EB5F}"/>
              </a:ext>
            </a:extLst>
          </p:cNvPr>
          <p:cNvPicPr>
            <a:picLocks noChangeAspect="1"/>
          </p:cNvPicPr>
          <p:nvPr/>
        </p:nvPicPr>
        <p:blipFill>
          <a:blip r:embed="rId3" cstate="email">
            <a:extLst>
              <a:ext uri="{28A0092B-C50C-407E-A947-70E740481C1C}">
                <a14:useLocalDpi xmlns:a14="http://schemas.microsoft.com/office/drawing/2010/main"/>
              </a:ext>
              <a:ext uri="{837473B0-CC2E-450A-ABE3-18F120FF3D39}">
                <a1611:picAttrSrcUrl xmlns:a1611="http://schemas.microsoft.com/office/drawing/2016/11/main" r:id="rId4"/>
              </a:ext>
            </a:extLst>
          </a:blip>
          <a:stretch>
            <a:fillRect/>
          </a:stretch>
        </p:blipFill>
        <p:spPr>
          <a:xfrm>
            <a:off x="6095999" y="4669083"/>
            <a:ext cx="627617" cy="627617"/>
          </a:xfrm>
          <a:prstGeom prst="rect">
            <a:avLst/>
          </a:prstGeom>
        </p:spPr>
      </p:pic>
      <p:pic>
        <p:nvPicPr>
          <p:cNvPr id="9" name="Picture 8">
            <a:extLst>
              <a:ext uri="{FF2B5EF4-FFF2-40B4-BE49-F238E27FC236}">
                <a16:creationId xmlns:a16="http://schemas.microsoft.com/office/drawing/2014/main" id="{7F9055EF-3842-481A-0DBB-F7EDE3687A85}"/>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rot="16200000">
            <a:off x="9789700" y="1043135"/>
            <a:ext cx="1385747" cy="2014380"/>
          </a:xfrm>
          <a:prstGeom prst="rect">
            <a:avLst/>
          </a:prstGeom>
        </p:spPr>
      </p:pic>
      <p:sp>
        <p:nvSpPr>
          <p:cNvPr id="8" name="Subtitle 2">
            <a:extLst>
              <a:ext uri="{FF2B5EF4-FFF2-40B4-BE49-F238E27FC236}">
                <a16:creationId xmlns:a16="http://schemas.microsoft.com/office/drawing/2014/main" id="{3C998A34-39BB-CA69-7467-3E1CE92A1B2A}"/>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0" name="Picture 9">
            <a:extLst>
              <a:ext uri="{FF2B5EF4-FFF2-40B4-BE49-F238E27FC236}">
                <a16:creationId xmlns:a16="http://schemas.microsoft.com/office/drawing/2014/main" id="{5C770488-4FF1-7786-0744-EA3278B37658}"/>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1639978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679458055"/>
              </p:ext>
            </p:extLst>
          </p:nvPr>
        </p:nvGraphicFramePr>
        <p:xfrm>
          <a:off x="415505" y="391004"/>
          <a:ext cx="11360989" cy="5774190"/>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21</a:t>
                      </a:r>
                    </a:p>
                  </a:txBody>
                  <a:tcPr/>
                </a:tc>
                <a:tc>
                  <a:txBody>
                    <a:bodyPr/>
                    <a:lstStyle/>
                    <a:p>
                      <a:r>
                        <a:rPr lang="en-US" sz="4400" dirty="0">
                          <a:solidFill>
                            <a:srgbClr val="FFFF00"/>
                          </a:solidFill>
                        </a:rPr>
                        <a:t>OLED Display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b="1" kern="1200" dirty="0">
                          <a:solidFill>
                            <a:schemeClr val="lt1"/>
                          </a:solidFill>
                          <a:latin typeface="+mn-lt"/>
                          <a:ea typeface="+mn-ea"/>
                          <a:cs typeface="+mn-cs"/>
                        </a:rPr>
                        <a:t>Organic Light Emitting Diode</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Very small pixel allows them to be made in arrays and used as a display for arbitrary shapes (fonts)</a:t>
                      </a:r>
                    </a:p>
                  </a:txBody>
                  <a:tcPr/>
                </a:tc>
                <a:tc hMerge="1">
                  <a:txBody>
                    <a:bodyPr/>
                    <a:lstStyle/>
                    <a:p>
                      <a:endParaRPr lang="en-US"/>
                    </a:p>
                  </a:txBody>
                  <a:tcPr/>
                </a:tc>
                <a:tc>
                  <a:txBody>
                    <a:bodyPr/>
                    <a:lstStyle/>
                    <a:p>
                      <a:r>
                        <a:rPr lang="en-US" b="1" dirty="0"/>
                        <a:t>Photo</a:t>
                      </a:r>
                      <a:r>
                        <a:rPr lang="en-US" dirty="0"/>
                        <a:t>:</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array (132 x 32 shown) of individual OLED dots plus some on board smarts allow messages to be sent and displayed.</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Multiple units can butt against each other</a:t>
                      </a:r>
                    </a:p>
                    <a:p>
                      <a:r>
                        <a:rPr lang="en-US" b="1" dirty="0"/>
                        <a:t>Cons:</a:t>
                      </a:r>
                    </a:p>
                    <a:p>
                      <a:pPr marL="285750" indent="-285750">
                        <a:buFont typeface="Arial" panose="020B0604020202020204" pitchFamily="34" charset="0"/>
                        <a:buChar char="•"/>
                      </a:pPr>
                      <a:r>
                        <a:rPr lang="en-US" dirty="0"/>
                        <a:t>No ability to change colours</a:t>
                      </a:r>
                    </a:p>
                    <a:p>
                      <a:pPr marL="285750" indent="-285750">
                        <a:buFont typeface="Arial" panose="020B0604020202020204" pitchFamily="34" charset="0"/>
                        <a:buChar char="•"/>
                      </a:pPr>
                      <a:r>
                        <a:rPr lang="en-US" dirty="0"/>
                        <a:t>(Can be bought with different colours)</a:t>
                      </a:r>
                    </a:p>
                  </a:txBody>
                  <a:tcPr/>
                </a:tc>
                <a:extLst>
                  <a:ext uri="{0D108BD9-81ED-4DB2-BD59-A6C34878D82A}">
                    <a16:rowId xmlns:a16="http://schemas.microsoft.com/office/drawing/2014/main" val="2494442280"/>
                  </a:ext>
                </a:extLst>
              </a:tr>
              <a:tr h="1525957">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Uses I2C communications – 4 wires including power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software it is essentially: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1) Set the cursor location 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2) Print (text) or draw (lines)</a:t>
                      </a:r>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5" name="Picture 4">
            <a:extLst>
              <a:ext uri="{FF2B5EF4-FFF2-40B4-BE49-F238E27FC236}">
                <a16:creationId xmlns:a16="http://schemas.microsoft.com/office/drawing/2014/main" id="{EF97A1F5-2627-A0BE-845D-D726D25D8CB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96988" y="1368382"/>
            <a:ext cx="3490062" cy="1441493"/>
          </a:xfrm>
          <a:prstGeom prst="rect">
            <a:avLst/>
          </a:prstGeom>
        </p:spPr>
      </p:pic>
      <p:sp>
        <p:nvSpPr>
          <p:cNvPr id="6" name="Subtitle 2">
            <a:extLst>
              <a:ext uri="{FF2B5EF4-FFF2-40B4-BE49-F238E27FC236}">
                <a16:creationId xmlns:a16="http://schemas.microsoft.com/office/drawing/2014/main" id="{17F6AE45-3CBE-58D6-EAEC-C96E25235C1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8" name="Picture 7">
            <a:extLst>
              <a:ext uri="{FF2B5EF4-FFF2-40B4-BE49-F238E27FC236}">
                <a16:creationId xmlns:a16="http://schemas.microsoft.com/office/drawing/2014/main" id="{D4378779-2143-CD5E-33CE-EBD15094A22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3422241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738098199"/>
              </p:ext>
            </p:extLst>
          </p:nvPr>
        </p:nvGraphicFramePr>
        <p:xfrm>
          <a:off x="415505" y="391004"/>
          <a:ext cx="11360989" cy="5562787"/>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3992593">
                  <a:extLst>
                    <a:ext uri="{9D8B030D-6E8A-4147-A177-3AD203B41FA5}">
                      <a16:colId xmlns:a16="http://schemas.microsoft.com/office/drawing/2014/main" val="2892156475"/>
                    </a:ext>
                  </a:extLst>
                </a:gridCol>
                <a:gridCol w="6238336">
                  <a:extLst>
                    <a:ext uri="{9D8B030D-6E8A-4147-A177-3AD203B41FA5}">
                      <a16:colId xmlns:a16="http://schemas.microsoft.com/office/drawing/2014/main" val="3449804923"/>
                    </a:ext>
                  </a:extLst>
                </a:gridCol>
              </a:tblGrid>
              <a:tr h="919355">
                <a:tc>
                  <a:txBody>
                    <a:bodyPr/>
                    <a:lstStyle/>
                    <a:p>
                      <a:r>
                        <a:rPr lang="en-US" sz="4400" dirty="0"/>
                        <a:t>22</a:t>
                      </a:r>
                    </a:p>
                  </a:txBody>
                  <a:tcPr/>
                </a:tc>
                <a:tc>
                  <a:txBody>
                    <a:bodyPr/>
                    <a:lstStyle/>
                    <a:p>
                      <a:r>
                        <a:rPr lang="en-US" sz="4400" dirty="0">
                          <a:solidFill>
                            <a:srgbClr val="FFFF00"/>
                          </a:solidFill>
                        </a:rPr>
                        <a:t>Linear Motor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Mechanical Motion</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b="0" dirty="0"/>
                        <a:t>Positioning</a:t>
                      </a:r>
                    </a:p>
                    <a:p>
                      <a:r>
                        <a:rPr lang="en-US" b="0" dirty="0"/>
                        <a:t>Animation - moving things in a straight line</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stepper motor rotates a drive screw which pushes a captive nut back and forth along a track.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Small and inexpensive (above left - no on board electronics)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Small and very expensive (above right direct rotary replacement)</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b="0" dirty="0"/>
                        <a:t>Stepper motors normally use a motor shield. </a:t>
                      </a:r>
                    </a:p>
                    <a:p>
                      <a:r>
                        <a:rPr lang="en-US" b="0" dirty="0"/>
                        <a:t>With motor shields large stepper motors are possible (very powerful / lots of torque)</a:t>
                      </a:r>
                    </a:p>
                  </a:txBody>
                  <a:tcPr/>
                </a:tc>
                <a:tc hMerge="1">
                  <a:txBody>
                    <a:bodyPr/>
                    <a:lstStyle/>
                    <a:p>
                      <a:endParaRPr lang="en-US"/>
                    </a:p>
                  </a:txBody>
                  <a:tcPr/>
                </a:tc>
                <a:tc>
                  <a:txBody>
                    <a:bodyPr/>
                    <a:lstStyle/>
                    <a:p>
                      <a:endParaRPr lang="en-US" b="1" dirty="0">
                        <a:solidFill>
                          <a:srgbClr val="0070C0"/>
                        </a:solidFill>
                      </a:endParaRPr>
                    </a:p>
                  </a:txBody>
                  <a:tcPr/>
                </a:tc>
                <a:extLst>
                  <a:ext uri="{0D108BD9-81ED-4DB2-BD59-A6C34878D82A}">
                    <a16:rowId xmlns:a16="http://schemas.microsoft.com/office/drawing/2014/main" val="1235703702"/>
                  </a:ext>
                </a:extLst>
              </a:tr>
            </a:tbl>
          </a:graphicData>
        </a:graphic>
      </p:graphicFrame>
      <p:sp>
        <p:nvSpPr>
          <p:cNvPr id="4" name="Subtitle 2">
            <a:extLst>
              <a:ext uri="{FF2B5EF4-FFF2-40B4-BE49-F238E27FC236}">
                <a16:creationId xmlns:a16="http://schemas.microsoft.com/office/drawing/2014/main" id="{87E44DCA-B9CB-A6CF-8CBE-2309C6C5F2ED}"/>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653A3362-FA0C-A2C9-4AC6-A240CE42D4A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105AAB9B-3EB2-E6BC-6798-21146DE7A60A}"/>
              </a:ext>
            </a:extLst>
          </p:cNvPr>
          <p:cNvPicPr>
            <a:picLocks noChangeAspect="1"/>
          </p:cNvPicPr>
          <p:nvPr/>
        </p:nvPicPr>
        <p:blipFill>
          <a:blip r:embed="rId3"/>
          <a:stretch>
            <a:fillRect/>
          </a:stretch>
        </p:blipFill>
        <p:spPr>
          <a:xfrm>
            <a:off x="6095999" y="1656092"/>
            <a:ext cx="2282136" cy="1105495"/>
          </a:xfrm>
          <a:prstGeom prst="rect">
            <a:avLst/>
          </a:prstGeom>
        </p:spPr>
      </p:pic>
      <p:pic>
        <p:nvPicPr>
          <p:cNvPr id="9" name="Picture 8">
            <a:extLst>
              <a:ext uri="{FF2B5EF4-FFF2-40B4-BE49-F238E27FC236}">
                <a16:creationId xmlns:a16="http://schemas.microsoft.com/office/drawing/2014/main" id="{B18BD625-A604-9E78-7797-17173D4B6027}"/>
              </a:ext>
            </a:extLst>
          </p:cNvPr>
          <p:cNvPicPr>
            <a:picLocks noChangeAspect="1"/>
          </p:cNvPicPr>
          <p:nvPr/>
        </p:nvPicPr>
        <p:blipFill>
          <a:blip r:embed="rId4"/>
          <a:stretch>
            <a:fillRect/>
          </a:stretch>
        </p:blipFill>
        <p:spPr>
          <a:xfrm>
            <a:off x="8515214" y="1423807"/>
            <a:ext cx="2282136" cy="1321969"/>
          </a:xfrm>
          <a:prstGeom prst="rect">
            <a:avLst/>
          </a:prstGeom>
        </p:spPr>
      </p:pic>
    </p:spTree>
    <p:extLst>
      <p:ext uri="{BB962C8B-B14F-4D97-AF65-F5344CB8AC3E}">
        <p14:creationId xmlns:p14="http://schemas.microsoft.com/office/powerpoint/2010/main" val="469899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503616132"/>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Terminology</a:t>
                      </a:r>
                    </a:p>
                  </a:txBody>
                  <a:tcPr/>
                </a:tc>
                <a:extLst>
                  <a:ext uri="{0D108BD9-81ED-4DB2-BD59-A6C34878D82A}">
                    <a16:rowId xmlns:a16="http://schemas.microsoft.com/office/drawing/2014/main" val="4166713368"/>
                  </a:ext>
                </a:extLst>
              </a:tr>
            </a:tbl>
          </a:graphicData>
        </a:graphic>
      </p:graphicFrame>
      <p:sp>
        <p:nvSpPr>
          <p:cNvPr id="5" name="TextBox 4">
            <a:extLst>
              <a:ext uri="{FF2B5EF4-FFF2-40B4-BE49-F238E27FC236}">
                <a16:creationId xmlns:a16="http://schemas.microsoft.com/office/drawing/2014/main" id="{F0314AA9-C046-AB37-C579-0C7C1BB711C3}"/>
              </a:ext>
            </a:extLst>
          </p:cNvPr>
          <p:cNvSpPr txBox="1"/>
          <p:nvPr/>
        </p:nvSpPr>
        <p:spPr>
          <a:xfrm>
            <a:off x="884208" y="1512703"/>
            <a:ext cx="10892286" cy="4524315"/>
          </a:xfrm>
          <a:prstGeom prst="rect">
            <a:avLst/>
          </a:prstGeom>
          <a:noFill/>
        </p:spPr>
        <p:txBody>
          <a:bodyPr wrap="square">
            <a:spAutoFit/>
          </a:bodyPr>
          <a:lstStyle/>
          <a:p>
            <a:r>
              <a:rPr lang="en-US" b="1" dirty="0"/>
              <a:t>Input:      </a:t>
            </a:r>
            <a:r>
              <a:rPr lang="en-US" dirty="0"/>
              <a:t>A signal </a:t>
            </a:r>
            <a:r>
              <a:rPr lang="en-US" b="0" dirty="0"/>
              <a:t>that come </a:t>
            </a:r>
            <a:r>
              <a:rPr lang="en-US" b="1" i="1" dirty="0">
                <a:solidFill>
                  <a:srgbClr val="C00000"/>
                </a:solidFill>
              </a:rPr>
              <a:t>into</a:t>
            </a:r>
            <a:r>
              <a:rPr lang="en-US" b="0" dirty="0"/>
              <a:t> the Arduino.</a:t>
            </a:r>
          </a:p>
          <a:p>
            <a:endParaRPr lang="en-US" b="1" dirty="0"/>
          </a:p>
          <a:p>
            <a:r>
              <a:rPr lang="en-US" b="1" dirty="0"/>
              <a:t>Output:  </a:t>
            </a:r>
            <a:r>
              <a:rPr lang="en-US" b="0" dirty="0"/>
              <a:t>A signal that the Arduino </a:t>
            </a:r>
            <a:r>
              <a:rPr lang="en-US" b="1" i="1" dirty="0">
                <a:solidFill>
                  <a:srgbClr val="C00000"/>
                </a:solidFill>
              </a:rPr>
              <a:t>sends out</a:t>
            </a:r>
            <a:r>
              <a:rPr lang="en-US" b="0"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Digital:   </a:t>
            </a:r>
            <a:r>
              <a:rPr lang="en-US" b="0" dirty="0"/>
              <a:t>The signal can be in one of two states (aka: </a:t>
            </a:r>
            <a:r>
              <a:rPr lang="en-US" b="1" i="1" dirty="0">
                <a:solidFill>
                  <a:srgbClr val="C00000"/>
                </a:solidFill>
              </a:rPr>
              <a:t>binary</a:t>
            </a:r>
            <a:r>
              <a:rPr lang="en-US" b="0" dirty="0"/>
              <a:t>). </a:t>
            </a:r>
          </a:p>
          <a:p>
            <a:endParaRPr lang="en-US" b="1" dirty="0"/>
          </a:p>
          <a:p>
            <a:r>
              <a:rPr lang="en-US" b="1" dirty="0"/>
              <a:t>Analog:   </a:t>
            </a:r>
            <a:r>
              <a:rPr lang="en-US" b="0" dirty="0"/>
              <a:t>The signal can vary over a range of values. </a:t>
            </a:r>
          </a:p>
          <a:p>
            <a:r>
              <a:rPr lang="en-US" b="0" dirty="0"/>
              <a:t>Note: We frequently say ‘the signal varies continuously over a range’ but inside the Arduino this is not correct. </a:t>
            </a:r>
          </a:p>
          <a:p>
            <a:r>
              <a:rPr lang="en-US" b="0" dirty="0"/>
              <a:t>An analog to digital circuit will change the analog signal into </a:t>
            </a:r>
            <a:r>
              <a:rPr lang="en-US" dirty="0"/>
              <a:t>a numeric </a:t>
            </a:r>
            <a:r>
              <a:rPr lang="en-US" b="0" dirty="0"/>
              <a:t>value with </a:t>
            </a:r>
            <a:r>
              <a:rPr lang="en-US" dirty="0"/>
              <a:t>10 bit resolution</a:t>
            </a:r>
            <a:r>
              <a:rPr lang="en-US" b="0" dirty="0"/>
              <a:t>. (0-1023)</a:t>
            </a:r>
          </a:p>
          <a:p>
            <a:endParaRPr lang="en-US" dirty="0"/>
          </a:p>
          <a:p>
            <a:r>
              <a:rPr lang="en-US" b="1" dirty="0"/>
              <a:t>PWM:      </a:t>
            </a:r>
            <a:r>
              <a:rPr lang="en-US" dirty="0"/>
              <a:t>Pulse Width Modulation. A digital signal whereby the width of pulses are altered to represent an analog range of values.</a:t>
            </a:r>
          </a:p>
          <a:p>
            <a:endParaRPr lang="en-US" b="1" dirty="0"/>
          </a:p>
          <a:p>
            <a:r>
              <a:rPr lang="en-US" b="1" dirty="0"/>
              <a:t>Sensor:    </a:t>
            </a:r>
            <a:r>
              <a:rPr lang="en-US" b="0" dirty="0"/>
              <a:t>A device that converts a physical property into an electrical signal that can be used as an input</a:t>
            </a:r>
          </a:p>
          <a:p>
            <a:endParaRPr lang="en-US" dirty="0"/>
          </a:p>
          <a:p>
            <a:r>
              <a:rPr lang="en-US" b="1" dirty="0"/>
              <a:t>Actuator: </a:t>
            </a:r>
            <a:r>
              <a:rPr lang="en-US" b="0" dirty="0"/>
              <a:t>A device that converts an electrical signal into a physical property</a:t>
            </a:r>
          </a:p>
        </p:txBody>
      </p:sp>
      <p:pic>
        <p:nvPicPr>
          <p:cNvPr id="4" name="Picture 3">
            <a:extLst>
              <a:ext uri="{FF2B5EF4-FFF2-40B4-BE49-F238E27FC236}">
                <a16:creationId xmlns:a16="http://schemas.microsoft.com/office/drawing/2014/main" id="{4724E340-0FBA-EB30-2874-74B91F17296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86922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fade">
                                      <p:cBhvr>
                                        <p:cTn id="32" dur="500"/>
                                        <p:tgtEl>
                                          <p:spTgt spid="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Effect transition="in" filter="fade">
                                      <p:cBhvr>
                                        <p:cTn id="37" dur="500"/>
                                        <p:tgtEl>
                                          <p:spTgt spid="5">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2" end="12"/>
                                            </p:txEl>
                                          </p:spTgt>
                                        </p:tgtEl>
                                        <p:attrNameLst>
                                          <p:attrName>style.visibility</p:attrName>
                                        </p:attrNameLst>
                                      </p:cBhvr>
                                      <p:to>
                                        <p:strVal val="visible"/>
                                      </p:to>
                                    </p:set>
                                    <p:animEffect transition="in" filter="fade">
                                      <p:cBhvr>
                                        <p:cTn id="42" dur="500"/>
                                        <p:tgtEl>
                                          <p:spTgt spid="5">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14" end="14"/>
                                            </p:txEl>
                                          </p:spTgt>
                                        </p:tgtEl>
                                        <p:attrNameLst>
                                          <p:attrName>style.visibility</p:attrName>
                                        </p:attrNameLst>
                                      </p:cBhvr>
                                      <p:to>
                                        <p:strVal val="visible"/>
                                      </p:to>
                                    </p:set>
                                    <p:animEffect transition="in" filter="fade">
                                      <p:cBhvr>
                                        <p:cTn id="47" dur="500"/>
                                        <p:tgtEl>
                                          <p:spTgt spid="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861967432"/>
              </p:ext>
            </p:extLst>
          </p:nvPr>
        </p:nvGraphicFramePr>
        <p:xfrm>
          <a:off x="414068" y="391004"/>
          <a:ext cx="11362426" cy="834141"/>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834141">
                <a:tc>
                  <a:txBody>
                    <a:bodyPr/>
                    <a:lstStyle/>
                    <a:p>
                      <a:r>
                        <a:rPr lang="en-US" sz="4400" dirty="0"/>
                        <a:t>23</a:t>
                      </a:r>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Shields</a:t>
                      </a:r>
                    </a:p>
                  </a:txBody>
                  <a:tcPr/>
                </a:tc>
                <a:extLst>
                  <a:ext uri="{0D108BD9-81ED-4DB2-BD59-A6C34878D82A}">
                    <a16:rowId xmlns:a16="http://schemas.microsoft.com/office/drawing/2014/main" val="4166713368"/>
                  </a:ext>
                </a:extLst>
              </a:tr>
            </a:tbl>
          </a:graphicData>
        </a:graphic>
      </p:graphicFrame>
      <p:sp>
        <p:nvSpPr>
          <p:cNvPr id="4" name="Subtitle 2">
            <a:extLst>
              <a:ext uri="{FF2B5EF4-FFF2-40B4-BE49-F238E27FC236}">
                <a16:creationId xmlns:a16="http://schemas.microsoft.com/office/drawing/2014/main" id="{F4558322-FBF7-BB11-1F16-EA45A11731F4}"/>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FE250F54-EAA7-ED88-B7D5-F2B38B3194D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
        <p:nvSpPr>
          <p:cNvPr id="6" name="TextBox 5">
            <a:extLst>
              <a:ext uri="{FF2B5EF4-FFF2-40B4-BE49-F238E27FC236}">
                <a16:creationId xmlns:a16="http://schemas.microsoft.com/office/drawing/2014/main" id="{D9105BE3-9CB6-F38F-670E-0672C12FC4E2}"/>
              </a:ext>
            </a:extLst>
          </p:cNvPr>
          <p:cNvSpPr txBox="1"/>
          <p:nvPr/>
        </p:nvSpPr>
        <p:spPr>
          <a:xfrm>
            <a:off x="414068" y="1746719"/>
            <a:ext cx="11362426" cy="286232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Shields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 important part of the Arduino environment is the ability to add boards called shields.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These simply plug onto the Arduino (UNO and MEGA) and in doing so expand its capability.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a NANO typically it is the NANO that plugs into the board but the concept is the same.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pins of the Arduino are carried to the shield and allow the shield to interact with the Arduino without a lot of additional wires.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Shields often includes additional functionality and s</a:t>
            </a:r>
            <a:r>
              <a:rPr lang="en-US" dirty="0"/>
              <a:t>ometimes the simplest part is the most useful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such as providing lots of +5V and Ground connection points and 3 pin headers.</a:t>
            </a:r>
            <a:endParaRPr lang="en-US" b="0" dirty="0"/>
          </a:p>
        </p:txBody>
      </p:sp>
      <p:pic>
        <p:nvPicPr>
          <p:cNvPr id="8" name="Picture 7">
            <a:extLst>
              <a:ext uri="{FF2B5EF4-FFF2-40B4-BE49-F238E27FC236}">
                <a16:creationId xmlns:a16="http://schemas.microsoft.com/office/drawing/2014/main" id="{F166F928-9A3A-D154-7D0C-BB4718AE886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514458" y="4707272"/>
            <a:ext cx="2193768" cy="1847904"/>
          </a:xfrm>
          <a:prstGeom prst="rect">
            <a:avLst/>
          </a:prstGeom>
        </p:spPr>
      </p:pic>
      <p:pic>
        <p:nvPicPr>
          <p:cNvPr id="10" name="Picture 9">
            <a:extLst>
              <a:ext uri="{FF2B5EF4-FFF2-40B4-BE49-F238E27FC236}">
                <a16:creationId xmlns:a16="http://schemas.microsoft.com/office/drawing/2014/main" id="{9D1B4EFE-E83A-A5A1-120B-190C9C99CA8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82549" y="1355587"/>
            <a:ext cx="2250117" cy="1782560"/>
          </a:xfrm>
          <a:prstGeom prst="rect">
            <a:avLst/>
          </a:prstGeom>
        </p:spPr>
      </p:pic>
    </p:spTree>
    <p:extLst>
      <p:ext uri="{BB962C8B-B14F-4D97-AF65-F5344CB8AC3E}">
        <p14:creationId xmlns:p14="http://schemas.microsoft.com/office/powerpoint/2010/main" val="343917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fade">
                                      <p:cBhvr>
                                        <p:cTn id="21" dur="500"/>
                                        <p:tgtEl>
                                          <p:spTgt spid="6">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animEffect transition="in" filter="fade">
                                      <p:cBhvr>
                                        <p:cTn id="29" dur="500"/>
                                        <p:tgtEl>
                                          <p:spTgt spid="6">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animEffect transition="in" filter="fade">
                                      <p:cBhvr>
                                        <p:cTn id="32" dur="500"/>
                                        <p:tgtEl>
                                          <p:spTgt spid="6">
                                            <p:txEl>
                                              <p:pRg st="8" end="8"/>
                                            </p:txEl>
                                          </p:spTgt>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42B55-31B7-4052-A777-A8223F0961DD}"/>
              </a:ext>
            </a:extLst>
          </p:cNvPr>
          <p:cNvSpPr>
            <a:spLocks noGrp="1"/>
          </p:cNvSpPr>
          <p:nvPr>
            <p:ph type="ctrTitle"/>
          </p:nvPr>
        </p:nvSpPr>
        <p:spPr/>
        <p:txBody>
          <a:bodyPr>
            <a:normAutofit fontScale="90000"/>
          </a:bodyPr>
          <a:lstStyle/>
          <a:p>
            <a:br>
              <a:rPr lang="en-US" sz="5400" b="1" dirty="0">
                <a:latin typeface="Algerian" panose="04020705040A02060702" pitchFamily="82" charset="0"/>
              </a:rPr>
            </a:br>
            <a:br>
              <a:rPr lang="en-US" sz="5400" b="1" dirty="0">
                <a:latin typeface="Algerian" panose="04020705040A02060702" pitchFamily="82" charset="0"/>
              </a:rPr>
            </a:br>
            <a:r>
              <a:rPr lang="en-US" sz="8000" b="1" dirty="0">
                <a:latin typeface="MERG_Logo" pitchFamily="2" charset="0"/>
                <a:ea typeface="+mn-ea"/>
                <a:cs typeface="+mn-cs"/>
              </a:rPr>
              <a:t>(Backup) </a:t>
            </a:r>
            <a:r>
              <a:rPr lang="en-US" sz="8000" b="1" dirty="0">
                <a:latin typeface="MERG_Logo" pitchFamily="2" charset="0"/>
                <a:ea typeface="+mn-ea"/>
                <a:cs typeface="+mn-cs"/>
                <a:sym typeface="Wingdings" panose="05000000000000000000" pitchFamily="2" charset="2"/>
              </a:rPr>
              <a:t> (</a:t>
            </a:r>
            <a:r>
              <a:rPr lang="en-US" sz="8000" b="1" dirty="0" err="1">
                <a:latin typeface="MERG_Logo" pitchFamily="2" charset="0"/>
                <a:ea typeface="+mn-ea"/>
                <a:cs typeface="+mn-cs"/>
              </a:rPr>
              <a:t>SLIdEs</a:t>
            </a:r>
            <a:r>
              <a:rPr lang="en-US" sz="8000" b="1" dirty="0">
                <a:latin typeface="MERG_Logo" pitchFamily="2" charset="0"/>
                <a:ea typeface="+mn-ea"/>
                <a:cs typeface="+mn-cs"/>
              </a:rPr>
              <a:t>)</a:t>
            </a:r>
          </a:p>
        </p:txBody>
      </p:sp>
      <p:sp>
        <p:nvSpPr>
          <p:cNvPr id="6" name="Subtitle 5">
            <a:extLst>
              <a:ext uri="{FF2B5EF4-FFF2-40B4-BE49-F238E27FC236}">
                <a16:creationId xmlns:a16="http://schemas.microsoft.com/office/drawing/2014/main" id="{B61020B8-9BB1-F5C1-CE52-DE27EF7499AC}"/>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A1F6D8F6-E16C-93A6-5EDF-73E5ECED7A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5" name="Picture 2" descr="MERG Logo">
            <a:extLst>
              <a:ext uri="{FF2B5EF4-FFF2-40B4-BE49-F238E27FC236}">
                <a16:creationId xmlns:a16="http://schemas.microsoft.com/office/drawing/2014/main" id="{67A36C07-3373-5C78-241C-E2418A300CFF}"/>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695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4169565439"/>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I/O Planning</a:t>
                      </a:r>
                    </a:p>
                  </a:txBody>
                  <a:tcPr/>
                </a:tc>
                <a:extLst>
                  <a:ext uri="{0D108BD9-81ED-4DB2-BD59-A6C34878D82A}">
                    <a16:rowId xmlns:a16="http://schemas.microsoft.com/office/drawing/2014/main" val="4166713368"/>
                  </a:ext>
                </a:extLst>
              </a:tr>
            </a:tbl>
          </a:graphicData>
        </a:graphic>
      </p:graphicFrame>
      <p:sp>
        <p:nvSpPr>
          <p:cNvPr id="4" name="Subtitle 2">
            <a:extLst>
              <a:ext uri="{FF2B5EF4-FFF2-40B4-BE49-F238E27FC236}">
                <a16:creationId xmlns:a16="http://schemas.microsoft.com/office/drawing/2014/main" id="{DAFEA713-03D2-99A4-770B-11E029011B29}"/>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123B397A-1993-0DD7-F56C-6B88242BC92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
        <p:nvSpPr>
          <p:cNvPr id="6" name="TextBox 5">
            <a:extLst>
              <a:ext uri="{FF2B5EF4-FFF2-40B4-BE49-F238E27FC236}">
                <a16:creationId xmlns:a16="http://schemas.microsoft.com/office/drawing/2014/main" id="{CED6DF47-0070-5D29-4A4A-19768522A414}"/>
              </a:ext>
            </a:extLst>
          </p:cNvPr>
          <p:cNvSpPr txBox="1"/>
          <p:nvPr/>
        </p:nvSpPr>
        <p:spPr>
          <a:xfrm>
            <a:off x="560718" y="1463701"/>
            <a:ext cx="11362426" cy="433965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Notes</a:t>
            </a:r>
          </a:p>
          <a:p>
            <a:r>
              <a:rPr lang="en-US" dirty="0"/>
              <a:t>Well planned Arduino projects begin with a good input/output list (I/O list). </a:t>
            </a:r>
          </a:p>
          <a:p>
            <a:r>
              <a:rPr lang="en-US" dirty="0"/>
              <a:t>This is not difficult but will greatly aid your project development including:</a:t>
            </a:r>
          </a:p>
          <a:p>
            <a:pPr marL="285750" indent="-285750">
              <a:buFont typeface="Arial" panose="020B0604020202020204" pitchFamily="34" charset="0"/>
              <a:buChar char="•"/>
            </a:pPr>
            <a:r>
              <a:rPr lang="en-US" dirty="0"/>
              <a:t>Selecting the right sensors and actuators</a:t>
            </a:r>
          </a:p>
          <a:p>
            <a:pPr marL="285750" indent="-285750">
              <a:buFont typeface="Arial" panose="020B0604020202020204" pitchFamily="34" charset="0"/>
              <a:buChar char="•"/>
            </a:pPr>
            <a:r>
              <a:rPr lang="en-US" dirty="0"/>
              <a:t>Picking the right platform (Arduino)</a:t>
            </a:r>
          </a:p>
          <a:p>
            <a:pPr marL="285750" indent="-285750">
              <a:buFont typeface="Arial" panose="020B0604020202020204" pitchFamily="34" charset="0"/>
              <a:buChar char="•"/>
            </a:pPr>
            <a:r>
              <a:rPr lang="en-US" dirty="0"/>
              <a:t>Making the right pin assignments</a:t>
            </a:r>
          </a:p>
          <a:p>
            <a:pPr marL="285750" indent="-285750">
              <a:buFont typeface="Arial" panose="020B0604020202020204" pitchFamily="34" charset="0"/>
              <a:buChar char="•"/>
            </a:pPr>
            <a:r>
              <a:rPr lang="en-US" dirty="0"/>
              <a:t>Logical approach to program (sketch) development</a:t>
            </a:r>
          </a:p>
          <a:p>
            <a:pPr marL="742950" lvl="1" indent="-285750">
              <a:buFont typeface="Arial" panose="020B0604020202020204" pitchFamily="34" charset="0"/>
              <a:buChar char="•"/>
            </a:pPr>
            <a:r>
              <a:rPr lang="en-US" dirty="0"/>
              <a:t>Naming your variables according to a plan)</a:t>
            </a:r>
          </a:p>
          <a:p>
            <a:pPr marL="742950" lvl="1" indent="-285750">
              <a:buFont typeface="Arial" panose="020B0604020202020204" pitchFamily="34" charset="0"/>
              <a:buChar char="•"/>
            </a:pPr>
            <a:r>
              <a:rPr lang="en-US" dirty="0"/>
              <a:t>Where to break down a sketch into reusable parts (functions, structures, or classes as appropriate)</a:t>
            </a:r>
          </a:p>
          <a:p>
            <a:pPr marL="742950" lvl="1" indent="-285750">
              <a:buFont typeface="Arial" panose="020B0604020202020204" pitchFamily="34" charset="0"/>
              <a:buChar char="•"/>
            </a:pPr>
            <a:r>
              <a:rPr lang="en-US" dirty="0"/>
              <a:t>Identifying ‘risk’ – areas where more research or testing may be needed</a:t>
            </a:r>
          </a:p>
          <a:p>
            <a:endParaRPr lang="en-US" b="1" dirty="0"/>
          </a:p>
          <a:p>
            <a:r>
              <a:rPr lang="en-US" b="1" dirty="0"/>
              <a:t>A good I/O List includes:</a:t>
            </a:r>
          </a:p>
          <a:p>
            <a:pPr marL="285750" indent="-285750">
              <a:buFont typeface="Arial" panose="020B0604020202020204" pitchFamily="34" charset="0"/>
              <a:buChar char="•"/>
            </a:pPr>
            <a:r>
              <a:rPr lang="en-US" dirty="0"/>
              <a:t>Which Arduino are you working on</a:t>
            </a:r>
          </a:p>
          <a:p>
            <a:pPr marL="285750" indent="-285750">
              <a:buFont typeface="Arial" panose="020B0604020202020204" pitchFamily="34" charset="0"/>
              <a:buChar char="•"/>
            </a:pPr>
            <a:r>
              <a:rPr lang="en-US" dirty="0"/>
              <a:t>A signal name, I/O designation, a pin number, and a brief (one or two words) statement of intent</a:t>
            </a:r>
          </a:p>
          <a:p>
            <a:pPr marL="285750" indent="-285750">
              <a:buFont typeface="Arial" panose="020B0604020202020204" pitchFamily="34" charset="0"/>
              <a:buChar char="•"/>
            </a:pPr>
            <a:r>
              <a:rPr lang="en-US" dirty="0"/>
              <a:t>Can be expanded to include (for example) sensor type, a JMRI/CMRI designation</a:t>
            </a:r>
          </a:p>
        </p:txBody>
      </p:sp>
    </p:spTree>
    <p:extLst>
      <p:ext uri="{BB962C8B-B14F-4D97-AF65-F5344CB8AC3E}">
        <p14:creationId xmlns:p14="http://schemas.microsoft.com/office/powerpoint/2010/main" val="243803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932808930"/>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I/O Planning</a:t>
                      </a:r>
                    </a:p>
                  </a:txBody>
                  <a:tcPr/>
                </a:tc>
                <a:extLst>
                  <a:ext uri="{0D108BD9-81ED-4DB2-BD59-A6C34878D82A}">
                    <a16:rowId xmlns:a16="http://schemas.microsoft.com/office/drawing/2014/main" val="4166713368"/>
                  </a:ext>
                </a:extLst>
              </a:tr>
            </a:tbl>
          </a:graphicData>
        </a:graphic>
      </p:graphicFrame>
      <p:sp>
        <p:nvSpPr>
          <p:cNvPr id="4" name="Subtitle 2">
            <a:extLst>
              <a:ext uri="{FF2B5EF4-FFF2-40B4-BE49-F238E27FC236}">
                <a16:creationId xmlns:a16="http://schemas.microsoft.com/office/drawing/2014/main" id="{DAFEA713-03D2-99A4-770B-11E029011B29}"/>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123B397A-1993-0DD7-F56C-6B88242BC92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
        <p:nvSpPr>
          <p:cNvPr id="6" name="TextBox 5">
            <a:extLst>
              <a:ext uri="{FF2B5EF4-FFF2-40B4-BE49-F238E27FC236}">
                <a16:creationId xmlns:a16="http://schemas.microsoft.com/office/drawing/2014/main" id="{CED6DF47-0070-5D29-4A4A-19768522A414}"/>
              </a:ext>
            </a:extLst>
          </p:cNvPr>
          <p:cNvSpPr txBox="1"/>
          <p:nvPr/>
        </p:nvSpPr>
        <p:spPr>
          <a:xfrm>
            <a:off x="560718" y="1463701"/>
            <a:ext cx="11362426" cy="430887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latin typeface="+mn-lt"/>
                <a:ea typeface="+mn-ea"/>
                <a:cs typeface="+mn-cs"/>
              </a:rPr>
              <a:t>Example I/O list: </a:t>
            </a:r>
            <a:r>
              <a:rPr lang="en-US" sz="1600" b="0" kern="1200" dirty="0">
                <a:solidFill>
                  <a:schemeClr val="dk1"/>
                </a:solidFill>
                <a:latin typeface="+mn-lt"/>
                <a:ea typeface="+mn-ea"/>
                <a:cs typeface="+mn-cs"/>
              </a:rPr>
              <a:t>(In this plan Inputs and Outputs are distinguished by colour)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kern="1200" dirty="0">
              <a:solidFill>
                <a:schemeClr val="dk1"/>
              </a:solidFill>
              <a:latin typeface="+mn-lt"/>
              <a:ea typeface="+mn-ea"/>
              <a:cs typeface="+mn-cs"/>
            </a:endParaRPr>
          </a:p>
          <a:p>
            <a:r>
              <a:rPr lang="en-US" sz="1800" dirty="0">
                <a:solidFill>
                  <a:srgbClr val="0070C0"/>
                </a:solidFill>
                <a:latin typeface="Courier New" panose="02070309020205020404" pitchFamily="49" charset="0"/>
                <a:cs typeface="Courier New" panose="02070309020205020404" pitchFamily="49" charset="0"/>
              </a:rPr>
              <a:t>Name  Description            Arduino Pin  </a:t>
            </a:r>
            <a:r>
              <a:rPr lang="en-US" sz="1800" dirty="0" err="1">
                <a:solidFill>
                  <a:srgbClr val="0070C0"/>
                </a:solidFill>
                <a:latin typeface="Courier New" panose="02070309020205020404" pitchFamily="49" charset="0"/>
                <a:cs typeface="Courier New" panose="02070309020205020404" pitchFamily="49" charset="0"/>
              </a:rPr>
              <a:t>CMRI‘Sensor</a:t>
            </a:r>
            <a:r>
              <a:rPr lang="en-US" sz="1800" dirty="0">
                <a:solidFill>
                  <a:srgbClr val="0070C0"/>
                </a:solidFill>
                <a:latin typeface="Courier New" panose="02070309020205020404" pitchFamily="49" charset="0"/>
                <a:cs typeface="Courier New" panose="02070309020205020404" pitchFamily="49" charset="0"/>
              </a:rPr>
              <a:t>’ Notes </a:t>
            </a:r>
          </a:p>
          <a:p>
            <a:r>
              <a:rPr lang="en-US" sz="1800" dirty="0">
                <a:solidFill>
                  <a:srgbClr val="0070C0"/>
                </a:solidFill>
                <a:latin typeface="Courier New" panose="02070309020205020404" pitchFamily="49" charset="0"/>
                <a:cs typeface="Courier New" panose="02070309020205020404" pitchFamily="49" charset="0"/>
              </a:rPr>
              <a:t>----- ---------------------  ------- ---  -----------  -----</a:t>
            </a:r>
          </a:p>
          <a:p>
            <a:r>
              <a:rPr lang="en-US" sz="1800" dirty="0">
                <a:solidFill>
                  <a:srgbClr val="0070C0"/>
                </a:solidFill>
                <a:latin typeface="Courier New" panose="02070309020205020404" pitchFamily="49" charset="0"/>
                <a:cs typeface="Courier New" panose="02070309020205020404" pitchFamily="49" charset="0"/>
              </a:rPr>
              <a:t>PM2T  Thrown Status          2       A4   CS1          Closed Status is inverse</a:t>
            </a:r>
          </a:p>
          <a:p>
            <a:r>
              <a:rPr lang="en-US" sz="1800" dirty="0">
                <a:solidFill>
                  <a:srgbClr val="0070C0"/>
                </a:solidFill>
                <a:latin typeface="Courier New" panose="02070309020205020404" pitchFamily="49" charset="0"/>
                <a:cs typeface="Courier New" panose="02070309020205020404" pitchFamily="49" charset="0"/>
              </a:rPr>
              <a:t>IR02                         2       A2   CS3</a:t>
            </a:r>
          </a:p>
          <a:p>
            <a:r>
              <a:rPr lang="en-US" sz="1800" dirty="0">
                <a:solidFill>
                  <a:srgbClr val="0070C0"/>
                </a:solidFill>
                <a:latin typeface="Courier New" panose="02070309020205020404" pitchFamily="49" charset="0"/>
                <a:cs typeface="Courier New" panose="02070309020205020404" pitchFamily="49" charset="0"/>
              </a:rPr>
              <a:t>TOTI2                        2       A1   CS5</a:t>
            </a:r>
          </a:p>
          <a:p>
            <a:endParaRPr lang="en-US" sz="1800" b="1" dirty="0">
              <a:solidFill>
                <a:srgbClr val="0070C0"/>
              </a:solidFill>
              <a:latin typeface="Courier New" panose="02070309020205020404" pitchFamily="49" charset="0"/>
              <a:cs typeface="Courier New" panose="02070309020205020404" pitchFamily="49" charset="0"/>
            </a:endParaRPr>
          </a:p>
          <a:p>
            <a:endParaRPr lang="en-US" sz="1800" b="1" dirty="0">
              <a:solidFill>
                <a:srgbClr val="0070C0"/>
              </a:solidFill>
              <a:latin typeface="Courier New" panose="02070309020205020404" pitchFamily="49" charset="0"/>
              <a:cs typeface="Courier New" panose="02070309020205020404" pitchFamily="49" charset="0"/>
            </a:endParaRPr>
          </a:p>
          <a:p>
            <a:r>
              <a:rPr lang="en-US" sz="1800" dirty="0">
                <a:solidFill>
                  <a:srgbClr val="C00000"/>
                </a:solidFill>
                <a:latin typeface="Courier New" panose="02070309020205020404" pitchFamily="49" charset="0"/>
                <a:cs typeface="Courier New" panose="02070309020205020404" pitchFamily="49" charset="0"/>
              </a:rPr>
              <a:t>Name  Description            Arduino Pin </a:t>
            </a:r>
            <a:r>
              <a:rPr lang="en-US" sz="1800" dirty="0" err="1">
                <a:solidFill>
                  <a:srgbClr val="C00000"/>
                </a:solidFill>
                <a:latin typeface="Courier New" panose="02070309020205020404" pitchFamily="49" charset="0"/>
                <a:cs typeface="Courier New" panose="02070309020205020404" pitchFamily="49" charset="0"/>
              </a:rPr>
              <a:t>CMRI‘Light</a:t>
            </a:r>
            <a:r>
              <a:rPr lang="en-US" sz="1800" dirty="0">
                <a:solidFill>
                  <a:srgbClr val="C00000"/>
                </a:solidFill>
                <a:latin typeface="Courier New" panose="02070309020205020404" pitchFamily="49" charset="0"/>
                <a:cs typeface="Courier New" panose="02070309020205020404" pitchFamily="49" charset="0"/>
              </a:rPr>
              <a:t>’   Notes</a:t>
            </a:r>
          </a:p>
          <a:p>
            <a:r>
              <a:rPr lang="en-US" sz="1800" dirty="0">
                <a:solidFill>
                  <a:srgbClr val="C00000"/>
                </a:solidFill>
                <a:latin typeface="Courier New" panose="02070309020205020404" pitchFamily="49" charset="0"/>
                <a:cs typeface="Courier New" panose="02070309020205020404" pitchFamily="49" charset="0"/>
              </a:rPr>
              <a:t>----- ---------------------- ------- --- -----------   ----</a:t>
            </a:r>
          </a:p>
          <a:p>
            <a:r>
              <a:rPr lang="en-US" dirty="0">
                <a:solidFill>
                  <a:srgbClr val="C00000"/>
                </a:solidFill>
                <a:latin typeface="Courier New" panose="02070309020205020404" pitchFamily="49" charset="0"/>
                <a:cs typeface="Courier New" panose="02070309020205020404" pitchFamily="49" charset="0"/>
              </a:rPr>
              <a:t>Rly1  </a:t>
            </a:r>
            <a:r>
              <a:rPr lang="en-US" sz="1800" dirty="0">
                <a:solidFill>
                  <a:srgbClr val="C00000"/>
                </a:solidFill>
                <a:latin typeface="Courier New" panose="02070309020205020404" pitchFamily="49" charset="0"/>
                <a:cs typeface="Courier New" panose="02070309020205020404" pitchFamily="49" charset="0"/>
              </a:rPr>
              <a:t>Activate Random Relay  6     A0    CL4001</a:t>
            </a:r>
          </a:p>
          <a:p>
            <a:r>
              <a:rPr lang="en-US" sz="1800" dirty="0">
                <a:solidFill>
                  <a:srgbClr val="C00000"/>
                </a:solidFill>
                <a:latin typeface="Courier New" panose="02070309020205020404" pitchFamily="49" charset="0"/>
                <a:cs typeface="Courier New" panose="02070309020205020404" pitchFamily="49" charset="0"/>
              </a:rPr>
              <a:t>Rly2  Activate Welding Relay 6     A1    CL4002</a:t>
            </a:r>
          </a:p>
          <a:p>
            <a:r>
              <a:rPr lang="en-US" sz="1800" dirty="0">
                <a:solidFill>
                  <a:srgbClr val="C00000"/>
                </a:solidFill>
                <a:latin typeface="Courier New" panose="02070309020205020404" pitchFamily="49" charset="0"/>
                <a:cs typeface="Courier New" panose="02070309020205020404" pitchFamily="49" charset="0"/>
              </a:rPr>
              <a:t>Msg1  Change message Index   6     A4/A5 CL4003        I2C</a:t>
            </a:r>
            <a:endParaRPr lang="en-US" sz="1800" b="1" dirty="0">
              <a:solidFill>
                <a:srgbClr val="C00000"/>
              </a:solidFill>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143631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532844365"/>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Pull Up Resistor</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cxnSp>
        <p:nvCxnSpPr>
          <p:cNvPr id="13" name="Straight Connector 12">
            <a:extLst>
              <a:ext uri="{FF2B5EF4-FFF2-40B4-BE49-F238E27FC236}">
                <a16:creationId xmlns:a16="http://schemas.microsoft.com/office/drawing/2014/main" id="{00BAA954-3C4C-C2B8-6A44-E3FA700F1C81}"/>
              </a:ext>
            </a:extLst>
          </p:cNvPr>
          <p:cNvCxnSpPr>
            <a:cxnSpLocks/>
          </p:cNvCxnSpPr>
          <p:nvPr/>
        </p:nvCxnSpPr>
        <p:spPr>
          <a:xfrm>
            <a:off x="2685358" y="2486152"/>
            <a:ext cx="2130725" cy="0"/>
          </a:xfrm>
          <a:prstGeom prst="line">
            <a:avLst/>
          </a:prstGeom>
          <a:ln w="476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59BC019-95DB-9E3C-F66E-61EC174A6C09}"/>
              </a:ext>
            </a:extLst>
          </p:cNvPr>
          <p:cNvCxnSpPr>
            <a:cxnSpLocks/>
          </p:cNvCxnSpPr>
          <p:nvPr/>
        </p:nvCxnSpPr>
        <p:spPr>
          <a:xfrm>
            <a:off x="2677616" y="2003400"/>
            <a:ext cx="2130725" cy="0"/>
          </a:xfrm>
          <a:prstGeom prst="line">
            <a:avLst/>
          </a:prstGeom>
          <a:ln w="476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E93BD4F-5D4F-588A-7059-1E69A2F8B9FE}"/>
              </a:ext>
            </a:extLst>
          </p:cNvPr>
          <p:cNvCxnSpPr>
            <a:cxnSpLocks/>
          </p:cNvCxnSpPr>
          <p:nvPr/>
        </p:nvCxnSpPr>
        <p:spPr>
          <a:xfrm>
            <a:off x="2685358" y="2922431"/>
            <a:ext cx="2130725"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F692E2D-ADC6-7278-F396-46EF292F25E5}"/>
              </a:ext>
            </a:extLst>
          </p:cNvPr>
          <p:cNvSpPr txBox="1"/>
          <p:nvPr/>
        </p:nvSpPr>
        <p:spPr>
          <a:xfrm>
            <a:off x="4477072" y="1500050"/>
            <a:ext cx="1952934" cy="338554"/>
          </a:xfrm>
          <a:prstGeom prst="rect">
            <a:avLst/>
          </a:prstGeom>
          <a:noFill/>
        </p:spPr>
        <p:txBody>
          <a:bodyPr wrap="square" rtlCol="0">
            <a:spAutoFit/>
          </a:bodyPr>
          <a:lstStyle/>
          <a:p>
            <a:pPr algn="ctr"/>
            <a:r>
              <a:rPr lang="en-US" sz="1600" dirty="0"/>
              <a:t>Arduino Digital Input</a:t>
            </a:r>
          </a:p>
        </p:txBody>
      </p:sp>
      <p:sp>
        <p:nvSpPr>
          <p:cNvPr id="18" name="Rectangle 17">
            <a:extLst>
              <a:ext uri="{FF2B5EF4-FFF2-40B4-BE49-F238E27FC236}">
                <a16:creationId xmlns:a16="http://schemas.microsoft.com/office/drawing/2014/main" id="{04880413-ED20-17C4-3CF0-4CAAB024FF5B}"/>
              </a:ext>
            </a:extLst>
          </p:cNvPr>
          <p:cNvSpPr/>
          <p:nvPr/>
        </p:nvSpPr>
        <p:spPr>
          <a:xfrm>
            <a:off x="4816084" y="1847146"/>
            <a:ext cx="1274910" cy="1236134"/>
          </a:xfrm>
          <a:prstGeom prst="rect">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Hexagon 18">
            <a:extLst>
              <a:ext uri="{FF2B5EF4-FFF2-40B4-BE49-F238E27FC236}">
                <a16:creationId xmlns:a16="http://schemas.microsoft.com/office/drawing/2014/main" id="{6435334A-EC76-7F47-46B9-1537E08E0B8F}"/>
              </a:ext>
            </a:extLst>
          </p:cNvPr>
          <p:cNvSpPr/>
          <p:nvPr/>
        </p:nvSpPr>
        <p:spPr>
          <a:xfrm>
            <a:off x="4704763" y="2348026"/>
            <a:ext cx="238125" cy="22583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exagon 19">
            <a:extLst>
              <a:ext uri="{FF2B5EF4-FFF2-40B4-BE49-F238E27FC236}">
                <a16:creationId xmlns:a16="http://schemas.microsoft.com/office/drawing/2014/main" id="{B1201EB8-4F90-BA9D-46D8-CD44C870952C}"/>
              </a:ext>
            </a:extLst>
          </p:cNvPr>
          <p:cNvSpPr/>
          <p:nvPr/>
        </p:nvSpPr>
        <p:spPr>
          <a:xfrm>
            <a:off x="4697021" y="2809515"/>
            <a:ext cx="238125" cy="22583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B5F002ED-DE1E-FDED-1293-BEF62EB81AD8}"/>
              </a:ext>
            </a:extLst>
          </p:cNvPr>
          <p:cNvCxnSpPr>
            <a:cxnSpLocks/>
          </p:cNvCxnSpPr>
          <p:nvPr/>
        </p:nvCxnSpPr>
        <p:spPr>
          <a:xfrm>
            <a:off x="4899222" y="2486152"/>
            <a:ext cx="965863" cy="0"/>
          </a:xfrm>
          <a:prstGeom prst="line">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22" name="TextBox 21">
            <a:extLst>
              <a:ext uri="{FF2B5EF4-FFF2-40B4-BE49-F238E27FC236}">
                <a16:creationId xmlns:a16="http://schemas.microsoft.com/office/drawing/2014/main" id="{E5164469-DC97-7AA2-3C67-034C024724C9}"/>
              </a:ext>
            </a:extLst>
          </p:cNvPr>
          <p:cNvSpPr txBox="1"/>
          <p:nvPr/>
        </p:nvSpPr>
        <p:spPr>
          <a:xfrm>
            <a:off x="592875" y="3951425"/>
            <a:ext cx="11513399" cy="2308324"/>
          </a:xfrm>
          <a:prstGeom prst="rect">
            <a:avLst/>
          </a:prstGeom>
          <a:noFill/>
        </p:spPr>
        <p:txBody>
          <a:bodyPr wrap="square" rtlCol="0">
            <a:spAutoFit/>
          </a:bodyPr>
          <a:lstStyle/>
          <a:p>
            <a:r>
              <a:rPr lang="en-US" b="1" dirty="0"/>
              <a:t>How it works:</a:t>
            </a:r>
          </a:p>
          <a:p>
            <a:pPr marL="285750" indent="-285750">
              <a:buFont typeface="Arial" panose="020B0604020202020204" pitchFamily="34" charset="0"/>
              <a:buChar char="•"/>
            </a:pPr>
            <a:r>
              <a:rPr lang="en-US" dirty="0"/>
              <a:t>Some Arduino inputs can have an internal resistor called a pull up resistor. (enabled via software) </a:t>
            </a:r>
          </a:p>
          <a:p>
            <a:pPr marL="285750" indent="-285750">
              <a:buFont typeface="Arial" panose="020B0604020202020204" pitchFamily="34" charset="0"/>
              <a:buChar char="•"/>
            </a:pPr>
            <a:r>
              <a:rPr lang="en-US" dirty="0"/>
              <a:t>With nothing else connected (switch is open) this resistor connects the input to the 5 volt level which the input sees. (Since current flow is zero the voltage drop across the resistor is also zero. ( using ohms law of V = IR)</a:t>
            </a:r>
          </a:p>
          <a:p>
            <a:pPr marL="285750" indent="-285750">
              <a:buFont typeface="Arial" panose="020B0604020202020204" pitchFamily="34" charset="0"/>
              <a:buChar char="•"/>
            </a:pPr>
            <a:r>
              <a:rPr lang="en-US" dirty="0"/>
              <a:t>If the switch is closed the input is connected directly to ground and now the input sees that new value</a:t>
            </a:r>
          </a:p>
          <a:p>
            <a:pPr marL="285750" indent="-285750">
              <a:buFont typeface="Arial" panose="020B0604020202020204" pitchFamily="34" charset="0"/>
              <a:buChar char="•"/>
            </a:pPr>
            <a:r>
              <a:rPr lang="en-US" dirty="0"/>
              <a:t>The pullup resistor value is high enough that current flow from 5VDC to ground through the switch is negligible. </a:t>
            </a:r>
          </a:p>
          <a:p>
            <a:pPr marL="285750" indent="-285750">
              <a:buFont typeface="Arial" panose="020B0604020202020204" pitchFamily="34" charset="0"/>
              <a:buChar char="•"/>
            </a:pPr>
            <a:r>
              <a:rPr lang="en-US" dirty="0"/>
              <a:t>An ‘external’ pullup resistor could be used equally well.</a:t>
            </a:r>
          </a:p>
          <a:p>
            <a:pPr marL="285750" indent="-285750">
              <a:buFont typeface="Arial" panose="020B0604020202020204" pitchFamily="34" charset="0"/>
              <a:buChar char="•"/>
            </a:pPr>
            <a:r>
              <a:rPr lang="en-US" dirty="0"/>
              <a:t>Sometimes a ‘pulldown’ resistor is used but never would you use both at the same time.</a:t>
            </a:r>
          </a:p>
        </p:txBody>
      </p:sp>
      <p:sp>
        <p:nvSpPr>
          <p:cNvPr id="23" name="Hexagon 22">
            <a:extLst>
              <a:ext uri="{FF2B5EF4-FFF2-40B4-BE49-F238E27FC236}">
                <a16:creationId xmlns:a16="http://schemas.microsoft.com/office/drawing/2014/main" id="{35735EBB-0D57-20E6-4D8A-B45C062FA160}"/>
              </a:ext>
            </a:extLst>
          </p:cNvPr>
          <p:cNvSpPr/>
          <p:nvPr/>
        </p:nvSpPr>
        <p:spPr>
          <a:xfrm>
            <a:off x="4697021" y="1890162"/>
            <a:ext cx="238125" cy="22583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449EF80-16FC-5EF3-85D3-88789BA116AC}"/>
              </a:ext>
            </a:extLst>
          </p:cNvPr>
          <p:cNvGrpSpPr/>
          <p:nvPr/>
        </p:nvGrpSpPr>
        <p:grpSpPr>
          <a:xfrm>
            <a:off x="2426812" y="1828221"/>
            <a:ext cx="371295" cy="1236134"/>
            <a:chOff x="6831762" y="1049000"/>
            <a:chExt cx="371295" cy="1236134"/>
          </a:xfrm>
        </p:grpSpPr>
        <p:sp>
          <p:nvSpPr>
            <p:cNvPr id="25" name="Rectangle 24">
              <a:extLst>
                <a:ext uri="{FF2B5EF4-FFF2-40B4-BE49-F238E27FC236}">
                  <a16:creationId xmlns:a16="http://schemas.microsoft.com/office/drawing/2014/main" id="{B5F96264-7587-0D00-EA59-E5945EC6C931}"/>
                </a:ext>
              </a:extLst>
            </p:cNvPr>
            <p:cNvSpPr/>
            <p:nvPr/>
          </p:nvSpPr>
          <p:spPr>
            <a:xfrm>
              <a:off x="6831762" y="1049000"/>
              <a:ext cx="371295" cy="1236134"/>
            </a:xfrm>
            <a:prstGeom prst="rect">
              <a:avLst/>
            </a:prstGeom>
            <a:solidFill>
              <a:schemeClr val="tx1">
                <a:lumMod val="85000"/>
                <a:lumOff val="15000"/>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Hexagon 25">
              <a:extLst>
                <a:ext uri="{FF2B5EF4-FFF2-40B4-BE49-F238E27FC236}">
                  <a16:creationId xmlns:a16="http://schemas.microsoft.com/office/drawing/2014/main" id="{C7D883BC-67B6-F477-CE66-DC2D1470FFF8}"/>
                </a:ext>
              </a:extLst>
            </p:cNvPr>
            <p:cNvSpPr/>
            <p:nvPr/>
          </p:nvSpPr>
          <p:spPr>
            <a:xfrm>
              <a:off x="6900209" y="1549880"/>
              <a:ext cx="238125" cy="225832"/>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a:extLst>
                <a:ext uri="{FF2B5EF4-FFF2-40B4-BE49-F238E27FC236}">
                  <a16:creationId xmlns:a16="http://schemas.microsoft.com/office/drawing/2014/main" id="{6827BE46-A0B8-0072-F2E7-3BBFE2305973}"/>
                </a:ext>
              </a:extLst>
            </p:cNvPr>
            <p:cNvSpPr/>
            <p:nvPr/>
          </p:nvSpPr>
          <p:spPr>
            <a:xfrm>
              <a:off x="6892467" y="2011369"/>
              <a:ext cx="238125" cy="225832"/>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exagon 27">
              <a:extLst>
                <a:ext uri="{FF2B5EF4-FFF2-40B4-BE49-F238E27FC236}">
                  <a16:creationId xmlns:a16="http://schemas.microsoft.com/office/drawing/2014/main" id="{E37BA723-87E6-311E-356A-2657488D6275}"/>
                </a:ext>
              </a:extLst>
            </p:cNvPr>
            <p:cNvSpPr/>
            <p:nvPr/>
          </p:nvSpPr>
          <p:spPr>
            <a:xfrm>
              <a:off x="6892467" y="1092016"/>
              <a:ext cx="238125" cy="225832"/>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3DE4F213-4248-7C3E-07CC-3C0600F8A081}"/>
              </a:ext>
            </a:extLst>
          </p:cNvPr>
          <p:cNvSpPr txBox="1"/>
          <p:nvPr/>
        </p:nvSpPr>
        <p:spPr>
          <a:xfrm>
            <a:off x="1617833" y="1482475"/>
            <a:ext cx="1321440" cy="338554"/>
          </a:xfrm>
          <a:prstGeom prst="rect">
            <a:avLst/>
          </a:prstGeom>
          <a:noFill/>
        </p:spPr>
        <p:txBody>
          <a:bodyPr wrap="square" rtlCol="0">
            <a:spAutoFit/>
          </a:bodyPr>
          <a:lstStyle/>
          <a:p>
            <a:pPr algn="ctr"/>
            <a:r>
              <a:rPr lang="en-US" sz="1600" dirty="0"/>
              <a:t>3 Pin Header</a:t>
            </a:r>
          </a:p>
        </p:txBody>
      </p:sp>
      <p:pic>
        <p:nvPicPr>
          <p:cNvPr id="30" name="Picture 2">
            <a:extLst>
              <a:ext uri="{FF2B5EF4-FFF2-40B4-BE49-F238E27FC236}">
                <a16:creationId xmlns:a16="http://schemas.microsoft.com/office/drawing/2014/main" id="{67609EF0-A1B4-8A1E-4698-7E51AD21D2BE}"/>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rot="16200000">
            <a:off x="4851868" y="2111495"/>
            <a:ext cx="708269" cy="265601"/>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Connector 30">
            <a:extLst>
              <a:ext uri="{FF2B5EF4-FFF2-40B4-BE49-F238E27FC236}">
                <a16:creationId xmlns:a16="http://schemas.microsoft.com/office/drawing/2014/main" id="{B4B27131-6CC4-E1F1-37FB-A5B5DCC8DDC1}"/>
              </a:ext>
            </a:extLst>
          </p:cNvPr>
          <p:cNvCxnSpPr>
            <a:cxnSpLocks/>
          </p:cNvCxnSpPr>
          <p:nvPr/>
        </p:nvCxnSpPr>
        <p:spPr>
          <a:xfrm>
            <a:off x="4899222" y="2003078"/>
            <a:ext cx="30678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TextBox 31">
            <a:extLst>
              <a:ext uri="{FF2B5EF4-FFF2-40B4-BE49-F238E27FC236}">
                <a16:creationId xmlns:a16="http://schemas.microsoft.com/office/drawing/2014/main" id="{CCBDC2AD-9494-5BA8-0731-A37CD37B6F79}"/>
              </a:ext>
            </a:extLst>
          </p:cNvPr>
          <p:cNvSpPr txBox="1"/>
          <p:nvPr/>
        </p:nvSpPr>
        <p:spPr>
          <a:xfrm>
            <a:off x="3678090" y="1764811"/>
            <a:ext cx="796036" cy="261610"/>
          </a:xfrm>
          <a:prstGeom prst="rect">
            <a:avLst/>
          </a:prstGeom>
          <a:noFill/>
        </p:spPr>
        <p:txBody>
          <a:bodyPr wrap="square" rtlCol="0">
            <a:spAutoFit/>
          </a:bodyPr>
          <a:lstStyle/>
          <a:p>
            <a:pPr algn="ctr"/>
            <a:r>
              <a:rPr lang="en-US" sz="1050" dirty="0"/>
              <a:t>+5 VDC</a:t>
            </a:r>
          </a:p>
        </p:txBody>
      </p:sp>
      <p:sp>
        <p:nvSpPr>
          <p:cNvPr id="33" name="TextBox 32">
            <a:extLst>
              <a:ext uri="{FF2B5EF4-FFF2-40B4-BE49-F238E27FC236}">
                <a16:creationId xmlns:a16="http://schemas.microsoft.com/office/drawing/2014/main" id="{B6842D32-B2FE-71A8-BB62-B42A57660BB8}"/>
              </a:ext>
            </a:extLst>
          </p:cNvPr>
          <p:cNvSpPr txBox="1"/>
          <p:nvPr/>
        </p:nvSpPr>
        <p:spPr>
          <a:xfrm>
            <a:off x="3649550" y="2261562"/>
            <a:ext cx="796036" cy="261610"/>
          </a:xfrm>
          <a:prstGeom prst="rect">
            <a:avLst/>
          </a:prstGeom>
          <a:noFill/>
        </p:spPr>
        <p:txBody>
          <a:bodyPr wrap="square" rtlCol="0">
            <a:spAutoFit/>
          </a:bodyPr>
          <a:lstStyle/>
          <a:p>
            <a:pPr algn="ctr"/>
            <a:r>
              <a:rPr lang="en-US" sz="1050" dirty="0"/>
              <a:t>DI Signal</a:t>
            </a:r>
          </a:p>
        </p:txBody>
      </p:sp>
      <p:sp>
        <p:nvSpPr>
          <p:cNvPr id="34" name="TextBox 33">
            <a:extLst>
              <a:ext uri="{FF2B5EF4-FFF2-40B4-BE49-F238E27FC236}">
                <a16:creationId xmlns:a16="http://schemas.microsoft.com/office/drawing/2014/main" id="{CD797345-82A1-90C6-2597-20138B8C9D76}"/>
              </a:ext>
            </a:extLst>
          </p:cNvPr>
          <p:cNvSpPr txBox="1"/>
          <p:nvPr/>
        </p:nvSpPr>
        <p:spPr>
          <a:xfrm>
            <a:off x="3649550" y="2687380"/>
            <a:ext cx="796036" cy="261610"/>
          </a:xfrm>
          <a:prstGeom prst="rect">
            <a:avLst/>
          </a:prstGeom>
          <a:noFill/>
        </p:spPr>
        <p:txBody>
          <a:bodyPr wrap="square" rtlCol="0">
            <a:spAutoFit/>
          </a:bodyPr>
          <a:lstStyle/>
          <a:p>
            <a:pPr algn="ctr"/>
            <a:r>
              <a:rPr lang="en-US" sz="1050" dirty="0" err="1"/>
              <a:t>Gnd</a:t>
            </a:r>
            <a:endParaRPr lang="en-US" sz="1050" dirty="0"/>
          </a:p>
        </p:txBody>
      </p:sp>
      <p:cxnSp>
        <p:nvCxnSpPr>
          <p:cNvPr id="35" name="Straight Connector 34">
            <a:extLst>
              <a:ext uri="{FF2B5EF4-FFF2-40B4-BE49-F238E27FC236}">
                <a16:creationId xmlns:a16="http://schemas.microsoft.com/office/drawing/2014/main" id="{B044FEFE-205A-03E3-240F-2F8DF060CC21}"/>
              </a:ext>
            </a:extLst>
          </p:cNvPr>
          <p:cNvCxnSpPr>
            <a:cxnSpLocks/>
            <a:endCxn id="26" idx="3"/>
          </p:cNvCxnSpPr>
          <p:nvPr/>
        </p:nvCxnSpPr>
        <p:spPr>
          <a:xfrm flipV="1">
            <a:off x="1282309" y="2442017"/>
            <a:ext cx="1212950" cy="221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5493FE-D107-FA3C-567B-65630E11625A}"/>
              </a:ext>
            </a:extLst>
          </p:cNvPr>
          <p:cNvCxnSpPr>
            <a:cxnSpLocks/>
          </p:cNvCxnSpPr>
          <p:nvPr/>
        </p:nvCxnSpPr>
        <p:spPr>
          <a:xfrm flipV="1">
            <a:off x="1282309" y="3009367"/>
            <a:ext cx="1197608" cy="221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FB0045D5-D4A3-7374-6F48-67A5699A996D}"/>
              </a:ext>
            </a:extLst>
          </p:cNvPr>
          <p:cNvSpPr txBox="1"/>
          <p:nvPr/>
        </p:nvSpPr>
        <p:spPr>
          <a:xfrm>
            <a:off x="1104074" y="2534174"/>
            <a:ext cx="796036" cy="369332"/>
          </a:xfrm>
          <a:prstGeom prst="rect">
            <a:avLst/>
          </a:prstGeom>
          <a:noFill/>
        </p:spPr>
        <p:txBody>
          <a:bodyPr wrap="square" rtlCol="0">
            <a:spAutoFit/>
          </a:bodyPr>
          <a:lstStyle/>
          <a:p>
            <a:pPr algn="ctr"/>
            <a:r>
              <a:rPr lang="en-US" dirty="0"/>
              <a:t>Switch</a:t>
            </a:r>
          </a:p>
        </p:txBody>
      </p:sp>
      <p:pic>
        <p:nvPicPr>
          <p:cNvPr id="47" name="Picture 2">
            <a:extLst>
              <a:ext uri="{FF2B5EF4-FFF2-40B4-BE49-F238E27FC236}">
                <a16:creationId xmlns:a16="http://schemas.microsoft.com/office/drawing/2014/main" id="{D4511A79-ECAA-3301-46B1-6AF2A0DB0C29}"/>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rot="16200000">
            <a:off x="9593807" y="2145984"/>
            <a:ext cx="708269" cy="265601"/>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EEEEA237-D8B5-7CDA-9862-DBC07A90C5D3}"/>
              </a:ext>
            </a:extLst>
          </p:cNvPr>
          <p:cNvSpPr txBox="1"/>
          <p:nvPr/>
        </p:nvSpPr>
        <p:spPr>
          <a:xfrm>
            <a:off x="9493880" y="1686702"/>
            <a:ext cx="796036" cy="261610"/>
          </a:xfrm>
          <a:prstGeom prst="rect">
            <a:avLst/>
          </a:prstGeom>
          <a:noFill/>
        </p:spPr>
        <p:txBody>
          <a:bodyPr wrap="square" rtlCol="0">
            <a:spAutoFit/>
          </a:bodyPr>
          <a:lstStyle/>
          <a:p>
            <a:pPr algn="ctr"/>
            <a:r>
              <a:rPr lang="en-US" sz="1050" dirty="0"/>
              <a:t>+5 VDC</a:t>
            </a:r>
          </a:p>
        </p:txBody>
      </p:sp>
      <p:sp>
        <p:nvSpPr>
          <p:cNvPr id="49" name="TextBox 48">
            <a:extLst>
              <a:ext uri="{FF2B5EF4-FFF2-40B4-BE49-F238E27FC236}">
                <a16:creationId xmlns:a16="http://schemas.microsoft.com/office/drawing/2014/main" id="{FE20418C-02E3-ED93-3263-56EAB8776A6A}"/>
              </a:ext>
            </a:extLst>
          </p:cNvPr>
          <p:cNvSpPr txBox="1"/>
          <p:nvPr/>
        </p:nvSpPr>
        <p:spPr>
          <a:xfrm>
            <a:off x="10714123" y="2426816"/>
            <a:ext cx="796036" cy="261610"/>
          </a:xfrm>
          <a:prstGeom prst="rect">
            <a:avLst/>
          </a:prstGeom>
          <a:noFill/>
        </p:spPr>
        <p:txBody>
          <a:bodyPr wrap="square" rtlCol="0">
            <a:spAutoFit/>
          </a:bodyPr>
          <a:lstStyle/>
          <a:p>
            <a:pPr algn="ctr"/>
            <a:r>
              <a:rPr lang="en-US" sz="1050" dirty="0"/>
              <a:t>DI Signal</a:t>
            </a:r>
          </a:p>
        </p:txBody>
      </p:sp>
      <p:sp>
        <p:nvSpPr>
          <p:cNvPr id="50" name="TextBox 49">
            <a:extLst>
              <a:ext uri="{FF2B5EF4-FFF2-40B4-BE49-F238E27FC236}">
                <a16:creationId xmlns:a16="http://schemas.microsoft.com/office/drawing/2014/main" id="{B95EA2AC-39AD-894A-8F2C-7E69FED55BC7}"/>
              </a:ext>
            </a:extLst>
          </p:cNvPr>
          <p:cNvSpPr txBox="1"/>
          <p:nvPr/>
        </p:nvSpPr>
        <p:spPr>
          <a:xfrm>
            <a:off x="9577306" y="3446380"/>
            <a:ext cx="796036" cy="261610"/>
          </a:xfrm>
          <a:prstGeom prst="rect">
            <a:avLst/>
          </a:prstGeom>
          <a:noFill/>
        </p:spPr>
        <p:txBody>
          <a:bodyPr wrap="square" rtlCol="0">
            <a:spAutoFit/>
          </a:bodyPr>
          <a:lstStyle/>
          <a:p>
            <a:pPr algn="ctr"/>
            <a:r>
              <a:rPr lang="en-US" sz="1050" dirty="0" err="1"/>
              <a:t>Gnd</a:t>
            </a:r>
            <a:endParaRPr lang="en-US" sz="1050" dirty="0"/>
          </a:p>
        </p:txBody>
      </p:sp>
      <p:cxnSp>
        <p:nvCxnSpPr>
          <p:cNvPr id="51" name="Straight Connector 50">
            <a:extLst>
              <a:ext uri="{FF2B5EF4-FFF2-40B4-BE49-F238E27FC236}">
                <a16:creationId xmlns:a16="http://schemas.microsoft.com/office/drawing/2014/main" id="{A0B68E57-F025-F694-979E-D8E66321C455}"/>
              </a:ext>
            </a:extLst>
          </p:cNvPr>
          <p:cNvCxnSpPr>
            <a:cxnSpLocks/>
          </p:cNvCxnSpPr>
          <p:nvPr/>
        </p:nvCxnSpPr>
        <p:spPr>
          <a:xfrm>
            <a:off x="9947941" y="2464173"/>
            <a:ext cx="0" cy="42878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41E91AA-ED70-5842-4A7A-F3BA1EB55307}"/>
              </a:ext>
            </a:extLst>
          </p:cNvPr>
          <p:cNvCxnSpPr>
            <a:cxnSpLocks/>
            <a:stCxn id="47" idx="1"/>
          </p:cNvCxnSpPr>
          <p:nvPr/>
        </p:nvCxnSpPr>
        <p:spPr>
          <a:xfrm>
            <a:off x="9947942" y="2632919"/>
            <a:ext cx="766181" cy="0"/>
          </a:xfrm>
          <a:prstGeom prst="line">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8C85E48-8E0D-5DFD-CEEA-D73C43CB707E}"/>
              </a:ext>
            </a:extLst>
          </p:cNvPr>
          <p:cNvSpPr txBox="1"/>
          <p:nvPr/>
        </p:nvSpPr>
        <p:spPr>
          <a:xfrm>
            <a:off x="9313449" y="1327026"/>
            <a:ext cx="1952934" cy="338554"/>
          </a:xfrm>
          <a:prstGeom prst="rect">
            <a:avLst/>
          </a:prstGeom>
          <a:noFill/>
        </p:spPr>
        <p:txBody>
          <a:bodyPr wrap="square" rtlCol="0">
            <a:spAutoFit/>
          </a:bodyPr>
          <a:lstStyle/>
          <a:p>
            <a:pPr algn="ctr"/>
            <a:r>
              <a:rPr lang="en-US" sz="1600" dirty="0"/>
              <a:t>Equivalent Circuit</a:t>
            </a:r>
          </a:p>
        </p:txBody>
      </p:sp>
      <p:sp>
        <p:nvSpPr>
          <p:cNvPr id="54" name="TextBox 53">
            <a:extLst>
              <a:ext uri="{FF2B5EF4-FFF2-40B4-BE49-F238E27FC236}">
                <a16:creationId xmlns:a16="http://schemas.microsoft.com/office/drawing/2014/main" id="{8656E39A-8B70-7AE9-106E-6FEDAA95EC49}"/>
              </a:ext>
            </a:extLst>
          </p:cNvPr>
          <p:cNvSpPr txBox="1"/>
          <p:nvPr/>
        </p:nvSpPr>
        <p:spPr>
          <a:xfrm>
            <a:off x="9849177" y="2086366"/>
            <a:ext cx="796036" cy="415498"/>
          </a:xfrm>
          <a:prstGeom prst="rect">
            <a:avLst/>
          </a:prstGeom>
          <a:noFill/>
        </p:spPr>
        <p:txBody>
          <a:bodyPr wrap="square" rtlCol="0">
            <a:spAutoFit/>
          </a:bodyPr>
          <a:lstStyle/>
          <a:p>
            <a:pPr algn="ctr"/>
            <a:r>
              <a:rPr lang="en-US" sz="1050" dirty="0"/>
              <a:t>Internal Pullup R</a:t>
            </a:r>
          </a:p>
        </p:txBody>
      </p:sp>
      <p:sp>
        <p:nvSpPr>
          <p:cNvPr id="55" name="TextBox 54">
            <a:extLst>
              <a:ext uri="{FF2B5EF4-FFF2-40B4-BE49-F238E27FC236}">
                <a16:creationId xmlns:a16="http://schemas.microsoft.com/office/drawing/2014/main" id="{FD3D7200-CA58-50DF-2370-C6000F04CABF}"/>
              </a:ext>
            </a:extLst>
          </p:cNvPr>
          <p:cNvSpPr txBox="1"/>
          <p:nvPr/>
        </p:nvSpPr>
        <p:spPr>
          <a:xfrm>
            <a:off x="5266709" y="2173869"/>
            <a:ext cx="796036" cy="415498"/>
          </a:xfrm>
          <a:prstGeom prst="rect">
            <a:avLst/>
          </a:prstGeom>
          <a:noFill/>
        </p:spPr>
        <p:txBody>
          <a:bodyPr wrap="square" rtlCol="0">
            <a:spAutoFit/>
          </a:bodyPr>
          <a:lstStyle/>
          <a:p>
            <a:pPr algn="ctr"/>
            <a:r>
              <a:rPr lang="en-US" sz="1050" dirty="0"/>
              <a:t>Internal Pullup R</a:t>
            </a:r>
          </a:p>
        </p:txBody>
      </p:sp>
      <p:cxnSp>
        <p:nvCxnSpPr>
          <p:cNvPr id="57" name="Straight Arrow Connector 56">
            <a:extLst>
              <a:ext uri="{FF2B5EF4-FFF2-40B4-BE49-F238E27FC236}">
                <a16:creationId xmlns:a16="http://schemas.microsoft.com/office/drawing/2014/main" id="{A40B5535-2701-16C8-F634-57EF539990F8}"/>
              </a:ext>
            </a:extLst>
          </p:cNvPr>
          <p:cNvCxnSpPr>
            <a:cxnSpLocks/>
          </p:cNvCxnSpPr>
          <p:nvPr/>
        </p:nvCxnSpPr>
        <p:spPr>
          <a:xfrm flipH="1" flipV="1">
            <a:off x="898179" y="2470315"/>
            <a:ext cx="424007" cy="56036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892F161-1A0C-5727-3FE5-751E6B4A88F7}"/>
              </a:ext>
            </a:extLst>
          </p:cNvPr>
          <p:cNvCxnSpPr>
            <a:cxnSpLocks/>
          </p:cNvCxnSpPr>
          <p:nvPr/>
        </p:nvCxnSpPr>
        <p:spPr>
          <a:xfrm flipH="1" flipV="1">
            <a:off x="9522669" y="2861824"/>
            <a:ext cx="424007" cy="56036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E0527AC-7F80-6DD6-0132-DEAA9B045541}"/>
              </a:ext>
            </a:extLst>
          </p:cNvPr>
          <p:cNvCxnSpPr>
            <a:cxnSpLocks/>
          </p:cNvCxnSpPr>
          <p:nvPr/>
        </p:nvCxnSpPr>
        <p:spPr>
          <a:xfrm>
            <a:off x="9931808" y="3422192"/>
            <a:ext cx="766181" cy="0"/>
          </a:xfrm>
          <a:prstGeom prst="line">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Subtitle 2">
            <a:extLst>
              <a:ext uri="{FF2B5EF4-FFF2-40B4-BE49-F238E27FC236}">
                <a16:creationId xmlns:a16="http://schemas.microsoft.com/office/drawing/2014/main" id="{B9900C56-C61D-211E-E790-ABE734617C4E}"/>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42" name="Picture 41">
            <a:extLst>
              <a:ext uri="{FF2B5EF4-FFF2-40B4-BE49-F238E27FC236}">
                <a16:creationId xmlns:a16="http://schemas.microsoft.com/office/drawing/2014/main" id="{E627E993-3C5D-C45B-0792-D87938C0582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33624935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644113796"/>
              </p:ext>
            </p:extLst>
          </p:nvPr>
        </p:nvGraphicFramePr>
        <p:xfrm>
          <a:off x="415505" y="391004"/>
          <a:ext cx="11360989" cy="5706146"/>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890459">
                <a:tc>
                  <a:txBody>
                    <a:bodyPr/>
                    <a:lstStyle/>
                    <a:p>
                      <a:endParaRPr lang="en-US" sz="4400" dirty="0"/>
                    </a:p>
                  </a:txBody>
                  <a:tcPr/>
                </a:tc>
                <a:tc>
                  <a:txBody>
                    <a:bodyPr/>
                    <a:lstStyle/>
                    <a:p>
                      <a:r>
                        <a:rPr lang="en-US" sz="4400" dirty="0">
                          <a:solidFill>
                            <a:srgbClr val="FFFF00"/>
                          </a:solidFill>
                        </a:rPr>
                        <a:t>RS-485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Serial Communications</a:t>
                      </a:r>
                    </a:p>
                  </a:txBody>
                  <a:tcPr/>
                </a:tc>
                <a:extLst>
                  <a:ext uri="{0D108BD9-81ED-4DB2-BD59-A6C34878D82A}">
                    <a16:rowId xmlns:a16="http://schemas.microsoft.com/office/drawing/2014/main" val="4166713368"/>
                  </a:ext>
                </a:extLst>
              </a:tr>
              <a:tr h="1340967">
                <a:tc gridSpan="2">
                  <a:txBody>
                    <a:bodyPr/>
                    <a:lstStyle/>
                    <a:p>
                      <a:r>
                        <a:rPr lang="en-US" b="1" dirty="0"/>
                        <a:t>Usage:</a:t>
                      </a:r>
                    </a:p>
                    <a:p>
                      <a:r>
                        <a:rPr lang="en-US" dirty="0"/>
                        <a:t>Relatively slow long distance communications in electrically noisy environments.</a:t>
                      </a:r>
                    </a:p>
                  </a:txBody>
                  <a:tcPr/>
                </a:tc>
                <a:tc hMerge="1">
                  <a:txBody>
                    <a:bodyPr/>
                    <a:lstStyle/>
                    <a:p>
                      <a:endParaRPr lang="en-US"/>
                    </a:p>
                  </a:txBody>
                  <a:tcPr/>
                </a:tc>
                <a:tc>
                  <a:txBody>
                    <a:bodyPr/>
                    <a:lstStyle/>
                    <a:p>
                      <a:r>
                        <a:rPr lang="en-US" b="1" dirty="0"/>
                        <a:t>Photo</a:t>
                      </a:r>
                      <a:r>
                        <a:rPr lang="en-US" dirty="0"/>
                        <a:t>:</a:t>
                      </a:r>
                    </a:p>
                    <a:p>
                      <a:endParaRPr lang="en-US" dirty="0"/>
                    </a:p>
                  </a:txBody>
                  <a:tcPr/>
                </a:tc>
                <a:extLst>
                  <a:ext uri="{0D108BD9-81ED-4DB2-BD59-A6C34878D82A}">
                    <a16:rowId xmlns:a16="http://schemas.microsoft.com/office/drawing/2014/main" val="1083252038"/>
                  </a:ext>
                </a:extLst>
              </a:tr>
              <a:tr h="2214148">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Individual devices (nodes) are given an address and only respond to messages addressed to them. Most only respond - but one (called the master) can also initiate communications. Signal is via voltage difference on two unshielded wires. Any electrical noise is picked up equally on both wires - and thus cancel out (no difference).</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Old school and reliable. (Was) commonly used in industry for PLC's and robotics as the underlying transport for 'Modbus’. </a:t>
                      </a:r>
                    </a:p>
                    <a:p>
                      <a:r>
                        <a:rPr lang="en-US" b="1" dirty="0"/>
                        <a:t>Cons:</a:t>
                      </a:r>
                    </a:p>
                    <a:p>
                      <a:r>
                        <a:rPr lang="en-US" dirty="0"/>
                        <a:t>Slow. It is a transport mechanism, but is not connection oriented. There is no built in error checking, no retry, or any guaranteed delivery. </a:t>
                      </a:r>
                    </a:p>
                  </a:txBody>
                  <a:tcPr/>
                </a:tc>
                <a:extLst>
                  <a:ext uri="{0D108BD9-81ED-4DB2-BD59-A6C34878D82A}">
                    <a16:rowId xmlns:a16="http://schemas.microsoft.com/office/drawing/2014/main" val="2494442280"/>
                  </a:ext>
                </a:extLst>
              </a:tr>
              <a:tr h="1153819">
                <a:tc gridSpan="2">
                  <a:txBody>
                    <a:bodyPr/>
                    <a:lstStyle/>
                    <a:p>
                      <a:r>
                        <a:rPr lang="en-US" b="1" dirty="0"/>
                        <a:t>Notes:</a:t>
                      </a:r>
                    </a:p>
                    <a:p>
                      <a:r>
                        <a:rPr lang="en-US" dirty="0"/>
                        <a:t>My display layout has 6 RS485 modules including a USB.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RS485 modules have built in termination resistor R7 which must be removed if more than one module is used.</a:t>
                      </a:r>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00C2489F-B810-4AE6-A17F-547D6F1F135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60310" y="1502508"/>
            <a:ext cx="1671216" cy="1049628"/>
          </a:xfrm>
          <a:prstGeom prst="rect">
            <a:avLst/>
          </a:prstGeom>
        </p:spPr>
      </p:pic>
      <p:pic>
        <p:nvPicPr>
          <p:cNvPr id="5" name="Picture 4">
            <a:extLst>
              <a:ext uri="{FF2B5EF4-FFF2-40B4-BE49-F238E27FC236}">
                <a16:creationId xmlns:a16="http://schemas.microsoft.com/office/drawing/2014/main" id="{285FD8E7-2490-4AB5-9047-CDA4EB8C4FF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49442" y="1502507"/>
            <a:ext cx="1946244" cy="1047630"/>
          </a:xfrm>
          <a:prstGeom prst="rect">
            <a:avLst/>
          </a:prstGeom>
        </p:spPr>
      </p:pic>
      <p:sp>
        <p:nvSpPr>
          <p:cNvPr id="8" name="Subtitle 2">
            <a:extLst>
              <a:ext uri="{FF2B5EF4-FFF2-40B4-BE49-F238E27FC236}">
                <a16:creationId xmlns:a16="http://schemas.microsoft.com/office/drawing/2014/main" id="{7AFF94B5-A049-2183-7DF4-C57A515AC81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9" name="Picture 8">
            <a:extLst>
              <a:ext uri="{FF2B5EF4-FFF2-40B4-BE49-F238E27FC236}">
                <a16:creationId xmlns:a16="http://schemas.microsoft.com/office/drawing/2014/main" id="{8BDECE6B-87DF-5CB2-739B-0063A17FCC9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4158339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328512351"/>
              </p:ext>
            </p:extLst>
          </p:nvPr>
        </p:nvGraphicFramePr>
        <p:xfrm>
          <a:off x="415505" y="391004"/>
          <a:ext cx="11450679" cy="5759630"/>
        </p:xfrm>
        <a:graphic>
          <a:graphicData uri="http://schemas.openxmlformats.org/drawingml/2006/table">
            <a:tbl>
              <a:tblPr firstRow="1" bandRow="1">
                <a:tableStyleId>{5C22544A-7EE6-4342-B048-85BDC9FD1C3A}</a:tableStyleId>
              </a:tblPr>
              <a:tblGrid>
                <a:gridCol w="1138981">
                  <a:extLst>
                    <a:ext uri="{9D8B030D-6E8A-4147-A177-3AD203B41FA5}">
                      <a16:colId xmlns:a16="http://schemas.microsoft.com/office/drawing/2014/main" val="747525499"/>
                    </a:ext>
                  </a:extLst>
                </a:gridCol>
                <a:gridCol w="4501829">
                  <a:extLst>
                    <a:ext uri="{9D8B030D-6E8A-4147-A177-3AD203B41FA5}">
                      <a16:colId xmlns:a16="http://schemas.microsoft.com/office/drawing/2014/main" val="2892156475"/>
                    </a:ext>
                  </a:extLst>
                </a:gridCol>
                <a:gridCol w="5809869">
                  <a:extLst>
                    <a:ext uri="{9D8B030D-6E8A-4147-A177-3AD203B41FA5}">
                      <a16:colId xmlns:a16="http://schemas.microsoft.com/office/drawing/2014/main" val="3449804923"/>
                    </a:ext>
                  </a:extLst>
                </a:gridCol>
              </a:tblGrid>
              <a:tr h="889641">
                <a:tc>
                  <a:txBody>
                    <a:bodyPr/>
                    <a:lstStyle/>
                    <a:p>
                      <a:endParaRPr lang="en-US" sz="4400" dirty="0"/>
                    </a:p>
                  </a:txBody>
                  <a:tcPr/>
                </a:tc>
                <a:tc>
                  <a:txBody>
                    <a:bodyPr/>
                    <a:lstStyle/>
                    <a:p>
                      <a:r>
                        <a:rPr lang="en-US" sz="4400" dirty="0">
                          <a:solidFill>
                            <a:srgbClr val="FFFF00"/>
                          </a:solidFill>
                        </a:rPr>
                        <a:t>I2C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Serial Communications</a:t>
                      </a:r>
                    </a:p>
                  </a:txBody>
                  <a:tcPr/>
                </a:tc>
                <a:extLst>
                  <a:ext uri="{0D108BD9-81ED-4DB2-BD59-A6C34878D82A}">
                    <a16:rowId xmlns:a16="http://schemas.microsoft.com/office/drawing/2014/main" val="4166713368"/>
                  </a:ext>
                </a:extLst>
              </a:tr>
              <a:tr h="1669589">
                <a:tc gridSpan="2">
                  <a:txBody>
                    <a:bodyPr/>
                    <a:lstStyle/>
                    <a:p>
                      <a:r>
                        <a:rPr lang="en-US" b="1" dirty="0"/>
                        <a:t>Usage:</a:t>
                      </a:r>
                    </a:p>
                    <a:p>
                      <a:r>
                        <a:rPr lang="en-US" dirty="0"/>
                        <a:t>Moderate speed short distance communications. Inter Integrated Circuit Communications (I2C) was designed so that chips on a circuit board could talk to each other with a minimum of wires in between. </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3685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Messages are sent out to specified addresses.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(essentially just a print statement in software).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software library function handles all the details.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Essentially a network on a circuit board but has been proven in use beyond this (model railway distances)</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Fast and easy to implement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Well supported in the market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Arduino has built in support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Be aware: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Addresses are often fixed at factory and can’t be changed</a:t>
                      </a:r>
                    </a:p>
                  </a:txBody>
                  <a:tcPr/>
                </a:tc>
                <a:extLst>
                  <a:ext uri="{0D108BD9-81ED-4DB2-BD59-A6C34878D82A}">
                    <a16:rowId xmlns:a16="http://schemas.microsoft.com/office/drawing/2014/main" val="2494442280"/>
                  </a:ext>
                </a:extLst>
              </a:tr>
              <a:tr h="1226568">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Two applications on my own layout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OLED station board (right)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Turntable Control Panel LCD User Interface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1E1BDAC9-2ECA-482C-843F-AABEF9B8AC2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96000" y="1689429"/>
            <a:ext cx="911684" cy="710872"/>
          </a:xfrm>
          <a:prstGeom prst="rect">
            <a:avLst/>
          </a:prstGeom>
        </p:spPr>
      </p:pic>
      <p:pic>
        <p:nvPicPr>
          <p:cNvPr id="5" name="Picture 4">
            <a:extLst>
              <a:ext uri="{FF2B5EF4-FFF2-40B4-BE49-F238E27FC236}">
                <a16:creationId xmlns:a16="http://schemas.microsoft.com/office/drawing/2014/main" id="{0797C6F8-98CF-42A6-83FA-1CE384B3DF3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182638" y="1454718"/>
            <a:ext cx="1929811" cy="1364682"/>
          </a:xfrm>
          <a:prstGeom prst="rect">
            <a:avLst/>
          </a:prstGeom>
        </p:spPr>
      </p:pic>
      <p:pic>
        <p:nvPicPr>
          <p:cNvPr id="4" name="Picture 3">
            <a:extLst>
              <a:ext uri="{FF2B5EF4-FFF2-40B4-BE49-F238E27FC236}">
                <a16:creationId xmlns:a16="http://schemas.microsoft.com/office/drawing/2014/main" id="{84875AF9-B386-5E02-EBC9-6638BDB765A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140844" y="4806239"/>
            <a:ext cx="3063541" cy="1265328"/>
          </a:xfrm>
          <a:prstGeom prst="rect">
            <a:avLst/>
          </a:prstGeom>
        </p:spPr>
      </p:pic>
      <p:pic>
        <p:nvPicPr>
          <p:cNvPr id="9" name="Picture 8">
            <a:extLst>
              <a:ext uri="{FF2B5EF4-FFF2-40B4-BE49-F238E27FC236}">
                <a16:creationId xmlns:a16="http://schemas.microsoft.com/office/drawing/2014/main" id="{C36190BE-DF42-3EB1-444B-DA0782A4A08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25566687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42B55-31B7-4052-A777-A8223F0961DD}"/>
              </a:ext>
            </a:extLst>
          </p:cNvPr>
          <p:cNvSpPr>
            <a:spLocks noGrp="1"/>
          </p:cNvSpPr>
          <p:nvPr>
            <p:ph type="ctrTitle"/>
          </p:nvPr>
        </p:nvSpPr>
        <p:spPr/>
        <p:txBody>
          <a:bodyPr>
            <a:normAutofit fontScale="90000"/>
          </a:bodyPr>
          <a:lstStyle/>
          <a:p>
            <a:br>
              <a:rPr lang="en-US" sz="5400" b="1" dirty="0">
                <a:latin typeface="Algerian" panose="04020705040A02060702" pitchFamily="82" charset="0"/>
              </a:rPr>
            </a:br>
            <a:br>
              <a:rPr lang="en-US" sz="5400" b="1" dirty="0">
                <a:latin typeface="Algerian" panose="04020705040A02060702" pitchFamily="82" charset="0"/>
              </a:rPr>
            </a:br>
            <a:r>
              <a:rPr lang="en-US" sz="8000" b="1" dirty="0">
                <a:latin typeface="MERG_Logo" pitchFamily="2" charset="0"/>
                <a:ea typeface="+mn-ea"/>
                <a:cs typeface="+mn-cs"/>
              </a:rPr>
              <a:t>(</a:t>
            </a:r>
            <a:r>
              <a:rPr lang="en-US" sz="8000" b="1" dirty="0" err="1">
                <a:latin typeface="MERG_Logo" pitchFamily="2" charset="0"/>
                <a:ea typeface="+mn-ea"/>
                <a:cs typeface="+mn-cs"/>
              </a:rPr>
              <a:t>ThE</a:t>
            </a:r>
            <a:r>
              <a:rPr lang="en-US" sz="8000" b="1" dirty="0">
                <a:latin typeface="MERG_Logo" pitchFamily="2" charset="0"/>
                <a:ea typeface="+mn-ea"/>
                <a:cs typeface="+mn-cs"/>
              </a:rPr>
              <a:t>)  (</a:t>
            </a:r>
            <a:r>
              <a:rPr lang="en-US" sz="8000" b="1" dirty="0" err="1">
                <a:latin typeface="MERG_Logo" pitchFamily="2" charset="0"/>
                <a:ea typeface="+mn-ea"/>
                <a:cs typeface="+mn-cs"/>
              </a:rPr>
              <a:t>ENd</a:t>
            </a:r>
            <a:r>
              <a:rPr lang="en-US" sz="8000" b="1" dirty="0">
                <a:latin typeface="MERG_Logo" pitchFamily="2" charset="0"/>
                <a:ea typeface="+mn-ea"/>
                <a:cs typeface="+mn-cs"/>
              </a:rPr>
              <a:t>)</a:t>
            </a:r>
          </a:p>
        </p:txBody>
      </p:sp>
      <p:sp>
        <p:nvSpPr>
          <p:cNvPr id="6" name="Subtitle 5">
            <a:extLst>
              <a:ext uri="{FF2B5EF4-FFF2-40B4-BE49-F238E27FC236}">
                <a16:creationId xmlns:a16="http://schemas.microsoft.com/office/drawing/2014/main" id="{B61020B8-9BB1-F5C1-CE52-DE27EF7499AC}"/>
              </a:ext>
            </a:extLst>
          </p:cNvPr>
          <p:cNvSpPr>
            <a:spLocks noGrp="1"/>
          </p:cNvSpPr>
          <p:nvPr>
            <p:ph type="subTitle" idx="1"/>
          </p:nvPr>
        </p:nvSpPr>
        <p:spPr/>
        <p:txBody>
          <a:bodyPr/>
          <a:lstStyle/>
          <a:p>
            <a:endParaRPr lang="en-US" dirty="0"/>
          </a:p>
        </p:txBody>
      </p:sp>
      <p:pic>
        <p:nvPicPr>
          <p:cNvPr id="4" name="Picture 3">
            <a:extLst>
              <a:ext uri="{FF2B5EF4-FFF2-40B4-BE49-F238E27FC236}">
                <a16:creationId xmlns:a16="http://schemas.microsoft.com/office/drawing/2014/main" id="{A1F6D8F6-E16C-93A6-5EDF-73E5ECED7A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5" name="Picture 2" descr="MERG Logo">
            <a:extLst>
              <a:ext uri="{FF2B5EF4-FFF2-40B4-BE49-F238E27FC236}">
                <a16:creationId xmlns:a16="http://schemas.microsoft.com/office/drawing/2014/main" id="{67A36C07-3373-5C78-241C-E2418A300CFF}"/>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C962C3A-BB49-B3B2-2B8E-CA15E746E0C4}"/>
              </a:ext>
            </a:extLst>
          </p:cNvPr>
          <p:cNvPicPr>
            <a:picLocks noChangeAspect="1"/>
          </p:cNvPicPr>
          <p:nvPr/>
        </p:nvPicPr>
        <p:blipFill>
          <a:blip r:embed="rId4" cstate="email">
            <a:extLst>
              <a:ext uri="{28A0092B-C50C-407E-A947-70E740481C1C}">
                <a14:useLocalDpi xmlns:a14="http://schemas.microsoft.com/office/drawing/2010/main"/>
              </a:ext>
              <a:ext uri="{837473B0-CC2E-450A-ABE3-18F120FF3D39}">
                <a1611:picAttrSrcUrl xmlns:a1611="http://schemas.microsoft.com/office/drawing/2016/11/main" r:id="rId5"/>
              </a:ext>
            </a:extLst>
          </a:blip>
          <a:stretch>
            <a:fillRect/>
          </a:stretch>
        </p:blipFill>
        <p:spPr>
          <a:xfrm>
            <a:off x="6955535" y="4029003"/>
            <a:ext cx="627617" cy="627617"/>
          </a:xfrm>
          <a:prstGeom prst="rect">
            <a:avLst/>
          </a:prstGeom>
        </p:spPr>
      </p:pic>
    </p:spTree>
    <p:extLst>
      <p:ext uri="{BB962C8B-B14F-4D97-AF65-F5344CB8AC3E}">
        <p14:creationId xmlns:p14="http://schemas.microsoft.com/office/powerpoint/2010/main" val="784109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162282846"/>
              </p:ext>
            </p:extLst>
          </p:nvPr>
        </p:nvGraphicFramePr>
        <p:xfrm>
          <a:off x="595223" y="391005"/>
          <a:ext cx="11181271" cy="762000"/>
        </p:xfrm>
        <a:graphic>
          <a:graphicData uri="http://schemas.openxmlformats.org/drawingml/2006/table">
            <a:tbl>
              <a:tblPr firstRow="1" bandRow="1">
                <a:tableStyleId>{5C22544A-7EE6-4342-B048-85BDC9FD1C3A}</a:tableStyleId>
              </a:tblPr>
              <a:tblGrid>
                <a:gridCol w="950342">
                  <a:extLst>
                    <a:ext uri="{9D8B030D-6E8A-4147-A177-3AD203B41FA5}">
                      <a16:colId xmlns:a16="http://schemas.microsoft.com/office/drawing/2014/main" val="747525499"/>
                    </a:ext>
                  </a:extLst>
                </a:gridCol>
                <a:gridCol w="4467046">
                  <a:extLst>
                    <a:ext uri="{9D8B030D-6E8A-4147-A177-3AD203B41FA5}">
                      <a16:colId xmlns:a16="http://schemas.microsoft.com/office/drawing/2014/main" val="2892156475"/>
                    </a:ext>
                  </a:extLst>
                </a:gridCol>
                <a:gridCol w="5763883">
                  <a:extLst>
                    <a:ext uri="{9D8B030D-6E8A-4147-A177-3AD203B41FA5}">
                      <a16:colId xmlns:a16="http://schemas.microsoft.com/office/drawing/2014/main" val="3449804923"/>
                    </a:ext>
                  </a:extLst>
                </a:gridCol>
              </a:tblGrid>
              <a:tr h="710647">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Hardware</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pic>
        <p:nvPicPr>
          <p:cNvPr id="3" name="Picture 2">
            <a:extLst>
              <a:ext uri="{FF2B5EF4-FFF2-40B4-BE49-F238E27FC236}">
                <a16:creationId xmlns:a16="http://schemas.microsoft.com/office/drawing/2014/main" id="{D28089E2-727E-17FB-BDA0-6E52DD7F66EF}"/>
              </a:ext>
            </a:extLst>
          </p:cNvPr>
          <p:cNvPicPr>
            <a:picLocks noChangeAspect="1"/>
          </p:cNvPicPr>
          <p:nvPr/>
        </p:nvPicPr>
        <p:blipFill>
          <a:blip r:embed="rId2"/>
          <a:stretch>
            <a:fillRect/>
          </a:stretch>
        </p:blipFill>
        <p:spPr>
          <a:xfrm>
            <a:off x="3819776" y="4442716"/>
            <a:ext cx="3171825" cy="2152650"/>
          </a:xfrm>
          <a:prstGeom prst="rect">
            <a:avLst/>
          </a:prstGeom>
        </p:spPr>
      </p:pic>
      <p:pic>
        <p:nvPicPr>
          <p:cNvPr id="5" name="Picture 4">
            <a:extLst>
              <a:ext uri="{FF2B5EF4-FFF2-40B4-BE49-F238E27FC236}">
                <a16:creationId xmlns:a16="http://schemas.microsoft.com/office/drawing/2014/main" id="{1AE65A48-BB58-2BB8-C50E-B6364B6CEB5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5800" y="4574667"/>
            <a:ext cx="2783266" cy="1125980"/>
          </a:xfrm>
          <a:prstGeom prst="rect">
            <a:avLst/>
          </a:prstGeom>
        </p:spPr>
      </p:pic>
      <p:pic>
        <p:nvPicPr>
          <p:cNvPr id="8" name="Picture 7">
            <a:extLst>
              <a:ext uri="{FF2B5EF4-FFF2-40B4-BE49-F238E27FC236}">
                <a16:creationId xmlns:a16="http://schemas.microsoft.com/office/drawing/2014/main" id="{76CA0377-600B-E0EE-C3EC-C81E8055093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497990" y="4442716"/>
            <a:ext cx="4278504" cy="2152650"/>
          </a:xfrm>
          <a:prstGeom prst="rect">
            <a:avLst/>
          </a:prstGeom>
        </p:spPr>
      </p:pic>
      <p:sp>
        <p:nvSpPr>
          <p:cNvPr id="6" name="Subtitle 2">
            <a:extLst>
              <a:ext uri="{FF2B5EF4-FFF2-40B4-BE49-F238E27FC236}">
                <a16:creationId xmlns:a16="http://schemas.microsoft.com/office/drawing/2014/main" id="{628547AF-E365-DD92-1F66-B356F53402C3}"/>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sp>
        <p:nvSpPr>
          <p:cNvPr id="9" name="TextBox 8">
            <a:extLst>
              <a:ext uri="{FF2B5EF4-FFF2-40B4-BE49-F238E27FC236}">
                <a16:creationId xmlns:a16="http://schemas.microsoft.com/office/drawing/2014/main" id="{F7948262-19C7-2A96-584C-BB39D6B8ECD3}"/>
              </a:ext>
            </a:extLst>
          </p:cNvPr>
          <p:cNvSpPr txBox="1"/>
          <p:nvPr/>
        </p:nvSpPr>
        <p:spPr>
          <a:xfrm>
            <a:off x="685800" y="1263872"/>
            <a:ext cx="11090694" cy="34163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latin typeface="+mn-lt"/>
                <a:ea typeface="+mn-ea"/>
                <a:cs typeface="+mn-cs"/>
              </a:rPr>
              <a:t>ARDUINO</a:t>
            </a:r>
            <a:r>
              <a:rPr lang="en-US" sz="1800" b="0" kern="1200" dirty="0">
                <a:solidFill>
                  <a:schemeClr val="tx1"/>
                </a:solidFill>
                <a:latin typeface="+mn-lt"/>
                <a:ea typeface="+mn-ea"/>
                <a:cs typeface="+mn-cs"/>
              </a:rPr>
              <a:t>: Is not a single product but a range of products.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They are open source hardware and so ‘legal’ clones are available from a variety of manufacturers or from the OEM.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The commonality is they all use the </a:t>
            </a:r>
            <a:r>
              <a:rPr lang="en-US" sz="1800" b="1" kern="1200" dirty="0">
                <a:solidFill>
                  <a:srgbClr val="C00000"/>
                </a:solidFill>
                <a:latin typeface="+mn-lt"/>
                <a:ea typeface="+mn-ea"/>
                <a:cs typeface="+mn-cs"/>
              </a:rPr>
              <a:t>Arduino IDE </a:t>
            </a:r>
            <a:r>
              <a:rPr lang="en-US" sz="1800" b="0" kern="1200" dirty="0">
                <a:solidFill>
                  <a:schemeClr val="tx1"/>
                </a:solidFill>
                <a:latin typeface="+mn-lt"/>
                <a:ea typeface="+mn-ea"/>
                <a:cs typeface="+mn-cs"/>
              </a:rPr>
              <a:t>(Integrated Development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NANO / UNO / MEGA </a:t>
            </a:r>
            <a:r>
              <a:rPr lang="en-US" b="0" dirty="0">
                <a:solidFill>
                  <a:schemeClr val="tx1"/>
                </a:solidFill>
              </a:rPr>
              <a:t>(and others) are names given to individual products in the Arduino.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Simplistically they are small, medium and large … but differences can go a long way beyond this obvious aspect.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defRPr/>
            </a:pPr>
            <a:r>
              <a:rPr lang="en-US" b="0" dirty="0">
                <a:solidFill>
                  <a:schemeClr val="tx1"/>
                </a:solidFill>
              </a:rPr>
              <a:t>A lot of resources are available for specific boards. </a:t>
            </a:r>
            <a:r>
              <a:rPr lang="en-US" sz="1400" dirty="0">
                <a:hlinkClick r:id="rId5"/>
              </a:rPr>
              <a:t>https://maker.pro/arduino/tutorial/a-comparison-of-popular-arduino-boards</a:t>
            </a:r>
            <a:endParaRPr lang="en-US" sz="1400" dirty="0"/>
          </a:p>
          <a:p>
            <a:pPr>
              <a:defRPr/>
            </a:pPr>
            <a:endParaRPr lang="en-US" b="0" dirty="0">
              <a:solidFill>
                <a:schemeClr val="tx1"/>
              </a:solidFill>
            </a:endParaRPr>
          </a:p>
          <a:p>
            <a:r>
              <a:rPr lang="en-US" b="1" dirty="0"/>
              <a:t>Notes:   </a:t>
            </a:r>
          </a:p>
          <a:p>
            <a:r>
              <a:rPr lang="en-US" dirty="0"/>
              <a:t>My preference is to start small (NANO) and let the requirements drive my projects.</a:t>
            </a:r>
            <a:endParaRPr lang="en-US"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kern="1200" dirty="0">
              <a:solidFill>
                <a:schemeClr val="tx1"/>
              </a:solidFill>
              <a:latin typeface="+mn-lt"/>
              <a:ea typeface="+mn-ea"/>
              <a:cs typeface="+mn-cs"/>
            </a:endParaRPr>
          </a:p>
        </p:txBody>
      </p:sp>
    </p:spTree>
    <p:extLst>
      <p:ext uri="{BB962C8B-B14F-4D97-AF65-F5344CB8AC3E}">
        <p14:creationId xmlns:p14="http://schemas.microsoft.com/office/powerpoint/2010/main" val="312167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9">
                                            <p:txEl>
                                              <p:pRg st="4" end="4"/>
                                            </p:txEl>
                                          </p:spTgt>
                                        </p:tgtEl>
                                        <p:attrNameLst>
                                          <p:attrName>style.visibility</p:attrName>
                                        </p:attrNameLst>
                                      </p:cBhvr>
                                      <p:to>
                                        <p:strVal val="visible"/>
                                      </p:to>
                                    </p:set>
                                    <p:animEffect transition="in" filter="wipe(down)">
                                      <p:cBhvr>
                                        <p:cTn id="20" dur="500"/>
                                        <p:tgtEl>
                                          <p:spTgt spid="9">
                                            <p:txEl>
                                              <p:pRg st="4" end="4"/>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animEffect transition="in" filter="wipe(down)">
                                      <p:cBhvr>
                                        <p:cTn id="23" dur="500"/>
                                        <p:tgtEl>
                                          <p:spTgt spid="9">
                                            <p:txEl>
                                              <p:pRg st="5" end="5"/>
                                            </p:txEl>
                                          </p:spTgt>
                                        </p:tgtEl>
                                      </p:cBhvr>
                                    </p:animEffect>
                                  </p:childTnLst>
                                </p:cTn>
                              </p:par>
                            </p:childTnLst>
                          </p:cTn>
                        </p:par>
                        <p:par>
                          <p:cTn id="24" fill="hold">
                            <p:stCondLst>
                              <p:cond delay="500"/>
                            </p:stCondLst>
                            <p:childTnLst>
                              <p:par>
                                <p:cTn id="25" presetID="10" presetClass="entr" presetSubtype="0" fill="hold" nodeType="afterEffect">
                                  <p:stCondLst>
                                    <p:cond delay="100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000"/>
                                        <p:tgtEl>
                                          <p:spTgt spid="5"/>
                                        </p:tgtEl>
                                      </p:cBhvr>
                                    </p:animEffect>
                                  </p:childTnLst>
                                </p:cTn>
                              </p:par>
                            </p:childTnLst>
                          </p:cTn>
                        </p:par>
                        <p:par>
                          <p:cTn id="28" fill="hold">
                            <p:stCondLst>
                              <p:cond delay="3500"/>
                            </p:stCondLst>
                            <p:childTnLst>
                              <p:par>
                                <p:cTn id="29" presetID="10" presetClass="entr" presetSubtype="0" fill="hold" nodeType="afterEffect">
                                  <p:stCondLst>
                                    <p:cond delay="150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2000"/>
                                        <p:tgtEl>
                                          <p:spTgt spid="3"/>
                                        </p:tgtEl>
                                      </p:cBhvr>
                                    </p:animEffect>
                                  </p:childTnLst>
                                </p:cTn>
                              </p:par>
                            </p:childTnLst>
                          </p:cTn>
                        </p:par>
                        <p:par>
                          <p:cTn id="32" fill="hold">
                            <p:stCondLst>
                              <p:cond delay="7000"/>
                            </p:stCondLst>
                            <p:childTnLst>
                              <p:par>
                                <p:cTn id="33" presetID="10" presetClass="entr" presetSubtype="0" fill="hold" nodeType="afterEffect">
                                  <p:stCondLst>
                                    <p:cond delay="150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20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
                                            <p:txEl>
                                              <p:pRg st="7" end="7"/>
                                            </p:txEl>
                                          </p:spTgt>
                                        </p:tgtEl>
                                        <p:attrNameLst>
                                          <p:attrName>style.visibility</p:attrName>
                                        </p:attrNameLst>
                                      </p:cBhvr>
                                      <p:to>
                                        <p:strVal val="visible"/>
                                      </p:to>
                                    </p:set>
                                    <p:animEffect transition="in" filter="fade">
                                      <p:cBhvr>
                                        <p:cTn id="40" dur="500"/>
                                        <p:tgtEl>
                                          <p:spTgt spid="9">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9">
                                            <p:txEl>
                                              <p:pRg st="9" end="9"/>
                                            </p:txEl>
                                          </p:spTgt>
                                        </p:tgtEl>
                                        <p:attrNameLst>
                                          <p:attrName>style.visibility</p:attrName>
                                        </p:attrNameLst>
                                      </p:cBhvr>
                                      <p:to>
                                        <p:strVal val="visible"/>
                                      </p:to>
                                    </p:set>
                                    <p:animEffect transition="in" filter="fade">
                                      <p:cBhvr>
                                        <p:cTn id="45" dur="500"/>
                                        <p:tgtEl>
                                          <p:spTgt spid="9">
                                            <p:txEl>
                                              <p:pRg st="9" end="9"/>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9">
                                            <p:txEl>
                                              <p:pRg st="10" end="10"/>
                                            </p:txEl>
                                          </p:spTgt>
                                        </p:tgtEl>
                                        <p:attrNameLst>
                                          <p:attrName>style.visibility</p:attrName>
                                        </p:attrNameLst>
                                      </p:cBhvr>
                                      <p:to>
                                        <p:strVal val="visible"/>
                                      </p:to>
                                    </p:set>
                                    <p:animEffect transition="in" filter="fade">
                                      <p:cBhvr>
                                        <p:cTn id="48" dur="5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457490106"/>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NANO Overview</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pic>
        <p:nvPicPr>
          <p:cNvPr id="1026" name="Picture 2" descr="Arduino-Nano-Board-Layout">
            <a:extLst>
              <a:ext uri="{FF2B5EF4-FFF2-40B4-BE49-F238E27FC236}">
                <a16:creationId xmlns:a16="http://schemas.microsoft.com/office/drawing/2014/main" id="{168C1AD1-4579-3EF4-EF44-93EF0D917E42}"/>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308465" y="1898441"/>
            <a:ext cx="7143750" cy="4010025"/>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6D7F2F0B-23B1-2280-E6D9-AC4035B19939}"/>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6" name="Picture 5">
            <a:extLst>
              <a:ext uri="{FF2B5EF4-FFF2-40B4-BE49-F238E27FC236}">
                <a16:creationId xmlns:a16="http://schemas.microsoft.com/office/drawing/2014/main" id="{2C97EAE1-93A0-9478-5B66-FE1C7B132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2012577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4143522484"/>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NANO PINOUT</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4" name="Rectangle 3">
            <a:extLst>
              <a:ext uri="{FF2B5EF4-FFF2-40B4-BE49-F238E27FC236}">
                <a16:creationId xmlns:a16="http://schemas.microsoft.com/office/drawing/2014/main" id="{25690953-B68D-8A6A-6917-8CB7A248578F}"/>
              </a:ext>
            </a:extLst>
          </p:cNvPr>
          <p:cNvSpPr/>
          <p:nvPr/>
        </p:nvSpPr>
        <p:spPr>
          <a:xfrm>
            <a:off x="6469811" y="1759789"/>
            <a:ext cx="4771846" cy="1285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There are many diagrams like this one available on the internet. (Some are better than others).</a:t>
            </a:r>
          </a:p>
          <a:p>
            <a:pPr algn="ctr"/>
            <a:r>
              <a:rPr lang="en-US" dirty="0"/>
              <a:t>I highly recommend you find one and print it out. </a:t>
            </a:r>
            <a:endParaRPr lang="en-US" b="1" dirty="0"/>
          </a:p>
        </p:txBody>
      </p:sp>
      <p:pic>
        <p:nvPicPr>
          <p:cNvPr id="5" name="Picture 4">
            <a:extLst>
              <a:ext uri="{FF2B5EF4-FFF2-40B4-BE49-F238E27FC236}">
                <a16:creationId xmlns:a16="http://schemas.microsoft.com/office/drawing/2014/main" id="{69159F45-074E-F717-C1B0-3BEF99C56F1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0343" y="1414732"/>
            <a:ext cx="5145657" cy="5145657"/>
          </a:xfrm>
          <a:prstGeom prst="rect">
            <a:avLst/>
          </a:prstGeom>
        </p:spPr>
      </p:pic>
      <p:sp>
        <p:nvSpPr>
          <p:cNvPr id="6" name="Rectangle 5">
            <a:extLst>
              <a:ext uri="{FF2B5EF4-FFF2-40B4-BE49-F238E27FC236}">
                <a16:creationId xmlns:a16="http://schemas.microsoft.com/office/drawing/2014/main" id="{73769239-875B-AD1E-BDFA-A5F354DAEB8C}"/>
              </a:ext>
            </a:extLst>
          </p:cNvPr>
          <p:cNvSpPr/>
          <p:nvPr/>
        </p:nvSpPr>
        <p:spPr>
          <a:xfrm>
            <a:off x="6469812" y="3758184"/>
            <a:ext cx="4771846" cy="919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 is very handy to have around </a:t>
            </a:r>
            <a:r>
              <a:rPr lang="en-US" b="1" i="1" dirty="0">
                <a:solidFill>
                  <a:srgbClr val="FFFF00"/>
                </a:solidFill>
              </a:rPr>
              <a:t>especially</a:t>
            </a:r>
            <a:r>
              <a:rPr lang="en-US" b="1" dirty="0"/>
              <a:t> </a:t>
            </a:r>
            <a:r>
              <a:rPr lang="en-US" dirty="0"/>
              <a:t>when creating your I/O listing (planning phase)</a:t>
            </a:r>
          </a:p>
        </p:txBody>
      </p:sp>
      <p:sp>
        <p:nvSpPr>
          <p:cNvPr id="9" name="Subtitle 2">
            <a:extLst>
              <a:ext uri="{FF2B5EF4-FFF2-40B4-BE49-F238E27FC236}">
                <a16:creationId xmlns:a16="http://schemas.microsoft.com/office/drawing/2014/main" id="{1E25AA03-1616-196B-526C-882CFD5E07C2}"/>
              </a:ext>
            </a:extLst>
          </p:cNvPr>
          <p:cNvSpPr txBox="1">
            <a:spLocks/>
          </p:cNvSpPr>
          <p:nvPr/>
        </p:nvSpPr>
        <p:spPr>
          <a:xfrm>
            <a:off x="10480356" y="406404"/>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0" name="Picture 9">
            <a:extLst>
              <a:ext uri="{FF2B5EF4-FFF2-40B4-BE49-F238E27FC236}">
                <a16:creationId xmlns:a16="http://schemas.microsoft.com/office/drawing/2014/main" id="{411C9DF4-8351-85C6-48AB-6581D3BCC60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273548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955667466"/>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(PWR)</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pic>
        <p:nvPicPr>
          <p:cNvPr id="5" name="Picture 4">
            <a:extLst>
              <a:ext uri="{FF2B5EF4-FFF2-40B4-BE49-F238E27FC236}">
                <a16:creationId xmlns:a16="http://schemas.microsoft.com/office/drawing/2014/main" id="{69159F45-074E-F717-C1B0-3BEF99C56F1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0343" y="1414732"/>
            <a:ext cx="5145657" cy="5145657"/>
          </a:xfrm>
          <a:prstGeom prst="rect">
            <a:avLst/>
          </a:prstGeom>
        </p:spPr>
      </p:pic>
      <p:grpSp>
        <p:nvGrpSpPr>
          <p:cNvPr id="3" name="Group 2">
            <a:extLst>
              <a:ext uri="{FF2B5EF4-FFF2-40B4-BE49-F238E27FC236}">
                <a16:creationId xmlns:a16="http://schemas.microsoft.com/office/drawing/2014/main" id="{1CBC6782-105D-AE4E-27D3-E0D57411BC79}"/>
              </a:ext>
            </a:extLst>
          </p:cNvPr>
          <p:cNvGrpSpPr/>
          <p:nvPr/>
        </p:nvGrpSpPr>
        <p:grpSpPr>
          <a:xfrm>
            <a:off x="950342" y="1975448"/>
            <a:ext cx="5217545" cy="4689313"/>
            <a:chOff x="950342" y="1975448"/>
            <a:chExt cx="5217545" cy="4689313"/>
          </a:xfrm>
          <a:solidFill>
            <a:schemeClr val="bg1"/>
          </a:solidFill>
        </p:grpSpPr>
        <p:sp>
          <p:nvSpPr>
            <p:cNvPr id="2" name="Rectangle 1">
              <a:extLst>
                <a:ext uri="{FF2B5EF4-FFF2-40B4-BE49-F238E27FC236}">
                  <a16:creationId xmlns:a16="http://schemas.microsoft.com/office/drawing/2014/main" id="{C2BB0EAA-D5D7-700A-98FF-88FA5C67DB91}"/>
                </a:ext>
              </a:extLst>
            </p:cNvPr>
            <p:cNvSpPr/>
            <p:nvPr/>
          </p:nvSpPr>
          <p:spPr>
            <a:xfrm>
              <a:off x="950343" y="5727940"/>
              <a:ext cx="5217544" cy="91935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8F4FA91-272A-A80F-3233-41F0BA8691A6}"/>
                </a:ext>
              </a:extLst>
            </p:cNvPr>
            <p:cNvSpPr/>
            <p:nvPr/>
          </p:nvSpPr>
          <p:spPr>
            <a:xfrm>
              <a:off x="4028535" y="1975448"/>
              <a:ext cx="2139351" cy="4689313"/>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B48F20C-0105-CF15-0719-006500D98B18}"/>
                </a:ext>
              </a:extLst>
            </p:cNvPr>
            <p:cNvSpPr/>
            <p:nvPr/>
          </p:nvSpPr>
          <p:spPr>
            <a:xfrm>
              <a:off x="950343" y="2441275"/>
              <a:ext cx="918713" cy="3098719"/>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EFF1970-33F4-F4E8-6979-D4A8EAE39338}"/>
                </a:ext>
              </a:extLst>
            </p:cNvPr>
            <p:cNvSpPr/>
            <p:nvPr/>
          </p:nvSpPr>
          <p:spPr>
            <a:xfrm>
              <a:off x="1815861" y="3174521"/>
              <a:ext cx="918713" cy="1388853"/>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30A592-C5B9-DE09-F2E5-E334F02D867B}"/>
                </a:ext>
              </a:extLst>
            </p:cNvPr>
            <p:cNvSpPr/>
            <p:nvPr/>
          </p:nvSpPr>
          <p:spPr>
            <a:xfrm>
              <a:off x="3037936" y="5443268"/>
              <a:ext cx="1482306" cy="1117121"/>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AF18AB-DE61-A868-C5F1-7A9F1BC47A85}"/>
                </a:ext>
              </a:extLst>
            </p:cNvPr>
            <p:cNvSpPr/>
            <p:nvPr/>
          </p:nvSpPr>
          <p:spPr>
            <a:xfrm>
              <a:off x="950342" y="2197901"/>
              <a:ext cx="1784231" cy="631563"/>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25690953-B68D-8A6A-6917-8CB7A248578F}"/>
              </a:ext>
            </a:extLst>
          </p:cNvPr>
          <p:cNvSpPr/>
          <p:nvPr/>
        </p:nvSpPr>
        <p:spPr>
          <a:xfrm>
            <a:off x="5727220" y="1414731"/>
            <a:ext cx="6021238" cy="285534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Power and Voltage:</a:t>
            </a:r>
          </a:p>
          <a:p>
            <a:endParaRPr lang="en-US" b="1" dirty="0"/>
          </a:p>
          <a:p>
            <a:r>
              <a:rPr lang="en-US" b="1" dirty="0">
                <a:solidFill>
                  <a:schemeClr val="tx1"/>
                </a:solidFill>
              </a:rPr>
              <a:t>Vin</a:t>
            </a:r>
            <a:r>
              <a:rPr lang="en-US" dirty="0"/>
              <a:t>   </a:t>
            </a:r>
            <a:r>
              <a:rPr lang="en-US" dirty="0">
                <a:solidFill>
                  <a:schemeClr val="tx1"/>
                </a:solidFill>
              </a:rPr>
              <a:t>– 7 to 12 VDC (supplies the on board 5V regulator)</a:t>
            </a:r>
          </a:p>
          <a:p>
            <a:r>
              <a:rPr lang="en-US" b="1" dirty="0">
                <a:solidFill>
                  <a:schemeClr val="tx1"/>
                </a:solidFill>
              </a:rPr>
              <a:t>GND</a:t>
            </a:r>
            <a:r>
              <a:rPr lang="en-US" dirty="0">
                <a:solidFill>
                  <a:schemeClr val="tx1"/>
                </a:solidFill>
              </a:rPr>
              <a:t> – Ground (power supply reference) = 0 VDC</a:t>
            </a:r>
          </a:p>
          <a:p>
            <a:r>
              <a:rPr lang="en-US" b="1" dirty="0">
                <a:solidFill>
                  <a:schemeClr val="tx1"/>
                </a:solidFill>
              </a:rPr>
              <a:t>RST</a:t>
            </a:r>
            <a:r>
              <a:rPr lang="en-US" dirty="0">
                <a:solidFill>
                  <a:schemeClr val="tx1"/>
                </a:solidFill>
              </a:rPr>
              <a:t>   – Connect to ground via a switch to reset the processor</a:t>
            </a:r>
          </a:p>
          <a:p>
            <a:r>
              <a:rPr lang="en-US" b="1" dirty="0">
                <a:solidFill>
                  <a:srgbClr val="FF0000"/>
                </a:solidFill>
              </a:rPr>
              <a:t>5V    </a:t>
            </a:r>
            <a:r>
              <a:rPr lang="en-US" dirty="0"/>
              <a:t> </a:t>
            </a:r>
            <a:r>
              <a:rPr lang="en-US" dirty="0">
                <a:solidFill>
                  <a:schemeClr val="tx1"/>
                </a:solidFill>
              </a:rPr>
              <a:t>– output from the 5V regulator. Also can supply power to</a:t>
            </a:r>
          </a:p>
          <a:p>
            <a:r>
              <a:rPr lang="en-US" dirty="0">
                <a:solidFill>
                  <a:schemeClr val="tx1"/>
                </a:solidFill>
              </a:rPr>
              <a:t>             the board here (This is after the regulator of course).</a:t>
            </a:r>
          </a:p>
          <a:p>
            <a:r>
              <a:rPr lang="en-US" b="1" dirty="0">
                <a:solidFill>
                  <a:schemeClr val="tx1"/>
                </a:solidFill>
              </a:rPr>
              <a:t>REF</a:t>
            </a:r>
            <a:r>
              <a:rPr lang="en-US" dirty="0">
                <a:solidFill>
                  <a:schemeClr val="tx1"/>
                </a:solidFill>
              </a:rPr>
              <a:t>   – An external voltage reference for an analog input</a:t>
            </a:r>
          </a:p>
          <a:p>
            <a:r>
              <a:rPr lang="en-US" dirty="0">
                <a:solidFill>
                  <a:schemeClr val="tx1"/>
                </a:solidFill>
              </a:rPr>
              <a:t>             (sets top of range). In my experience it is rarely used.</a:t>
            </a:r>
          </a:p>
          <a:p>
            <a:r>
              <a:rPr lang="en-US" b="1" dirty="0">
                <a:solidFill>
                  <a:srgbClr val="FF0000"/>
                </a:solidFill>
              </a:rPr>
              <a:t>3v3</a:t>
            </a:r>
            <a:r>
              <a:rPr lang="en-US" dirty="0"/>
              <a:t>   </a:t>
            </a:r>
            <a:r>
              <a:rPr lang="en-US" dirty="0">
                <a:solidFill>
                  <a:schemeClr val="tx1"/>
                </a:solidFill>
              </a:rPr>
              <a:t>- output from the 3.3V regulator</a:t>
            </a:r>
          </a:p>
          <a:p>
            <a:endParaRPr lang="en-US" dirty="0"/>
          </a:p>
        </p:txBody>
      </p:sp>
      <p:sp>
        <p:nvSpPr>
          <p:cNvPr id="13" name="Subtitle 2">
            <a:extLst>
              <a:ext uri="{FF2B5EF4-FFF2-40B4-BE49-F238E27FC236}">
                <a16:creationId xmlns:a16="http://schemas.microsoft.com/office/drawing/2014/main" id="{A5A3734E-8670-FB6E-FF33-8B16FFB8DDF6}"/>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4" name="Picture 13">
            <a:extLst>
              <a:ext uri="{FF2B5EF4-FFF2-40B4-BE49-F238E27FC236}">
                <a16:creationId xmlns:a16="http://schemas.microsoft.com/office/drawing/2014/main" id="{B4810353-6F8B-84E2-8B05-F1BFE1EB466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
        <p:nvSpPr>
          <p:cNvPr id="16" name="TextBox 15">
            <a:extLst>
              <a:ext uri="{FF2B5EF4-FFF2-40B4-BE49-F238E27FC236}">
                <a16:creationId xmlns:a16="http://schemas.microsoft.com/office/drawing/2014/main" id="{B0B224D4-77CC-7278-7C12-E0064E18573A}"/>
              </a:ext>
            </a:extLst>
          </p:cNvPr>
          <p:cNvSpPr txBox="1"/>
          <p:nvPr/>
        </p:nvSpPr>
        <p:spPr>
          <a:xfrm>
            <a:off x="4234254" y="4307184"/>
            <a:ext cx="6811698" cy="212365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Power Limitations</a:t>
            </a:r>
            <a:endParaRPr lang="en-US" dirty="0">
              <a:solidFill>
                <a:srgbClr val="C00000"/>
              </a:solidFill>
            </a:endParaRPr>
          </a:p>
          <a:p>
            <a:pPr lvl="0">
              <a:defRPr/>
            </a:pPr>
            <a:r>
              <a:rPr lang="en-US" sz="1600" dirty="0"/>
              <a:t>There are power limits for </a:t>
            </a:r>
            <a:r>
              <a:rPr lang="en-US" sz="1600" b="1" dirty="0"/>
              <a:t>each pin</a:t>
            </a:r>
            <a:r>
              <a:rPr lang="en-US" sz="1600" dirty="0"/>
              <a:t>, and the </a:t>
            </a:r>
            <a:r>
              <a:rPr lang="en-US" sz="1600" b="1" dirty="0"/>
              <a:t>board as a whole</a:t>
            </a:r>
            <a:r>
              <a:rPr lang="en-US" sz="16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 common source of failure is exceeding these limits and ruining the Arduino</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Abs Max per I/O pin </a:t>
            </a:r>
            <a:r>
              <a:rPr lang="en-US" sz="1600" dirty="0"/>
              <a:t>= 40mA however </a:t>
            </a:r>
            <a:r>
              <a:rPr lang="en-US" sz="1600" b="1" dirty="0">
                <a:solidFill>
                  <a:srgbClr val="C00000"/>
                </a:solidFill>
              </a:rPr>
              <a:t>recommended is &lt; 20mA</a:t>
            </a:r>
          </a:p>
          <a:p>
            <a:pPr>
              <a:defRPr/>
            </a:pPr>
            <a:r>
              <a:rPr lang="en-US" sz="1600" b="1" dirty="0"/>
              <a:t>Abs Max for all I/O pins together </a:t>
            </a:r>
            <a:r>
              <a:rPr lang="en-US" sz="1600" dirty="0"/>
              <a:t>is 200mA however </a:t>
            </a:r>
            <a:r>
              <a:rPr lang="en-US" sz="1600" b="1" dirty="0">
                <a:solidFill>
                  <a:srgbClr val="C00000"/>
                </a:solidFill>
              </a:rPr>
              <a:t>recommended is &lt; 150mA</a:t>
            </a:r>
          </a:p>
          <a:p>
            <a:pPr>
              <a:defRPr/>
            </a:pPr>
            <a:r>
              <a:rPr lang="en-US" sz="1600" dirty="0"/>
              <a:t>The on board voltage regulator can supply 800mA for external sensors. </a:t>
            </a:r>
          </a:p>
          <a:p>
            <a:pPr>
              <a:defRPr/>
            </a:pPr>
            <a:r>
              <a:rPr lang="en-US" sz="1600" b="1" dirty="0"/>
              <a:t>It is advised to review and consider power requirements for each project</a:t>
            </a:r>
          </a:p>
          <a:p>
            <a:pPr>
              <a:defRPr/>
            </a:pPr>
            <a:r>
              <a:rPr lang="en-US" sz="1600" dirty="0"/>
              <a:t>Note that clones do come at much lower cost but may also have less strict Q/C</a:t>
            </a:r>
          </a:p>
        </p:txBody>
      </p:sp>
      <p:pic>
        <p:nvPicPr>
          <p:cNvPr id="17" name="Picture 16">
            <a:extLst>
              <a:ext uri="{FF2B5EF4-FFF2-40B4-BE49-F238E27FC236}">
                <a16:creationId xmlns:a16="http://schemas.microsoft.com/office/drawing/2014/main" id="{A388D771-0A89-28A1-6727-1C94D9DC6823}"/>
              </a:ext>
            </a:extLst>
          </p:cNvPr>
          <p:cNvPicPr>
            <a:picLocks noChangeAspect="1"/>
          </p:cNvPicPr>
          <p:nvPr/>
        </p:nvPicPr>
        <p:blipFill>
          <a:blip r:embed="rId4" cstate="email">
            <a:extLst>
              <a:ext uri="{28A0092B-C50C-407E-A947-70E740481C1C}">
                <a14:useLocalDpi xmlns:a14="http://schemas.microsoft.com/office/drawing/2010/main"/>
              </a:ext>
              <a:ext uri="{837473B0-CC2E-450A-ABE3-18F120FF3D39}">
                <a1611:picAttrSrcUrl xmlns:a1611="http://schemas.microsoft.com/office/drawing/2016/11/main" r:id="rId5"/>
              </a:ext>
            </a:extLst>
          </a:blip>
          <a:stretch>
            <a:fillRect/>
          </a:stretch>
        </p:blipFill>
        <p:spPr>
          <a:xfrm>
            <a:off x="11227095" y="4510645"/>
            <a:ext cx="627617" cy="627617"/>
          </a:xfrm>
          <a:prstGeom prst="rect">
            <a:avLst/>
          </a:prstGeom>
        </p:spPr>
      </p:pic>
    </p:spTree>
    <p:extLst>
      <p:ext uri="{BB962C8B-B14F-4D97-AF65-F5344CB8AC3E}">
        <p14:creationId xmlns:p14="http://schemas.microsoft.com/office/powerpoint/2010/main" val="866916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fade">
                                      <p:cBhvr>
                                        <p:cTn id="35" dur="500"/>
                                        <p:tgtEl>
                                          <p:spTgt spid="16">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6">
                                            <p:txEl>
                                              <p:pRg st="1" end="1"/>
                                            </p:txEl>
                                          </p:spTgt>
                                        </p:tgtEl>
                                        <p:attrNameLst>
                                          <p:attrName>style.visibility</p:attrName>
                                        </p:attrNameLst>
                                      </p:cBhvr>
                                      <p:to>
                                        <p:strVal val="visible"/>
                                      </p:to>
                                    </p:set>
                                    <p:animEffect transition="in" filter="fade">
                                      <p:cBhvr>
                                        <p:cTn id="40" dur="500"/>
                                        <p:tgtEl>
                                          <p:spTgt spid="16">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6">
                                            <p:txEl>
                                              <p:pRg st="2" end="2"/>
                                            </p:txEl>
                                          </p:spTgt>
                                        </p:tgtEl>
                                        <p:attrNameLst>
                                          <p:attrName>style.visibility</p:attrName>
                                        </p:attrNameLst>
                                      </p:cBhvr>
                                      <p:to>
                                        <p:strVal val="visible"/>
                                      </p:to>
                                    </p:set>
                                    <p:animEffect transition="in" filter="fade">
                                      <p:cBhvr>
                                        <p:cTn id="45" dur="500"/>
                                        <p:tgtEl>
                                          <p:spTgt spid="16">
                                            <p:txEl>
                                              <p:pRg st="2" end="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6">
                                            <p:txEl>
                                              <p:pRg st="3" end="3"/>
                                            </p:txEl>
                                          </p:spTgt>
                                        </p:tgtEl>
                                        <p:attrNameLst>
                                          <p:attrName>style.visibility</p:attrName>
                                        </p:attrNameLst>
                                      </p:cBhvr>
                                      <p:to>
                                        <p:strVal val="visible"/>
                                      </p:to>
                                    </p:set>
                                    <p:animEffect transition="in" filter="fade">
                                      <p:cBhvr>
                                        <p:cTn id="53" dur="500"/>
                                        <p:tgtEl>
                                          <p:spTgt spid="16">
                                            <p:txEl>
                                              <p:pRg st="3" end="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6">
                                            <p:txEl>
                                              <p:pRg st="4" end="4"/>
                                            </p:txEl>
                                          </p:spTgt>
                                        </p:tgtEl>
                                        <p:attrNameLst>
                                          <p:attrName>style.visibility</p:attrName>
                                        </p:attrNameLst>
                                      </p:cBhvr>
                                      <p:to>
                                        <p:strVal val="visible"/>
                                      </p:to>
                                    </p:set>
                                    <p:animEffect transition="in" filter="fade">
                                      <p:cBhvr>
                                        <p:cTn id="58" dur="500"/>
                                        <p:tgtEl>
                                          <p:spTgt spid="16">
                                            <p:txEl>
                                              <p:pRg st="4" end="4"/>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6">
                                            <p:txEl>
                                              <p:pRg st="5" end="5"/>
                                            </p:txEl>
                                          </p:spTgt>
                                        </p:tgtEl>
                                        <p:attrNameLst>
                                          <p:attrName>style.visibility</p:attrName>
                                        </p:attrNameLst>
                                      </p:cBhvr>
                                      <p:to>
                                        <p:strVal val="visible"/>
                                      </p:to>
                                    </p:set>
                                    <p:animEffect transition="in" filter="fade">
                                      <p:cBhvr>
                                        <p:cTn id="63" dur="500"/>
                                        <p:tgtEl>
                                          <p:spTgt spid="16">
                                            <p:txEl>
                                              <p:pRg st="5" end="5"/>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6">
                                            <p:txEl>
                                              <p:pRg st="6" end="6"/>
                                            </p:txEl>
                                          </p:spTgt>
                                        </p:tgtEl>
                                        <p:attrNameLst>
                                          <p:attrName>style.visibility</p:attrName>
                                        </p:attrNameLst>
                                      </p:cBhvr>
                                      <p:to>
                                        <p:strVal val="visible"/>
                                      </p:to>
                                    </p:set>
                                    <p:animEffect transition="in" filter="fade">
                                      <p:cBhvr>
                                        <p:cTn id="68" dur="500"/>
                                        <p:tgtEl>
                                          <p:spTgt spid="16">
                                            <p:txEl>
                                              <p:pRg st="6" end="6"/>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6">
                                            <p:txEl>
                                              <p:pRg st="7" end="7"/>
                                            </p:txEl>
                                          </p:spTgt>
                                        </p:tgtEl>
                                        <p:attrNameLst>
                                          <p:attrName>style.visibility</p:attrName>
                                        </p:attrNameLst>
                                      </p:cBhvr>
                                      <p:to>
                                        <p:strVal val="visible"/>
                                      </p:to>
                                    </p:set>
                                    <p:animEffect transition="in" filter="fade">
                                      <p:cBhvr>
                                        <p:cTn id="73" dur="500"/>
                                        <p:tgtEl>
                                          <p:spTgt spid="1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636291159"/>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a:t>
                      </a:r>
                      <a:r>
                        <a:rPr lang="en-US" sz="3600" dirty="0">
                          <a:solidFill>
                            <a:srgbClr val="FFFF00"/>
                          </a:solidFill>
                        </a:rPr>
                        <a:t>(DI/DO)</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pic>
        <p:nvPicPr>
          <p:cNvPr id="5" name="Picture 4">
            <a:extLst>
              <a:ext uri="{FF2B5EF4-FFF2-40B4-BE49-F238E27FC236}">
                <a16:creationId xmlns:a16="http://schemas.microsoft.com/office/drawing/2014/main" id="{69159F45-074E-F717-C1B0-3BEF99C56F1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0343" y="1414732"/>
            <a:ext cx="5145657" cy="5145657"/>
          </a:xfrm>
          <a:prstGeom prst="rect">
            <a:avLst/>
          </a:prstGeom>
        </p:spPr>
      </p:pic>
      <p:sp>
        <p:nvSpPr>
          <p:cNvPr id="9" name="Rectangle 8">
            <a:extLst>
              <a:ext uri="{FF2B5EF4-FFF2-40B4-BE49-F238E27FC236}">
                <a16:creationId xmlns:a16="http://schemas.microsoft.com/office/drawing/2014/main" id="{DEFF1970-33F4-F4E8-6979-D4A8EAE39338}"/>
              </a:ext>
            </a:extLst>
          </p:cNvPr>
          <p:cNvSpPr/>
          <p:nvPr/>
        </p:nvSpPr>
        <p:spPr>
          <a:xfrm>
            <a:off x="1815861" y="3174521"/>
            <a:ext cx="918713" cy="13888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03C6530-9194-CCCC-81B4-24BF1DCAB29E}"/>
              </a:ext>
            </a:extLst>
          </p:cNvPr>
          <p:cNvGrpSpPr/>
          <p:nvPr/>
        </p:nvGrpSpPr>
        <p:grpSpPr>
          <a:xfrm>
            <a:off x="950342" y="1975448"/>
            <a:ext cx="5217545" cy="4689313"/>
            <a:chOff x="950342" y="1975448"/>
            <a:chExt cx="5217545" cy="4689313"/>
          </a:xfrm>
        </p:grpSpPr>
        <p:sp>
          <p:nvSpPr>
            <p:cNvPr id="2" name="Rectangle 1">
              <a:extLst>
                <a:ext uri="{FF2B5EF4-FFF2-40B4-BE49-F238E27FC236}">
                  <a16:creationId xmlns:a16="http://schemas.microsoft.com/office/drawing/2014/main" id="{C2BB0EAA-D5D7-700A-98FF-88FA5C67DB91}"/>
                </a:ext>
              </a:extLst>
            </p:cNvPr>
            <p:cNvSpPr/>
            <p:nvPr/>
          </p:nvSpPr>
          <p:spPr>
            <a:xfrm>
              <a:off x="950342" y="5837267"/>
              <a:ext cx="5217545" cy="7622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8F4FA91-272A-A80F-3233-41F0BA8691A6}"/>
                </a:ext>
              </a:extLst>
            </p:cNvPr>
            <p:cNvSpPr/>
            <p:nvPr/>
          </p:nvSpPr>
          <p:spPr>
            <a:xfrm>
              <a:off x="4925961" y="1975448"/>
              <a:ext cx="1241925" cy="4689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B48F20C-0105-CF15-0719-006500D98B18}"/>
                </a:ext>
              </a:extLst>
            </p:cNvPr>
            <p:cNvSpPr/>
            <p:nvPr/>
          </p:nvSpPr>
          <p:spPr>
            <a:xfrm>
              <a:off x="950343" y="2441275"/>
              <a:ext cx="918713" cy="3098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30A592-C5B9-DE09-F2E5-E334F02D867B}"/>
                </a:ext>
              </a:extLst>
            </p:cNvPr>
            <p:cNvSpPr/>
            <p:nvPr/>
          </p:nvSpPr>
          <p:spPr>
            <a:xfrm>
              <a:off x="3037936" y="5443268"/>
              <a:ext cx="1991264" cy="11171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AF18AB-DE61-A868-C5F1-7A9F1BC47A85}"/>
                </a:ext>
              </a:extLst>
            </p:cNvPr>
            <p:cNvSpPr/>
            <p:nvPr/>
          </p:nvSpPr>
          <p:spPr>
            <a:xfrm>
              <a:off x="950342" y="2197901"/>
              <a:ext cx="1784231" cy="4046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25690953-B68D-8A6A-6917-8CB7A248578F}"/>
              </a:ext>
            </a:extLst>
          </p:cNvPr>
          <p:cNvSpPr/>
          <p:nvPr/>
        </p:nvSpPr>
        <p:spPr>
          <a:xfrm>
            <a:off x="5185828" y="1388613"/>
            <a:ext cx="6719660" cy="5078384"/>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Digital Pins</a:t>
            </a:r>
          </a:p>
          <a:p>
            <a:r>
              <a:rPr lang="en-US" b="1" dirty="0">
                <a:solidFill>
                  <a:schemeClr val="tx1"/>
                </a:solidFill>
              </a:rPr>
              <a:t>D0</a:t>
            </a:r>
            <a:r>
              <a:rPr lang="en-US" dirty="0"/>
              <a:t> </a:t>
            </a:r>
            <a:r>
              <a:rPr lang="en-US" dirty="0">
                <a:solidFill>
                  <a:schemeClr val="tx1"/>
                </a:solidFill>
              </a:rPr>
              <a:t>– </a:t>
            </a:r>
            <a:r>
              <a:rPr lang="en-US" b="1" dirty="0">
                <a:solidFill>
                  <a:schemeClr val="tx1"/>
                </a:solidFill>
              </a:rPr>
              <a:t>D13</a:t>
            </a:r>
            <a:r>
              <a:rPr lang="en-US" dirty="0">
                <a:solidFill>
                  <a:schemeClr val="tx1"/>
                </a:solidFill>
              </a:rPr>
              <a:t>  Digital pins that can be inputs or outputs.</a:t>
            </a:r>
          </a:p>
          <a:p>
            <a:pPr marL="285750" indent="-285750">
              <a:buFont typeface="Arial" panose="020B0604020202020204" pitchFamily="34" charset="0"/>
              <a:buChar char="•"/>
            </a:pPr>
            <a:r>
              <a:rPr lang="en-US" dirty="0">
                <a:solidFill>
                  <a:schemeClr val="tx1"/>
                </a:solidFill>
              </a:rPr>
              <a:t>A voltage of +5 is read as ‘high’         (aka   ‘on’  or ‘true’)</a:t>
            </a:r>
          </a:p>
          <a:p>
            <a:pPr marL="285750" indent="-285750">
              <a:buFont typeface="Arial" panose="020B0604020202020204" pitchFamily="34" charset="0"/>
              <a:buChar char="•"/>
            </a:pPr>
            <a:r>
              <a:rPr lang="en-US" dirty="0">
                <a:solidFill>
                  <a:schemeClr val="tx1"/>
                </a:solidFill>
              </a:rPr>
              <a:t>A voltage of 0V  is read as ‘low’         (aka   ‘off’ or ‘false’)</a:t>
            </a:r>
          </a:p>
          <a:p>
            <a:r>
              <a:rPr lang="en-US" dirty="0">
                <a:solidFill>
                  <a:schemeClr val="tx1"/>
                </a:solidFill>
              </a:rPr>
              <a:t>This also known as positive logic. Depending on your wiring you may use negative logic – where a 0V level actually turns something ‘ON’.</a:t>
            </a:r>
          </a:p>
          <a:p>
            <a:r>
              <a:rPr lang="en-US" dirty="0">
                <a:solidFill>
                  <a:schemeClr val="tx1"/>
                </a:solidFill>
              </a:rPr>
              <a:t>You can use these pins interchangeably, however some pins have alternate uses (stay tuned). </a:t>
            </a:r>
          </a:p>
          <a:p>
            <a:r>
              <a:rPr lang="en-US" dirty="0">
                <a:solidFill>
                  <a:schemeClr val="tx1"/>
                </a:solidFill>
              </a:rPr>
              <a:t>Selecting the right pins gives future flexibility as your project evolves</a:t>
            </a:r>
          </a:p>
          <a:p>
            <a:endParaRPr lang="en-US" dirty="0">
              <a:solidFill>
                <a:schemeClr val="tx1"/>
              </a:solidFill>
            </a:endParaRPr>
          </a:p>
          <a:p>
            <a:r>
              <a:rPr lang="en-US" dirty="0">
                <a:solidFill>
                  <a:schemeClr val="tx1"/>
                </a:solidFill>
              </a:rPr>
              <a:t>Changing pins in software is quite easy, however if you are including your Arduino on a custom PCB selecting the wrong pin can be a bit of a problem.</a:t>
            </a:r>
          </a:p>
          <a:p>
            <a:endParaRPr lang="en-US" b="1" dirty="0">
              <a:solidFill>
                <a:schemeClr val="tx1"/>
              </a:solidFill>
            </a:endParaRPr>
          </a:p>
          <a:p>
            <a:r>
              <a:rPr lang="en-US" b="1" dirty="0">
                <a:solidFill>
                  <a:schemeClr val="tx1"/>
                </a:solidFill>
              </a:rPr>
              <a:t>D13 </a:t>
            </a:r>
            <a:r>
              <a:rPr lang="en-US" dirty="0">
                <a:solidFill>
                  <a:schemeClr val="tx1"/>
                </a:solidFill>
              </a:rPr>
              <a:t>is also special in that has an LED already built into it onboard. Knowing this makes it handy for doing simple tests.(but not if you are driving something else with it.) In my experience </a:t>
            </a:r>
            <a:r>
              <a:rPr lang="en-US" b="1" dirty="0">
                <a:solidFill>
                  <a:schemeClr val="tx1"/>
                </a:solidFill>
              </a:rPr>
              <a:t>NANO’s</a:t>
            </a:r>
            <a:r>
              <a:rPr lang="en-US" dirty="0">
                <a:solidFill>
                  <a:schemeClr val="tx1"/>
                </a:solidFill>
              </a:rPr>
              <a:t> normally come factory programmed with the ‘blink’ program using </a:t>
            </a:r>
            <a:r>
              <a:rPr lang="en-US" b="1" dirty="0">
                <a:solidFill>
                  <a:schemeClr val="tx1"/>
                </a:solidFill>
              </a:rPr>
              <a:t>D13</a:t>
            </a:r>
            <a:endParaRPr lang="en-US" dirty="0">
              <a:solidFill>
                <a:schemeClr val="tx1"/>
              </a:solidFill>
            </a:endParaRPr>
          </a:p>
        </p:txBody>
      </p:sp>
      <p:sp>
        <p:nvSpPr>
          <p:cNvPr id="13" name="Subtitle 2">
            <a:extLst>
              <a:ext uri="{FF2B5EF4-FFF2-40B4-BE49-F238E27FC236}">
                <a16:creationId xmlns:a16="http://schemas.microsoft.com/office/drawing/2014/main" id="{2C8164A3-2C26-DABE-D67C-6B4421FABF9F}"/>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4" name="Picture 13">
            <a:extLst>
              <a:ext uri="{FF2B5EF4-FFF2-40B4-BE49-F238E27FC236}">
                <a16:creationId xmlns:a16="http://schemas.microsoft.com/office/drawing/2014/main" id="{99841714-5130-99B5-3077-FA9A4A4EAEDA}"/>
              </a:ext>
            </a:extLst>
          </p:cNvPr>
          <p:cNvPicPr>
            <a:picLocks noChangeAspect="1"/>
          </p:cNvPicPr>
          <p:nvPr/>
        </p:nvPicPr>
        <p:blipFill>
          <a:blip r:embed="rId3" cstate="email">
            <a:extLst>
              <a:ext uri="{28A0092B-C50C-407E-A947-70E740481C1C}">
                <a14:useLocalDpi xmlns:a14="http://schemas.microsoft.com/office/drawing/2010/main"/>
              </a:ext>
              <a:ext uri="{837473B0-CC2E-450A-ABE3-18F120FF3D39}">
                <a1611:picAttrSrcUrl xmlns:a1611="http://schemas.microsoft.com/office/drawing/2016/11/main" r:id="rId4"/>
              </a:ext>
            </a:extLst>
          </a:blip>
          <a:stretch>
            <a:fillRect/>
          </a:stretch>
        </p:blipFill>
        <p:spPr>
          <a:xfrm>
            <a:off x="6347364" y="4688477"/>
            <a:ext cx="627617" cy="627617"/>
          </a:xfrm>
          <a:prstGeom prst="rect">
            <a:avLst/>
          </a:prstGeom>
        </p:spPr>
      </p:pic>
    </p:spTree>
    <p:extLst>
      <p:ext uri="{BB962C8B-B14F-4D97-AF65-F5344CB8AC3E}">
        <p14:creationId xmlns:p14="http://schemas.microsoft.com/office/powerpoint/2010/main" val="280103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animEffect transition="in" filter="fade">
                                      <p:cBhvr>
                                        <p:cTn id="45"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792104249"/>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a:t>
                      </a:r>
                      <a:r>
                        <a:rPr lang="en-US" sz="3600" dirty="0">
                          <a:solidFill>
                            <a:srgbClr val="FFFF00"/>
                          </a:solidFill>
                        </a:rPr>
                        <a:t>(AI)</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pic>
        <p:nvPicPr>
          <p:cNvPr id="5" name="Picture 4">
            <a:extLst>
              <a:ext uri="{FF2B5EF4-FFF2-40B4-BE49-F238E27FC236}">
                <a16:creationId xmlns:a16="http://schemas.microsoft.com/office/drawing/2014/main" id="{69159F45-074E-F717-C1B0-3BEF99C56F1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68026" y="1367371"/>
            <a:ext cx="5145657" cy="5145657"/>
          </a:xfrm>
          <a:prstGeom prst="rect">
            <a:avLst/>
          </a:prstGeom>
        </p:spPr>
      </p:pic>
      <p:sp>
        <p:nvSpPr>
          <p:cNvPr id="2" name="Rectangle 1">
            <a:extLst>
              <a:ext uri="{FF2B5EF4-FFF2-40B4-BE49-F238E27FC236}">
                <a16:creationId xmlns:a16="http://schemas.microsoft.com/office/drawing/2014/main" id="{C2BB0EAA-D5D7-700A-98FF-88FA5C67DB91}"/>
              </a:ext>
            </a:extLst>
          </p:cNvPr>
          <p:cNvSpPr/>
          <p:nvPr/>
        </p:nvSpPr>
        <p:spPr>
          <a:xfrm>
            <a:off x="1095375" y="6147165"/>
            <a:ext cx="5072512" cy="4340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8F4FA91-272A-A80F-3233-41F0BA8691A6}"/>
              </a:ext>
            </a:extLst>
          </p:cNvPr>
          <p:cNvSpPr/>
          <p:nvPr/>
        </p:nvSpPr>
        <p:spPr>
          <a:xfrm>
            <a:off x="4916817" y="1975448"/>
            <a:ext cx="1241925" cy="4689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B48F20C-0105-CF15-0719-006500D98B18}"/>
              </a:ext>
            </a:extLst>
          </p:cNvPr>
          <p:cNvSpPr/>
          <p:nvPr/>
        </p:nvSpPr>
        <p:spPr>
          <a:xfrm>
            <a:off x="950343" y="2441275"/>
            <a:ext cx="865517" cy="3098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30A592-C5B9-DE09-F2E5-E334F02D867B}"/>
              </a:ext>
            </a:extLst>
          </p:cNvPr>
          <p:cNvSpPr/>
          <p:nvPr/>
        </p:nvSpPr>
        <p:spPr>
          <a:xfrm>
            <a:off x="2667000" y="5406692"/>
            <a:ext cx="2362200" cy="11171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AF18AB-DE61-A868-C5F1-7A9F1BC47A85}"/>
              </a:ext>
            </a:extLst>
          </p:cNvPr>
          <p:cNvSpPr/>
          <p:nvPr/>
        </p:nvSpPr>
        <p:spPr>
          <a:xfrm>
            <a:off x="950342" y="2197901"/>
            <a:ext cx="1784231" cy="4046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5690953-B68D-8A6A-6917-8CB7A248578F}"/>
              </a:ext>
            </a:extLst>
          </p:cNvPr>
          <p:cNvSpPr/>
          <p:nvPr/>
        </p:nvSpPr>
        <p:spPr>
          <a:xfrm>
            <a:off x="5400675" y="1496696"/>
            <a:ext cx="6572789" cy="435334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Analog Pins</a:t>
            </a:r>
          </a:p>
          <a:p>
            <a:r>
              <a:rPr lang="en-US" b="1" dirty="0">
                <a:solidFill>
                  <a:schemeClr val="tx1"/>
                </a:solidFill>
              </a:rPr>
              <a:t>A0</a:t>
            </a:r>
            <a:r>
              <a:rPr lang="en-US" dirty="0"/>
              <a:t> </a:t>
            </a:r>
            <a:r>
              <a:rPr lang="en-US" dirty="0">
                <a:solidFill>
                  <a:schemeClr val="tx1"/>
                </a:solidFill>
              </a:rPr>
              <a:t>– </a:t>
            </a:r>
            <a:r>
              <a:rPr lang="en-US" b="1" dirty="0">
                <a:solidFill>
                  <a:schemeClr val="tx1"/>
                </a:solidFill>
              </a:rPr>
              <a:t>A7</a:t>
            </a:r>
            <a:r>
              <a:rPr lang="en-US" dirty="0">
                <a:solidFill>
                  <a:schemeClr val="tx1"/>
                </a:solidFill>
              </a:rPr>
              <a:t>  Analog input pins</a:t>
            </a:r>
          </a:p>
          <a:p>
            <a:pPr marL="285750" indent="-285750">
              <a:buFont typeface="Arial" panose="020B0604020202020204" pitchFamily="34" charset="0"/>
              <a:buChar char="•"/>
            </a:pPr>
            <a:r>
              <a:rPr lang="en-US" dirty="0">
                <a:solidFill>
                  <a:schemeClr val="tx1"/>
                </a:solidFill>
              </a:rPr>
              <a:t>Normally a voltage of +5 is read as ‘1023’ and 0V  is read as ‘0’</a:t>
            </a:r>
          </a:p>
          <a:p>
            <a:pPr marL="285750" indent="-285750">
              <a:buFont typeface="Arial" panose="020B0604020202020204" pitchFamily="34" charset="0"/>
              <a:buChar char="•"/>
            </a:pPr>
            <a:r>
              <a:rPr lang="en-US" dirty="0">
                <a:solidFill>
                  <a:schemeClr val="tx1"/>
                </a:solidFill>
              </a:rPr>
              <a:t>With a </a:t>
            </a:r>
            <a:r>
              <a:rPr lang="en-US" dirty="0" err="1">
                <a:solidFill>
                  <a:schemeClr val="tx1"/>
                </a:solidFill>
              </a:rPr>
              <a:t>Vref</a:t>
            </a:r>
            <a:r>
              <a:rPr lang="en-US" dirty="0">
                <a:solidFill>
                  <a:schemeClr val="tx1"/>
                </a:solidFill>
              </a:rPr>
              <a:t> on the REF pin the ‘1023’ voltage can be changed.</a:t>
            </a:r>
          </a:p>
          <a:p>
            <a:pPr marL="285750" indent="-285750">
              <a:buFont typeface="Arial" panose="020B0604020202020204" pitchFamily="34" charset="0"/>
              <a:buChar char="•"/>
            </a:pPr>
            <a:r>
              <a:rPr lang="en-US" dirty="0">
                <a:solidFill>
                  <a:schemeClr val="tx1"/>
                </a:solidFill>
              </a:rPr>
              <a:t>Any voltage between these is converted to a number in between</a:t>
            </a:r>
          </a:p>
          <a:p>
            <a:pPr marL="285750" indent="-285750">
              <a:buFont typeface="Arial" panose="020B0604020202020204" pitchFamily="34" charset="0"/>
              <a:buChar char="•"/>
            </a:pPr>
            <a:r>
              <a:rPr lang="en-US" dirty="0">
                <a:solidFill>
                  <a:schemeClr val="tx1"/>
                </a:solidFill>
              </a:rPr>
              <a:t>Most of these pins can also be used as DIGITAL inputs or outputs. </a:t>
            </a:r>
          </a:p>
          <a:p>
            <a:pPr marL="285750" indent="-285750">
              <a:buFont typeface="Arial" panose="020B0604020202020204" pitchFamily="34" charset="0"/>
              <a:buChar char="•"/>
            </a:pPr>
            <a:endParaRPr lang="en-US" dirty="0">
              <a:solidFill>
                <a:schemeClr val="tx1"/>
              </a:solidFill>
            </a:endParaRPr>
          </a:p>
          <a:p>
            <a:r>
              <a:rPr lang="en-US" b="1" dirty="0">
                <a:solidFill>
                  <a:schemeClr val="tx1"/>
                </a:solidFill>
              </a:rPr>
              <a:t>A6 / A7 (not available on an UNO) </a:t>
            </a:r>
            <a:r>
              <a:rPr lang="en-US" dirty="0">
                <a:solidFill>
                  <a:schemeClr val="tx1"/>
                </a:solidFill>
              </a:rPr>
              <a:t>are different in that the circuitry on the chip lacks the pullup resistor. Be aware of this when using Analog pins in digital mode or with some components that may depend on the pullup to work.  (LDR’s for example) </a:t>
            </a:r>
          </a:p>
          <a:p>
            <a:endParaRPr lang="en-US" dirty="0">
              <a:solidFill>
                <a:schemeClr val="tx1"/>
              </a:solidFill>
            </a:endParaRPr>
          </a:p>
          <a:p>
            <a:r>
              <a:rPr lang="en-US" b="1" dirty="0">
                <a:solidFill>
                  <a:schemeClr val="tx1"/>
                </a:solidFill>
              </a:rPr>
              <a:t>A4 / A5 </a:t>
            </a:r>
            <a:r>
              <a:rPr lang="en-US" dirty="0">
                <a:solidFill>
                  <a:schemeClr val="tx1"/>
                </a:solidFill>
              </a:rPr>
              <a:t>are also different in that these pins have hardware support for I2C communications. If your project does not use I2C you can ignore this aspect and use them like any other analog pin. </a:t>
            </a:r>
          </a:p>
        </p:txBody>
      </p:sp>
      <p:sp>
        <p:nvSpPr>
          <p:cNvPr id="13" name="Rectangle 12">
            <a:extLst>
              <a:ext uri="{FF2B5EF4-FFF2-40B4-BE49-F238E27FC236}">
                <a16:creationId xmlns:a16="http://schemas.microsoft.com/office/drawing/2014/main" id="{E64388FB-F114-F7A9-A285-D21E01A7AC66}"/>
              </a:ext>
            </a:extLst>
          </p:cNvPr>
          <p:cNvSpPr/>
          <p:nvPr/>
        </p:nvSpPr>
        <p:spPr>
          <a:xfrm>
            <a:off x="1035309" y="5786035"/>
            <a:ext cx="2362200" cy="2078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ubtitle 2">
            <a:extLst>
              <a:ext uri="{FF2B5EF4-FFF2-40B4-BE49-F238E27FC236}">
                <a16:creationId xmlns:a16="http://schemas.microsoft.com/office/drawing/2014/main" id="{60820B50-3B78-DC79-2DDB-4404E8B6F657}"/>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6" name="Picture 15">
            <a:extLst>
              <a:ext uri="{FF2B5EF4-FFF2-40B4-BE49-F238E27FC236}">
                <a16:creationId xmlns:a16="http://schemas.microsoft.com/office/drawing/2014/main" id="{91F563E6-42FE-F827-E61C-E88CA29A41D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14" name="Picture 13">
            <a:extLst>
              <a:ext uri="{FF2B5EF4-FFF2-40B4-BE49-F238E27FC236}">
                <a16:creationId xmlns:a16="http://schemas.microsoft.com/office/drawing/2014/main" id="{75D482CB-4D52-1D84-D07D-2BA7681D9D0F}"/>
              </a:ext>
            </a:extLst>
          </p:cNvPr>
          <p:cNvPicPr>
            <a:picLocks noChangeAspect="1"/>
          </p:cNvPicPr>
          <p:nvPr/>
        </p:nvPicPr>
        <p:blipFill>
          <a:blip r:embed="rId4" cstate="email">
            <a:extLst>
              <a:ext uri="{28A0092B-C50C-407E-A947-70E740481C1C}">
                <a14:useLocalDpi xmlns:a14="http://schemas.microsoft.com/office/drawing/2010/main"/>
              </a:ext>
              <a:ext uri="{837473B0-CC2E-450A-ABE3-18F120FF3D39}">
                <a1611:picAttrSrcUrl xmlns:a1611="http://schemas.microsoft.com/office/drawing/2016/11/main" r:id="rId5"/>
              </a:ext>
            </a:extLst>
          </a:blip>
          <a:stretch>
            <a:fillRect/>
          </a:stretch>
        </p:blipFill>
        <p:spPr>
          <a:xfrm>
            <a:off x="11552375" y="3969789"/>
            <a:ext cx="627617" cy="627617"/>
          </a:xfrm>
          <a:prstGeom prst="rect">
            <a:avLst/>
          </a:prstGeom>
        </p:spPr>
      </p:pic>
      <p:grpSp>
        <p:nvGrpSpPr>
          <p:cNvPr id="12" name="Group 11">
            <a:extLst>
              <a:ext uri="{FF2B5EF4-FFF2-40B4-BE49-F238E27FC236}">
                <a16:creationId xmlns:a16="http://schemas.microsoft.com/office/drawing/2014/main" id="{AC7E37D3-C6F2-42CF-3B93-4364D38BFCD3}"/>
              </a:ext>
            </a:extLst>
          </p:cNvPr>
          <p:cNvGrpSpPr/>
          <p:nvPr/>
        </p:nvGrpSpPr>
        <p:grpSpPr>
          <a:xfrm>
            <a:off x="1598939" y="2021959"/>
            <a:ext cx="3801736" cy="2673522"/>
            <a:chOff x="1598939" y="2021959"/>
            <a:chExt cx="3801736" cy="2673522"/>
          </a:xfrm>
        </p:grpSpPr>
        <p:sp>
          <p:nvSpPr>
            <p:cNvPr id="18" name="Oval 17">
              <a:extLst>
                <a:ext uri="{FF2B5EF4-FFF2-40B4-BE49-F238E27FC236}">
                  <a16:creationId xmlns:a16="http://schemas.microsoft.com/office/drawing/2014/main" id="{DCB0DD3E-60B1-4FC4-830A-2F258D9622FE}"/>
                </a:ext>
              </a:extLst>
            </p:cNvPr>
            <p:cNvSpPr/>
            <p:nvPr/>
          </p:nvSpPr>
          <p:spPr>
            <a:xfrm>
              <a:off x="1598939" y="3000719"/>
              <a:ext cx="875791" cy="169476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F7537DFE-1C66-D5C3-7ABD-EF07182C0640}"/>
                </a:ext>
              </a:extLst>
            </p:cNvPr>
            <p:cNvCxnSpPr>
              <a:cxnSpLocks/>
            </p:cNvCxnSpPr>
            <p:nvPr/>
          </p:nvCxnSpPr>
          <p:spPr>
            <a:xfrm flipH="1">
              <a:off x="2460472" y="2021959"/>
              <a:ext cx="2940203" cy="148933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8DDB69AB-5D9D-FB00-3029-443FCBB9D92C}"/>
              </a:ext>
            </a:extLst>
          </p:cNvPr>
          <p:cNvGrpSpPr/>
          <p:nvPr/>
        </p:nvGrpSpPr>
        <p:grpSpPr>
          <a:xfrm>
            <a:off x="1861950" y="3673370"/>
            <a:ext cx="3538725" cy="885202"/>
            <a:chOff x="1861950" y="3673370"/>
            <a:chExt cx="3538725" cy="885202"/>
          </a:xfrm>
        </p:grpSpPr>
        <p:sp>
          <p:nvSpPr>
            <p:cNvPr id="21" name="Oval 20">
              <a:extLst>
                <a:ext uri="{FF2B5EF4-FFF2-40B4-BE49-F238E27FC236}">
                  <a16:creationId xmlns:a16="http://schemas.microsoft.com/office/drawing/2014/main" id="{65DFBB62-3B43-8F61-7958-4F4D370EBBBE}"/>
                </a:ext>
              </a:extLst>
            </p:cNvPr>
            <p:cNvSpPr/>
            <p:nvPr/>
          </p:nvSpPr>
          <p:spPr>
            <a:xfrm>
              <a:off x="1861950" y="4130910"/>
              <a:ext cx="330224" cy="42766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D47CBB8C-F449-4A71-3FF1-E262029D4162}"/>
                </a:ext>
              </a:extLst>
            </p:cNvPr>
            <p:cNvCxnSpPr>
              <a:cxnSpLocks/>
              <a:stCxn id="4" idx="1"/>
            </p:cNvCxnSpPr>
            <p:nvPr/>
          </p:nvCxnSpPr>
          <p:spPr>
            <a:xfrm flipH="1">
              <a:off x="2150615" y="3673370"/>
              <a:ext cx="3250060" cy="6565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5F671A89-7577-40E8-9F30-2CD820B447FA}"/>
              </a:ext>
            </a:extLst>
          </p:cNvPr>
          <p:cNvGrpSpPr/>
          <p:nvPr/>
        </p:nvGrpSpPr>
        <p:grpSpPr>
          <a:xfrm>
            <a:off x="1874400" y="3795102"/>
            <a:ext cx="3517130" cy="1180435"/>
            <a:chOff x="1874400" y="3795102"/>
            <a:chExt cx="3517130" cy="1180435"/>
          </a:xfrm>
        </p:grpSpPr>
        <p:sp>
          <p:nvSpPr>
            <p:cNvPr id="26" name="Oval 25">
              <a:extLst>
                <a:ext uri="{FF2B5EF4-FFF2-40B4-BE49-F238E27FC236}">
                  <a16:creationId xmlns:a16="http://schemas.microsoft.com/office/drawing/2014/main" id="{3152B71D-7876-29B3-2B76-EDAD71DD9264}"/>
                </a:ext>
              </a:extLst>
            </p:cNvPr>
            <p:cNvSpPr/>
            <p:nvPr/>
          </p:nvSpPr>
          <p:spPr>
            <a:xfrm>
              <a:off x="1874400" y="3795102"/>
              <a:ext cx="312935" cy="42766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ECF0B18C-FAD6-3FEA-3BCA-169EF477318B}"/>
                </a:ext>
              </a:extLst>
            </p:cNvPr>
            <p:cNvCxnSpPr>
              <a:cxnSpLocks/>
            </p:cNvCxnSpPr>
            <p:nvPr/>
          </p:nvCxnSpPr>
          <p:spPr>
            <a:xfrm flipH="1" flipV="1">
              <a:off x="2114569" y="4043886"/>
              <a:ext cx="3276961" cy="931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2673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childTnLst>
                                </p:cTn>
                              </p:par>
                              <p:par>
                                <p:cTn id="10" presetID="10"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7" end="7"/>
                                            </p:txEl>
                                          </p:spTgt>
                                        </p:tgtEl>
                                        <p:attrNameLst>
                                          <p:attrName>style.visibility</p:attrName>
                                        </p:attrNameLst>
                                      </p:cBhvr>
                                      <p:to>
                                        <p:strVal val="visible"/>
                                      </p:to>
                                    </p:set>
                                    <p:animEffect transition="in" filter="fade">
                                      <p:cBhvr>
                                        <p:cTn id="26" dur="500"/>
                                        <p:tgtEl>
                                          <p:spTgt spid="4">
                                            <p:txEl>
                                              <p:pRg st="7" end="7"/>
                                            </p:txEl>
                                          </p:spTgt>
                                        </p:tgtEl>
                                      </p:cBhvr>
                                    </p:animEffect>
                                  </p:childTnLst>
                                </p:cTn>
                              </p:par>
                              <p:par>
                                <p:cTn id="27" presetID="10" presetClass="exit" presetSubtype="0" fill="hold" nodeType="withEffect">
                                  <p:stCondLst>
                                    <p:cond delay="0"/>
                                  </p:stCondLst>
                                  <p:childTnLst>
                                    <p:animEffect transition="out" filter="fade">
                                      <p:cBhvr>
                                        <p:cTn id="28" dur="500"/>
                                        <p:tgtEl>
                                          <p:spTgt spid="12"/>
                                        </p:tgtEl>
                                      </p:cBhvr>
                                    </p:animEffect>
                                    <p:set>
                                      <p:cBhvr>
                                        <p:cTn id="29" dur="1" fill="hold">
                                          <p:stCondLst>
                                            <p:cond delay="499"/>
                                          </p:stCondLst>
                                        </p:cTn>
                                        <p:tgtEl>
                                          <p:spTgt spid="12"/>
                                        </p:tgtEl>
                                        <p:attrNameLst>
                                          <p:attrName>style.visibility</p:attrName>
                                        </p:attrNameLst>
                                      </p:cBhvr>
                                      <p:to>
                                        <p:strVal val="hidden"/>
                                      </p:to>
                                    </p:set>
                                  </p:childTnLst>
                                </p:cTn>
                              </p:par>
                              <p:par>
                                <p:cTn id="30" presetID="1" presetClass="entr" presetSubtype="0" fill="hold" nodeType="with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par>
                                <p:cTn id="32" presetID="10"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animEffect transition="in" filter="fade">
                                      <p:cBhvr>
                                        <p:cTn id="39" dur="500"/>
                                        <p:tgtEl>
                                          <p:spTgt spid="4">
                                            <p:txEl>
                                              <p:pRg st="9" end="9"/>
                                            </p:txEl>
                                          </p:spTgt>
                                        </p:tgtEl>
                                      </p:cBhvr>
                                    </p:animEffect>
                                  </p:childTnLst>
                                </p:cTn>
                              </p:par>
                              <p:par>
                                <p:cTn id="40" presetID="10" presetClass="exit" presetSubtype="0" fill="hold" nodeType="withEffect">
                                  <p:stCondLst>
                                    <p:cond delay="0"/>
                                  </p:stCondLst>
                                  <p:childTnLst>
                                    <p:animEffect transition="out" filter="fade">
                                      <p:cBhvr>
                                        <p:cTn id="41" dur="500"/>
                                        <p:tgtEl>
                                          <p:spTgt spid="24"/>
                                        </p:tgtEl>
                                      </p:cBhvr>
                                    </p:animEffect>
                                    <p:set>
                                      <p:cBhvr>
                                        <p:cTn id="42" dur="1" fill="hold">
                                          <p:stCondLst>
                                            <p:cond delay="499"/>
                                          </p:stCondLst>
                                        </p:cTn>
                                        <p:tgtEl>
                                          <p:spTgt spid="24"/>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1547</TotalTime>
  <Words>3948</Words>
  <Application>Microsoft Office PowerPoint</Application>
  <PresentationFormat>Widescreen</PresentationFormat>
  <Paragraphs>519</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Algerian</vt:lpstr>
      <vt:lpstr>Arial</vt:lpstr>
      <vt:lpstr>Calibri</vt:lpstr>
      <vt:lpstr>Calibri Light</vt:lpstr>
      <vt:lpstr>Courier New</vt:lpstr>
      <vt:lpstr>MERG_Logo</vt:lpstr>
      <vt:lpstr>Office Theme</vt:lpstr>
      <vt:lpstr>ARDUINO I/O  HARDWARE Compendium</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Input Devices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Simple Output Devices</vt:lpstr>
      <vt:lpstr>PowerPoint Presentation</vt:lpstr>
      <vt:lpstr>PowerPoint Presentation</vt:lpstr>
      <vt:lpstr>PowerPoint Presentation</vt:lpstr>
      <vt:lpstr>More Sophisticated  I/O Devices</vt:lpstr>
      <vt:lpstr>PowerPoint Presentation</vt:lpstr>
      <vt:lpstr>PowerPoint Presentation</vt:lpstr>
      <vt:lpstr>PowerPoint Presentation</vt:lpstr>
      <vt:lpstr>PowerPoint Presentation</vt:lpstr>
      <vt:lpstr>  (Backup)  (SLIdEs)</vt:lpstr>
      <vt:lpstr>PowerPoint Presentation</vt:lpstr>
      <vt:lpstr>PowerPoint Presentation</vt:lpstr>
      <vt:lpstr>PowerPoint Presentation</vt:lpstr>
      <vt:lpstr>PowerPoint Presentation</vt:lpstr>
      <vt:lpstr>PowerPoint Presentation</vt:lpstr>
      <vt:lpstr>  (ThE)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Explainer</dc:title>
  <dc:creator>Alan Lomax</dc:creator>
  <cp:lastModifiedBy>Alan Lomax</cp:lastModifiedBy>
  <cp:revision>85</cp:revision>
  <cp:lastPrinted>2022-04-07T18:43:14Z</cp:lastPrinted>
  <dcterms:created xsi:type="dcterms:W3CDTF">2022-03-20T21:29:15Z</dcterms:created>
  <dcterms:modified xsi:type="dcterms:W3CDTF">2022-05-07T00:16:26Z</dcterms:modified>
</cp:coreProperties>
</file>