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39"/>
  </p:notesMasterIdLst>
  <p:sldIdLst>
    <p:sldId id="256" r:id="rId4"/>
    <p:sldId id="257" r:id="rId5"/>
    <p:sldId id="328" r:id="rId6"/>
    <p:sldId id="327" r:id="rId7"/>
    <p:sldId id="296" r:id="rId8"/>
    <p:sldId id="306" r:id="rId9"/>
    <p:sldId id="307" r:id="rId10"/>
    <p:sldId id="297" r:id="rId11"/>
    <p:sldId id="259" r:id="rId12"/>
    <p:sldId id="286" r:id="rId13"/>
    <p:sldId id="314" r:id="rId14"/>
    <p:sldId id="278" r:id="rId15"/>
    <p:sldId id="298" r:id="rId16"/>
    <p:sldId id="277" r:id="rId17"/>
    <p:sldId id="276" r:id="rId18"/>
    <p:sldId id="319" r:id="rId19"/>
    <p:sldId id="279" r:id="rId20"/>
    <p:sldId id="299" r:id="rId21"/>
    <p:sldId id="268" r:id="rId22"/>
    <p:sldId id="315" r:id="rId23"/>
    <p:sldId id="285" r:id="rId24"/>
    <p:sldId id="303" r:id="rId25"/>
    <p:sldId id="320" r:id="rId26"/>
    <p:sldId id="322" r:id="rId27"/>
    <p:sldId id="300" r:id="rId28"/>
    <p:sldId id="321" r:id="rId29"/>
    <p:sldId id="270" r:id="rId30"/>
    <p:sldId id="267" r:id="rId31"/>
    <p:sldId id="261" r:id="rId32"/>
    <p:sldId id="295" r:id="rId33"/>
    <p:sldId id="326" r:id="rId34"/>
    <p:sldId id="313" r:id="rId35"/>
    <p:sldId id="289" r:id="rId36"/>
    <p:sldId id="290" r:id="rId37"/>
    <p:sldId id="26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9591" autoAdjust="0"/>
  </p:normalViewPr>
  <p:slideViewPr>
    <p:cSldViewPr>
      <p:cViewPr varScale="1">
        <p:scale>
          <a:sx n="105" d="100"/>
          <a:sy n="105" d="100"/>
        </p:scale>
        <p:origin x="1218"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(in two parts) for the Arduino SIG.</a:t>
            </a:r>
          </a:p>
          <a:p>
            <a:r>
              <a:rPr lang="en-US" dirty="0"/>
              <a:t>Prepared 2</a:t>
            </a:r>
            <a:r>
              <a:rPr lang="en-US" baseline="30000" dirty="0"/>
              <a:t>nd</a:t>
            </a:r>
            <a:r>
              <a:rPr lang="en-US" dirty="0"/>
              <a:t> half of 2021.</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to show at a high level how blocks of code were moved around.</a:t>
            </a:r>
          </a:p>
          <a:p>
            <a:r>
              <a:rPr lang="en-US" dirty="0"/>
              <a:t>When I say plain view … I mean you had to be very aware of variable names to make sure they did not conflict.</a:t>
            </a:r>
          </a:p>
          <a:p>
            <a:r>
              <a:rPr lang="en-US" dirty="0"/>
              <a:t>Also the inner workings of the structure was in plain sight so the code was not a lot shorter or a lot easier to comprehend (until you got familiar with it.)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with the ground work …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class means you interact with it according to the authors wishes only.</a:t>
            </a:r>
          </a:p>
          <a:p>
            <a:r>
              <a:rPr lang="en-US" sz="1200" dirty="0"/>
              <a:t>Being able to look into a class and with what we are about to cover you can download and Inspect other peoples ‘classes’  and use them with confidence.</a:t>
            </a:r>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r>
              <a:rPr lang="en-US" dirty="0"/>
              <a:t>After reorganizing the code is streamlined.  Slightly easier to comprehend. Overall though the program complexity is still in plain view.</a:t>
            </a:r>
          </a:p>
          <a:p>
            <a:r>
              <a:rPr lang="en-US" dirty="0"/>
              <a:t>With a class definition all of the ‘complexity’ is hidden from view inside the class. To use the class we may not even be aware of its internal functions. </a:t>
            </a:r>
          </a:p>
          <a:p>
            <a:r>
              <a:rPr lang="en-US" dirty="0"/>
              <a:t>The code for the class can be (</a:t>
            </a:r>
            <a:r>
              <a:rPr lang="en-US" b="1" dirty="0"/>
              <a:t>and commonly is</a:t>
            </a:r>
            <a:r>
              <a:rPr lang="en-US" dirty="0"/>
              <a:t>) kept in separate source files. 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b="1" dirty="0"/>
              <a:t>Code box – one line  .. Grows to three with clicks.</a:t>
            </a:r>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(I have snipped out parts while I Introduce the terminology)</a:t>
            </a:r>
          </a:p>
          <a:p>
            <a:r>
              <a:rPr lang="en-US" dirty="0"/>
              <a:t>Class / class name … curly braces just like in a structure.</a:t>
            </a:r>
          </a:p>
          <a:p>
            <a:r>
              <a:rPr lang="en-US" dirty="0"/>
              <a:t>Some variables are declared private .. What does that mean?   They are Inside the class and not available outside the shoebox.</a:t>
            </a:r>
          </a:p>
          <a:p>
            <a:r>
              <a:rPr lang="en-US" dirty="0"/>
              <a:t>Very important concept here … every time we create a new object it will get its own set of these internal variables</a:t>
            </a:r>
          </a:p>
          <a:p>
            <a:r>
              <a:rPr lang="en-US" dirty="0"/>
              <a:t>The names wont conflict and they survive as long as the object sticks around.</a:t>
            </a:r>
          </a:p>
          <a:p>
            <a:r>
              <a:rPr lang="en-US" dirty="0"/>
              <a:t>My naming convention .. Private variables start with an underscore .. Helps me keep it clear.</a:t>
            </a:r>
          </a:p>
          <a:p>
            <a:r>
              <a:rPr lang="en-US" dirty="0"/>
              <a:t>Public variables –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 – every time we call the constructor a ‘new’ object is created and all of the internal class variables for one object are kept separate from any other object of same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could have just made the 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Better to have a function .. Read the passed value (check it if needed) and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first …. Property vs Method … often misused and yes I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LED’s and a Servo to boot (in just 4 lines of code in the loop)</a:t>
            </a:r>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r>
              <a:rPr lang="en-US" dirty="0"/>
              <a:t>The last point … is to emphasize that nobody is born knowing this stuff.  It is all learned and if you are curious enough and ask enough questions it all can be learned.</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a:p>
            <a:r>
              <a:rPr lang="en-US" dirty="0"/>
              <a:t>Train connections run deep in the family</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(6 data regions) showing 6 different status items, and 3 LED’s for when turntable bridge is in a specific position.</a:t>
            </a:r>
          </a:p>
          <a:p>
            <a:r>
              <a:rPr lang="en-US" dirty="0"/>
              <a:t>Other Inputs – 3 HALL effect sensors on outside of turntable well … detect micro magnets attached to bridge as it rotates.</a:t>
            </a:r>
          </a:p>
          <a:p>
            <a:r>
              <a:rPr lang="en-US" dirty="0"/>
              <a:t>Other outputs – DC motor control direction and speed control.</a:t>
            </a:r>
          </a:p>
          <a:p>
            <a:r>
              <a:rPr lang="en-US" dirty="0"/>
              <a:t>Logic – depending on button press move in the correct direction until hall effect sensor is detected.</a:t>
            </a:r>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first part … develop the general concepts  … look at some code fragments to understand how they work … but not in depth.</a:t>
            </a:r>
          </a:p>
          <a:p>
            <a:r>
              <a:rPr lang="en-US" dirty="0"/>
              <a:t>- second part we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so it was time to write my own!</a:t>
            </a:r>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 .. And in doing so take some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a:p>
            <a:r>
              <a:rPr lang="en-US" dirty="0"/>
              <a:t>Next page talks about Chris Sharp’s presentations over the past few MERG sessions </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41745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577721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2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1971766"/>
            <a:ext cx="6868557" cy="707886"/>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2876550"/>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46642" y="3473558"/>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4" y="1350110"/>
            <a:ext cx="8428335" cy="3583839"/>
          </a:xfrm>
        </p:spPr>
        <p:txBody>
          <a:bodyPr>
            <a:normAutofit fontScale="92500" lnSpcReduction="10000"/>
          </a:bodyPr>
          <a:lstStyle/>
          <a:p>
            <a:pPr marL="0" indent="0">
              <a:buNone/>
            </a:pPr>
            <a:r>
              <a:rPr lang="en-US" dirty="0"/>
              <a:t>Recently Retired Electrical Engineer</a:t>
            </a:r>
          </a:p>
          <a:p>
            <a:pPr marL="0" indent="0">
              <a:buNone/>
            </a:pPr>
            <a:r>
              <a:rPr lang="en-US" dirty="0"/>
              <a:t>Oil and Gas – Maintenance and Automation Projects</a:t>
            </a:r>
          </a:p>
          <a:p>
            <a:pPr marL="0" indent="0">
              <a:buNone/>
            </a:pPr>
            <a:r>
              <a:rPr lang="en-US" dirty="0"/>
              <a:t>Bigger Projects (and Project teams)</a:t>
            </a:r>
          </a:p>
          <a:p>
            <a:pPr marL="0" indent="0">
              <a:buNone/>
            </a:pPr>
            <a:r>
              <a:rPr lang="en-US" dirty="0"/>
              <a:t>Networking, Hardware and Software</a:t>
            </a:r>
          </a:p>
          <a:p>
            <a:pPr marL="0" indent="0">
              <a:buNone/>
            </a:pPr>
            <a:r>
              <a:rPr lang="en-US" dirty="0"/>
              <a:t>Abnormal Situation Management – Ergonomic Factors</a:t>
            </a:r>
          </a:p>
          <a:p>
            <a:pPr marL="0" indent="0">
              <a:buNone/>
            </a:pPr>
            <a:r>
              <a:rPr lang="en-US" dirty="0"/>
              <a:t>For last few years back into model railways beginning with a rip and replace project!</a:t>
            </a:r>
          </a:p>
          <a:p>
            <a:pPr marL="0" indent="0">
              <a:buNone/>
            </a:pPr>
            <a:r>
              <a:rPr lang="en-US" dirty="0"/>
              <a:t>And.. I am not a professional programmer!</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Even Deeper</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Complete Simple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954107"/>
          </a:xfrm>
          <a:prstGeom prst="rect">
            <a:avLst/>
          </a:prstGeom>
          <a:noFill/>
        </p:spPr>
        <p:txBody>
          <a:bodyPr wrap="square" rtlCol="0">
            <a:spAutoFit/>
          </a:bodyPr>
          <a:lstStyle/>
          <a:p>
            <a:r>
              <a:rPr lang="en-US" sz="1400" b="1" dirty="0"/>
              <a:t>#2:   </a:t>
            </a:r>
            <a:r>
              <a:rPr lang="en-US" sz="1400" dirty="0"/>
              <a:t>Although each of the objects gets its functionality from the same class definition, each created object is  independent and the objects do not interact. The variables you use  inside the class can be thought of as generics … and when you define an object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the complexity makes for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283010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heel(1)">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pin Set ‘on delay’ and ‘off delay’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2123</TotalTime>
  <Words>4460</Words>
  <Application>Microsoft Office PowerPoint</Application>
  <PresentationFormat>On-screen Show (16:9)</PresentationFormat>
  <Paragraphs>474</Paragraphs>
  <Slides>35</Slides>
  <Notes>31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Calibri</vt:lpstr>
      <vt:lpstr>Calibri Light</vt:lpstr>
      <vt:lpstr>Courier New</vt:lpstr>
      <vt:lpstr>Office Theme</vt:lpstr>
      <vt:lpstr>Default Design</vt:lpstr>
      <vt:lpstr>1_Office Theme</vt:lpstr>
      <vt:lpstr>Arduino Class Programming with Examples</vt:lpstr>
      <vt:lpstr>Introduction</vt:lpstr>
      <vt:lpstr>Introduction</vt:lpstr>
      <vt:lpstr>Agenda</vt:lpstr>
      <vt:lpstr>Motivation</vt:lpstr>
      <vt:lpstr>Turntable</vt:lpstr>
      <vt:lpstr>Turntable SW Classes and Usage</vt:lpstr>
      <vt:lpstr>Ground Work - Types and Structures</vt:lpstr>
      <vt:lpstr>Ground Work</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Even Deeper</vt:lpstr>
      <vt:lpstr>A peek Under the Covers : The Constructor</vt:lpstr>
      <vt:lpstr>A peek Under the Covers : the on() property</vt:lpstr>
      <vt:lpstr>The Magic Sauce: the update() method</vt:lpstr>
      <vt:lpstr>A Complete Simple Sketch</vt:lpstr>
      <vt:lpstr>Why use a Class?</vt:lpstr>
      <vt:lpstr>Why use a Class?</vt:lpstr>
      <vt:lpstr>Why Not use a Class?</vt:lpstr>
      <vt:lpstr>The Key Points</vt:lpstr>
      <vt:lpstr>What Was Covered</vt:lpstr>
      <vt:lpstr>PowerPoint Presentation</vt:lpstr>
      <vt:lpstr>Questions?  </vt:lpstr>
      <vt:lpstr>Backup Material  </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73</cp:revision>
  <dcterms:created xsi:type="dcterms:W3CDTF">2021-08-19T02:00:20Z</dcterms:created>
  <dcterms:modified xsi:type="dcterms:W3CDTF">2021-12-14T21:52:25Z</dcterms:modified>
</cp:coreProperties>
</file>