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would be very useful in a variety of situations on any layout.</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084539" y="2742218"/>
            <a:ext cx="4694258" cy="2955851"/>
            <a:chOff x="4316837" y="2774115"/>
            <a:chExt cx="4694258" cy="2955851"/>
          </a:xfrm>
        </p:grpSpPr>
        <p:sp>
          <p:nvSpPr>
            <p:cNvPr id="7" name="Rectangle 6">
              <a:extLst>
                <a:ext uri="{FF2B5EF4-FFF2-40B4-BE49-F238E27FC236}">
                  <a16:creationId xmlns:a16="http://schemas.microsoft.com/office/drawing/2014/main" id="{6D60CD06-5AD6-41D8-9408-7E2E4D76BE0F}"/>
                </a:ext>
              </a:extLst>
            </p:cNvPr>
            <p:cNvSpPr/>
            <p:nvPr/>
          </p:nvSpPr>
          <p:spPr>
            <a:xfrm>
              <a:off x="4428462" y="2774115"/>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290407" y="2828546"/>
              <a:ext cx="1593988" cy="577081"/>
              <a:chOff x="7290408" y="3105630"/>
              <a:chExt cx="1593988"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290408" y="3195906"/>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150749" y="3105630"/>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246980" y="3397462"/>
              <a:ext cx="1649814" cy="577081"/>
              <a:chOff x="7246981" y="3059379"/>
              <a:chExt cx="1649814"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246981" y="310604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163148" y="3059379"/>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1783"/>
              <a:ext cx="1637415" cy="415498"/>
              <a:chOff x="7274439" y="3938533"/>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38533"/>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473679" y="4312656"/>
              <a:ext cx="1703841" cy="415498"/>
              <a:chOff x="6763224" y="3726208"/>
              <a:chExt cx="1703841" cy="415498"/>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763224" y="3726208"/>
                <a:ext cx="839960" cy="415498"/>
              </a:xfrm>
              <a:prstGeom prst="rect">
                <a:avLst/>
              </a:prstGeom>
              <a:noFill/>
            </p:spPr>
            <p:txBody>
              <a:bodyPr wrap="square" rtlCol="0">
                <a:spAutoFit/>
              </a:bodyPr>
              <a:lstStyle/>
              <a:p>
                <a:pPr algn="r"/>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316837" y="3740848"/>
              <a:ext cx="1871320" cy="415498"/>
              <a:chOff x="6595745" y="3727850"/>
              <a:chExt cx="1871320" cy="415498"/>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595745" y="3727850"/>
                <a:ext cx="1047297" cy="415498"/>
              </a:xfrm>
              <a:prstGeom prst="rect">
                <a:avLst/>
              </a:prstGeom>
              <a:noFill/>
            </p:spPr>
            <p:txBody>
              <a:bodyPr wrap="square" rtlCol="0">
                <a:spAutoFit/>
              </a:bodyPr>
              <a:lstStyle/>
              <a:p>
                <a:pPr algn="r"/>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pPr algn="r"/>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549441" y="3197723"/>
              <a:ext cx="1628079" cy="432632"/>
              <a:chOff x="6838986" y="3789932"/>
              <a:chExt cx="1628079" cy="432632"/>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838986" y="3807066"/>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739211"/>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a:t>
            </a:r>
            <a:r>
              <a:rPr lang="en-US" sz="1400" dirty="0">
                <a:solidFill>
                  <a:schemeClr val="accent2">
                    <a:lumMod val="60000"/>
                    <a:lumOff val="40000"/>
                  </a:schemeClr>
                </a:solidFill>
              </a:rPr>
              <a:t>5Vdc </a:t>
            </a:r>
            <a:r>
              <a:rPr lang="en-US" sz="1400" dirty="0"/>
              <a:t>at NANO 5 Volt input</a:t>
            </a:r>
            <a:endParaRPr lang="en-US" sz="1400" dirty="0">
              <a:solidFill>
                <a:schemeClr val="accent2">
                  <a:lumMod val="60000"/>
                  <a:lumOff val="40000"/>
                </a:schemeClr>
              </a:solidFill>
            </a:endParaRP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At least some minimal prototype test area.</a:t>
            </a:r>
          </a:p>
          <a:p>
            <a:pPr marL="285750" indent="-285750">
              <a:buFont typeface="Arial" panose="020B0604020202020204" pitchFamily="34" charset="0"/>
              <a:buChar char="•"/>
            </a:pPr>
            <a:r>
              <a:rPr lang="en-US" sz="1400" dirty="0"/>
              <a:t>Multiple communications options </a:t>
            </a:r>
          </a:p>
          <a:p>
            <a:pPr marL="285750" indent="-285750">
              <a:buFont typeface="Arial" panose="020B0604020202020204" pitchFamily="34" charset="0"/>
              <a:buChar char="•"/>
            </a:pPr>
            <a:r>
              <a:rPr lang="en-US" sz="1400" dirty="0"/>
              <a:t>(not all options may be physically possible on the same build)</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58103" y="398930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45908" y="3955003"/>
            <a:ext cx="733647" cy="415498"/>
          </a:xfrm>
          <a:prstGeom prst="rect">
            <a:avLst/>
          </a:prstGeom>
          <a:noFill/>
        </p:spPr>
        <p:txBody>
          <a:bodyPr wrap="square" rtlCol="0">
            <a:spAutoFit/>
          </a:bodyPr>
          <a:lstStyle/>
          <a:p>
            <a:r>
              <a:rPr lang="en-US" sz="1050" dirty="0">
                <a:solidFill>
                  <a:srgbClr val="FF0000"/>
                </a:solidFill>
              </a:rPr>
              <a:t>RS485 C/MRI</a:t>
            </a:r>
          </a:p>
        </p:txBody>
      </p:sp>
      <p:sp>
        <p:nvSpPr>
          <p:cNvPr id="34" name="Arrow: Left 33">
            <a:extLst>
              <a:ext uri="{FF2B5EF4-FFF2-40B4-BE49-F238E27FC236}">
                <a16:creationId xmlns:a16="http://schemas.microsoft.com/office/drawing/2014/main" id="{85EDD0D0-C2EC-4FFF-A68F-94B1497EC147}"/>
              </a:ext>
            </a:extLst>
          </p:cNvPr>
          <p:cNvSpPr/>
          <p:nvPr/>
        </p:nvSpPr>
        <p:spPr>
          <a:xfrm rot="10800000">
            <a:off x="4056018" y="44694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DDA841-8A9A-46E0-9EED-D152445077EE}"/>
              </a:ext>
            </a:extLst>
          </p:cNvPr>
          <p:cNvSpPr txBox="1"/>
          <p:nvPr/>
        </p:nvSpPr>
        <p:spPr>
          <a:xfrm>
            <a:off x="4924657" y="4501421"/>
            <a:ext cx="733647" cy="253916"/>
          </a:xfrm>
          <a:prstGeom prst="rect">
            <a:avLst/>
          </a:prstGeom>
          <a:noFill/>
        </p:spPr>
        <p:txBody>
          <a:bodyPr wrap="square" rtlCol="0">
            <a:spAutoFit/>
          </a:bodyPr>
          <a:lstStyle/>
          <a:p>
            <a:r>
              <a:rPr lang="en-US" sz="1050" dirty="0">
                <a:solidFill>
                  <a:srgbClr val="FF0000"/>
                </a:solidFill>
              </a:rPr>
              <a:t>CAN Bus</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dirty="0"/>
              <a:t>Introducing:    </a:t>
            </a:r>
            <a:r>
              <a:rPr lang="en-US" sz="6000" dirty="0">
                <a:solidFill>
                  <a:srgbClr val="00B050"/>
                </a:solidFill>
                <a:latin typeface="Checkbook" panose="020B0000000000000000" pitchFamily="34" charset="0"/>
              </a:rPr>
              <a:t>MERGduino</a:t>
            </a:r>
            <a:endParaRPr lang="en-US" sz="6000" dirty="0"/>
          </a:p>
        </p:txBody>
      </p:sp>
      <p:pic>
        <p:nvPicPr>
          <p:cNvPr id="7" name="Picture 6">
            <a:extLst>
              <a:ext uri="{FF2B5EF4-FFF2-40B4-BE49-F238E27FC236}">
                <a16:creationId xmlns:a16="http://schemas.microsoft.com/office/drawing/2014/main" id="{4DC49290-1050-43FB-A8F3-8E4078E84333}"/>
              </a:ext>
            </a:extLst>
          </p:cNvPr>
          <p:cNvPicPr>
            <a:picLocks noChangeAspect="1"/>
          </p:cNvPicPr>
          <p:nvPr/>
        </p:nvPicPr>
        <p:blipFill>
          <a:blip r:embed="rId2"/>
          <a:stretch>
            <a:fillRect/>
          </a:stretch>
        </p:blipFill>
        <p:spPr>
          <a:xfrm rot="5400000">
            <a:off x="3399058" y="-310069"/>
            <a:ext cx="4660462" cy="8277228"/>
          </a:xfrm>
          <a:prstGeom prst="rect">
            <a:avLst/>
          </a:prstGeom>
        </p:spPr>
      </p:pic>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Power Supply</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526357" y="1536923"/>
            <a:ext cx="5516118" cy="2800767"/>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5vdc for NANO 5VDC Input</a:t>
            </a:r>
          </a:p>
          <a:p>
            <a:pPr marL="285750" indent="-285750">
              <a:buFont typeface="Arial" panose="020B0604020202020204" pitchFamily="34" charset="0"/>
              <a:buChar char="•"/>
            </a:pPr>
            <a:r>
              <a:rPr lang="en-US" sz="1400" dirty="0"/>
              <a:t>Can be built standalone as just a ‘power supply’ providing 5 volts.</a:t>
            </a:r>
          </a:p>
          <a:p>
            <a:pPr marL="285750" indent="-285750">
              <a:buFont typeface="Arial" panose="020B0604020202020204" pitchFamily="34" charset="0"/>
              <a:buChar char="•"/>
            </a:pPr>
            <a:r>
              <a:rPr lang="en-US" sz="1400" dirty="0"/>
              <a:t>Lots of header pin positions can be used for power take off.</a:t>
            </a:r>
          </a:p>
          <a:p>
            <a:pPr marL="285750" indent="-285750">
              <a:buFont typeface="Arial" panose="020B0604020202020204" pitchFamily="34" charset="0"/>
              <a:buChar char="•"/>
            </a:pPr>
            <a:r>
              <a:rPr lang="en-US" sz="1400" dirty="0"/>
              <a:t>On board LED for troubleshooting without NANO</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Optional if installed - Optically couples DCC onto to Arduino Pin D3</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Optional – Can omit if not needed. If it is used board must have an</a:t>
            </a:r>
          </a:p>
          <a:p>
            <a:pPr marL="285750" indent="-285750">
              <a:buFont typeface="Arial" panose="020B0604020202020204" pitchFamily="34" charset="0"/>
              <a:buChar char="•"/>
            </a:pPr>
            <a:r>
              <a:rPr lang="en-US" sz="1400" dirty="0"/>
              <a:t>Installed under the NANO to save PCB space.</a:t>
            </a:r>
          </a:p>
        </p:txBody>
      </p:sp>
      <p:pic>
        <p:nvPicPr>
          <p:cNvPr id="8" name="Picture 7">
            <a:extLst>
              <a:ext uri="{FF2B5EF4-FFF2-40B4-BE49-F238E27FC236}">
                <a16:creationId xmlns:a16="http://schemas.microsoft.com/office/drawing/2014/main" id="{DB7B2499-BC39-4D95-AF32-033A3E99BD39}"/>
              </a:ext>
            </a:extLst>
          </p:cNvPr>
          <p:cNvPicPr>
            <a:picLocks noChangeAspect="1"/>
          </p:cNvPicPr>
          <p:nvPr/>
        </p:nvPicPr>
        <p:blipFill>
          <a:blip r:embed="rId2"/>
          <a:stretch>
            <a:fillRect/>
          </a:stretch>
        </p:blipFill>
        <p:spPr>
          <a:xfrm>
            <a:off x="814207" y="1536923"/>
            <a:ext cx="5629275" cy="4105275"/>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232202"/>
          </a:xfrm>
          <a:prstGeom prst="rect">
            <a:avLst/>
          </a:prstGeom>
          <a:noFill/>
        </p:spPr>
        <p:txBody>
          <a:bodyPr wrap="square" rtlCol="0">
            <a:spAutoFit/>
          </a:bodyPr>
          <a:lstStyle/>
          <a:p>
            <a:r>
              <a:rPr lang="en-US" dirty="0">
                <a:solidFill>
                  <a:srgbClr val="FFFF00"/>
                </a:solidFill>
              </a:rPr>
              <a:t>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Servos and many types of sensors.</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endParaRPr lang="en-US" sz="1400" dirty="0"/>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Two on Board buttons for testing or getting user input.</a:t>
            </a:r>
          </a:p>
          <a:p>
            <a:pPr marL="285750" indent="-285750">
              <a:buFont typeface="Arial" panose="020B0604020202020204" pitchFamily="34" charset="0"/>
              <a:buChar char="•"/>
            </a:pPr>
            <a:r>
              <a:rPr lang="en-US" sz="1400" dirty="0"/>
              <a:t>(use with internal pullup).</a:t>
            </a:r>
          </a:p>
          <a:p>
            <a:pPr marL="285750" indent="-285750">
              <a:buFont typeface="Arial" panose="020B0604020202020204" pitchFamily="34" charset="0"/>
              <a:buChar char="•"/>
            </a:pPr>
            <a:r>
              <a:rPr lang="en-US" sz="1400" dirty="0"/>
              <a:t>Also 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LN2903 output driver.</a:t>
            </a:r>
          </a:p>
          <a:p>
            <a:pPr marL="285750" indent="-285750">
              <a:buFont typeface="Arial" panose="020B0604020202020204" pitchFamily="34" charset="0"/>
              <a:buChar char="•"/>
            </a:pPr>
            <a:r>
              <a:rPr lang="en-US" sz="1400" dirty="0"/>
              <a:t>If not used jumpers can easily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LED’s could be remote mounted as signals, building lighting, mimic panel</a:t>
            </a:r>
          </a:p>
          <a:p>
            <a:pPr marL="285750" indent="-285750">
              <a:buFont typeface="Arial" panose="020B0604020202020204" pitchFamily="34" charset="0"/>
              <a:buChar char="•"/>
            </a:pPr>
            <a:r>
              <a:rPr lang="en-US" sz="1400" dirty="0"/>
              <a:t>PWM pins available for driving motor shields. (or others) </a:t>
            </a:r>
          </a:p>
          <a:p>
            <a:pPr marL="285750" indent="-285750">
              <a:buFont typeface="Arial" panose="020B0604020202020204" pitchFamily="34" charset="0"/>
              <a:buChar char="•"/>
            </a:pPr>
            <a:r>
              <a:rPr lang="en-US" sz="1400" dirty="0"/>
              <a:t>Spare driver has in/out connection points available</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C1CF05EA-D2F3-4F3C-AE09-9900FBFACFED}"/>
              </a:ext>
            </a:extLst>
          </p:cNvPr>
          <p:cNvPicPr>
            <a:picLocks noChangeAspect="1"/>
          </p:cNvPicPr>
          <p:nvPr/>
        </p:nvPicPr>
        <p:blipFill>
          <a:blip r:embed="rId2"/>
          <a:stretch>
            <a:fillRect/>
          </a:stretch>
        </p:blipFill>
        <p:spPr>
          <a:xfrm>
            <a:off x="1202988" y="993213"/>
            <a:ext cx="1276350" cy="1295400"/>
          </a:xfrm>
          <a:prstGeom prst="rect">
            <a:avLst/>
          </a:prstGeom>
        </p:spPr>
      </p:pic>
      <p:pic>
        <p:nvPicPr>
          <p:cNvPr id="8" name="Picture 7">
            <a:extLst>
              <a:ext uri="{FF2B5EF4-FFF2-40B4-BE49-F238E27FC236}">
                <a16:creationId xmlns:a16="http://schemas.microsoft.com/office/drawing/2014/main" id="{A7DAD524-DCE4-465E-A1F7-477B4AEB4526}"/>
              </a:ext>
            </a:extLst>
          </p:cNvPr>
          <p:cNvPicPr>
            <a:picLocks noChangeAspect="1"/>
          </p:cNvPicPr>
          <p:nvPr/>
        </p:nvPicPr>
        <p:blipFill>
          <a:blip r:embed="rId3"/>
          <a:stretch>
            <a:fillRect/>
          </a:stretch>
        </p:blipFill>
        <p:spPr>
          <a:xfrm>
            <a:off x="1202988" y="2470240"/>
            <a:ext cx="1771650" cy="781050"/>
          </a:xfrm>
          <a:prstGeom prst="rect">
            <a:avLst/>
          </a:prstGeom>
        </p:spPr>
      </p:pic>
      <p:pic>
        <p:nvPicPr>
          <p:cNvPr id="14" name="Picture 13">
            <a:extLst>
              <a:ext uri="{FF2B5EF4-FFF2-40B4-BE49-F238E27FC236}">
                <a16:creationId xmlns:a16="http://schemas.microsoft.com/office/drawing/2014/main" id="{DFAE53F2-E421-43A2-8D34-DFA555058940}"/>
              </a:ext>
            </a:extLst>
          </p:cNvPr>
          <p:cNvPicPr>
            <a:picLocks noChangeAspect="1"/>
          </p:cNvPicPr>
          <p:nvPr/>
        </p:nvPicPr>
        <p:blipFill>
          <a:blip r:embed="rId4"/>
          <a:stretch>
            <a:fillRect/>
          </a:stretch>
        </p:blipFill>
        <p:spPr>
          <a:xfrm>
            <a:off x="1143001" y="3420018"/>
            <a:ext cx="3528444" cy="3278038"/>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2092881"/>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in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5 pin header (with +5 </a:t>
            </a:r>
            <a:r>
              <a:rPr lang="en-US" sz="1400" dirty="0" err="1"/>
              <a:t>Gnd</a:t>
            </a:r>
            <a:r>
              <a:rPr lang="en-US" sz="1400" dirty="0"/>
              <a:t> and a 3</a:t>
            </a:r>
            <a:r>
              <a:rPr lang="en-US" sz="1400" baseline="30000" dirty="0"/>
              <a:t>rd</a:t>
            </a:r>
            <a:r>
              <a:rPr lang="en-US" sz="1400" dirty="0"/>
              <a:t> digital pin so this is suitable for wide range of coms oriented hat connections. (RS485 / CBUS </a:t>
            </a:r>
            <a:r>
              <a:rPr lang="en-US" sz="1400" dirty="0" err="1"/>
              <a:t>etc</a:t>
            </a:r>
            <a:r>
              <a:rPr lang="en-US" sz="1400" dirty="0"/>
              <a:t>)</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182D4841-F296-4663-BA01-E3DCEB88F210}"/>
              </a:ext>
            </a:extLst>
          </p:cNvPr>
          <p:cNvPicPr>
            <a:picLocks noChangeAspect="1"/>
          </p:cNvPicPr>
          <p:nvPr/>
        </p:nvPicPr>
        <p:blipFill>
          <a:blip r:embed="rId2"/>
          <a:stretch>
            <a:fillRect/>
          </a:stretch>
        </p:blipFill>
        <p:spPr>
          <a:xfrm>
            <a:off x="637276" y="1507330"/>
            <a:ext cx="3619500" cy="3429000"/>
          </a:xfrm>
          <a:prstGeom prst="rect">
            <a:avLst/>
          </a:prstGeom>
        </p:spPr>
      </p:pic>
      <p:pic>
        <p:nvPicPr>
          <p:cNvPr id="6" name="Picture 5">
            <a:extLst>
              <a:ext uri="{FF2B5EF4-FFF2-40B4-BE49-F238E27FC236}">
                <a16:creationId xmlns:a16="http://schemas.microsoft.com/office/drawing/2014/main" id="{535EB59A-F4D5-450E-9EF3-FCFE15B6F0B2}"/>
              </a:ext>
            </a:extLst>
          </p:cNvPr>
          <p:cNvPicPr>
            <a:picLocks noChangeAspect="1"/>
          </p:cNvPicPr>
          <p:nvPr/>
        </p:nvPicPr>
        <p:blipFill>
          <a:blip r:embed="rId3"/>
          <a:stretch>
            <a:fillRect/>
          </a:stretch>
        </p:blipFill>
        <p:spPr>
          <a:xfrm>
            <a:off x="6578988" y="4578290"/>
            <a:ext cx="1190625" cy="1238250"/>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Work Phases</a:t>
            </a:r>
            <a:endParaRPr lang="en-US" dirty="0">
              <a:solidFill>
                <a:srgbClr val="FF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1649489" y="850109"/>
            <a:ext cx="7595179" cy="369332"/>
          </a:xfrm>
          <a:prstGeom prst="rect">
            <a:avLst/>
          </a:prstGeom>
          <a:noFill/>
        </p:spPr>
        <p:txBody>
          <a:bodyPr wrap="square" rtlCol="0">
            <a:spAutoFit/>
          </a:bodyPr>
          <a:lstStyle/>
          <a:p>
            <a:r>
              <a:rPr lang="en-US" dirty="0">
                <a:solidFill>
                  <a:srgbClr val="FFFF00"/>
                </a:solidFill>
              </a:rPr>
              <a:t>All Projects go through phases (whether they are recognized as such or not)</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223950692"/>
              </p:ext>
            </p:extLst>
          </p:nvPr>
        </p:nvGraphicFramePr>
        <p:xfrm>
          <a:off x="890616" y="1219441"/>
          <a:ext cx="10635144" cy="3510280"/>
        </p:xfrm>
        <a:graphic>
          <a:graphicData uri="http://schemas.openxmlformats.org/drawingml/2006/table">
            <a:tbl>
              <a:tblPr firstRow="1" bandRow="1">
                <a:tableStyleId>{5C22544A-7EE6-4342-B048-85BDC9FD1C3A}</a:tableStyleId>
              </a:tblPr>
              <a:tblGrid>
                <a:gridCol w="817417">
                  <a:extLst>
                    <a:ext uri="{9D8B030D-6E8A-4147-A177-3AD203B41FA5}">
                      <a16:colId xmlns:a16="http://schemas.microsoft.com/office/drawing/2014/main" val="2598000485"/>
                    </a:ext>
                  </a:extLst>
                </a:gridCol>
                <a:gridCol w="1655239">
                  <a:extLst>
                    <a:ext uri="{9D8B030D-6E8A-4147-A177-3AD203B41FA5}">
                      <a16:colId xmlns:a16="http://schemas.microsoft.com/office/drawing/2014/main" val="3863070693"/>
                    </a:ext>
                  </a:extLst>
                </a:gridCol>
                <a:gridCol w="3816991">
                  <a:extLst>
                    <a:ext uri="{9D8B030D-6E8A-4147-A177-3AD203B41FA5}">
                      <a16:colId xmlns:a16="http://schemas.microsoft.com/office/drawing/2014/main" val="429033357"/>
                    </a:ext>
                  </a:extLst>
                </a:gridCol>
                <a:gridCol w="2969703">
                  <a:extLst>
                    <a:ext uri="{9D8B030D-6E8A-4147-A177-3AD203B41FA5}">
                      <a16:colId xmlns:a16="http://schemas.microsoft.com/office/drawing/2014/main" val="3983995983"/>
                    </a:ext>
                  </a:extLst>
                </a:gridCol>
                <a:gridCol w="1375794">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Yes – Alan</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Schematic Laid 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PCB Laid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against requirements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r>
                        <a:rPr lang="en-US" dirty="0"/>
                        <a:t>Get protos built.</a:t>
                      </a:r>
                    </a:p>
                  </a:txBody>
                  <a:tcPr/>
                </a:tc>
                <a:tc>
                  <a:txBody>
                    <a:bodyPr/>
                    <a:lstStyle/>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
        <p:nvSpPr>
          <p:cNvPr id="4" name="TextBox 3">
            <a:extLst>
              <a:ext uri="{FF2B5EF4-FFF2-40B4-BE49-F238E27FC236}">
                <a16:creationId xmlns:a16="http://schemas.microsoft.com/office/drawing/2014/main" id="{3A679939-F7FB-4DAE-AD3C-6F85F7B51F2E}"/>
              </a:ext>
            </a:extLst>
          </p:cNvPr>
          <p:cNvSpPr txBox="1"/>
          <p:nvPr/>
        </p:nvSpPr>
        <p:spPr>
          <a:xfrm>
            <a:off x="1213607" y="4932727"/>
            <a:ext cx="9764786" cy="923330"/>
          </a:xfrm>
          <a:prstGeom prst="rect">
            <a:avLst/>
          </a:prstGeom>
          <a:noFill/>
        </p:spPr>
        <p:txBody>
          <a:bodyPr wrap="square" rtlCol="0">
            <a:spAutoFit/>
          </a:bodyPr>
          <a:lstStyle/>
          <a:p>
            <a:r>
              <a:rPr lang="en-US" dirty="0"/>
              <a:t>Implied is that in all cases a phase can only happen if someone is willing to work that phase (Obviously some resources/effort will be needed).  As MERG is a volunteer organization this could be an individual or a ‘working group’.</a:t>
            </a:r>
          </a:p>
        </p:txBody>
      </p:sp>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issues and outcomes</a:t>
            </a:r>
            <a:endParaRPr lang="en-US" dirty="0">
              <a:solidFill>
                <a:srgbClr val="FF0000"/>
              </a:solidFill>
            </a:endParaRP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2684239284"/>
              </p:ext>
            </p:extLst>
          </p:nvPr>
        </p:nvGraphicFramePr>
        <p:xfrm>
          <a:off x="844491" y="761944"/>
          <a:ext cx="11068588" cy="5582920"/>
        </p:xfrm>
        <a:graphic>
          <a:graphicData uri="http://schemas.openxmlformats.org/drawingml/2006/table">
            <a:tbl>
              <a:tblPr firstRow="1" bandRow="1">
                <a:tableStyleId>{5C22544A-7EE6-4342-B048-85BDC9FD1C3A}</a:tableStyleId>
              </a:tblPr>
              <a:tblGrid>
                <a:gridCol w="639252">
                  <a:extLst>
                    <a:ext uri="{9D8B030D-6E8A-4147-A177-3AD203B41FA5}">
                      <a16:colId xmlns:a16="http://schemas.microsoft.com/office/drawing/2014/main" val="2598000485"/>
                    </a:ext>
                  </a:extLst>
                </a:gridCol>
                <a:gridCol w="1743518">
                  <a:extLst>
                    <a:ext uri="{9D8B030D-6E8A-4147-A177-3AD203B41FA5}">
                      <a16:colId xmlns:a16="http://schemas.microsoft.com/office/drawing/2014/main" val="3863070693"/>
                    </a:ext>
                  </a:extLst>
                </a:gridCol>
                <a:gridCol w="3909102">
                  <a:extLst>
                    <a:ext uri="{9D8B030D-6E8A-4147-A177-3AD203B41FA5}">
                      <a16:colId xmlns:a16="http://schemas.microsoft.com/office/drawing/2014/main" val="429033357"/>
                    </a:ext>
                  </a:extLst>
                </a:gridCol>
                <a:gridCol w="2600008">
                  <a:extLst>
                    <a:ext uri="{9D8B030D-6E8A-4147-A177-3AD203B41FA5}">
                      <a16:colId xmlns:a16="http://schemas.microsoft.com/office/drawing/2014/main" val="3085965303"/>
                    </a:ext>
                  </a:extLst>
                </a:gridCol>
                <a:gridCol w="1215242">
                  <a:extLst>
                    <a:ext uri="{9D8B030D-6E8A-4147-A177-3AD203B41FA5}">
                      <a16:colId xmlns:a16="http://schemas.microsoft.com/office/drawing/2014/main" val="3983995983"/>
                    </a:ext>
                  </a:extLst>
                </a:gridCol>
                <a:gridCol w="961466">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instead of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7805 gives more flexible input power options including standard 9 volt battery and 12 VDC. Offloads the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r>
                        <a:rPr lang="en-US" dirty="0"/>
                        <a:t>7805</a:t>
                      </a:r>
                    </a:p>
                  </a:txBody>
                  <a:tcPr/>
                </a:tc>
                <a:tc>
                  <a:txBody>
                    <a:bodyPr/>
                    <a:lstStyle/>
                    <a:p>
                      <a:r>
                        <a:rPr lang="en-US" dirty="0"/>
                        <a:t>Jan 2022</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Keep 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Keep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R330 and R470 was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use R680 or even R1K </a:t>
                      </a:r>
                    </a:p>
                  </a:txBody>
                  <a:tcPr/>
                </a:tc>
                <a:tc>
                  <a:txBody>
                    <a:bodyPr/>
                    <a:lstStyle/>
                    <a:p>
                      <a:r>
                        <a:rPr lang="en-US" dirty="0"/>
                        <a:t>R680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control over I2C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internal pullups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real estate and cost (pennies) </a:t>
                      </a:r>
                    </a:p>
                  </a:txBody>
                  <a:tcPr/>
                </a:tc>
                <a:tc>
                  <a:txBody>
                    <a:bodyPr/>
                    <a:lstStyle/>
                    <a:p>
                      <a:r>
                        <a:rPr lang="en-US" dirty="0"/>
                        <a:t>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Comms/RS485/CMRI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Include MP3 </a:t>
                      </a:r>
                      <a:r>
                        <a:rPr lang="en-US" dirty="0" err="1"/>
                        <a:t>dfPlayer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Sound </a:t>
                      </a:r>
                      <a:r>
                        <a:rPr lang="en-US" dirty="0" err="1"/>
                        <a:t>Fx</a:t>
                      </a:r>
                      <a:r>
                        <a:rPr lang="en-US" dirty="0"/>
                        <a:t> is another area of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4283437293"/>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602</TotalTime>
  <Words>1218</Words>
  <Application>Microsoft Office PowerPoint</Application>
  <PresentationFormat>Widescreen</PresentationFormat>
  <Paragraphs>171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Checkbook</vt:lpstr>
      <vt:lpstr>Tw Cen MT</vt:lpstr>
      <vt:lpstr>Circuit</vt:lpstr>
      <vt:lpstr>Practical Arduino</vt:lpstr>
      <vt:lpstr>Potential Course Outline (assumes no Prior electronics or Arduino knowledge)</vt:lpstr>
      <vt:lpstr>General Requirements</vt:lpstr>
      <vt:lpstr>Introducing:    MERGduino</vt:lpstr>
      <vt:lpstr>MERGduino: Power Supply</vt:lpstr>
      <vt:lpstr>MERGduino: I/O</vt:lpstr>
      <vt:lpstr>MERGduino: CPU</vt:lpstr>
      <vt:lpstr>MERGduino: Work Phases</vt:lpstr>
      <vt:lpstr>MERGduino: issues and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19</cp:revision>
  <dcterms:created xsi:type="dcterms:W3CDTF">2021-12-15T13:18:50Z</dcterms:created>
  <dcterms:modified xsi:type="dcterms:W3CDTF">2022-01-28T18:18:00Z</dcterms:modified>
</cp:coreProperties>
</file>