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36" r:id="rId2"/>
    <p:sldId id="316" r:id="rId3"/>
    <p:sldId id="362" r:id="rId4"/>
    <p:sldId id="345" r:id="rId5"/>
    <p:sldId id="346" r:id="rId6"/>
    <p:sldId id="349" r:id="rId7"/>
    <p:sldId id="350" r:id="rId8"/>
    <p:sldId id="351" r:id="rId9"/>
    <p:sldId id="353" r:id="rId10"/>
    <p:sldId id="354" r:id="rId11"/>
    <p:sldId id="360" r:id="rId12"/>
    <p:sldId id="363" r:id="rId13"/>
    <p:sldId id="355" r:id="rId14"/>
    <p:sldId id="356" r:id="rId15"/>
    <p:sldId id="319" r:id="rId16"/>
    <p:sldId id="320" r:id="rId17"/>
    <p:sldId id="364" r:id="rId18"/>
    <p:sldId id="357" r:id="rId19"/>
    <p:sldId id="367" r:id="rId20"/>
    <p:sldId id="372" r:id="rId21"/>
    <p:sldId id="321" r:id="rId22"/>
    <p:sldId id="365" r:id="rId23"/>
    <p:sldId id="366" r:id="rId24"/>
    <p:sldId id="322" r:id="rId25"/>
    <p:sldId id="361" r:id="rId26"/>
    <p:sldId id="368" r:id="rId27"/>
    <p:sldId id="323" r:id="rId28"/>
    <p:sldId id="324" r:id="rId29"/>
    <p:sldId id="369" r:id="rId30"/>
    <p:sldId id="348" r:id="rId31"/>
    <p:sldId id="359" r:id="rId32"/>
    <p:sldId id="370" r:id="rId33"/>
    <p:sldId id="371" r:id="rId34"/>
    <p:sldId id="352" r:id="rId35"/>
    <p:sldId id="326" r:id="rId36"/>
    <p:sldId id="327" r:id="rId37"/>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78"/>
      </p:cViewPr>
      <p:guideLst>
        <p:guide orient="horz" pos="2424"/>
        <p:guide pos="432"/>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5/6/2022</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5/6/2022 12:34 PM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5/6/2022 12:34 PM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5/6/2022 12:34 PM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5/6/2022 12:34 PM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5/6/2022 12:34 PM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5/6/2022 12:34 PM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5/6/2022 12:34 PM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5/6/2022 12:34 PM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5/6/2022 12:34 PM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5/6/2022 12:34 PM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5/6/2022 12:34 PM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3.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reate.arduino.cc/projecthub/pibots555/how-to-connect-dht11-sensor-with-arduino-uno-f4d239" TargetMode="Externa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hyperlink" Target="https://www.deviantart.com/mondspeer/art/Just-another-sad-smiley-676225820" TargetMode="External"/><Relationship Id="rId2" Type="http://schemas.openxmlformats.org/officeDocument/2006/relationships/image" Target="../media/image3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9.jpeg"/><Relationship Id="rId4" Type="http://schemas.openxmlformats.org/officeDocument/2006/relationships/hyperlink" Target="https://www.deviantart.com/mondspeer/art/Just-another-sad-smiley-67622582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4.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0.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maker.pro/arduino/tutorial/a-comparison-of-popular-arduino-boards"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I/O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sp>
        <p:nvSpPr>
          <p:cNvPr id="2" name="Rectangle 1">
            <a:extLst>
              <a:ext uri="{FF2B5EF4-FFF2-40B4-BE49-F238E27FC236}">
                <a16:creationId xmlns:a16="http://schemas.microsoft.com/office/drawing/2014/main" id="{C2BB0EAA-D5D7-700A-98FF-88FA5C67DB91}"/>
              </a:ext>
            </a:extLst>
          </p:cNvPr>
          <p:cNvSpPr/>
          <p:nvPr/>
        </p:nvSpPr>
        <p:spPr>
          <a:xfrm>
            <a:off x="1095375" y="6183741"/>
            <a:ext cx="5072512" cy="434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50343" y="2441275"/>
            <a:ext cx="865517"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2666999" y="5443268"/>
            <a:ext cx="3114675" cy="1117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404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624964" y="1721542"/>
            <a:ext cx="6357486" cy="21002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Use them as an ‘Analog Output’ and the width of the pulse changes according to what you write out in range 0-255</a:t>
            </a:r>
          </a:p>
          <a:p>
            <a:pPr marL="285750" indent="-285750">
              <a:buFont typeface="Arial" panose="020B0604020202020204" pitchFamily="34" charset="0"/>
              <a:buChar char="•"/>
            </a:pPr>
            <a:r>
              <a:rPr lang="en-US" dirty="0">
                <a:solidFill>
                  <a:schemeClr val="tx1"/>
                </a:solidFill>
              </a:rPr>
              <a:t>If you don’t write out a new value the pulses just keep repeating at 490 Hz.   (pins 5 and 6 work at 980 Hz).</a:t>
            </a:r>
          </a:p>
          <a:p>
            <a:pPr marL="285750" indent="-285750">
              <a:buFont typeface="Arial" panose="020B0604020202020204" pitchFamily="34" charset="0"/>
              <a:buChar char="•"/>
            </a:pPr>
            <a:r>
              <a:rPr lang="en-US" dirty="0">
                <a:solidFill>
                  <a:schemeClr val="tx1"/>
                </a:solidFill>
              </a:rPr>
              <a:t>This is exactly as needed to move servos!</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3AFFCAF-C99B-004A-0FE4-C2FC2834B7B2}"/>
              </a:ext>
            </a:extLst>
          </p:cNvPr>
          <p:cNvSpPr/>
          <p:nvPr/>
        </p:nvSpPr>
        <p:spPr>
          <a:xfrm>
            <a:off x="4913622" y="1928485"/>
            <a:ext cx="334272"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48028" y="3987560"/>
            <a:ext cx="3114675" cy="2310888"/>
          </a:xfrm>
          <a:prstGeom prst="rect">
            <a:avLst/>
          </a:prstGeom>
        </p:spPr>
      </p:pic>
      <p:sp>
        <p:nvSpPr>
          <p:cNvPr id="15" name="Oval 14">
            <a:extLst>
              <a:ext uri="{FF2B5EF4-FFF2-40B4-BE49-F238E27FC236}">
                <a16:creationId xmlns:a16="http://schemas.microsoft.com/office/drawing/2014/main" id="{33EF7948-50D9-8396-3B06-4F4097E80201}"/>
              </a:ext>
            </a:extLst>
          </p:cNvPr>
          <p:cNvSpPr/>
          <p:nvPr/>
        </p:nvSpPr>
        <p:spPr>
          <a:xfrm>
            <a:off x="5029198" y="2441275"/>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570807E-821C-38C5-3FE8-C21E23904973}"/>
              </a:ext>
            </a:extLst>
          </p:cNvPr>
          <p:cNvSpPr txBox="1"/>
          <p:nvPr/>
        </p:nvSpPr>
        <p:spPr>
          <a:xfrm>
            <a:off x="8040736" y="6375723"/>
            <a:ext cx="3528834" cy="369332"/>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analogWrite</a:t>
            </a:r>
            <a:r>
              <a:rPr lang="en-US" b="0" i="0" dirty="0">
                <a:solidFill>
                  <a:srgbClr val="000000"/>
                </a:solidFill>
                <a:effectLst/>
                <a:latin typeface="Courier New" panose="02070309020205020404" pitchFamily="49" charset="0"/>
              </a:rPr>
              <a:t>(pin, value)</a:t>
            </a:r>
            <a:endParaRPr lang="en-US" dirty="0"/>
          </a:p>
        </p:txBody>
      </p:sp>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sp>
        <p:nvSpPr>
          <p:cNvPr id="2" name="Rectangle 1">
            <a:extLst>
              <a:ext uri="{FF2B5EF4-FFF2-40B4-BE49-F238E27FC236}">
                <a16:creationId xmlns:a16="http://schemas.microsoft.com/office/drawing/2014/main" id="{C2BB0EAA-D5D7-700A-98FF-88FA5C67DB91}"/>
              </a:ext>
            </a:extLst>
          </p:cNvPr>
          <p:cNvSpPr/>
          <p:nvPr/>
        </p:nvSpPr>
        <p:spPr>
          <a:xfrm>
            <a:off x="1023488" y="6303400"/>
            <a:ext cx="5072512" cy="434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77775" y="2441275"/>
            <a:ext cx="540129"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2666999" y="5415836"/>
            <a:ext cx="3114675" cy="1117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404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624964" y="1721542"/>
            <a:ext cx="6357486"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D0/D1 </a:t>
            </a:r>
            <a:r>
              <a:rPr lang="en-US" dirty="0">
                <a:solidFill>
                  <a:schemeClr val="tx1"/>
                </a:solidFill>
              </a:rPr>
              <a:t>= Tx/Rx               = Serial Transmit and Receive</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257799" y="4705350"/>
            <a:ext cx="838199"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902423-67C8-F289-75E7-EAAE740779EC}"/>
              </a:ext>
            </a:extLst>
          </p:cNvPr>
          <p:cNvSpPr/>
          <p:nvPr/>
        </p:nvSpPr>
        <p:spPr>
          <a:xfrm>
            <a:off x="7896222" y="3429000"/>
            <a:ext cx="3500748" cy="28166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endParaRPr lang="en-US" dirty="0">
              <a:solidFill>
                <a:srgbClr val="C00000"/>
              </a:solidFill>
            </a:endParaRPr>
          </a:p>
          <a:p>
            <a:endParaRPr lang="en-US" dirty="0">
              <a:solidFill>
                <a:srgbClr val="C00000"/>
              </a:solidFill>
            </a:endParaRPr>
          </a:p>
        </p:txBody>
      </p:sp>
      <p:grpSp>
        <p:nvGrpSpPr>
          <p:cNvPr id="17" name="Group 16">
            <a:extLst>
              <a:ext uri="{FF2B5EF4-FFF2-40B4-BE49-F238E27FC236}">
                <a16:creationId xmlns:a16="http://schemas.microsoft.com/office/drawing/2014/main" id="{A48A90C7-A5DF-C563-3BAB-EDB083F65E81}"/>
              </a:ext>
            </a:extLst>
          </p:cNvPr>
          <p:cNvGrpSpPr/>
          <p:nvPr/>
        </p:nvGrpSpPr>
        <p:grpSpPr>
          <a:xfrm>
            <a:off x="1023488" y="2460971"/>
            <a:ext cx="4601476" cy="1882429"/>
            <a:chOff x="1023488" y="2460971"/>
            <a:chExt cx="4601476" cy="1882429"/>
          </a:xfrm>
        </p:grpSpPr>
        <p:sp>
          <p:nvSpPr>
            <p:cNvPr id="3" name="Oval 2">
              <a:extLst>
                <a:ext uri="{FF2B5EF4-FFF2-40B4-BE49-F238E27FC236}">
                  <a16:creationId xmlns:a16="http://schemas.microsoft.com/office/drawing/2014/main" id="{E1E5498B-F95D-5237-7410-94EA83945146}"/>
                </a:ext>
              </a:extLst>
            </p:cNvPr>
            <p:cNvSpPr/>
            <p:nvPr/>
          </p:nvSpPr>
          <p:spPr>
            <a:xfrm>
              <a:off x="1023488" y="3721608"/>
              <a:ext cx="1463680"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B235C5-9D81-D697-C7AB-037297BE2BB0}"/>
                </a:ext>
              </a:extLst>
            </p:cNvPr>
            <p:cNvCxnSpPr>
              <a:cxnSpLocks/>
              <a:stCxn id="4" idx="1"/>
              <a:endCxn id="3" idx="7"/>
            </p:cNvCxnSpPr>
            <p:nvPr/>
          </p:nvCxnSpPr>
          <p:spPr>
            <a:xfrm flipH="1">
              <a:off x="2272817" y="2460971"/>
              <a:ext cx="3352147" cy="13516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65E6E7E4-29B5-6BB9-BC22-BDB6A577A6B4}"/>
              </a:ext>
            </a:extLst>
          </p:cNvPr>
          <p:cNvSpPr/>
          <p:nvPr/>
        </p:nvSpPr>
        <p:spPr>
          <a:xfrm>
            <a:off x="1298448" y="2438405"/>
            <a:ext cx="4182741" cy="9424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BAB8A27-2ADA-F8E3-8984-A9B66A1999F3}"/>
              </a:ext>
            </a:extLst>
          </p:cNvPr>
          <p:cNvGrpSpPr/>
          <p:nvPr/>
        </p:nvGrpSpPr>
        <p:grpSpPr>
          <a:xfrm>
            <a:off x="4268082" y="3181984"/>
            <a:ext cx="1698514" cy="2206420"/>
            <a:chOff x="4268082" y="3181984"/>
            <a:chExt cx="1698514" cy="2206420"/>
          </a:xfrm>
        </p:grpSpPr>
        <p:sp>
          <p:nvSpPr>
            <p:cNvPr id="26" name="Oval 25">
              <a:extLst>
                <a:ext uri="{FF2B5EF4-FFF2-40B4-BE49-F238E27FC236}">
                  <a16:creationId xmlns:a16="http://schemas.microsoft.com/office/drawing/2014/main" id="{5016FC73-C5A4-36F9-071F-5B8C3DE9A814}"/>
                </a:ext>
              </a:extLst>
            </p:cNvPr>
            <p:cNvSpPr/>
            <p:nvPr/>
          </p:nvSpPr>
          <p:spPr>
            <a:xfrm>
              <a:off x="4268082" y="4766612"/>
              <a:ext cx="1463680"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5257797" y="3181984"/>
              <a:ext cx="708799" cy="16455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xit" presetSubtype="0" fill="hold"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034596904"/>
              </p:ext>
            </p:extLst>
          </p:nvPr>
        </p:nvGraphicFramePr>
        <p:xfrm>
          <a:off x="415505" y="391004"/>
          <a:ext cx="11360989" cy="549987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5"/>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43389015"/>
              </p:ext>
            </p:extLst>
          </p:nvPr>
        </p:nvGraphicFramePr>
        <p:xfrm>
          <a:off x="415505" y="391004"/>
          <a:ext cx="11360989" cy="5796869"/>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92309">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Combination presses are distinguishable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(Google it to learn more).  You can build your own resistor ladder using standalone switches and resistors.</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591056"/>
            <a:ext cx="2048218" cy="1062256"/>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47176" y="1293713"/>
            <a:ext cx="2417064" cy="1359599"/>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356699324"/>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wiper and end points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809137810"/>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02576625"/>
              </p:ext>
            </p:extLst>
          </p:nvPr>
        </p:nvGraphicFramePr>
        <p:xfrm>
          <a:off x="415505" y="391004"/>
          <a:ext cx="11463070" cy="506796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7797">
                <a:tc>
                  <a:txBody>
                    <a:bodyPr/>
                    <a:lstStyle/>
                    <a:p>
                      <a:r>
                        <a:rPr lang="en-US" sz="4400" dirty="0"/>
                        <a:t>05</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63776">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60879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r>
                        <a:rPr lang="en-US" b="1" dirty="0"/>
                        <a:t>Cons:</a:t>
                      </a:r>
                    </a:p>
                    <a:p>
                      <a:pPr marL="285750" indent="-285750">
                        <a:buFont typeface="Arial" panose="020B0604020202020204" pitchFamily="34" charset="0"/>
                        <a:buChar char="•"/>
                      </a:pPr>
                      <a:r>
                        <a:rPr lang="en-US" dirty="0"/>
                        <a:t>Module size varies by manufacturer </a:t>
                      </a:r>
                    </a:p>
                  </a:txBody>
                  <a:tcPr/>
                </a:tc>
                <a:extLst>
                  <a:ext uri="{0D108BD9-81ED-4DB2-BD59-A6C34878D82A}">
                    <a16:rowId xmlns:a16="http://schemas.microsoft.com/office/drawing/2014/main" val="2494442280"/>
                  </a:ext>
                </a:extLst>
              </a:tr>
              <a:tr h="1307596">
                <a:tc gridSpan="2">
                  <a:txBody>
                    <a:bodyPr/>
                    <a:lstStyle/>
                    <a:p>
                      <a:r>
                        <a:rPr lang="en-US" b="1" dirty="0"/>
                        <a:t>Notes:</a:t>
                      </a:r>
                    </a:p>
                    <a:p>
                      <a:r>
                        <a:rPr lang="en-US" dirty="0"/>
                        <a:t>Different geometries available. (end on, 90 degree) </a:t>
                      </a:r>
                    </a:p>
                    <a:p>
                      <a:r>
                        <a:rPr lang="en-US" dirty="0"/>
                        <a:t>Be aware that pin outs do vary by manufacturer</a:t>
                      </a:r>
                    </a:p>
                    <a:p>
                      <a:r>
                        <a:rPr lang="en-US" dirty="0"/>
                        <a:t>Two modules facing each other can interfere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5282183" y="4757967"/>
            <a:ext cx="627617" cy="62761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97282880"/>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27311748"/>
              </p:ext>
            </p:extLst>
          </p:nvPr>
        </p:nvGraphicFramePr>
        <p:xfrm>
          <a:off x="415505" y="391004"/>
          <a:ext cx="11463070" cy="580862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07</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travelling in the same direction</a:t>
                      </a:r>
                    </a:p>
                    <a:p>
                      <a:endParaRPr lang="en-US" b="0" dirty="0"/>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523281" y="4171381"/>
            <a:ext cx="9144000" cy="1655762"/>
          </a:xfrm>
        </p:spPr>
        <p:txBody>
          <a:bodyPr/>
          <a:lstStyle/>
          <a:p>
            <a:endParaRPr lang="en-US" dirty="0"/>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21901758"/>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( 0.1 Deg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2"/>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4"/>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82306661"/>
              </p:ext>
            </p:extLst>
          </p:nvPr>
        </p:nvGraphicFramePr>
        <p:xfrm>
          <a:off x="415505" y="391005"/>
          <a:ext cx="11360989" cy="566916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09</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46205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Workaround for wagons and coaches is to add a 10k SMD resistor to the axle between metal wheels then conductive paint to connect the resistor ends to the wheel </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sp>
        <p:nvSpPr>
          <p:cNvPr id="5" name="Subtitle 2">
            <a:extLst>
              <a:ext uri="{FF2B5EF4-FFF2-40B4-BE49-F238E27FC236}">
                <a16:creationId xmlns:a16="http://schemas.microsoft.com/office/drawing/2014/main" id="{898AB35D-C157-65A6-665E-30B7E3F93130}"/>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619439927"/>
              </p:ext>
            </p:extLst>
          </p:nvPr>
        </p:nvGraphicFramePr>
        <p:xfrm>
          <a:off x="415505" y="391004"/>
          <a:ext cx="11360989" cy="5376678"/>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(current) the coil is subject to.</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extreme caution if switching higher (</a:t>
                      </a:r>
                      <a:r>
                        <a:rPr lang="en-US" dirty="0" err="1"/>
                        <a:t>ie</a:t>
                      </a:r>
                      <a:r>
                        <a:rPr lang="en-US" dirty="0"/>
                        <a:t> mains) voltage.</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823181176"/>
              </p:ext>
            </p:extLst>
          </p:nvPr>
        </p:nvGraphicFramePr>
        <p:xfrm>
          <a:off x="415505" y="391004"/>
          <a:ext cx="11360989" cy="5606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424215">
                <a:tc gridSpan="2">
                  <a:txBody>
                    <a:bodyPr/>
                    <a:lstStyle/>
                    <a:p>
                      <a:r>
                        <a:rPr lang="en-US" b="1" dirty="0"/>
                        <a:t>Usage:</a:t>
                      </a:r>
                    </a:p>
                    <a:p>
                      <a:r>
                        <a:rPr lang="en-US" b="0" dirty="0"/>
                        <a:t>Operating points (turnouts). (Use as a point motor)</a:t>
                      </a:r>
                    </a:p>
                    <a:p>
                      <a:r>
                        <a:rPr lang="en-US" b="0" dirty="0"/>
                        <a:t>Animation effects (crossing gates, swing sets, door open)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PWM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Narrow pulse = 0 degrees,  wide pulse = 180 deg (</a:t>
                      </a:r>
                      <a:r>
                        <a:rPr lang="en-US" b="0" dirty="0" err="1"/>
                        <a:t>typ</a:t>
                      </a:r>
                      <a:r>
                        <a:rPr lang="en-US" b="0" dirty="0"/>
                        <a: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Various size arms attach to the shaft. Each arm has several holes into which you put a wire. The combination results in more or less linear motion for a given angular motion. </a:t>
                      </a:r>
                    </a:p>
                    <a:p>
                      <a:r>
                        <a:rPr lang="en-US" b="0" dirty="0"/>
                        <a:t>Usually requires a bracket for mounting.</a:t>
                      </a:r>
                    </a:p>
                    <a:p>
                      <a:r>
                        <a:rPr lang="en-US" b="0" dirty="0"/>
                        <a:t>An ‘omega loop’ is a good idea for strain relief.</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Excellent Deep Dive: </a:t>
                      </a:r>
                      <a:r>
                        <a:rPr lang="en-US" sz="1800" b="0" kern="1200" dirty="0">
                          <a:solidFill>
                            <a:schemeClr val="dk1"/>
                          </a:solidFill>
                          <a:latin typeface="+mn-lt"/>
                          <a:ea typeface="+mn-ea"/>
                          <a:cs typeface="+mn-cs"/>
                        </a:rPr>
                        <a:t>How a Servo works on the inside:</a:t>
                      </a:r>
                    </a:p>
                    <a:p>
                      <a:pPr marL="0" algn="l" defTabSz="914400" rtl="0" eaLnBrk="1" latinLnBrk="0" hangingPunct="1"/>
                      <a:endParaRPr lang="en-US" sz="1800" b="0" kern="1200" dirty="0">
                        <a:solidFill>
                          <a:schemeClr val="dk1"/>
                        </a:solidFill>
                        <a:latin typeface="+mn-lt"/>
                        <a:ea typeface="+mn-ea"/>
                        <a:cs typeface="+mn-cs"/>
                      </a:endParaRPr>
                    </a:p>
                    <a:p>
                      <a:r>
                        <a:rPr lang="en-US" b="1" dirty="0">
                          <a:solidFill>
                            <a:srgbClr val="0070C0"/>
                          </a:solidFill>
                        </a:rPr>
                        <a:t>https://www.youtube.com/watch?v=xB_4KB72res&amp;t=309s</a:t>
                      </a:r>
                    </a:p>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6" name="Picture 5">
            <a:extLst>
              <a:ext uri="{FF2B5EF4-FFF2-40B4-BE49-F238E27FC236}">
                <a16:creationId xmlns:a16="http://schemas.microsoft.com/office/drawing/2014/main" id="{10EFAE43-A443-D764-8A30-C4226844A17A}"/>
              </a:ext>
            </a:extLst>
          </p:cNvPr>
          <p:cNvPicPr>
            <a:picLocks noChangeAspect="1"/>
          </p:cNvPicPr>
          <p:nvPr/>
        </p:nvPicPr>
        <p:blipFill>
          <a:blip r:embed="rId3"/>
          <a:stretch>
            <a:fillRect/>
          </a:stretch>
        </p:blipFill>
        <p:spPr>
          <a:xfrm>
            <a:off x="7039634" y="1515014"/>
            <a:ext cx="1170916" cy="1090163"/>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4"/>
          <a:stretch>
            <a:fillRect/>
          </a:stretch>
        </p:blipFill>
        <p:spPr>
          <a:xfrm flipH="1">
            <a:off x="5440482" y="5456998"/>
            <a:ext cx="458316" cy="447316"/>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70433545"/>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20</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79458055"/>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21</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569362"/>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22</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a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884208" y="1720840"/>
            <a:ext cx="10892286" cy="4801314"/>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a:p>
            <a:endParaRPr lang="en-US" b="0" dirty="0"/>
          </a:p>
          <a:p>
            <a:r>
              <a:rPr lang="en-US" b="1" dirty="0"/>
              <a:t>PWM:      </a:t>
            </a:r>
            <a:r>
              <a:rPr lang="en-US" dirty="0"/>
              <a:t>Pulse Width Modulation. The width of pulses are altered to represent a range of values.</a:t>
            </a:r>
            <a:endParaRPr lang="en-US" b="0" dirty="0"/>
          </a:p>
          <a:p>
            <a:endParaRPr lang="en-US" b="0" dirty="0"/>
          </a:p>
          <a:p>
            <a:endParaRPr lang="en-US" b="0" dirty="0"/>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8" name="Subtitle 2">
            <a:extLst>
              <a:ext uri="{FF2B5EF4-FFF2-40B4-BE49-F238E27FC236}">
                <a16:creationId xmlns:a16="http://schemas.microsoft.com/office/drawing/2014/main" id="{70AF5A90-2BA8-233A-5691-13150A26577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95752000"/>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10</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p>
          <a:p>
            <a:r>
              <a:rPr lang="en-US" dirty="0"/>
              <a:t>Well planned Arduino projects often begin with an input/output list (I/O list). </a:t>
            </a:r>
          </a:p>
          <a:p>
            <a:r>
              <a:rPr lang="en-US" dirty="0"/>
              <a:t>This is not a difficult exercise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 and pin assignments</a:t>
            </a:r>
          </a:p>
          <a:p>
            <a:pPr marL="285750" indent="-285750">
              <a:buFont typeface="Arial" panose="020B0604020202020204" pitchFamily="34" charset="0"/>
              <a:buChar char="•"/>
            </a:pPr>
            <a:r>
              <a:rPr lang="en-US" dirty="0"/>
              <a:t>Where to break down a sketch into reusable parts (functions, structures, or classes as appropriate)</a:t>
            </a:r>
          </a:p>
          <a:p>
            <a:pPr marL="285750" indent="-285750">
              <a:buFont typeface="Arial" panose="020B0604020202020204" pitchFamily="34" charset="0"/>
              <a:buChar char="•"/>
            </a:pPr>
            <a:r>
              <a:rPr lang="en-US" dirty="0"/>
              <a:t>Identifying ‘risk’ – areas where more research or testing may be needed</a:t>
            </a:r>
          </a:p>
          <a:p>
            <a:pPr marL="285750" indent="-285750">
              <a:buFont typeface="Arial" panose="020B0604020202020204" pitchFamily="34" charset="0"/>
              <a:buChar char="•"/>
            </a:pPr>
            <a:r>
              <a:rPr lang="en-US" dirty="0"/>
              <a:t>Logical approach to program (sketch) development (A simple concept is  naming your variables according to a plan)</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a:t>
            </a:r>
          </a:p>
          <a:p>
            <a:pPr marL="285750" indent="-285750">
              <a:buFont typeface="Arial" panose="020B0604020202020204" pitchFamily="34" charset="0"/>
              <a:buChar char="•"/>
            </a:pPr>
            <a:r>
              <a:rPr lang="en-US" dirty="0"/>
              <a:t>A signal name, I/O designation, a pin number, and a brief (one or two words) statement of intent</a:t>
            </a:r>
          </a:p>
          <a:p>
            <a:pPr marL="285750" indent="-285750">
              <a:buFont typeface="Arial" panose="020B0604020202020204" pitchFamily="34" charset="0"/>
              <a:buChar char="•"/>
            </a:pPr>
            <a:r>
              <a:rPr lang="en-US" dirty="0"/>
              <a:t>Can be expanded to include (for example) sensor type, JMRI/CMRI designation</a:t>
            </a:r>
          </a:p>
        </p:txBody>
      </p:sp>
    </p:spTree>
    <p:extLst>
      <p:ext uri="{BB962C8B-B14F-4D97-AF65-F5344CB8AC3E}">
        <p14:creationId xmlns:p14="http://schemas.microsoft.com/office/powerpoint/2010/main" val="243803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my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2       A2   CS3</a:t>
            </a:r>
          </a:p>
          <a:p>
            <a:r>
              <a:rPr lang="en-US" sz="1800" dirty="0">
                <a:solidFill>
                  <a:srgbClr val="0070C0"/>
                </a:solidFill>
                <a:latin typeface="Courier New" panose="02070309020205020404" pitchFamily="49" charset="0"/>
                <a:cs typeface="Courier New" panose="02070309020205020404" pitchFamily="49" charset="0"/>
              </a:rPr>
              <a:t>TOTI2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17550453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96431452"/>
              </p:ext>
            </p:extLst>
          </p:nvPr>
        </p:nvGraphicFramePr>
        <p:xfrm>
          <a:off x="415505" y="391004"/>
          <a:ext cx="11360989" cy="570614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r>
                        <a:rPr lang="en-US" sz="4400" dirty="0"/>
                        <a:t>12</a:t>
                      </a:r>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221414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Most only respond - but one (called the master) can also initiate communications.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(Was) commonly used in industry for PLC's and robotics as the underlying transport for 'Modbus’. </a:t>
                      </a:r>
                    </a:p>
                    <a:p>
                      <a:r>
                        <a:rPr lang="en-US" b="1" dirty="0"/>
                        <a:t>Cons:</a:t>
                      </a:r>
                    </a:p>
                    <a:p>
                      <a:r>
                        <a:rPr lang="en-US" dirty="0"/>
                        <a:t>Slow. It is a transport mechanism, but is not connection oriented. There is no built in error checking, no retry, or any guaranteed delivery. </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My display layout has 6 RS485 modules including a USB.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RS485 modules have built in termination resistor R7 which must be removed if more than one module is used.</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58339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445159665"/>
              </p:ext>
            </p:extLst>
          </p:nvPr>
        </p:nvGraphicFramePr>
        <p:xfrm>
          <a:off x="415505" y="391004"/>
          <a:ext cx="11450679" cy="5759630"/>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501829">
                  <a:extLst>
                    <a:ext uri="{9D8B030D-6E8A-4147-A177-3AD203B41FA5}">
                      <a16:colId xmlns:a16="http://schemas.microsoft.com/office/drawing/2014/main" val="2892156475"/>
                    </a:ext>
                  </a:extLst>
                </a:gridCol>
                <a:gridCol w="5809869">
                  <a:extLst>
                    <a:ext uri="{9D8B030D-6E8A-4147-A177-3AD203B41FA5}">
                      <a16:colId xmlns:a16="http://schemas.microsoft.com/office/drawing/2014/main" val="3449804923"/>
                    </a:ext>
                  </a:extLst>
                </a:gridCol>
              </a:tblGrid>
              <a:tr h="889641">
                <a:tc>
                  <a:txBody>
                    <a:bodyPr/>
                    <a:lstStyle/>
                    <a:p>
                      <a:r>
                        <a:rPr lang="en-US" sz="4400" dirty="0"/>
                        <a:t>13</a:t>
                      </a:r>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669589">
                <a:tc gridSpan="2">
                  <a:txBody>
                    <a:bodyPr/>
                    <a:lstStyle/>
                    <a:p>
                      <a:r>
                        <a:rPr lang="en-US" b="1" dirty="0"/>
                        <a:t>Usage:</a:t>
                      </a:r>
                    </a:p>
                    <a:p>
                      <a:r>
                        <a:rPr lang="en-US" dirty="0"/>
                        <a:t>Moderate speed short distance communications. Inter Integrated Circuit Communications (I2C) was designed so that chips on a circuit board could talk to each other with a minimum of wires in between.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3685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Messages are sent out to specified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just a print statement in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software library function handles all the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a network on a circuit board but has been proven in use beyond this (model railway distances)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and can’t be changed</a:t>
                      </a:r>
                    </a:p>
                  </a:txBody>
                  <a:tcPr/>
                </a:tc>
                <a:extLst>
                  <a:ext uri="{0D108BD9-81ED-4DB2-BD59-A6C34878D82A}">
                    <a16:rowId xmlns:a16="http://schemas.microsoft.com/office/drawing/2014/main" val="2494442280"/>
                  </a:ext>
                </a:extLst>
              </a:tr>
              <a:tr h="122656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689429"/>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82638" y="1454718"/>
            <a:ext cx="1929811" cy="1364682"/>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40844" y="4806239"/>
            <a:ext cx="3063541" cy="1265328"/>
          </a:xfrm>
          <a:prstGeom prst="rect">
            <a:avLst/>
          </a:prstGeom>
        </p:spPr>
      </p:pic>
      <p:sp>
        <p:nvSpPr>
          <p:cNvPr id="8" name="Subtitle 2">
            <a:extLst>
              <a:ext uri="{FF2B5EF4-FFF2-40B4-BE49-F238E27FC236}">
                <a16:creationId xmlns:a16="http://schemas.microsoft.com/office/drawing/2014/main" id="{71B6BC35-B74A-6FFC-D2FE-1D4F4EFE5551}"/>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2"/>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the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5"/>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6469811" y="1759789"/>
            <a:ext cx="4771846" cy="128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sp>
        <p:nvSpPr>
          <p:cNvPr id="6" name="Rectangle 5">
            <a:extLst>
              <a:ext uri="{FF2B5EF4-FFF2-40B4-BE49-F238E27FC236}">
                <a16:creationId xmlns:a16="http://schemas.microsoft.com/office/drawing/2014/main" id="{73769239-875B-AD1E-BDFA-A5F354DAEB8C}"/>
              </a:ext>
            </a:extLst>
          </p:cNvPr>
          <p:cNvSpPr/>
          <p:nvPr/>
        </p:nvSpPr>
        <p:spPr>
          <a:xfrm>
            <a:off x="6469812" y="3758184"/>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is very handy to have around </a:t>
            </a:r>
            <a:r>
              <a:rPr lang="en-US" b="1" i="1" dirty="0">
                <a:solidFill>
                  <a:srgbClr val="FFFF00"/>
                </a:solidFill>
              </a:rPr>
              <a:t>especially</a:t>
            </a:r>
            <a:r>
              <a:rPr lang="en-US" b="1" dirty="0"/>
              <a:t> </a:t>
            </a:r>
            <a:r>
              <a:rPr lang="en-US" dirty="0"/>
              <a:t>when creating your I/O listing (planning phase)</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grpSp>
        <p:nvGrpSpPr>
          <p:cNvPr id="3" name="Group 2">
            <a:extLst>
              <a:ext uri="{FF2B5EF4-FFF2-40B4-BE49-F238E27FC236}">
                <a16:creationId xmlns:a16="http://schemas.microsoft.com/office/drawing/2014/main" id="{1CBC6782-105D-AE4E-27D3-E0D57411BC79}"/>
              </a:ext>
            </a:extLst>
          </p:cNvPr>
          <p:cNvGrpSpPr/>
          <p:nvPr/>
        </p:nvGrpSpPr>
        <p:grpSpPr>
          <a:xfrm>
            <a:off x="950342" y="1975448"/>
            <a:ext cx="5217545" cy="4689313"/>
            <a:chOff x="950342" y="1975448"/>
            <a:chExt cx="5217545" cy="4689313"/>
          </a:xfrm>
          <a:solidFill>
            <a:schemeClr val="bg1"/>
          </a:solidFill>
        </p:grpSpPr>
        <p:sp>
          <p:nvSpPr>
            <p:cNvPr id="2" name="Rectangle 1">
              <a:extLst>
                <a:ext uri="{FF2B5EF4-FFF2-40B4-BE49-F238E27FC236}">
                  <a16:creationId xmlns:a16="http://schemas.microsoft.com/office/drawing/2014/main" id="{C2BB0EAA-D5D7-700A-98FF-88FA5C67DB91}"/>
                </a:ext>
              </a:extLst>
            </p:cNvPr>
            <p:cNvSpPr/>
            <p:nvPr/>
          </p:nvSpPr>
          <p:spPr>
            <a:xfrm>
              <a:off x="950343" y="5727940"/>
              <a:ext cx="5217544" cy="91935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4028535" y="1975448"/>
              <a:ext cx="2139351" cy="4689313"/>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50343" y="2441275"/>
              <a:ext cx="918713" cy="3098719"/>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FF1970-33F4-F4E8-6979-D4A8EAE39338}"/>
                </a:ext>
              </a:extLst>
            </p:cNvPr>
            <p:cNvSpPr/>
            <p:nvPr/>
          </p:nvSpPr>
          <p:spPr>
            <a:xfrm>
              <a:off x="1815861" y="3174521"/>
              <a:ext cx="918713" cy="1388853"/>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3037936" y="5443268"/>
              <a:ext cx="1482306" cy="111712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631563"/>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25690953-B68D-8A6A-6917-8CB7A248578F}"/>
              </a:ext>
            </a:extLst>
          </p:cNvPr>
          <p:cNvSpPr/>
          <p:nvPr/>
        </p:nvSpPr>
        <p:spPr>
          <a:xfrm>
            <a:off x="5952226" y="1759789"/>
            <a:ext cx="6021238" cy="26224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endParaRPr lang="en-US" b="1" dirty="0"/>
          </a:p>
          <a:p>
            <a:r>
              <a:rPr lang="en-US" b="1" dirty="0">
                <a:solidFill>
                  <a:schemeClr val="tx1"/>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tx1"/>
                </a:solidFill>
              </a:rPr>
              <a:t>RST</a:t>
            </a:r>
            <a:r>
              <a:rPr lang="en-US" dirty="0">
                <a:solidFill>
                  <a:schemeClr val="tx1"/>
                </a:solidFill>
              </a:rPr>
              <a:t>   – Connect to ground via a switch to reset the processor</a:t>
            </a:r>
          </a:p>
          <a:p>
            <a:r>
              <a:rPr lang="en-US" b="1" dirty="0">
                <a:solidFill>
                  <a:srgbClr val="FF0000"/>
                </a:solidFill>
              </a:rPr>
              <a:t>5V    </a:t>
            </a:r>
            <a:r>
              <a:rPr lang="en-US" dirty="0"/>
              <a:t> </a:t>
            </a:r>
            <a:r>
              <a:rPr lang="en-US" dirty="0">
                <a:solidFill>
                  <a:schemeClr val="tx1"/>
                </a:solidFill>
              </a:rPr>
              <a:t>– output from the 5V regulator and supply to the board</a:t>
            </a:r>
          </a:p>
          <a:p>
            <a:r>
              <a:rPr lang="en-US" b="1" dirty="0">
                <a:solidFill>
                  <a:schemeClr val="tx1"/>
                </a:solidFill>
              </a:rPr>
              <a:t>REF</a:t>
            </a:r>
            <a:r>
              <a:rPr lang="en-US" dirty="0">
                <a:solidFill>
                  <a:schemeClr val="tx1"/>
                </a:solidFill>
              </a:rPr>
              <a:t>   – An external voltage reference for an analog input</a:t>
            </a:r>
          </a:p>
          <a:p>
            <a:r>
              <a:rPr lang="en-US" dirty="0">
                <a:solidFill>
                  <a:schemeClr val="tx1"/>
                </a:solidFill>
              </a:rPr>
              <a:t>             (sets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a:p>
            <a:endParaRPr lang="en-US" dirty="0"/>
          </a:p>
        </p:txBody>
      </p:sp>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4579433" y="4508864"/>
            <a:ext cx="6728359" cy="187743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 common source of failure is exceeding these limits and ruining the Arduino</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dirty="0"/>
              <a:t>The on board voltage regulator can supply 800ma for external sensors. </a:t>
            </a:r>
          </a:p>
          <a:p>
            <a:pPr>
              <a:defRPr/>
            </a:pPr>
            <a:r>
              <a:rPr lang="en-US" sz="1600" b="1" dirty="0"/>
              <a:t>It is advised to review and consider power requirements for each project</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927848" y="4494192"/>
            <a:ext cx="627617" cy="627617"/>
          </a:xfrm>
          <a:prstGeom prst="rect">
            <a:avLst/>
          </a:prstGeom>
        </p:spPr>
      </p:pic>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xEl>
                                              <p:pRg st="1" end="1"/>
                                            </p:txEl>
                                          </p:spTgt>
                                        </p:tgtEl>
                                        <p:attrNameLst>
                                          <p:attrName>style.visibility</p:attrName>
                                        </p:attrNameLst>
                                      </p:cBhvr>
                                      <p:to>
                                        <p:strVal val="visible"/>
                                      </p:to>
                                    </p:set>
                                    <p:animEffect transition="in" filter="fade">
                                      <p:cBhvr>
                                        <p:cTn id="38" dur="500"/>
                                        <p:tgtEl>
                                          <p:spTgt spid="1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animEffect transition="in" filter="fade">
                                      <p:cBhvr>
                                        <p:cTn id="43" dur="500"/>
                                        <p:tgtEl>
                                          <p:spTgt spid="16">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500"/>
                                        <p:tgtEl>
                                          <p:spTgt spid="16">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4" end="4"/>
                                            </p:txEl>
                                          </p:spTgt>
                                        </p:tgtEl>
                                        <p:attrNameLst>
                                          <p:attrName>style.visibility</p:attrName>
                                        </p:attrNameLst>
                                      </p:cBhvr>
                                      <p:to>
                                        <p:strVal val="visible"/>
                                      </p:to>
                                    </p:set>
                                    <p:animEffect transition="in" filter="fade">
                                      <p:cBhvr>
                                        <p:cTn id="56" dur="500"/>
                                        <p:tgtEl>
                                          <p:spTgt spid="16">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6">
                                            <p:txEl>
                                              <p:pRg st="5" end="5"/>
                                            </p:txEl>
                                          </p:spTgt>
                                        </p:tgtEl>
                                        <p:attrNameLst>
                                          <p:attrName>style.visibility</p:attrName>
                                        </p:attrNameLst>
                                      </p:cBhvr>
                                      <p:to>
                                        <p:strVal val="visible"/>
                                      </p:to>
                                    </p:set>
                                    <p:animEffect transition="in" filter="fade">
                                      <p:cBhvr>
                                        <p:cTn id="61" dur="500"/>
                                        <p:tgtEl>
                                          <p:spTgt spid="16">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6">
                                            <p:txEl>
                                              <p:pRg st="6" end="6"/>
                                            </p:txEl>
                                          </p:spTgt>
                                        </p:tgtEl>
                                        <p:attrNameLst>
                                          <p:attrName>style.visibility</p:attrName>
                                        </p:attrNameLst>
                                      </p:cBhvr>
                                      <p:to>
                                        <p:strVal val="visible"/>
                                      </p:to>
                                    </p:set>
                                    <p:animEffect transition="in" filter="fade">
                                      <p:cBhvr>
                                        <p:cTn id="66" dur="500"/>
                                        <p:tgtEl>
                                          <p:spTgt spid="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sp>
        <p:nvSpPr>
          <p:cNvPr id="9" name="Rectangle 8">
            <a:extLst>
              <a:ext uri="{FF2B5EF4-FFF2-40B4-BE49-F238E27FC236}">
                <a16:creationId xmlns:a16="http://schemas.microsoft.com/office/drawing/2014/main" id="{DEFF1970-33F4-F4E8-6979-D4A8EAE39338}"/>
              </a:ext>
            </a:extLst>
          </p:cNvPr>
          <p:cNvSpPr/>
          <p:nvPr/>
        </p:nvSpPr>
        <p:spPr>
          <a:xfrm>
            <a:off x="1815861" y="3174521"/>
            <a:ext cx="918713" cy="13888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03C6530-9194-CCCC-81B4-24BF1DCAB29E}"/>
              </a:ext>
            </a:extLst>
          </p:cNvPr>
          <p:cNvGrpSpPr/>
          <p:nvPr/>
        </p:nvGrpSpPr>
        <p:grpSpPr>
          <a:xfrm>
            <a:off x="950342" y="1975448"/>
            <a:ext cx="5217545" cy="4689313"/>
            <a:chOff x="950342" y="1975448"/>
            <a:chExt cx="5217545" cy="4689313"/>
          </a:xfrm>
        </p:grpSpPr>
        <p:sp>
          <p:nvSpPr>
            <p:cNvPr id="2" name="Rectangle 1">
              <a:extLst>
                <a:ext uri="{FF2B5EF4-FFF2-40B4-BE49-F238E27FC236}">
                  <a16:creationId xmlns:a16="http://schemas.microsoft.com/office/drawing/2014/main" id="{C2BB0EAA-D5D7-700A-98FF-88FA5C67DB91}"/>
                </a:ext>
              </a:extLst>
            </p:cNvPr>
            <p:cNvSpPr/>
            <p:nvPr/>
          </p:nvSpPr>
          <p:spPr>
            <a:xfrm>
              <a:off x="950342" y="5855555"/>
              <a:ext cx="5217545" cy="762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4925961" y="1975448"/>
              <a:ext cx="1241925"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50343" y="2441275"/>
              <a:ext cx="918713"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3037936" y="5443268"/>
              <a:ext cx="1991264" cy="1117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404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25690953-B68D-8A6A-6917-8CB7A248578F}"/>
              </a:ext>
            </a:extLst>
          </p:cNvPr>
          <p:cNvSpPr/>
          <p:nvPr/>
        </p:nvSpPr>
        <p:spPr>
          <a:xfrm>
            <a:off x="5231548" y="1507144"/>
            <a:ext cx="6719660" cy="511065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Digital Pins</a:t>
            </a:r>
          </a:p>
          <a:p>
            <a:endParaRPr lang="en-US" b="1" dirty="0"/>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dirty="0">
                <a:solidFill>
                  <a:schemeClr val="tx1"/>
                </a:solidFill>
              </a:rPr>
              <a:t>A voltage of +5 is read as ‘high’         (aka   ‘on’  or ‘true’)</a:t>
            </a:r>
          </a:p>
          <a:p>
            <a:pPr marL="285750" indent="-285750">
              <a:buFont typeface="Arial" panose="020B0604020202020204" pitchFamily="34" charset="0"/>
              <a:buChar char="•"/>
            </a:pPr>
            <a:r>
              <a:rPr lang="en-US" dirty="0">
                <a:solidFill>
                  <a:schemeClr val="tx1"/>
                </a:solidFill>
              </a:rPr>
              <a:t>A voltage of 0V  is read as ‘low’         (aka   ‘off’ or ‘false’)</a:t>
            </a:r>
          </a:p>
          <a:p>
            <a:endParaRPr lang="en-US" dirty="0">
              <a:solidFill>
                <a:schemeClr val="tx1"/>
              </a:solidFill>
            </a:endParaRPr>
          </a:p>
          <a:p>
            <a:r>
              <a:rPr lang="en-US" dirty="0">
                <a:solidFill>
                  <a:schemeClr val="tx1"/>
                </a:solidFill>
              </a:rPr>
              <a:t>You can use these pins interchangeably, however some pins have alternate uses (stay tuned). </a:t>
            </a:r>
          </a:p>
          <a:p>
            <a:r>
              <a:rPr lang="en-US" dirty="0">
                <a:solidFill>
                  <a:schemeClr val="tx1"/>
                </a:solidFill>
              </a:rPr>
              <a:t>Selecting the right pins can give you future flexibility if your project evolves. Changing pins in software is quite easy, however if you are including your Arduino on a custom PCB selecting the wrong pin initially is a bit of a problem.</a:t>
            </a:r>
          </a:p>
          <a:p>
            <a:endParaRPr lang="en-US" b="1" dirty="0">
              <a:solidFill>
                <a:schemeClr val="tx1"/>
              </a:solidFill>
            </a:endParaRPr>
          </a:p>
          <a:p>
            <a:r>
              <a:rPr lang="en-US" b="1" dirty="0">
                <a:solidFill>
                  <a:schemeClr val="tx1"/>
                </a:solidFill>
              </a:rPr>
              <a:t>D13 </a:t>
            </a:r>
            <a:r>
              <a:rPr lang="en-US" dirty="0">
                <a:solidFill>
                  <a:schemeClr val="tx1"/>
                </a:solidFill>
              </a:rPr>
              <a:t>is also special in that has an LED already built into it onboard. Knowing this makes it handy for doing simple tests.(but not if you are driving something else with it.)</a:t>
            </a:r>
          </a:p>
          <a:p>
            <a:endParaRPr lang="en-US" dirty="0">
              <a:solidFill>
                <a:schemeClr val="tx1"/>
              </a:solidFill>
            </a:endParaRPr>
          </a:p>
          <a:p>
            <a:r>
              <a:rPr lang="en-US" b="1" dirty="0">
                <a:solidFill>
                  <a:schemeClr val="tx1"/>
                </a:solidFill>
              </a:rPr>
              <a:t>NANO’s</a:t>
            </a:r>
            <a:r>
              <a:rPr lang="en-US" dirty="0">
                <a:solidFill>
                  <a:schemeClr val="tx1"/>
                </a:solidFill>
              </a:rPr>
              <a:t> come factory programmed with the ‘blink’ program using </a:t>
            </a:r>
            <a:r>
              <a:rPr lang="en-US" b="1" dirty="0">
                <a:solidFill>
                  <a:schemeClr val="tx1"/>
                </a:solidFill>
              </a:rPr>
              <a:t>D13</a:t>
            </a:r>
            <a:endParaRPr lang="en-US" dirty="0">
              <a:solidFill>
                <a:schemeClr val="tx1"/>
              </a:solidFill>
            </a:endParaRPr>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sp>
        <p:nvSpPr>
          <p:cNvPr id="2" name="Rectangle 1">
            <a:extLst>
              <a:ext uri="{FF2B5EF4-FFF2-40B4-BE49-F238E27FC236}">
                <a16:creationId xmlns:a16="http://schemas.microsoft.com/office/drawing/2014/main" id="{C2BB0EAA-D5D7-700A-98FF-88FA5C67DB91}"/>
              </a:ext>
            </a:extLst>
          </p:cNvPr>
          <p:cNvSpPr/>
          <p:nvPr/>
        </p:nvSpPr>
        <p:spPr>
          <a:xfrm>
            <a:off x="1095375" y="6183741"/>
            <a:ext cx="5072512" cy="434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4916817" y="1975448"/>
            <a:ext cx="1241925"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50343" y="2441275"/>
            <a:ext cx="865517"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2667000" y="5406692"/>
            <a:ext cx="2362200" cy="1117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404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400675" y="1496696"/>
            <a:ext cx="6572789" cy="443775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REF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a:t>
            </a:r>
            <a:r>
              <a:rPr lang="en-US" dirty="0">
                <a:solidFill>
                  <a:schemeClr val="tx1"/>
                </a:solidFill>
              </a:rPr>
              <a:t>are different in that the circuitry on the chip lacks the pullup resistor. Be aware of this when using Analog pins in digital mode or with some components that may depend on the pullup to work.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3" name="Rectangle 12">
            <a:extLst>
              <a:ext uri="{FF2B5EF4-FFF2-40B4-BE49-F238E27FC236}">
                <a16:creationId xmlns:a16="http://schemas.microsoft.com/office/drawing/2014/main" id="{E64388FB-F114-F7A9-A285-D21E01A7AC66}"/>
              </a:ext>
            </a:extLst>
          </p:cNvPr>
          <p:cNvSpPr/>
          <p:nvPr/>
        </p:nvSpPr>
        <p:spPr>
          <a:xfrm>
            <a:off x="1035309" y="5850043"/>
            <a:ext cx="2362200" cy="207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accent1">
                    <a:lumMod val="60000"/>
                    <a:lumOff val="40000"/>
                  </a:schemeClr>
                </a:solidFill>
                <a:latin typeface="MERG_Logo" pitchFamily="2" charset="0"/>
              </a:rPr>
              <a:t>(MERG)</a:t>
            </a: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animEffect transition="in" filter="fade">
                                      <p:cBhvr>
                                        <p:cTn id="2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3817</Words>
  <Application>Microsoft Office PowerPoint</Application>
  <PresentationFormat>Widescreen</PresentationFormat>
  <Paragraphs>532</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Algerian</vt:lpstr>
      <vt:lpstr>Arial</vt:lpstr>
      <vt:lpstr>Calibri</vt:lpstr>
      <vt:lpstr>Calibri Light</vt:lpstr>
      <vt:lpstr>Courier New</vt:lpstr>
      <vt:lpstr>MERG_Logo</vt:lpstr>
      <vt:lpstr>Office Theme</vt:lpstr>
      <vt:lpstr>ARDUINO  I/O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72</cp:revision>
  <cp:lastPrinted>2022-04-07T18:43:14Z</cp:lastPrinted>
  <dcterms:created xsi:type="dcterms:W3CDTF">2022-03-20T21:29:15Z</dcterms:created>
  <dcterms:modified xsi:type="dcterms:W3CDTF">2022-05-06T17:34:13Z</dcterms:modified>
</cp:coreProperties>
</file>