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3" r:id="rId35"/>
    <p:sldId id="317" r:id="rId36"/>
    <p:sldId id="262" r:id="rId37"/>
    <p:sldId id="304" r:id="rId38"/>
    <p:sldId id="305" r:id="rId39"/>
    <p:sldId id="336" r:id="rId40"/>
    <p:sldId id="323" r:id="rId41"/>
    <p:sldId id="338"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5789" autoAdjust="0"/>
  </p:normalViewPr>
  <p:slideViewPr>
    <p:cSldViewPr>
      <p:cViewPr varScale="1">
        <p:scale>
          <a:sx n="110" d="100"/>
          <a:sy n="110" d="100"/>
        </p:scale>
        <p:origin x="1542"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the line is called a prototype for the indicated function. </a:t>
            </a:r>
          </a:p>
          <a:p>
            <a:r>
              <a:rPr lang="en-US" dirty="0"/>
              <a:t>Notice – NO curly braces, ends in a semi colon.</a:t>
            </a:r>
          </a:p>
          <a:p>
            <a:r>
              <a:rPr lang="en-US" dirty="0"/>
              <a:t>The name of the passed variable (‘on’ in this case) is actually ignored in the prototype</a:t>
            </a:r>
          </a:p>
          <a:p>
            <a:r>
              <a:rPr lang="en-US" dirty="0"/>
              <a:t>It is the # of variables the order, and their types that are important. (the signature)</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box is showing the code that implements the </a:t>
            </a:r>
            <a:r>
              <a:rPr lang="en-US" dirty="0" err="1"/>
              <a:t>onTime</a:t>
            </a:r>
            <a:r>
              <a:rPr lang="en-US" dirty="0"/>
              <a:t> function.</a:t>
            </a:r>
          </a:p>
          <a:p>
            <a:r>
              <a:rPr lang="en-US" dirty="0"/>
              <a:t>Passed and returned variable types are strictly according to the prototype. </a:t>
            </a:r>
          </a:p>
          <a:p>
            <a:r>
              <a:rPr lang="en-US" dirty="0"/>
              <a:t>Note:  curly brackets (prototype did not have any)</a:t>
            </a:r>
          </a:p>
          <a:p>
            <a:r>
              <a:rPr lang="en-US" dirty="0"/>
              <a:t>The actual name of the passed variable is of course NOT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Separate </a:t>
            </a:r>
            <a:r>
              <a:rPr lang="en-US" dirty="0" err="1"/>
              <a:t>init</a:t>
            </a:r>
            <a:r>
              <a:rPr lang="en-US" dirty="0"/>
              <a:t>() code allows calling it twice (or more) without needing to repeat the code. </a:t>
            </a:r>
          </a:p>
          <a:p>
            <a:r>
              <a:rPr lang="en-US" dirty="0"/>
              <a:t>I think in general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for this is written and works but I did not want to introduce this change until after the presentations were complete.</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39</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The CPP file – is called an implementation file – it has the code that implements the functions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assumed this mental model because I was developing with my library in mind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7.xml"/><Relationship Id="rId4" Type="http://schemas.openxmlformats.org/officeDocument/2006/relationships/slide" Target="slide8.xml"/><Relationship Id="rId9" Type="http://schemas.openxmlformats.org/officeDocument/2006/relationships/slide" Target="slide34.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75856" y="4398670"/>
            <a:ext cx="4589416" cy="369332"/>
          </a:xfrm>
          <a:prstGeom prst="rect">
            <a:avLst/>
          </a:prstGeom>
          <a:noFill/>
        </p:spPr>
        <p:txBody>
          <a:bodyPr wrap="square">
            <a:spAutoFit/>
          </a:bodyPr>
          <a:lstStyle/>
          <a:p>
            <a:r>
              <a:rPr lang="en-US" dirty="0"/>
              <a:t>A </a:t>
            </a:r>
            <a:r>
              <a:rPr lang="en-US" b="1" dirty="0"/>
              <a:t>Quick Demo </a:t>
            </a:r>
            <a:r>
              <a:rPr lang="en-US" dirty="0"/>
              <a:t>of all in one code.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1678577" cy="3662499"/>
            <a:chOff x="6021977" y="1662249"/>
            <a:chExt cx="1678577"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559731" y="2988258"/>
              <a:ext cx="1140823" cy="457205"/>
            </a:xfrm>
            <a:prstGeom prst="rect">
              <a:avLst/>
            </a:prstGeom>
            <a:noFill/>
            <a:ln>
              <a:solidFill>
                <a:srgbClr val="3333FF"/>
              </a:solidFill>
            </a:ln>
          </p:spPr>
          <p:txBody>
            <a:bodyPr wrap="square" rtlCol="0">
              <a:spAutoFit/>
            </a:bodyPr>
            <a:lstStyle/>
            <a:p>
              <a:r>
                <a:rPr lang="en-US" dirty="0">
                  <a:solidFill>
                    <a:srgbClr val="3333FF"/>
                  </a:solidFill>
                </a:rPr>
                <a:t>A single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and use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a expected for that function call.  Programmers will refer to the ‘signature’ of the prototype –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prototype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very different timing patterns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Member Functions</a:t>
            </a:r>
          </a:p>
        </p:txBody>
      </p:sp>
      <p:sp>
        <p:nvSpPr>
          <p:cNvPr id="5" name="Content Placeholder 4"/>
          <p:cNvSpPr>
            <a:spLocks noGrp="1"/>
          </p:cNvSpPr>
          <p:nvPr>
            <p:ph idx="1"/>
          </p:nvPr>
        </p:nvSpPr>
        <p:spPr>
          <a:xfrm>
            <a:off x="304800" y="1197405"/>
            <a:ext cx="7315200" cy="2517345"/>
          </a:xfrm>
        </p:spPr>
        <p:txBody>
          <a:bodyPr>
            <a:normAutofit fontScale="55000" lnSpcReduction="20000"/>
          </a:bodyPr>
          <a:lstStyle/>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A Timing feature called Random Mode and Flicker Mode</a:t>
            </a:r>
          </a:p>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(Implemented just l</a:t>
            </a:r>
            <a:r>
              <a:rPr lang="en-US" sz="2800" b="1" dirty="0">
                <a:solidFill>
                  <a:schemeClr val="tx2">
                    <a:lumMod val="60000"/>
                    <a:lumOff val="40000"/>
                  </a:schemeClr>
                </a:solidFill>
                <a:latin typeface="Courier New" panose="02070309020205020404" pitchFamily="49" charset="0"/>
                <a:cs typeface="Courier New" panose="02070309020205020404" pitchFamily="49" charset="0"/>
              </a:rPr>
              <a:t>ike blink mode)</a:t>
            </a:r>
          </a:p>
          <a:p>
            <a:pPr marL="0" indent="0">
              <a:buNone/>
            </a:pPr>
            <a:endParaRPr lang="en-US" sz="2900" dirty="0">
              <a:cs typeface="Courier New" panose="02070309020205020404" pitchFamily="49" charset="0"/>
            </a:endParaRPr>
          </a:p>
          <a:p>
            <a:pPr marL="0" indent="0">
              <a:buNone/>
            </a:pPr>
            <a:r>
              <a:rPr lang="en-US" sz="2900" dirty="0">
                <a:cs typeface="Courier New" panose="02070309020205020404" pitchFamily="49" charset="0"/>
              </a:rPr>
              <a:t>Use with a call to </a:t>
            </a:r>
            <a:r>
              <a:rPr lang="en-US" sz="2900" dirty="0" err="1">
                <a:cs typeface="Courier New" panose="02070309020205020404" pitchFamily="49" charset="0"/>
              </a:rPr>
              <a:t>setRandom</a:t>
            </a:r>
            <a:r>
              <a:rPr lang="en-US" sz="2900" dirty="0">
                <a:cs typeface="Courier New" panose="02070309020205020404" pitchFamily="49" charset="0"/>
              </a:rPr>
              <a:t>() or </a:t>
            </a:r>
            <a:r>
              <a:rPr lang="en-US" sz="2900" dirty="0" err="1">
                <a:cs typeface="Courier New" panose="02070309020205020404" pitchFamily="49" charset="0"/>
              </a:rPr>
              <a:t>setFlicker</a:t>
            </a:r>
            <a:r>
              <a:rPr lang="en-US" sz="2900" dirty="0">
                <a:cs typeface="Courier New" panose="02070309020205020404" pitchFamily="49" charset="0"/>
              </a:rPr>
              <a:t>()   (on/off will cancel either the mode)</a:t>
            </a:r>
          </a:p>
          <a:p>
            <a:pPr marL="0" indent="0">
              <a:buNone/>
            </a:pPr>
            <a:endParaRPr lang="en-US" sz="2900" dirty="0">
              <a:cs typeface="Courier New" panose="02070309020205020404" pitchFamily="49" charset="0"/>
            </a:endParaRPr>
          </a:p>
          <a:p>
            <a:pPr marL="0" indent="0">
              <a:buNone/>
            </a:pPr>
            <a:r>
              <a:rPr lang="en-US" sz="2900" dirty="0">
                <a:cs typeface="Courier New" panose="02070309020205020404" pitchFamily="49" charset="0"/>
              </a:rPr>
              <a:t>You set the minimum and maximum interval but the duration will be random between these. A third parameter called </a:t>
            </a:r>
            <a:r>
              <a:rPr lang="en-US" sz="2900" dirty="0" err="1">
                <a:cs typeface="Courier New" panose="02070309020205020404" pitchFamily="49" charset="0"/>
              </a:rPr>
              <a:t>cosMode</a:t>
            </a:r>
            <a:r>
              <a:rPr lang="en-US" sz="2900" dirty="0">
                <a:cs typeface="Courier New" panose="02070309020205020404" pitchFamily="49" charset="0"/>
              </a:rPr>
              <a:t> (for change of state Mode) determines whether the change of state itself will also be random, or will always be a flip over.</a:t>
            </a:r>
          </a:p>
          <a:p>
            <a:pPr marL="0" indent="0">
              <a:buNone/>
            </a:pPr>
            <a:r>
              <a:rPr lang="en-US" sz="2900" dirty="0">
                <a:cs typeface="Courier New" panose="02070309020205020404" pitchFamily="49" charset="0"/>
              </a:rPr>
              <a:t>Intended for random building lighting effects. </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611B9BFD-BA52-4C55-9EE5-8ABC3A77E5BC}"/>
              </a:ext>
            </a:extLst>
          </p:cNvPr>
          <p:cNvSpPr txBox="1"/>
          <p:nvPr/>
        </p:nvSpPr>
        <p:spPr>
          <a:xfrm>
            <a:off x="304800" y="3638550"/>
            <a:ext cx="7315200" cy="523220"/>
          </a:xfrm>
          <a:prstGeom prst="rect">
            <a:avLst/>
          </a:prstGeom>
          <a:solidFill>
            <a:schemeClr val="bg1">
              <a:lumMod val="95000"/>
            </a:schemeClr>
          </a:solidFill>
          <a:ln>
            <a:solidFill>
              <a:schemeClr val="tx1"/>
            </a:solidFill>
          </a:ln>
        </p:spPr>
        <p:txBody>
          <a:bodyPr wrap="square">
            <a:spAutoFit/>
          </a:bodyPr>
          <a:lstStyle/>
          <a:p>
            <a:pPr marL="0" indent="0">
              <a:buNone/>
            </a:pPr>
            <a:r>
              <a:rPr lang="en-US" sz="1400" dirty="0" err="1">
                <a:latin typeface="Courier New" panose="02070309020205020404" pitchFamily="49" charset="0"/>
                <a:cs typeface="Courier New" panose="02070309020205020404" pitchFamily="49" charset="0"/>
              </a:rPr>
              <a:t>setRandom</a:t>
            </a:r>
            <a:r>
              <a:rPr lang="en-US" sz="1400" dirty="0">
                <a:latin typeface="Courier New" panose="02070309020205020404" pitchFamily="49" charset="0"/>
                <a:cs typeface="Courier New" panose="02070309020205020404" pitchFamily="49" charset="0"/>
              </a:rPr>
              <a:t>(long </a:t>
            </a:r>
            <a:r>
              <a:rPr lang="en-US" sz="1400" dirty="0" err="1">
                <a:latin typeface="Courier New" panose="02070309020205020404" pitchFamily="49" charset="0"/>
                <a:cs typeface="Courier New" panose="02070309020205020404" pitchFamily="49" charset="0"/>
              </a:rPr>
              <a:t>minTime</a:t>
            </a: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maxTime</a:t>
            </a:r>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cosMode</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getRandomPct</a:t>
            </a:r>
            <a:r>
              <a:rPr lang="en-US" sz="1400" dirty="0">
                <a:latin typeface="Courier New" panose="02070309020205020404" pitchFamily="49" charset="0"/>
                <a:cs typeface="Courier New" panose="02070309020205020404" pitchFamily="49" charset="0"/>
              </a:rPr>
              <a:t>()      // return the percent of the interval remaining</a:t>
            </a:r>
          </a:p>
        </p:txBody>
      </p:sp>
    </p:spTree>
    <p:extLst>
      <p:ext uri="{BB962C8B-B14F-4D97-AF65-F5344CB8AC3E}">
        <p14:creationId xmlns:p14="http://schemas.microsoft.com/office/powerpoint/2010/main" val="343254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use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2678</TotalTime>
  <Words>5615</Words>
  <Application>Microsoft Office PowerPoint</Application>
  <PresentationFormat>On-screen Show (16:9)</PresentationFormat>
  <Paragraphs>653</Paragraphs>
  <Slides>40</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Other Classes You Can Review / Use</vt:lpstr>
      <vt:lpstr>Questions?  </vt:lpstr>
      <vt:lpstr>Additional Member Functions</vt:lpstr>
      <vt:lpstr>PowerPoint Presentation</vt:lpstr>
      <vt:lpstr>Backup Material  </vt:lpstr>
      <vt:lpstr>Lessons Learned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106</cp:revision>
  <dcterms:created xsi:type="dcterms:W3CDTF">2021-08-19T02:00:20Z</dcterms:created>
  <dcterms:modified xsi:type="dcterms:W3CDTF">2022-01-20T23:23:16Z</dcterms:modified>
</cp:coreProperties>
</file>