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86" r:id="rId5"/>
    <p:sldId id="278" r:id="rId6"/>
    <p:sldId id="277" r:id="rId7"/>
    <p:sldId id="276" r:id="rId8"/>
    <p:sldId id="279" r:id="rId9"/>
    <p:sldId id="265" r:id="rId10"/>
    <p:sldId id="285" r:id="rId11"/>
    <p:sldId id="268" r:id="rId12"/>
    <p:sldId id="287" r:id="rId13"/>
    <p:sldId id="288" r:id="rId14"/>
    <p:sldId id="275" r:id="rId15"/>
    <p:sldId id="280" r:id="rId16"/>
    <p:sldId id="266" r:id="rId17"/>
    <p:sldId id="267" r:id="rId18"/>
    <p:sldId id="274" r:id="rId19"/>
    <p:sldId id="263" r:id="rId20"/>
    <p:sldId id="269" r:id="rId21"/>
    <p:sldId id="264" r:id="rId22"/>
    <p:sldId id="261" r:id="rId23"/>
    <p:sldId id="270" r:id="rId24"/>
    <p:sldId id="262" r:id="rId25"/>
    <p:sldId id="281" r:id="rId26"/>
    <p:sldId id="282" r:id="rId27"/>
    <p:sldId id="283" r:id="rId28"/>
    <p:sldId id="284" r:id="rId29"/>
    <p:sldId id="260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DFD9D"/>
    <a:srgbClr val="990099"/>
    <a:srgbClr val="00AACC"/>
    <a:srgbClr val="5EEC3C"/>
    <a:srgbClr val="E50D79"/>
    <a:srgbClr val="CC0099"/>
    <a:srgbClr val="E2109C"/>
    <a:srgbClr val="FE9202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0409" autoAdjust="0"/>
  </p:normalViewPr>
  <p:slideViewPr>
    <p:cSldViewPr>
      <p:cViewPr varScale="1">
        <p:scale>
          <a:sx n="137" d="100"/>
          <a:sy n="137" d="100"/>
        </p:scale>
        <p:origin x="288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99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1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12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44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83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9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1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6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Note the definition is written as "LED2 myLed1 = LED2(13);“</a:t>
            </a:r>
          </a:p>
          <a:p>
            <a:r>
              <a:rPr lang="en-US" sz="1200" dirty="0">
                <a:solidFill>
                  <a:schemeClr val="bg1"/>
                </a:solidFill>
              </a:rPr>
              <a:t>This makes it easier to see the relationship with definition of a normal variable like "int pin = 13;" that the audience are familiar with.</a:t>
            </a:r>
          </a:p>
          <a:p>
            <a:r>
              <a:rPr lang="en-US" sz="1200" dirty="0">
                <a:solidFill>
                  <a:schemeClr val="bg1"/>
                </a:solidFill>
              </a:rPr>
              <a:t>Here is where it is useful to think of LED2 as a type (mentioned in (2) above.) </a:t>
            </a:r>
          </a:p>
          <a:p>
            <a:r>
              <a:rPr lang="en-US" sz="1200" dirty="0">
                <a:solidFill>
                  <a:schemeClr val="bg1"/>
                </a:solidFill>
              </a:rPr>
              <a:t>"LED2 myLed1(13);" does the same thing (generates the same code) but the assignment is not explicitly shown.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35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Note the definition is written as "LED2 myLed1 = LED2(13);“</a:t>
            </a:r>
          </a:p>
          <a:p>
            <a:r>
              <a:rPr lang="en-US" sz="1200" dirty="0">
                <a:solidFill>
                  <a:schemeClr val="bg1"/>
                </a:solidFill>
              </a:rPr>
              <a:t>This makes it easier to see the relationship with definition of a normal variable like "int pin = 13;" that the audience are familiar with.</a:t>
            </a:r>
          </a:p>
          <a:p>
            <a:r>
              <a:rPr lang="en-US" sz="1200" dirty="0">
                <a:solidFill>
                  <a:schemeClr val="bg1"/>
                </a:solidFill>
              </a:rPr>
              <a:t>Here is where it is useful to think of LED2 as a type (mentioned in (2) above.) </a:t>
            </a:r>
          </a:p>
          <a:p>
            <a:r>
              <a:rPr lang="en-US" sz="1200" dirty="0">
                <a:solidFill>
                  <a:schemeClr val="bg1"/>
                </a:solidFill>
              </a:rPr>
              <a:t>"LED2 myLed1(13);" does the same thing (generates the same code) but the assignment is not explicitly shown.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1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public functions are what the outside world (</a:t>
            </a:r>
            <a:r>
              <a:rPr lang="en-US" dirty="0" err="1"/>
              <a:t>ie</a:t>
            </a:r>
            <a:r>
              <a:rPr lang="en-US" dirty="0"/>
              <a:t> your main program) sees.</a:t>
            </a:r>
          </a:p>
          <a:p>
            <a:r>
              <a:rPr lang="en-US" dirty="0"/>
              <a:t>All of the internal code is hidden complexity.</a:t>
            </a:r>
          </a:p>
          <a:p>
            <a:r>
              <a:rPr lang="en-US" dirty="0"/>
              <a:t>Most of the functions (or methods if you prefer) just get or set internal variables.</a:t>
            </a:r>
          </a:p>
          <a:p>
            <a:r>
              <a:rPr lang="en-US" dirty="0"/>
              <a:t>The update method reads and acts on the internal variables … typically doing most of the work.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35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29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1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76237"/>
            <a:ext cx="6260905" cy="17373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182570"/>
            <a:ext cx="6260905" cy="65474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1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7"/>
            <a:ext cx="701619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97405"/>
            <a:ext cx="7016194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71" y="102393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n-Lomax/Led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n-Lomax/Timer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github.com/Alan-Lomax/DblDela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lan-Lomax/Led2" TargetMode="External"/><Relationship Id="rId5" Type="http://schemas.openxmlformats.org/officeDocument/2006/relationships/hyperlink" Target="https://github.com/Alan-Lomax/LCD_NHD2x20" TargetMode="External"/><Relationship Id="rId4" Type="http://schemas.openxmlformats.org/officeDocument/2006/relationships/hyperlink" Target="https://github.com/Alan-Lomax/Butt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users.ece.utexas.edu/~valvano/embed/chap3/chap3.htm" TargetMode="External"/><Relationship Id="rId7" Type="http://schemas.openxmlformats.org/officeDocument/2006/relationships/hyperlink" Target="http://paulmurraycbr.github.io/ArduinoTheOOWay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geeksforgeeks.org/c-classes-and-objects/" TargetMode="External"/><Relationship Id="rId5" Type="http://schemas.openxmlformats.org/officeDocument/2006/relationships/hyperlink" Target="http://mypractic.com/lesson-7-classes-in-c-language-for-arduino-button-as-an-object/" TargetMode="External"/><Relationship Id="rId4" Type="http://schemas.openxmlformats.org/officeDocument/2006/relationships/hyperlink" Target="https://www.guru99.com/cpp-classes-object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528" y="817551"/>
            <a:ext cx="6260905" cy="1296084"/>
          </a:xfrm>
        </p:spPr>
        <p:txBody>
          <a:bodyPr>
            <a:noAutofit/>
          </a:bodyPr>
          <a:lstStyle/>
          <a:p>
            <a:r>
              <a:rPr lang="en-US" sz="2800" dirty="0"/>
              <a:t>Arduino</a:t>
            </a:r>
            <a:br>
              <a:rPr lang="en-US" sz="2800" dirty="0"/>
            </a:br>
            <a:r>
              <a:rPr lang="en-US" sz="2800" dirty="0"/>
              <a:t>Class Programming</a:t>
            </a:r>
            <a:br>
              <a:rPr lang="en-US" sz="2800" dirty="0"/>
            </a:br>
            <a:r>
              <a:rPr lang="en-US" sz="2800" dirty="0"/>
              <a:t>with Examples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E3DC35-3C64-4660-A8CC-530FC89DB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" y="2381708"/>
            <a:ext cx="2514599" cy="380084"/>
          </a:xfrm>
          <a:solidFill>
            <a:schemeClr val="accent6">
              <a:lumMod val="75000"/>
            </a:schemeClr>
          </a:solidFill>
        </p:spPr>
        <p:txBody>
          <a:bodyPr anchor="ctr" anchorCtr="0"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An Introduction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D59EB138-533B-419C-90C5-50F424F49BB0}"/>
              </a:ext>
            </a:extLst>
          </p:cNvPr>
          <p:cNvSpPr txBox="1">
            <a:spLocks/>
          </p:cNvSpPr>
          <p:nvPr/>
        </p:nvSpPr>
        <p:spPr>
          <a:xfrm>
            <a:off x="203200" y="3754449"/>
            <a:ext cx="2903531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Alan Lomax</a:t>
            </a:r>
          </a:p>
          <a:p>
            <a:r>
              <a:rPr lang="en-US" sz="1400" dirty="0"/>
              <a:t>M8640</a:t>
            </a:r>
          </a:p>
        </p:txBody>
      </p:sp>
      <p:pic>
        <p:nvPicPr>
          <p:cNvPr id="6" name="Picture 2" descr="MERG Logo">
            <a:extLst>
              <a:ext uri="{FF2B5EF4-FFF2-40B4-BE49-F238E27FC236}">
                <a16:creationId xmlns:a16="http://schemas.microsoft.com/office/drawing/2014/main" id="{6652F61E-6C19-4335-BD79-B5C751A7C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55084"/>
            <a:ext cx="1940824" cy="76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EE34C-FA43-48F9-99DE-C77795D449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151" y="112538"/>
            <a:ext cx="7622897" cy="552290"/>
          </a:xfrm>
        </p:spPr>
        <p:txBody>
          <a:bodyPr>
            <a:normAutofit fontScale="90000"/>
          </a:bodyPr>
          <a:lstStyle/>
          <a:p>
            <a:r>
              <a:rPr lang="en-US" dirty="0"/>
              <a:t>A peek Under the Covers : the </a:t>
            </a:r>
            <a:r>
              <a:rPr lang="en-US" dirty="0">
                <a:solidFill>
                  <a:srgbClr val="5EEC3C"/>
                </a:solidFill>
              </a:rPr>
              <a:t>on() </a:t>
            </a:r>
            <a:r>
              <a:rPr lang="en-US" dirty="0"/>
              <a:t>property</a:t>
            </a:r>
          </a:p>
        </p:txBody>
      </p:sp>
      <p:sp>
        <p:nvSpPr>
          <p:cNvPr id="2" name="Flowchart: Card 1">
            <a:extLst>
              <a:ext uri="{FF2B5EF4-FFF2-40B4-BE49-F238E27FC236}">
                <a16:creationId xmlns:a16="http://schemas.microsoft.com/office/drawing/2014/main" id="{D28882D0-34A9-4243-A02D-162E9AC1F25A}"/>
              </a:ext>
            </a:extLst>
          </p:cNvPr>
          <p:cNvSpPr/>
          <p:nvPr/>
        </p:nvSpPr>
        <p:spPr>
          <a:xfrm>
            <a:off x="2802592" y="1142000"/>
            <a:ext cx="1905000" cy="107467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LED2 Class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D52B14-EFFC-4063-A6BD-6A39F416055E}"/>
              </a:ext>
            </a:extLst>
          </p:cNvPr>
          <p:cNvGrpSpPr/>
          <p:nvPr/>
        </p:nvGrpSpPr>
        <p:grpSpPr>
          <a:xfrm>
            <a:off x="1295400" y="1220627"/>
            <a:ext cx="1600200" cy="311956"/>
            <a:chOff x="1200150" y="1573994"/>
            <a:chExt cx="1600200" cy="311956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E2972D8-57E5-4E8E-9D3C-C2059DADAB64}"/>
                </a:ext>
              </a:extLst>
            </p:cNvPr>
            <p:cNvSpPr/>
            <p:nvPr/>
          </p:nvSpPr>
          <p:spPr>
            <a:xfrm>
              <a:off x="1295400" y="1777937"/>
              <a:ext cx="1371600" cy="10801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BC5A7F-2651-44EE-9BCC-86D9068972AA}"/>
                </a:ext>
              </a:extLst>
            </p:cNvPr>
            <p:cNvSpPr txBox="1"/>
            <p:nvPr/>
          </p:nvSpPr>
          <p:spPr>
            <a:xfrm>
              <a:off x="1200150" y="1573994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“on” Command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63BA15D-FD0A-4A2D-B956-2CD35EABA77D}"/>
              </a:ext>
            </a:extLst>
          </p:cNvPr>
          <p:cNvSpPr txBox="1"/>
          <p:nvPr/>
        </p:nvSpPr>
        <p:spPr>
          <a:xfrm>
            <a:off x="609600" y="2527088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myLed1.on();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3D2071D-53D8-4A20-B30D-4686B50120F7}"/>
              </a:ext>
            </a:extLst>
          </p:cNvPr>
          <p:cNvGrpSpPr/>
          <p:nvPr/>
        </p:nvGrpSpPr>
        <p:grpSpPr>
          <a:xfrm>
            <a:off x="189062" y="2838771"/>
            <a:ext cx="7394275" cy="1828310"/>
            <a:chOff x="189062" y="2838771"/>
            <a:chExt cx="7394275" cy="18283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2C6F95-F2D7-4B6D-AA71-8D7B5504F3CF}"/>
                </a:ext>
              </a:extLst>
            </p:cNvPr>
            <p:cNvSpPr txBox="1"/>
            <p:nvPr/>
          </p:nvSpPr>
          <p:spPr>
            <a:xfrm>
              <a:off x="189062" y="3897640"/>
              <a:ext cx="73942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Led2::on() {</a:t>
              </a: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_blink = false; // Turn off blink mode</a:t>
              </a: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_state = HIGH;  // Set desired state LED will turn on with next call to update</a:t>
              </a:r>
            </a:p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42" name="Arrow: Curved Left 41">
              <a:extLst>
                <a:ext uri="{FF2B5EF4-FFF2-40B4-BE49-F238E27FC236}">
                  <a16:creationId xmlns:a16="http://schemas.microsoft.com/office/drawing/2014/main" id="{FD39DF94-F2B7-4A9B-89CA-C643FC828426}"/>
                </a:ext>
              </a:extLst>
            </p:cNvPr>
            <p:cNvSpPr/>
            <p:nvPr/>
          </p:nvSpPr>
          <p:spPr>
            <a:xfrm rot="682364">
              <a:off x="1757391" y="2838771"/>
              <a:ext cx="304800" cy="1064500"/>
            </a:xfrm>
            <a:prstGeom prst="curvedLeftArrow">
              <a:avLst/>
            </a:prstGeom>
            <a:solidFill>
              <a:srgbClr val="5EEC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31A1C3FC-8999-49B6-A2F0-5A278E7522BD}"/>
              </a:ext>
            </a:extLst>
          </p:cNvPr>
          <p:cNvSpPr/>
          <p:nvPr/>
        </p:nvSpPr>
        <p:spPr>
          <a:xfrm>
            <a:off x="2590800" y="2527088"/>
            <a:ext cx="4897772" cy="1103704"/>
          </a:xfrm>
          <a:prstGeom prst="wedgeEllipseCallout">
            <a:avLst>
              <a:gd name="adj1" fmla="val -61379"/>
              <a:gd name="adj2" fmla="val 7772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On() is a function within the class definition that sets the private internal variable </a:t>
            </a:r>
            <a:r>
              <a:rPr lang="en-US" dirty="0">
                <a:solidFill>
                  <a:srgbClr val="C00000"/>
                </a:solidFill>
              </a:rPr>
              <a:t>_state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C00000"/>
                </a:solidFill>
              </a:rPr>
              <a:t>_blink</a:t>
            </a:r>
          </a:p>
        </p:txBody>
      </p:sp>
    </p:spTree>
    <p:extLst>
      <p:ext uri="{BB962C8B-B14F-4D97-AF65-F5344CB8AC3E}">
        <p14:creationId xmlns:p14="http://schemas.microsoft.com/office/powerpoint/2010/main" val="340059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6238"/>
            <a:ext cx="7016194" cy="602252"/>
          </a:xfrm>
        </p:spPr>
        <p:txBody>
          <a:bodyPr>
            <a:normAutofit fontScale="90000"/>
          </a:bodyPr>
          <a:lstStyle/>
          <a:p>
            <a:r>
              <a:rPr lang="en-US" dirty="0"/>
              <a:t>Going a little Deeper</a:t>
            </a:r>
          </a:p>
        </p:txBody>
      </p:sp>
      <p:sp>
        <p:nvSpPr>
          <p:cNvPr id="2" name="Flowchart: Card 1">
            <a:extLst>
              <a:ext uri="{FF2B5EF4-FFF2-40B4-BE49-F238E27FC236}">
                <a16:creationId xmlns:a16="http://schemas.microsoft.com/office/drawing/2014/main" id="{D28882D0-34A9-4243-A02D-162E9AC1F25A}"/>
              </a:ext>
            </a:extLst>
          </p:cNvPr>
          <p:cNvSpPr/>
          <p:nvPr/>
        </p:nvSpPr>
        <p:spPr>
          <a:xfrm>
            <a:off x="2667000" y="1200150"/>
            <a:ext cx="1905000" cy="107467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LED2</a:t>
            </a:r>
          </a:p>
          <a:p>
            <a:pPr algn="ctr"/>
            <a:r>
              <a:rPr lang="en-US" dirty="0"/>
              <a:t>Class Definition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99F5F24-F9DE-4D9A-904E-71483A2E1C5A}"/>
              </a:ext>
            </a:extLst>
          </p:cNvPr>
          <p:cNvGrpSpPr/>
          <p:nvPr/>
        </p:nvGrpSpPr>
        <p:grpSpPr>
          <a:xfrm>
            <a:off x="426234" y="3564862"/>
            <a:ext cx="1740366" cy="1066800"/>
            <a:chOff x="533400" y="3080891"/>
            <a:chExt cx="1740366" cy="1066800"/>
          </a:xfrm>
        </p:grpSpPr>
        <p:sp>
          <p:nvSpPr>
            <p:cNvPr id="21" name="Arrow: Curved Up 20">
              <a:extLst>
                <a:ext uri="{FF2B5EF4-FFF2-40B4-BE49-F238E27FC236}">
                  <a16:creationId xmlns:a16="http://schemas.microsoft.com/office/drawing/2014/main" id="{9DECA5C6-F95D-4EBA-B420-CD20EF6527DA}"/>
                </a:ext>
              </a:extLst>
            </p:cNvPr>
            <p:cNvSpPr/>
            <p:nvPr/>
          </p:nvSpPr>
          <p:spPr>
            <a:xfrm rot="17984957">
              <a:off x="1501996" y="3375920"/>
              <a:ext cx="1066800" cy="476741"/>
            </a:xfrm>
            <a:prstGeom prst="curved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2B114D-7A67-498B-BAC7-8F4909C06497}"/>
                </a:ext>
              </a:extLst>
            </p:cNvPr>
            <p:cNvSpPr txBox="1"/>
            <p:nvPr/>
          </p:nvSpPr>
          <p:spPr>
            <a:xfrm>
              <a:off x="533400" y="3549322"/>
              <a:ext cx="12421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Name of our  New Object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0B29FF3-FFAC-413B-9DFE-2C1704D5B23B}"/>
              </a:ext>
            </a:extLst>
          </p:cNvPr>
          <p:cNvGrpSpPr/>
          <p:nvPr/>
        </p:nvGrpSpPr>
        <p:grpSpPr>
          <a:xfrm>
            <a:off x="2771685" y="3573344"/>
            <a:ext cx="3476714" cy="1355660"/>
            <a:chOff x="2874521" y="2549547"/>
            <a:chExt cx="3476714" cy="1355660"/>
          </a:xfrm>
        </p:grpSpPr>
        <p:sp>
          <p:nvSpPr>
            <p:cNvPr id="23" name="Arrow: Curved Down 22">
              <a:extLst>
                <a:ext uri="{FF2B5EF4-FFF2-40B4-BE49-F238E27FC236}">
                  <a16:creationId xmlns:a16="http://schemas.microsoft.com/office/drawing/2014/main" id="{56C6A982-D3FC-463D-818E-4A2DC75D98C4}"/>
                </a:ext>
              </a:extLst>
            </p:cNvPr>
            <p:cNvSpPr/>
            <p:nvPr/>
          </p:nvSpPr>
          <p:spPr>
            <a:xfrm rot="14023994">
              <a:off x="2556469" y="2867599"/>
              <a:ext cx="1159616" cy="523512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AE67AB-C00D-40C6-B375-6AE37E201CD1}"/>
                </a:ext>
              </a:extLst>
            </p:cNvPr>
            <p:cNvSpPr txBox="1"/>
            <p:nvPr/>
          </p:nvSpPr>
          <p:spPr>
            <a:xfrm>
              <a:off x="3587614" y="3381987"/>
              <a:ext cx="27636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A passed parameter to be used when first constructing the object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89C1A85-0E3D-4717-AC15-2D154D38944F}"/>
              </a:ext>
            </a:extLst>
          </p:cNvPr>
          <p:cNvSpPr txBox="1"/>
          <p:nvPr/>
        </p:nvSpPr>
        <p:spPr>
          <a:xfrm>
            <a:off x="1004621" y="2844656"/>
            <a:ext cx="2895600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"Led2.h“</a:t>
            </a: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</a:t>
            </a:r>
            <a:r>
              <a:rPr lang="en-US" sz="1400" dirty="0"/>
              <a:t> =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LED2(13);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605B44-58DF-4300-ADBC-BD44389B5EC2}"/>
              </a:ext>
            </a:extLst>
          </p:cNvPr>
          <p:cNvGrpSpPr/>
          <p:nvPr/>
        </p:nvGrpSpPr>
        <p:grpSpPr>
          <a:xfrm>
            <a:off x="4495179" y="2137441"/>
            <a:ext cx="1905000" cy="2231853"/>
            <a:chOff x="4701090" y="1473403"/>
            <a:chExt cx="1905000" cy="2231853"/>
          </a:xfrm>
        </p:grpSpPr>
        <p:sp>
          <p:nvSpPr>
            <p:cNvPr id="29" name="Flowchart: Card 28">
              <a:extLst>
                <a:ext uri="{FF2B5EF4-FFF2-40B4-BE49-F238E27FC236}">
                  <a16:creationId xmlns:a16="http://schemas.microsoft.com/office/drawing/2014/main" id="{615506AA-AAFD-4389-B291-45C807AA731A}"/>
                </a:ext>
              </a:extLst>
            </p:cNvPr>
            <p:cNvSpPr/>
            <p:nvPr/>
          </p:nvSpPr>
          <p:spPr>
            <a:xfrm>
              <a:off x="4701090" y="2630582"/>
              <a:ext cx="1905000" cy="1074674"/>
            </a:xfrm>
            <a:prstGeom prst="flowChartPunchedCar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myLed1</a:t>
              </a:r>
            </a:p>
          </p:txBody>
        </p:sp>
        <p:sp>
          <p:nvSpPr>
            <p:cNvPr id="13" name="Arrow: Striped Right 12">
              <a:extLst>
                <a:ext uri="{FF2B5EF4-FFF2-40B4-BE49-F238E27FC236}">
                  <a16:creationId xmlns:a16="http://schemas.microsoft.com/office/drawing/2014/main" id="{E011D333-C3EC-4965-B270-B79F5BFD94F6}"/>
                </a:ext>
              </a:extLst>
            </p:cNvPr>
            <p:cNvSpPr/>
            <p:nvPr/>
          </p:nvSpPr>
          <p:spPr>
            <a:xfrm rot="3607493">
              <a:off x="4254158" y="2082573"/>
              <a:ext cx="1557712" cy="339372"/>
            </a:xfrm>
            <a:prstGeom prst="stripedRightArrow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8A01E3-5F68-485B-AB66-8E4C5312B3D8}"/>
              </a:ext>
            </a:extLst>
          </p:cNvPr>
          <p:cNvGrpSpPr/>
          <p:nvPr/>
        </p:nvGrpSpPr>
        <p:grpSpPr>
          <a:xfrm>
            <a:off x="316595" y="1643063"/>
            <a:ext cx="1538833" cy="1934654"/>
            <a:chOff x="316595" y="1643063"/>
            <a:chExt cx="1538833" cy="1934654"/>
          </a:xfrm>
        </p:grpSpPr>
        <p:sp>
          <p:nvSpPr>
            <p:cNvPr id="30" name="Arrow: Curved Right 29">
              <a:extLst>
                <a:ext uri="{FF2B5EF4-FFF2-40B4-BE49-F238E27FC236}">
                  <a16:creationId xmlns:a16="http://schemas.microsoft.com/office/drawing/2014/main" id="{9EE3AA32-DAC3-4486-B72D-823BBCA5EAC5}"/>
                </a:ext>
              </a:extLst>
            </p:cNvPr>
            <p:cNvSpPr/>
            <p:nvPr/>
          </p:nvSpPr>
          <p:spPr>
            <a:xfrm>
              <a:off x="381960" y="1920082"/>
              <a:ext cx="661897" cy="165763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59D9F6-9270-43AB-AB36-8D205E890560}"/>
                </a:ext>
              </a:extLst>
            </p:cNvPr>
            <p:cNvSpPr txBox="1"/>
            <p:nvPr/>
          </p:nvSpPr>
          <p:spPr>
            <a:xfrm>
              <a:off x="316595" y="1643063"/>
              <a:ext cx="15388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Name of our  Class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82BDD7-8C82-496A-8799-652A6D1A9D07}"/>
              </a:ext>
            </a:extLst>
          </p:cNvPr>
          <p:cNvGrpSpPr/>
          <p:nvPr/>
        </p:nvGrpSpPr>
        <p:grpSpPr>
          <a:xfrm>
            <a:off x="414184" y="1366074"/>
            <a:ext cx="3458487" cy="1682108"/>
            <a:chOff x="541735" y="1010496"/>
            <a:chExt cx="2637435" cy="2289215"/>
          </a:xfrm>
        </p:grpSpPr>
        <p:sp>
          <p:nvSpPr>
            <p:cNvPr id="32" name="Arrow: Curved Right 31">
              <a:extLst>
                <a:ext uri="{FF2B5EF4-FFF2-40B4-BE49-F238E27FC236}">
                  <a16:creationId xmlns:a16="http://schemas.microsoft.com/office/drawing/2014/main" id="{AD8F849C-AC58-47F7-9F67-446002AA5088}"/>
                </a:ext>
              </a:extLst>
            </p:cNvPr>
            <p:cNvSpPr/>
            <p:nvPr/>
          </p:nvSpPr>
          <p:spPr>
            <a:xfrm rot="21156198">
              <a:off x="661939" y="2038066"/>
              <a:ext cx="297498" cy="1261645"/>
            </a:xfrm>
            <a:prstGeom prst="curved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92AFEB-F4D0-48C8-8E51-B57B93D3FCDE}"/>
                </a:ext>
              </a:extLst>
            </p:cNvPr>
            <p:cNvSpPr txBox="1"/>
            <p:nvPr/>
          </p:nvSpPr>
          <p:spPr>
            <a:xfrm>
              <a:off x="541735" y="1010496"/>
              <a:ext cx="2637435" cy="1130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The header lets our sketch and the compiler know what is coming further down in the code.</a:t>
              </a:r>
            </a:p>
            <a:p>
              <a:r>
                <a:rPr lang="en-US" sz="1200" dirty="0"/>
                <a:t>- How to use the LED2 class to make a new object</a:t>
              </a:r>
            </a:p>
            <a:p>
              <a:r>
                <a:rPr lang="en-US" sz="1200" dirty="0"/>
                <a:t>- What properties and methods it has.</a:t>
              </a:r>
            </a:p>
          </p:txBody>
        </p:sp>
      </p:grpSp>
      <p:sp>
        <p:nvSpPr>
          <p:cNvPr id="33" name="Flowchart: Off-page Connector 32">
            <a:extLst>
              <a:ext uri="{FF2B5EF4-FFF2-40B4-BE49-F238E27FC236}">
                <a16:creationId xmlns:a16="http://schemas.microsoft.com/office/drawing/2014/main" id="{FFBFBBA1-54DD-4512-A4D9-1316BCC03153}"/>
              </a:ext>
            </a:extLst>
          </p:cNvPr>
          <p:cNvSpPr/>
          <p:nvPr/>
        </p:nvSpPr>
        <p:spPr>
          <a:xfrm rot="16200000">
            <a:off x="6868826" y="3065381"/>
            <a:ext cx="185030" cy="1088028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 13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9F02C0-7D21-4A11-B5FB-C202EB0B7B96}"/>
              </a:ext>
            </a:extLst>
          </p:cNvPr>
          <p:cNvSpPr txBox="1"/>
          <p:nvPr/>
        </p:nvSpPr>
        <p:spPr>
          <a:xfrm>
            <a:off x="4618750" y="2506681"/>
            <a:ext cx="246785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LED2(13);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2E5F3F1-C711-44AB-9F70-E67D2E44F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8FEDBDB-9CC3-464A-8362-6233BCC25EEC}"/>
              </a:ext>
            </a:extLst>
          </p:cNvPr>
          <p:cNvGrpSpPr/>
          <p:nvPr/>
        </p:nvGrpSpPr>
        <p:grpSpPr>
          <a:xfrm>
            <a:off x="4292009" y="407896"/>
            <a:ext cx="3181385" cy="830997"/>
            <a:chOff x="955624" y="1970548"/>
            <a:chExt cx="3163622" cy="1130921"/>
          </a:xfrm>
        </p:grpSpPr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8027D301-CF31-498F-9EA4-6FBBF2E2E8D3}"/>
                </a:ext>
              </a:extLst>
            </p:cNvPr>
            <p:cNvSpPr/>
            <p:nvPr/>
          </p:nvSpPr>
          <p:spPr>
            <a:xfrm rot="3971727">
              <a:off x="1043654" y="2306789"/>
              <a:ext cx="530910" cy="706969"/>
            </a:xfrm>
            <a:prstGeom prst="curved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981F2C-3361-4469-98EE-F5ABB63DDFC3}"/>
                </a:ext>
              </a:extLst>
            </p:cNvPr>
            <p:cNvSpPr txBox="1"/>
            <p:nvPr/>
          </p:nvSpPr>
          <p:spPr>
            <a:xfrm>
              <a:off x="1481811" y="1970548"/>
              <a:ext cx="2637435" cy="1130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 class definition is in at least two parts</a:t>
              </a:r>
            </a:p>
            <a:p>
              <a:r>
                <a:rPr lang="en-US" sz="1200" dirty="0"/>
                <a:t>- a header file (*.h) and</a:t>
              </a:r>
            </a:p>
            <a:p>
              <a:r>
                <a:rPr lang="en-US" sz="1200" dirty="0"/>
                <a:t>- a C++ program (*.CPP)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59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33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6238"/>
            <a:ext cx="7016194" cy="602252"/>
          </a:xfrm>
        </p:spPr>
        <p:txBody>
          <a:bodyPr>
            <a:normAutofit fontScale="90000"/>
          </a:bodyPr>
          <a:lstStyle/>
          <a:p>
            <a:r>
              <a:rPr lang="en-US" dirty="0"/>
              <a:t>The Header File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2E5F3F1-C711-44AB-9F70-E67D2E44F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5981F2C-3361-4469-98EE-F5ABB63DDFC3}"/>
              </a:ext>
            </a:extLst>
          </p:cNvPr>
          <p:cNvSpPr txBox="1"/>
          <p:nvPr/>
        </p:nvSpPr>
        <p:spPr>
          <a:xfrm>
            <a:off x="4821150" y="407896"/>
            <a:ext cx="2652244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 class definition is in at least two parts</a:t>
            </a:r>
          </a:p>
          <a:p>
            <a:r>
              <a:rPr lang="en-US" sz="1200" dirty="0"/>
              <a:t>- a header file (*.h) and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 a C++ program (*.CPP)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84A4E-3A44-4459-A132-2CB3BE335382}"/>
              </a:ext>
            </a:extLst>
          </p:cNvPr>
          <p:cNvSpPr txBox="1"/>
          <p:nvPr/>
        </p:nvSpPr>
        <p:spPr>
          <a:xfrm>
            <a:off x="256960" y="947408"/>
            <a:ext cx="7277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** LED2_H                                          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**                                                 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** This class implements standard LED on-off       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** logic on a pin you specify plus a configurable  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** blinking effect. It does so without any delay   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** calls. (no blocking code)                       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class Led2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_pin;                           // the number of the LED pin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long _onTime;              // milliseconds of on-time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long _offTime;             // milliseconds of off-time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long _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// next time change in milliseconds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bool _blink;                        // true if we are in blinking mode, false if not</a:t>
            </a:r>
          </a:p>
          <a:p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snip }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Led2(byte pin);                     // Simple default definition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update();                      // update things based on elapsed time (call often)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off();                         // Turning off the LED (and sets blink to false)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on();                          // Turning on  the LED (and sets blink to false)</a:t>
            </a:r>
          </a:p>
          <a:p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snip 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413B680-B730-4503-8CAB-48425B56E63E}"/>
              </a:ext>
            </a:extLst>
          </p:cNvPr>
          <p:cNvSpPr/>
          <p:nvPr/>
        </p:nvSpPr>
        <p:spPr>
          <a:xfrm>
            <a:off x="1295400" y="1556786"/>
            <a:ext cx="2209800" cy="228600"/>
          </a:xfrm>
          <a:prstGeom prst="wedgeRectCallout">
            <a:avLst>
              <a:gd name="adj1" fmla="val -84032"/>
              <a:gd name="adj2" fmla="val 240793"/>
            </a:avLst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Tell compiler we are defining a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6FE574DC-F015-49C5-841B-51FBEFF86503}"/>
              </a:ext>
            </a:extLst>
          </p:cNvPr>
          <p:cNvSpPr/>
          <p:nvPr/>
        </p:nvSpPr>
        <p:spPr>
          <a:xfrm>
            <a:off x="2209800" y="1962150"/>
            <a:ext cx="4343400" cy="228600"/>
          </a:xfrm>
          <a:prstGeom prst="wedgeRectCallout">
            <a:avLst>
              <a:gd name="adj1" fmla="val -84118"/>
              <a:gd name="adj2" fmla="val 146136"/>
            </a:avLst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Some variables (or functions) are private – only available inside the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60924763-0E37-4C06-8C3E-57540F94278A}"/>
              </a:ext>
            </a:extLst>
          </p:cNvPr>
          <p:cNvSpPr/>
          <p:nvPr/>
        </p:nvSpPr>
        <p:spPr>
          <a:xfrm>
            <a:off x="2514600" y="2945810"/>
            <a:ext cx="2667000" cy="228600"/>
          </a:xfrm>
          <a:prstGeom prst="wedgeRectCallout">
            <a:avLst>
              <a:gd name="adj1" fmla="val -102594"/>
              <a:gd name="adj2" fmla="val 127815"/>
            </a:avLst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Some are public – available outside the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830BC630-FD85-41E0-BF98-E0CE667E8A94}"/>
              </a:ext>
            </a:extLst>
          </p:cNvPr>
          <p:cNvSpPr/>
          <p:nvPr/>
        </p:nvSpPr>
        <p:spPr>
          <a:xfrm>
            <a:off x="2819400" y="3409950"/>
            <a:ext cx="2819400" cy="457200"/>
          </a:xfrm>
          <a:prstGeom prst="wedgeRectCallout">
            <a:avLst>
              <a:gd name="adj1" fmla="val -88997"/>
              <a:gd name="adj2" fmla="val -20874"/>
            </a:avLst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This function has same name as class and no other return type – it is the CONSTRUCTOR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5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6238"/>
            <a:ext cx="7016194" cy="602252"/>
          </a:xfrm>
        </p:spPr>
        <p:txBody>
          <a:bodyPr>
            <a:normAutofit fontScale="90000"/>
          </a:bodyPr>
          <a:lstStyle/>
          <a:p>
            <a:r>
              <a:rPr lang="en-US" dirty="0"/>
              <a:t>The C++ part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2E5F3F1-C711-44AB-9F70-E67D2E44F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5981F2C-3361-4469-98EE-F5ABB63DDFC3}"/>
              </a:ext>
            </a:extLst>
          </p:cNvPr>
          <p:cNvSpPr txBox="1"/>
          <p:nvPr/>
        </p:nvSpPr>
        <p:spPr>
          <a:xfrm>
            <a:off x="4821150" y="167419"/>
            <a:ext cx="2652244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 class definition is in at least two parts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 a header file (*.h) and</a:t>
            </a:r>
          </a:p>
          <a:p>
            <a:r>
              <a:rPr lang="en-US" sz="1200" dirty="0"/>
              <a:t>- a C++ program (*.CPP)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84A4E-3A44-4459-A132-2CB3BE335382}"/>
              </a:ext>
            </a:extLst>
          </p:cNvPr>
          <p:cNvSpPr txBox="1"/>
          <p:nvPr/>
        </p:nvSpPr>
        <p:spPr>
          <a:xfrm>
            <a:off x="256960" y="947408"/>
            <a:ext cx="72771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"Led2.h"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Led2::Led2(byte pin)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// Save the passed pin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_pin = pin;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void Led2::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pinMode(_pin, OUTPUT);    // define our output pin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off();                    // call the function that sets out LED to off initially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void Led2::off()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_blink = false;         // Turn off blink mode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_state = LOW;           // Set the desired state - LED will turn off on next call to update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void Led2::update() 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if (_blink) {                                         // If in blinking mode look at timing first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millis() &gt;= _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                       // It is time to do something.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_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 millis() + (_state == LOW ? _onTime : _offTime);  // and calculate when next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// change of state is due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_state = !_state;                                              // swap states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(_pin, _state);                 // update the actual output according to desired state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413B680-B730-4503-8CAB-48425B56E63E}"/>
              </a:ext>
            </a:extLst>
          </p:cNvPr>
          <p:cNvSpPr/>
          <p:nvPr/>
        </p:nvSpPr>
        <p:spPr>
          <a:xfrm>
            <a:off x="2968310" y="877377"/>
            <a:ext cx="2209800" cy="228600"/>
          </a:xfrm>
          <a:prstGeom prst="wedgeRectCallout">
            <a:avLst>
              <a:gd name="adj1" fmla="val -114040"/>
              <a:gd name="adj2" fmla="val 39267"/>
            </a:avLst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Include the 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830BC630-FD85-41E0-BF98-E0CE667E8A94}"/>
              </a:ext>
            </a:extLst>
          </p:cNvPr>
          <p:cNvSpPr/>
          <p:nvPr/>
        </p:nvSpPr>
        <p:spPr>
          <a:xfrm>
            <a:off x="3158810" y="1241719"/>
            <a:ext cx="4038600" cy="592944"/>
          </a:xfrm>
          <a:prstGeom prst="wedgeRectCallout">
            <a:avLst>
              <a:gd name="adj1" fmla="val -80481"/>
              <a:gd name="adj2" fmla="val -29382"/>
            </a:avLst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Here is our CONSTRUCTOR (name is same as class name). We pass it pin and all it does is save it in a private variable called _pin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Then call a separate function to initialize things.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21673AA-3293-4060-BD58-D36098DE7D05}"/>
              </a:ext>
            </a:extLst>
          </p:cNvPr>
          <p:cNvSpPr/>
          <p:nvPr/>
        </p:nvSpPr>
        <p:spPr>
          <a:xfrm>
            <a:off x="2975860" y="2022155"/>
            <a:ext cx="3653540" cy="592944"/>
          </a:xfrm>
          <a:prstGeom prst="wedgeRectCallout">
            <a:avLst>
              <a:gd name="adj1" fmla="val -80481"/>
              <a:gd name="adj2" fmla="val -29382"/>
            </a:avLst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The separate function to initialize things is itself dirt simple .. It sets the pinMode and calls yet another function called off()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9B0C129-BDB0-4C79-9C6A-93A3AB9B23AF}"/>
              </a:ext>
            </a:extLst>
          </p:cNvPr>
          <p:cNvSpPr/>
          <p:nvPr/>
        </p:nvSpPr>
        <p:spPr>
          <a:xfrm>
            <a:off x="2678355" y="3000258"/>
            <a:ext cx="4499860" cy="498135"/>
          </a:xfrm>
          <a:prstGeom prst="wedgeRectCallout">
            <a:avLst>
              <a:gd name="adj1" fmla="val -72239"/>
              <a:gd name="adj2" fmla="val -79838"/>
            </a:avLst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The separate function off() just sets two internal variables.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Note that at no point so far have we actually written anything to the output.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7C0F3F3-B956-4086-A720-0538F5B435BF}"/>
              </a:ext>
            </a:extLst>
          </p:cNvPr>
          <p:cNvSpPr/>
          <p:nvPr/>
        </p:nvSpPr>
        <p:spPr>
          <a:xfrm>
            <a:off x="2819400" y="4486536"/>
            <a:ext cx="4653994" cy="569689"/>
          </a:xfrm>
          <a:prstGeom prst="wedgeRectCallout">
            <a:avLst>
              <a:gd name="adj1" fmla="val -71334"/>
              <a:gd name="adj2" fmla="val -200007"/>
            </a:avLst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The Magic Sauce</a:t>
            </a:r>
            <a:r>
              <a:rPr lang="en-US" sz="1050" dirty="0">
                <a:solidFill>
                  <a:schemeClr val="tx1"/>
                </a:solidFill>
              </a:rPr>
              <a:t>. A public method called update. If blink is true it checks if it is time to swap states .. Otherwise carry on. And finally write the _state to the _pin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Note: No delays, no blocking code. Update executes very quickly.</a:t>
            </a:r>
          </a:p>
        </p:txBody>
      </p:sp>
    </p:spTree>
    <p:extLst>
      <p:ext uri="{BB962C8B-B14F-4D97-AF65-F5344CB8AC3E}">
        <p14:creationId xmlns:p14="http://schemas.microsoft.com/office/powerpoint/2010/main" val="243018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103" y="134887"/>
            <a:ext cx="7016194" cy="552290"/>
          </a:xfrm>
        </p:spPr>
        <p:txBody>
          <a:bodyPr>
            <a:normAutofit fontScale="90000"/>
          </a:bodyPr>
          <a:lstStyle/>
          <a:p>
            <a:r>
              <a:rPr lang="en-US" dirty="0"/>
              <a:t>In your Main 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E249C5-8B73-4468-A298-C775C23E0CFF}"/>
              </a:ext>
            </a:extLst>
          </p:cNvPr>
          <p:cNvSpPr txBox="1"/>
          <p:nvPr/>
        </p:nvSpPr>
        <p:spPr>
          <a:xfrm>
            <a:off x="574699" y="1125200"/>
            <a:ext cx="6623002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&lt;Led2.h&gt;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Led2(13);</a:t>
            </a: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onTime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(50);        // Set LED onTime (50 ms)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offTime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(300);      // Set LED offTime (300 ms)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blink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     // turn on blink mode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    // call update frequently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C9F313A4-4FD2-4736-A250-11E67EB534D6}"/>
              </a:ext>
            </a:extLst>
          </p:cNvPr>
          <p:cNvSpPr/>
          <p:nvPr/>
        </p:nvSpPr>
        <p:spPr>
          <a:xfrm>
            <a:off x="3429000" y="590550"/>
            <a:ext cx="3581400" cy="428995"/>
          </a:xfrm>
          <a:prstGeom prst="wedgeRectCallout">
            <a:avLst>
              <a:gd name="adj1" fmla="val -57380"/>
              <a:gd name="adj2" fmla="val 153680"/>
            </a:avLst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Defining it before setup makes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</a:t>
            </a:r>
            <a:r>
              <a:rPr lang="en-US" sz="1200" dirty="0">
                <a:solidFill>
                  <a:schemeClr val="tx1"/>
                </a:solidFill>
              </a:rPr>
              <a:t> a global variable. It can be accessed in setup or in loop code.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4E81589-C7CC-424A-B525-1301429E1E0A}"/>
              </a:ext>
            </a:extLst>
          </p:cNvPr>
          <p:cNvSpPr/>
          <p:nvPr/>
        </p:nvSpPr>
        <p:spPr>
          <a:xfrm>
            <a:off x="3586123" y="1657351"/>
            <a:ext cx="3581400" cy="228600"/>
          </a:xfrm>
          <a:prstGeom prst="wedgeRectCallout">
            <a:avLst>
              <a:gd name="adj1" fmla="val -61424"/>
              <a:gd name="adj2" fmla="val 192791"/>
            </a:avLst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 setup configure any settings we want.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575540F-53A5-41D7-AD36-D2B9D64649A6}"/>
              </a:ext>
            </a:extLst>
          </p:cNvPr>
          <p:cNvSpPr/>
          <p:nvPr/>
        </p:nvSpPr>
        <p:spPr>
          <a:xfrm>
            <a:off x="3200400" y="2800350"/>
            <a:ext cx="3581400" cy="457200"/>
          </a:xfrm>
          <a:prstGeom prst="wedgeRectCallout">
            <a:avLst>
              <a:gd name="adj1" fmla="val -63446"/>
              <a:gd name="adj2" fmla="val 133385"/>
            </a:avLst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Loop code could not be simpler. The work is done inside the class checking millis() and doing the work. </a:t>
            </a:r>
          </a:p>
        </p:txBody>
      </p:sp>
    </p:spTree>
    <p:extLst>
      <p:ext uri="{BB962C8B-B14F-4D97-AF65-F5344CB8AC3E}">
        <p14:creationId xmlns:p14="http://schemas.microsoft.com/office/powerpoint/2010/main" val="235393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999" y="170129"/>
            <a:ext cx="7016194" cy="763525"/>
          </a:xfrm>
        </p:spPr>
        <p:txBody>
          <a:bodyPr>
            <a:normAutofit/>
          </a:bodyPr>
          <a:lstStyle/>
          <a:p>
            <a:r>
              <a:rPr lang="en-US" dirty="0"/>
              <a:t>How it all works together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8F81FFE4-7032-4B18-A56A-54901DA2AF5C}"/>
              </a:ext>
            </a:extLst>
          </p:cNvPr>
          <p:cNvSpPr/>
          <p:nvPr/>
        </p:nvSpPr>
        <p:spPr>
          <a:xfrm>
            <a:off x="380999" y="1075641"/>
            <a:ext cx="3474719" cy="831112"/>
          </a:xfrm>
          <a:prstGeom prst="wedgeEllipseCallout">
            <a:avLst>
              <a:gd name="adj1" fmla="val 71218"/>
              <a:gd name="adj2" fmla="val 3462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1) Use The class definition and create an object like so:</a:t>
            </a:r>
          </a:p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LED2(13);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0DDA37-9D7B-4A4F-8912-AA6734EACB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69B9587F-B841-41A6-B021-413794DE2923}"/>
              </a:ext>
            </a:extLst>
          </p:cNvPr>
          <p:cNvSpPr/>
          <p:nvPr/>
        </p:nvSpPr>
        <p:spPr>
          <a:xfrm>
            <a:off x="0" y="2262209"/>
            <a:ext cx="4038600" cy="831112"/>
          </a:xfrm>
          <a:prstGeom prst="wedgeEllipseCallout">
            <a:avLst>
              <a:gd name="adj1" fmla="val 62880"/>
              <a:gd name="adj2" fmla="val -1590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2) constructor runs and sets local variables </a:t>
            </a:r>
            <a:r>
              <a:rPr lang="en-US" sz="1200" dirty="0">
                <a:solidFill>
                  <a:schemeClr val="accent2"/>
                </a:solidFill>
              </a:rPr>
              <a:t>_pin </a:t>
            </a:r>
            <a:r>
              <a:rPr lang="en-US" sz="1200" dirty="0">
                <a:solidFill>
                  <a:schemeClr val="tx1"/>
                </a:solidFill>
              </a:rPr>
              <a:t>= 13, </a:t>
            </a:r>
            <a:r>
              <a:rPr lang="en-US" sz="1200" dirty="0">
                <a:solidFill>
                  <a:schemeClr val="accent2"/>
                </a:solidFill>
              </a:rPr>
              <a:t>_state</a:t>
            </a:r>
            <a:r>
              <a:rPr lang="en-US" sz="1200" dirty="0">
                <a:solidFill>
                  <a:schemeClr val="tx1"/>
                </a:solidFill>
              </a:rPr>
              <a:t>=OFF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It then sets the mode of _pin to </a:t>
            </a:r>
            <a:r>
              <a:rPr lang="en-US" sz="1200" dirty="0">
                <a:solidFill>
                  <a:srgbClr val="C00000"/>
                </a:solidFill>
              </a:rPr>
              <a:t>OUTPUT</a:t>
            </a:r>
            <a:endParaRPr lang="en-US" sz="1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BC1BE2-5CBC-4FBA-9D47-2553A7512A98}"/>
              </a:ext>
            </a:extLst>
          </p:cNvPr>
          <p:cNvGrpSpPr/>
          <p:nvPr/>
        </p:nvGrpSpPr>
        <p:grpSpPr>
          <a:xfrm>
            <a:off x="3581398" y="1497076"/>
            <a:ext cx="3882990" cy="1074674"/>
            <a:chOff x="3581398" y="1497076"/>
            <a:chExt cx="3882990" cy="1074674"/>
          </a:xfrm>
        </p:grpSpPr>
        <p:sp>
          <p:nvSpPr>
            <p:cNvPr id="2" name="Flowchart: Card 1">
              <a:extLst>
                <a:ext uri="{FF2B5EF4-FFF2-40B4-BE49-F238E27FC236}">
                  <a16:creationId xmlns:a16="http://schemas.microsoft.com/office/drawing/2014/main" id="{D28882D0-34A9-4243-A02D-162E9AC1F25A}"/>
                </a:ext>
              </a:extLst>
            </p:cNvPr>
            <p:cNvSpPr/>
            <p:nvPr/>
          </p:nvSpPr>
          <p:spPr>
            <a:xfrm>
              <a:off x="4572000" y="1497076"/>
              <a:ext cx="1905000" cy="1074674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LED2</a:t>
              </a:r>
            </a:p>
            <a:p>
              <a:pPr algn="ctr"/>
              <a:r>
                <a:rPr lang="en-US" dirty="0"/>
                <a:t>Class Definition</a:t>
              </a:r>
            </a:p>
          </p:txBody>
        </p:sp>
        <p:sp>
          <p:nvSpPr>
            <p:cNvPr id="25" name="Flowchart: Off-page Connector 24">
              <a:extLst>
                <a:ext uri="{FF2B5EF4-FFF2-40B4-BE49-F238E27FC236}">
                  <a16:creationId xmlns:a16="http://schemas.microsoft.com/office/drawing/2014/main" id="{88B81992-77FD-4DBF-9F84-028DA8A66AE2}"/>
                </a:ext>
              </a:extLst>
            </p:cNvPr>
            <p:cNvSpPr/>
            <p:nvPr/>
          </p:nvSpPr>
          <p:spPr>
            <a:xfrm rot="16200000">
              <a:off x="6883243" y="1325608"/>
              <a:ext cx="171689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output</a:t>
              </a:r>
            </a:p>
          </p:txBody>
        </p:sp>
        <p:sp>
          <p:nvSpPr>
            <p:cNvPr id="26" name="Flowchart: Off-page Connector 25">
              <a:extLst>
                <a:ext uri="{FF2B5EF4-FFF2-40B4-BE49-F238E27FC236}">
                  <a16:creationId xmlns:a16="http://schemas.microsoft.com/office/drawing/2014/main" id="{2092BDF5-5E9D-4993-8150-A5EF8B5B1191}"/>
                </a:ext>
              </a:extLst>
            </p:cNvPr>
            <p:cNvSpPr/>
            <p:nvPr/>
          </p:nvSpPr>
          <p:spPr>
            <a:xfrm rot="16200000">
              <a:off x="3990856" y="1448955"/>
              <a:ext cx="171688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on</a:t>
              </a:r>
            </a:p>
          </p:txBody>
        </p:sp>
        <p:sp>
          <p:nvSpPr>
            <p:cNvPr id="27" name="Flowchart: Off-page Connector 26">
              <a:extLst>
                <a:ext uri="{FF2B5EF4-FFF2-40B4-BE49-F238E27FC236}">
                  <a16:creationId xmlns:a16="http://schemas.microsoft.com/office/drawing/2014/main" id="{060AF254-157D-40E1-8628-C8DE34EFF1F7}"/>
                </a:ext>
              </a:extLst>
            </p:cNvPr>
            <p:cNvSpPr/>
            <p:nvPr/>
          </p:nvSpPr>
          <p:spPr>
            <a:xfrm rot="16200000">
              <a:off x="3999860" y="1682161"/>
              <a:ext cx="171690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off</a:t>
              </a:r>
            </a:p>
          </p:txBody>
        </p:sp>
        <p:sp>
          <p:nvSpPr>
            <p:cNvPr id="21" name="Flowchart: Off-page Connector 20">
              <a:extLst>
                <a:ext uri="{FF2B5EF4-FFF2-40B4-BE49-F238E27FC236}">
                  <a16:creationId xmlns:a16="http://schemas.microsoft.com/office/drawing/2014/main" id="{4296738A-9DEC-41F7-B44B-F6C6EFF6BB2E}"/>
                </a:ext>
              </a:extLst>
            </p:cNvPr>
            <p:cNvSpPr/>
            <p:nvPr/>
          </p:nvSpPr>
          <p:spPr>
            <a:xfrm rot="16200000">
              <a:off x="3990854" y="1914270"/>
              <a:ext cx="171690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update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862A25E-5FED-462F-9EEC-A787945FB324}"/>
              </a:ext>
            </a:extLst>
          </p:cNvPr>
          <p:cNvGrpSpPr/>
          <p:nvPr/>
        </p:nvGrpSpPr>
        <p:grpSpPr>
          <a:xfrm>
            <a:off x="3581398" y="1504274"/>
            <a:ext cx="3882990" cy="1074674"/>
            <a:chOff x="3590404" y="2808398"/>
            <a:chExt cx="3882990" cy="1074674"/>
          </a:xfrm>
        </p:grpSpPr>
        <p:sp>
          <p:nvSpPr>
            <p:cNvPr id="14" name="Flowchart: Card 13">
              <a:extLst>
                <a:ext uri="{FF2B5EF4-FFF2-40B4-BE49-F238E27FC236}">
                  <a16:creationId xmlns:a16="http://schemas.microsoft.com/office/drawing/2014/main" id="{B1AAB3EF-5605-4ACC-BC44-7412C53FFBD6}"/>
                </a:ext>
              </a:extLst>
            </p:cNvPr>
            <p:cNvSpPr/>
            <p:nvPr/>
          </p:nvSpPr>
          <p:spPr>
            <a:xfrm>
              <a:off x="4577792" y="2808398"/>
              <a:ext cx="1905000" cy="1074674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Object</a:t>
              </a:r>
            </a:p>
            <a:p>
              <a:pPr algn="ctr"/>
              <a:r>
                <a:rPr lang="en-US" sz="18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myLed1</a:t>
              </a:r>
              <a:endParaRPr lang="en-US" dirty="0"/>
            </a:p>
            <a:p>
              <a:pPr algn="ctr"/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_pin = 13</a:t>
              </a:r>
            </a:p>
            <a:p>
              <a:pPr algn="ctr"/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_state = OFF</a:t>
              </a:r>
            </a:p>
            <a:p>
              <a:pPr algn="ctr"/>
              <a:r>
                <a:rPr lang="en-US" sz="1000" b="0" i="0" dirty="0">
                  <a:solidFill>
                    <a:srgbClr val="FFFF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pinMode(_pin, OUTPUT);</a:t>
              </a: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520FA034-D7BB-40D4-8352-C95296D5BAA9}"/>
                </a:ext>
              </a:extLst>
            </p:cNvPr>
            <p:cNvSpPr/>
            <p:nvPr/>
          </p:nvSpPr>
          <p:spPr>
            <a:xfrm rot="16200000">
              <a:off x="6892249" y="2618421"/>
              <a:ext cx="171689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13</a:t>
              </a:r>
            </a:p>
          </p:txBody>
        </p:sp>
        <p:sp>
          <p:nvSpPr>
            <p:cNvPr id="16" name="Flowchart: Off-page Connector 15">
              <a:extLst>
                <a:ext uri="{FF2B5EF4-FFF2-40B4-BE49-F238E27FC236}">
                  <a16:creationId xmlns:a16="http://schemas.microsoft.com/office/drawing/2014/main" id="{010A05CC-79E5-411F-9D94-DFDF57DDE2C4}"/>
                </a:ext>
              </a:extLst>
            </p:cNvPr>
            <p:cNvSpPr/>
            <p:nvPr/>
          </p:nvSpPr>
          <p:spPr>
            <a:xfrm rot="16200000">
              <a:off x="3999862" y="2741768"/>
              <a:ext cx="171688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on</a:t>
              </a:r>
            </a:p>
          </p:txBody>
        </p:sp>
        <p:sp>
          <p:nvSpPr>
            <p:cNvPr id="17" name="Flowchart: Off-page Connector 16">
              <a:extLst>
                <a:ext uri="{FF2B5EF4-FFF2-40B4-BE49-F238E27FC236}">
                  <a16:creationId xmlns:a16="http://schemas.microsoft.com/office/drawing/2014/main" id="{7E902A9D-B4F0-4F13-B94D-BB3B66B7E93E}"/>
                </a:ext>
              </a:extLst>
            </p:cNvPr>
            <p:cNvSpPr/>
            <p:nvPr/>
          </p:nvSpPr>
          <p:spPr>
            <a:xfrm rot="16200000">
              <a:off x="3999861" y="2981731"/>
              <a:ext cx="171690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off</a:t>
              </a:r>
            </a:p>
          </p:txBody>
        </p:sp>
        <p:sp>
          <p:nvSpPr>
            <p:cNvPr id="22" name="Flowchart: Off-page Connector 21">
              <a:extLst>
                <a:ext uri="{FF2B5EF4-FFF2-40B4-BE49-F238E27FC236}">
                  <a16:creationId xmlns:a16="http://schemas.microsoft.com/office/drawing/2014/main" id="{88CEE0B3-41C5-4BF8-8D73-F50A785F0551}"/>
                </a:ext>
              </a:extLst>
            </p:cNvPr>
            <p:cNvSpPr/>
            <p:nvPr/>
          </p:nvSpPr>
          <p:spPr>
            <a:xfrm rot="16200000">
              <a:off x="3999860" y="3216681"/>
              <a:ext cx="171690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update</a:t>
              </a:r>
            </a:p>
          </p:txBody>
        </p:sp>
      </p:grpSp>
      <p:sp>
        <p:nvSpPr>
          <p:cNvPr id="29" name="Speech Bubble: Oval 28">
            <a:extLst>
              <a:ext uri="{FF2B5EF4-FFF2-40B4-BE49-F238E27FC236}">
                <a16:creationId xmlns:a16="http://schemas.microsoft.com/office/drawing/2014/main" id="{196BB82D-A62F-4B58-95BD-BEA289CD90B3}"/>
              </a:ext>
            </a:extLst>
          </p:cNvPr>
          <p:cNvSpPr/>
          <p:nvPr/>
        </p:nvSpPr>
        <p:spPr>
          <a:xfrm>
            <a:off x="1794933" y="3752224"/>
            <a:ext cx="5943600" cy="831112"/>
          </a:xfrm>
          <a:prstGeom prst="wedgeEllipseCallout">
            <a:avLst>
              <a:gd name="adj1" fmla="val -5780"/>
              <a:gd name="adj2" fmla="val -20416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5) When next our loop code calls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myLed1.update() </a:t>
            </a:r>
            <a:r>
              <a:rPr lang="en-US" sz="1200" dirty="0">
                <a:solidFill>
                  <a:schemeClr val="tx1"/>
                </a:solidFill>
              </a:rPr>
              <a:t>it will check the local variables </a:t>
            </a:r>
            <a:r>
              <a:rPr lang="en-US" sz="1200" dirty="0">
                <a:solidFill>
                  <a:schemeClr val="accent2"/>
                </a:solidFill>
              </a:rPr>
              <a:t>_state </a:t>
            </a:r>
            <a:r>
              <a:rPr lang="en-US" sz="1200" dirty="0">
                <a:solidFill>
                  <a:schemeClr val="tx1"/>
                </a:solidFill>
              </a:rPr>
              <a:t>and writes it to the output pin.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It is only at this point our LED will turn ON.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B6AE25-824F-42A3-83A8-53AAA971BFD4}"/>
              </a:ext>
            </a:extLst>
          </p:cNvPr>
          <p:cNvGrpSpPr/>
          <p:nvPr/>
        </p:nvGrpSpPr>
        <p:grpSpPr>
          <a:xfrm>
            <a:off x="3590404" y="1497076"/>
            <a:ext cx="3882990" cy="1074674"/>
            <a:chOff x="3590404" y="2785576"/>
            <a:chExt cx="3882990" cy="1074674"/>
          </a:xfrm>
        </p:grpSpPr>
        <p:sp>
          <p:nvSpPr>
            <p:cNvPr id="37" name="Flowchart: Card 36">
              <a:extLst>
                <a:ext uri="{FF2B5EF4-FFF2-40B4-BE49-F238E27FC236}">
                  <a16:creationId xmlns:a16="http://schemas.microsoft.com/office/drawing/2014/main" id="{611CFD28-9CE6-4092-81C4-68C51FD48D18}"/>
                </a:ext>
              </a:extLst>
            </p:cNvPr>
            <p:cNvSpPr/>
            <p:nvPr/>
          </p:nvSpPr>
          <p:spPr>
            <a:xfrm>
              <a:off x="4577792" y="2785576"/>
              <a:ext cx="1905000" cy="1074674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Object</a:t>
              </a:r>
            </a:p>
            <a:p>
              <a:pPr algn="ctr"/>
              <a:r>
                <a:rPr lang="en-US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myLed1</a:t>
              </a:r>
              <a:endParaRPr lang="en-US" sz="1000" dirty="0"/>
            </a:p>
            <a:p>
              <a:pPr algn="ctr"/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_pin = 13</a:t>
              </a:r>
            </a:p>
            <a:p>
              <a:pPr algn="ctr"/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_state = </a:t>
              </a:r>
              <a:r>
                <a:rPr lang="en-US" sz="1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</a:t>
              </a:r>
            </a:p>
          </p:txBody>
        </p:sp>
        <p:sp>
          <p:nvSpPr>
            <p:cNvPr id="38" name="Flowchart: Off-page Connector 37">
              <a:extLst>
                <a:ext uri="{FF2B5EF4-FFF2-40B4-BE49-F238E27FC236}">
                  <a16:creationId xmlns:a16="http://schemas.microsoft.com/office/drawing/2014/main" id="{8B029866-F41C-4E38-8C38-5CDF16E5BFE3}"/>
                </a:ext>
              </a:extLst>
            </p:cNvPr>
            <p:cNvSpPr/>
            <p:nvPr/>
          </p:nvSpPr>
          <p:spPr>
            <a:xfrm rot="16200000">
              <a:off x="6892249" y="2618421"/>
              <a:ext cx="171689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13</a:t>
              </a:r>
            </a:p>
          </p:txBody>
        </p:sp>
        <p:sp>
          <p:nvSpPr>
            <p:cNvPr id="39" name="Flowchart: Off-page Connector 38">
              <a:extLst>
                <a:ext uri="{FF2B5EF4-FFF2-40B4-BE49-F238E27FC236}">
                  <a16:creationId xmlns:a16="http://schemas.microsoft.com/office/drawing/2014/main" id="{7CA2CC62-3497-42AC-8F8A-0C94ABC836C4}"/>
                </a:ext>
              </a:extLst>
            </p:cNvPr>
            <p:cNvSpPr/>
            <p:nvPr/>
          </p:nvSpPr>
          <p:spPr>
            <a:xfrm rot="16200000">
              <a:off x="3999862" y="2741768"/>
              <a:ext cx="171688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on</a:t>
              </a:r>
            </a:p>
          </p:txBody>
        </p:sp>
        <p:sp>
          <p:nvSpPr>
            <p:cNvPr id="40" name="Flowchart: Off-page Connector 39">
              <a:extLst>
                <a:ext uri="{FF2B5EF4-FFF2-40B4-BE49-F238E27FC236}">
                  <a16:creationId xmlns:a16="http://schemas.microsoft.com/office/drawing/2014/main" id="{77CB987D-1ACB-4665-9C72-708D6A7B8180}"/>
                </a:ext>
              </a:extLst>
            </p:cNvPr>
            <p:cNvSpPr/>
            <p:nvPr/>
          </p:nvSpPr>
          <p:spPr>
            <a:xfrm rot="16200000">
              <a:off x="3999861" y="2981731"/>
              <a:ext cx="171690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off</a:t>
              </a:r>
            </a:p>
          </p:txBody>
        </p:sp>
        <p:sp>
          <p:nvSpPr>
            <p:cNvPr id="41" name="Flowchart: Off-page Connector 40">
              <a:extLst>
                <a:ext uri="{FF2B5EF4-FFF2-40B4-BE49-F238E27FC236}">
                  <a16:creationId xmlns:a16="http://schemas.microsoft.com/office/drawing/2014/main" id="{0A389270-A98B-4DD8-B1A2-4031524A15D1}"/>
                </a:ext>
              </a:extLst>
            </p:cNvPr>
            <p:cNvSpPr/>
            <p:nvPr/>
          </p:nvSpPr>
          <p:spPr>
            <a:xfrm rot="16200000">
              <a:off x="3999860" y="3216681"/>
              <a:ext cx="171690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update</a:t>
              </a:r>
            </a:p>
          </p:txBody>
        </p:sp>
      </p:grp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CBA65244-4E76-48F9-8F1E-C0BD77F0F556}"/>
              </a:ext>
            </a:extLst>
          </p:cNvPr>
          <p:cNvSpPr/>
          <p:nvPr/>
        </p:nvSpPr>
        <p:spPr>
          <a:xfrm>
            <a:off x="1447800" y="4142572"/>
            <a:ext cx="6096000" cy="831112"/>
          </a:xfrm>
          <a:prstGeom prst="wedgeEllipseCallout">
            <a:avLst>
              <a:gd name="adj1" fmla="val -5324"/>
              <a:gd name="adj2" fmla="val -30440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4) Now lets say we called the on method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myLed1.on() </a:t>
            </a:r>
            <a:r>
              <a:rPr lang="en-US" sz="1200" dirty="0">
                <a:solidFill>
                  <a:schemeClr val="tx1"/>
                </a:solidFill>
              </a:rPr>
              <a:t>All this does is set the local variable </a:t>
            </a:r>
            <a:r>
              <a:rPr lang="en-US" sz="1200" dirty="0">
                <a:solidFill>
                  <a:schemeClr val="accent2"/>
                </a:solidFill>
              </a:rPr>
              <a:t>_state to on. </a:t>
            </a:r>
            <a:r>
              <a:rPr lang="en-US" sz="1200" dirty="0">
                <a:solidFill>
                  <a:schemeClr val="tx1"/>
                </a:solidFill>
              </a:rPr>
              <a:t>At this point still nothing happens because </a:t>
            </a:r>
            <a:r>
              <a:rPr lang="en-US" sz="1200" dirty="0">
                <a:solidFill>
                  <a:srgbClr val="C00000"/>
                </a:solidFill>
              </a:rPr>
              <a:t>_state </a:t>
            </a:r>
            <a:r>
              <a:rPr lang="en-US" sz="1200" dirty="0">
                <a:solidFill>
                  <a:schemeClr val="tx1"/>
                </a:solidFill>
              </a:rPr>
              <a:t>is just a private variable inside our class. 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CFF09492-3A55-48C5-A1B3-BC0CFC3F387A}"/>
              </a:ext>
            </a:extLst>
          </p:cNvPr>
          <p:cNvSpPr/>
          <p:nvPr/>
        </p:nvSpPr>
        <p:spPr>
          <a:xfrm>
            <a:off x="228600" y="3311459"/>
            <a:ext cx="6400800" cy="1206097"/>
          </a:xfrm>
          <a:prstGeom prst="wedgeEllipseCallout">
            <a:avLst>
              <a:gd name="adj1" fmla="val 5986"/>
              <a:gd name="adj2" fmla="val -11479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3) In  loop code we call the update method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myLed1.update() </a:t>
            </a:r>
            <a:r>
              <a:rPr lang="en-US" sz="1200" dirty="0">
                <a:solidFill>
                  <a:schemeClr val="tx1"/>
                </a:solidFill>
              </a:rPr>
              <a:t>which executes the line 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digitalWrite(_pin, _state)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Not too much else happens- we just turned off a pin that was probably already off!</a:t>
            </a:r>
          </a:p>
        </p:txBody>
      </p:sp>
    </p:spTree>
    <p:extLst>
      <p:ext uri="{BB962C8B-B14F-4D97-AF65-F5344CB8AC3E}">
        <p14:creationId xmlns:p14="http://schemas.microsoft.com/office/powerpoint/2010/main" val="32048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8" grpId="0" animBg="1"/>
      <p:bldP spid="18" grpId="1" animBg="1"/>
      <p:bldP spid="29" grpId="0" animBg="1"/>
      <p:bldP spid="28" grpId="0" animBg="1"/>
      <p:bldP spid="28" grpId="1" animBg="1"/>
      <p:bldP spid="19" grpId="0" animBg="1"/>
      <p:bldP spid="1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103" y="134887"/>
            <a:ext cx="7016194" cy="552290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are we At ?</a:t>
            </a:r>
          </a:p>
        </p:txBody>
      </p:sp>
      <p:sp>
        <p:nvSpPr>
          <p:cNvPr id="2" name="Flowchart: Card 1">
            <a:extLst>
              <a:ext uri="{FF2B5EF4-FFF2-40B4-BE49-F238E27FC236}">
                <a16:creationId xmlns:a16="http://schemas.microsoft.com/office/drawing/2014/main" id="{D28882D0-34A9-4243-A02D-162E9AC1F25A}"/>
              </a:ext>
            </a:extLst>
          </p:cNvPr>
          <p:cNvSpPr/>
          <p:nvPr/>
        </p:nvSpPr>
        <p:spPr>
          <a:xfrm>
            <a:off x="2700618" y="861139"/>
            <a:ext cx="1905000" cy="107467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LED2 Class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5847B3-59B7-4713-8BAA-95836AD943AD}"/>
              </a:ext>
            </a:extLst>
          </p:cNvPr>
          <p:cNvGrpSpPr/>
          <p:nvPr/>
        </p:nvGrpSpPr>
        <p:grpSpPr>
          <a:xfrm>
            <a:off x="4605618" y="776595"/>
            <a:ext cx="2175547" cy="552450"/>
            <a:chOff x="4572000" y="1777937"/>
            <a:chExt cx="2175547" cy="552450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90EE711D-C513-418C-A984-1EC2B6584365}"/>
                </a:ext>
              </a:extLst>
            </p:cNvPr>
            <p:cNvSpPr/>
            <p:nvPr/>
          </p:nvSpPr>
          <p:spPr>
            <a:xfrm>
              <a:off x="4572000" y="1981200"/>
              <a:ext cx="1295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AAEAA5D-4A61-427D-AB73-1C7106DF4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19800" y="1777937"/>
              <a:ext cx="727747" cy="5524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566929-B222-415A-BBAB-5CF4F18021E6}"/>
                </a:ext>
              </a:extLst>
            </p:cNvPr>
            <p:cNvSpPr txBox="1"/>
            <p:nvPr/>
          </p:nvSpPr>
          <p:spPr>
            <a:xfrm>
              <a:off x="4953000" y="178275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Output (Pin)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D52B14-EFFC-4063-A6BD-6A39F416055E}"/>
              </a:ext>
            </a:extLst>
          </p:cNvPr>
          <p:cNvGrpSpPr/>
          <p:nvPr/>
        </p:nvGrpSpPr>
        <p:grpSpPr>
          <a:xfrm>
            <a:off x="1233768" y="938057"/>
            <a:ext cx="1600200" cy="311956"/>
            <a:chOff x="1200150" y="1573994"/>
            <a:chExt cx="1600200" cy="311956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E2972D8-57E5-4E8E-9D3C-C2059DADAB64}"/>
                </a:ext>
              </a:extLst>
            </p:cNvPr>
            <p:cNvSpPr/>
            <p:nvPr/>
          </p:nvSpPr>
          <p:spPr>
            <a:xfrm>
              <a:off x="1295400" y="1777937"/>
              <a:ext cx="1371600" cy="10801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BC5A7F-2651-44EE-9BCC-86D9068972AA}"/>
                </a:ext>
              </a:extLst>
            </p:cNvPr>
            <p:cNvSpPr txBox="1"/>
            <p:nvPr/>
          </p:nvSpPr>
          <p:spPr>
            <a:xfrm>
              <a:off x="1200150" y="1573994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“on” Command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E4124D-CAE1-49B4-BBF5-B8A5A53EA2E3}"/>
              </a:ext>
            </a:extLst>
          </p:cNvPr>
          <p:cNvGrpSpPr/>
          <p:nvPr/>
        </p:nvGrpSpPr>
        <p:grpSpPr>
          <a:xfrm>
            <a:off x="1233768" y="1274315"/>
            <a:ext cx="1600200" cy="311956"/>
            <a:chOff x="1200150" y="1573994"/>
            <a:chExt cx="1600200" cy="311956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6BB5F99-277A-4987-A863-957BFA8522B9}"/>
                </a:ext>
              </a:extLst>
            </p:cNvPr>
            <p:cNvSpPr/>
            <p:nvPr/>
          </p:nvSpPr>
          <p:spPr>
            <a:xfrm>
              <a:off x="1295400" y="1777937"/>
              <a:ext cx="1371600" cy="10801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FC6B0E-9BB8-4035-8FDF-6E0A37DCD271}"/>
                </a:ext>
              </a:extLst>
            </p:cNvPr>
            <p:cNvSpPr txBox="1"/>
            <p:nvPr/>
          </p:nvSpPr>
          <p:spPr>
            <a:xfrm>
              <a:off x="1200150" y="1573994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“off” Command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63BA15D-FD0A-4A2D-B956-2CD35EABA77D}"/>
              </a:ext>
            </a:extLst>
          </p:cNvPr>
          <p:cNvSpPr txBox="1"/>
          <p:nvPr/>
        </p:nvSpPr>
        <p:spPr>
          <a:xfrm>
            <a:off x="495300" y="3039330"/>
            <a:ext cx="697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Lets be honest! On and Off commands are hardly a compelling usage case so far!</a:t>
            </a:r>
          </a:p>
          <a:p>
            <a:r>
              <a:rPr lang="en-US" sz="1400" dirty="0"/>
              <a:t>       (We can do that much by writing directly to the output with   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digitalWrite(13, HIGH) </a:t>
            </a:r>
            <a:r>
              <a:rPr lang="en-US" sz="1400" dirty="0"/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4616D0-E81A-4AA4-B923-F8F27C594EC6}"/>
              </a:ext>
            </a:extLst>
          </p:cNvPr>
          <p:cNvGrpSpPr/>
          <p:nvPr/>
        </p:nvGrpSpPr>
        <p:grpSpPr>
          <a:xfrm>
            <a:off x="1232647" y="1599279"/>
            <a:ext cx="1600200" cy="311956"/>
            <a:chOff x="1200150" y="1573994"/>
            <a:chExt cx="1600200" cy="311956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057CEB9-C9D7-4803-9AEE-7739C2221531}"/>
                </a:ext>
              </a:extLst>
            </p:cNvPr>
            <p:cNvSpPr/>
            <p:nvPr/>
          </p:nvSpPr>
          <p:spPr>
            <a:xfrm>
              <a:off x="1295400" y="1777937"/>
              <a:ext cx="1371600" cy="108013"/>
            </a:xfrm>
            <a:prstGeom prst="rightArrow">
              <a:avLst/>
            </a:prstGeom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</a:gsLst>
              <a:lin ang="10800000" scaled="1"/>
              <a:tileRect/>
            </a:gradFill>
            <a:ln w="41275">
              <a:noFill/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9F95B6-6B0D-4A3A-B21D-78E6DC99034E}"/>
                </a:ext>
              </a:extLst>
            </p:cNvPr>
            <p:cNvSpPr txBox="1"/>
            <p:nvPr/>
          </p:nvSpPr>
          <p:spPr>
            <a:xfrm>
              <a:off x="1200150" y="1573994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“blink” Command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D24D40-6B58-465A-B99C-BFF79183A920}"/>
              </a:ext>
            </a:extLst>
          </p:cNvPr>
          <p:cNvGrpSpPr/>
          <p:nvPr/>
        </p:nvGrpSpPr>
        <p:grpSpPr>
          <a:xfrm>
            <a:off x="1225507" y="1946986"/>
            <a:ext cx="1600200" cy="311956"/>
            <a:chOff x="1191889" y="2582923"/>
            <a:chExt cx="1600200" cy="311956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B2639E0-37E9-483C-9D5B-0B075530E3B9}"/>
                </a:ext>
              </a:extLst>
            </p:cNvPr>
            <p:cNvSpPr/>
            <p:nvPr/>
          </p:nvSpPr>
          <p:spPr>
            <a:xfrm>
              <a:off x="1287139" y="2786866"/>
              <a:ext cx="1371600" cy="108013"/>
            </a:xfrm>
            <a:prstGeom prst="rightArrow">
              <a:avLst/>
            </a:prstGeom>
            <a:solidFill>
              <a:srgbClr val="5EEC3C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EDF746-739F-433A-BA00-95B90F994E40}"/>
                </a:ext>
              </a:extLst>
            </p:cNvPr>
            <p:cNvSpPr txBox="1"/>
            <p:nvPr/>
          </p:nvSpPr>
          <p:spPr>
            <a:xfrm>
              <a:off x="1191889" y="2582923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“onTime (ms)”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2911B6-42BE-483C-93ED-A15486610DAC}"/>
              </a:ext>
            </a:extLst>
          </p:cNvPr>
          <p:cNvGrpSpPr/>
          <p:nvPr/>
        </p:nvGrpSpPr>
        <p:grpSpPr>
          <a:xfrm>
            <a:off x="1232647" y="2269675"/>
            <a:ext cx="1600200" cy="311956"/>
            <a:chOff x="1199029" y="2905612"/>
            <a:chExt cx="1600200" cy="311956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0469270F-293B-41C4-A164-7CC462BC2A6D}"/>
                </a:ext>
              </a:extLst>
            </p:cNvPr>
            <p:cNvSpPr/>
            <p:nvPr/>
          </p:nvSpPr>
          <p:spPr>
            <a:xfrm>
              <a:off x="1294279" y="3109555"/>
              <a:ext cx="1371600" cy="108013"/>
            </a:xfrm>
            <a:prstGeom prst="rightArrow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1A75AD-3CF5-4093-9041-B882BDF23375}"/>
                </a:ext>
              </a:extLst>
            </p:cNvPr>
            <p:cNvSpPr txBox="1"/>
            <p:nvPr/>
          </p:nvSpPr>
          <p:spPr>
            <a:xfrm>
              <a:off x="1199029" y="2905612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“offTime (ms)”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407695-FA22-46D3-86F4-B6D51E5DAF9E}"/>
              </a:ext>
            </a:extLst>
          </p:cNvPr>
          <p:cNvGrpSpPr/>
          <p:nvPr/>
        </p:nvGrpSpPr>
        <p:grpSpPr>
          <a:xfrm>
            <a:off x="4605618" y="1539255"/>
            <a:ext cx="1371600" cy="350849"/>
            <a:chOff x="4572000" y="1782751"/>
            <a:chExt cx="1371600" cy="350849"/>
          </a:xfrm>
        </p:grpSpPr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6185A85E-B0C5-4F3A-B646-CD77CB069572}"/>
                </a:ext>
              </a:extLst>
            </p:cNvPr>
            <p:cNvSpPr/>
            <p:nvPr/>
          </p:nvSpPr>
          <p:spPr>
            <a:xfrm>
              <a:off x="4572000" y="1981200"/>
              <a:ext cx="1295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5CBC53-A5D4-45A4-AFAC-01DDDBF7A7B9}"/>
                </a:ext>
              </a:extLst>
            </p:cNvPr>
            <p:cNvSpPr txBox="1"/>
            <p:nvPr/>
          </p:nvSpPr>
          <p:spPr>
            <a:xfrm>
              <a:off x="4953000" y="178275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state (T / F)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17193A4-A0BA-4C8D-9719-0DA95A31E2D9}"/>
              </a:ext>
            </a:extLst>
          </p:cNvPr>
          <p:cNvSpPr txBox="1"/>
          <p:nvPr/>
        </p:nvSpPr>
        <p:spPr>
          <a:xfrm>
            <a:off x="495300" y="3569092"/>
            <a:ext cx="678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blink command for our class sounds a bit more interesting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AD6FB3-5D0A-4F9D-9AEF-6F03F1A3C700}"/>
              </a:ext>
            </a:extLst>
          </p:cNvPr>
          <p:cNvGrpSpPr/>
          <p:nvPr/>
        </p:nvGrpSpPr>
        <p:grpSpPr>
          <a:xfrm>
            <a:off x="1224386" y="2544021"/>
            <a:ext cx="1600200" cy="311956"/>
            <a:chOff x="1199029" y="2905612"/>
            <a:chExt cx="1600200" cy="311956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DF44FC8E-99CC-48BA-84B3-58303B2BA1BD}"/>
                </a:ext>
              </a:extLst>
            </p:cNvPr>
            <p:cNvSpPr/>
            <p:nvPr/>
          </p:nvSpPr>
          <p:spPr>
            <a:xfrm>
              <a:off x="1294279" y="3109555"/>
              <a:ext cx="1371600" cy="108013"/>
            </a:xfrm>
            <a:prstGeom prst="rightArrow">
              <a:avLst/>
            </a:prstGeom>
            <a:solidFill>
              <a:srgbClr val="0070C0"/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F7539F-1BCA-4C90-B5C8-1E812BFE0DD4}"/>
                </a:ext>
              </a:extLst>
            </p:cNvPr>
            <p:cNvSpPr txBox="1"/>
            <p:nvPr/>
          </p:nvSpPr>
          <p:spPr>
            <a:xfrm>
              <a:off x="1199029" y="2905612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“update()”</a:t>
              </a:r>
            </a:p>
          </p:txBody>
        </p:sp>
      </p:grpSp>
      <p:sp>
        <p:nvSpPr>
          <p:cNvPr id="31" name="Flowchart: Card 30">
            <a:extLst>
              <a:ext uri="{FF2B5EF4-FFF2-40B4-BE49-F238E27FC236}">
                <a16:creationId xmlns:a16="http://schemas.microsoft.com/office/drawing/2014/main" id="{5581CDAB-D23A-4542-95BC-C9B0BFA278F2}"/>
              </a:ext>
            </a:extLst>
          </p:cNvPr>
          <p:cNvSpPr/>
          <p:nvPr/>
        </p:nvSpPr>
        <p:spPr>
          <a:xfrm>
            <a:off x="2692356" y="687177"/>
            <a:ext cx="1989461" cy="223923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F1971-53C3-497C-95CE-FDDE59DFBDFD}"/>
              </a:ext>
            </a:extLst>
          </p:cNvPr>
          <p:cNvSpPr txBox="1"/>
          <p:nvPr/>
        </p:nvSpPr>
        <p:spPr>
          <a:xfrm>
            <a:off x="495300" y="3857200"/>
            <a:ext cx="712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/>
              <a:t>How about blink with a user definable on time and off time? </a:t>
            </a:r>
          </a:p>
          <a:p>
            <a:r>
              <a:rPr lang="en-US" dirty="0"/>
              <a:t>And blinking an LED output without ever calling delay() is an example of hidden complexity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AD7F0-2FFE-4714-BB22-ABC69A8ED789}"/>
              </a:ext>
            </a:extLst>
          </p:cNvPr>
          <p:cNvSpPr txBox="1"/>
          <p:nvPr/>
        </p:nvSpPr>
        <p:spPr>
          <a:xfrm>
            <a:off x="533400" y="4358845"/>
            <a:ext cx="701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/>
              <a:t>As a </a:t>
            </a:r>
            <a:r>
              <a:rPr lang="en-US" sz="1600" b="1" i="1" dirty="0">
                <a:solidFill>
                  <a:srgbClr val="990099"/>
                </a:solidFill>
              </a:rPr>
              <a:t>user</a:t>
            </a:r>
            <a:r>
              <a:rPr lang="en-US" sz="1600" dirty="0"/>
              <a:t> you don’t really need to know how it works, only that it does work!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But after a quick recap let’s put on a </a:t>
            </a:r>
            <a:r>
              <a:rPr lang="en-US" sz="1600" b="1" i="1" dirty="0">
                <a:solidFill>
                  <a:srgbClr val="990099"/>
                </a:solidFill>
              </a:rPr>
              <a:t>programmer hat </a:t>
            </a:r>
            <a:r>
              <a:rPr lang="en-US" sz="1600" b="1" dirty="0">
                <a:solidFill>
                  <a:srgbClr val="0070C0"/>
                </a:solidFill>
              </a:rPr>
              <a:t>and dig deeper still ….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C7450D-AF1F-41F8-8A19-9C387E274EAA}"/>
              </a:ext>
            </a:extLst>
          </p:cNvPr>
          <p:cNvGrpSpPr/>
          <p:nvPr/>
        </p:nvGrpSpPr>
        <p:grpSpPr>
          <a:xfrm>
            <a:off x="1225507" y="1590351"/>
            <a:ext cx="1600200" cy="311956"/>
            <a:chOff x="1199029" y="2905612"/>
            <a:chExt cx="1600200" cy="311956"/>
          </a:xfrm>
        </p:grpSpPr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D7EB195B-142B-4E5A-A493-17C26B1515F3}"/>
                </a:ext>
              </a:extLst>
            </p:cNvPr>
            <p:cNvSpPr/>
            <p:nvPr/>
          </p:nvSpPr>
          <p:spPr>
            <a:xfrm>
              <a:off x="1294279" y="3109555"/>
              <a:ext cx="1371600" cy="108013"/>
            </a:xfrm>
            <a:prstGeom prst="rightArrow">
              <a:avLst/>
            </a:prstGeom>
            <a:solidFill>
              <a:srgbClr val="0070C0"/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E93997-A9FC-44AF-B22C-166B55BE83B5}"/>
                </a:ext>
              </a:extLst>
            </p:cNvPr>
            <p:cNvSpPr txBox="1"/>
            <p:nvPr/>
          </p:nvSpPr>
          <p:spPr>
            <a:xfrm>
              <a:off x="1199029" y="2905612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“update()”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43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2" grpId="0"/>
      <p:bldP spid="31" grpId="0" animBg="1"/>
      <p:bldP spid="6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67315"/>
            <a:ext cx="4495799" cy="441377"/>
          </a:xfrm>
        </p:spPr>
        <p:txBody>
          <a:bodyPr>
            <a:normAutofit fontScale="90000"/>
          </a:bodyPr>
          <a:lstStyle/>
          <a:p>
            <a:r>
              <a:rPr lang="en-US" dirty="0"/>
              <a:t>Recapping The Key Points</a:t>
            </a:r>
          </a:p>
        </p:txBody>
      </p:sp>
      <p:sp>
        <p:nvSpPr>
          <p:cNvPr id="2" name="Flowchart: Card 1">
            <a:extLst>
              <a:ext uri="{FF2B5EF4-FFF2-40B4-BE49-F238E27FC236}">
                <a16:creationId xmlns:a16="http://schemas.microsoft.com/office/drawing/2014/main" id="{D28882D0-34A9-4243-A02D-162E9AC1F25A}"/>
              </a:ext>
            </a:extLst>
          </p:cNvPr>
          <p:cNvSpPr/>
          <p:nvPr/>
        </p:nvSpPr>
        <p:spPr>
          <a:xfrm>
            <a:off x="2667000" y="1200150"/>
            <a:ext cx="1905000" cy="107467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LED2 Class Definition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D0C7B4-279F-42C6-B1B9-A58B37C2F1BF}"/>
              </a:ext>
            </a:extLst>
          </p:cNvPr>
          <p:cNvGrpSpPr/>
          <p:nvPr/>
        </p:nvGrpSpPr>
        <p:grpSpPr>
          <a:xfrm>
            <a:off x="761998" y="1907777"/>
            <a:ext cx="4191001" cy="3092425"/>
            <a:chOff x="761998" y="1907777"/>
            <a:chExt cx="4191001" cy="309242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9C1A85-0E3D-4717-AC15-2D154D38944F}"/>
                </a:ext>
              </a:extLst>
            </p:cNvPr>
            <p:cNvSpPr txBox="1"/>
            <p:nvPr/>
          </p:nvSpPr>
          <p:spPr>
            <a:xfrm>
              <a:off x="1459623" y="2628004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LED2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myLed1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b="1" i="0" dirty="0">
                  <a:solidFill>
                    <a:srgbClr val="FF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</p:txBody>
        </p:sp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6A092C2B-23DC-4235-A4DB-EC52F47A8A8E}"/>
                </a:ext>
              </a:extLst>
            </p:cNvPr>
            <p:cNvSpPr/>
            <p:nvPr/>
          </p:nvSpPr>
          <p:spPr>
            <a:xfrm rot="3500275">
              <a:off x="1550648" y="1409908"/>
              <a:ext cx="661897" cy="165763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Card 9">
              <a:extLst>
                <a:ext uri="{FF2B5EF4-FFF2-40B4-BE49-F238E27FC236}">
                  <a16:creationId xmlns:a16="http://schemas.microsoft.com/office/drawing/2014/main" id="{5508A981-88F7-4A2C-8B64-4D8AFCE889C6}"/>
                </a:ext>
              </a:extLst>
            </p:cNvPr>
            <p:cNvSpPr/>
            <p:nvPr/>
          </p:nvSpPr>
          <p:spPr>
            <a:xfrm>
              <a:off x="888395" y="2930232"/>
              <a:ext cx="1905000" cy="1074674"/>
            </a:xfrm>
            <a:prstGeom prst="flowChartPunchedCard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myLed1 Object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779E4F-41D2-4C34-9CFC-69D040FE62E3}"/>
                </a:ext>
              </a:extLst>
            </p:cNvPr>
            <p:cNvSpPr txBox="1"/>
            <p:nvPr/>
          </p:nvSpPr>
          <p:spPr>
            <a:xfrm>
              <a:off x="761998" y="4046095"/>
              <a:ext cx="41910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Key Point #1: </a:t>
              </a:r>
            </a:p>
            <a:p>
              <a:r>
                <a:rPr lang="en-US" sz="1400" dirty="0"/>
                <a:t>The object is defined by the class but is separate. </a:t>
              </a:r>
            </a:p>
            <a:p>
              <a:r>
                <a:rPr lang="en-US" sz="1400" dirty="0"/>
                <a:t>You do not need to know the inner workings of the class definition in order to use it.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26C21C-00DF-48C3-B0DE-BAD77D3D61E2}"/>
              </a:ext>
            </a:extLst>
          </p:cNvPr>
          <p:cNvGrpSpPr/>
          <p:nvPr/>
        </p:nvGrpSpPr>
        <p:grpSpPr>
          <a:xfrm>
            <a:off x="4267200" y="517410"/>
            <a:ext cx="3435349" cy="4340148"/>
            <a:chOff x="4267200" y="517410"/>
            <a:chExt cx="3435349" cy="4340148"/>
          </a:xfrm>
        </p:grpSpPr>
        <p:sp>
          <p:nvSpPr>
            <p:cNvPr id="5" name="Arrow: Curved Left 4">
              <a:extLst>
                <a:ext uri="{FF2B5EF4-FFF2-40B4-BE49-F238E27FC236}">
                  <a16:creationId xmlns:a16="http://schemas.microsoft.com/office/drawing/2014/main" id="{112F01E7-5C4E-40F1-97E0-1C17147BC5D6}"/>
                </a:ext>
              </a:extLst>
            </p:cNvPr>
            <p:cNvSpPr/>
            <p:nvPr/>
          </p:nvSpPr>
          <p:spPr>
            <a:xfrm rot="19268370">
              <a:off x="5285570" y="1308264"/>
              <a:ext cx="729014" cy="2531753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7F4043-8B3F-4546-89A0-734F0DC478FD}"/>
                </a:ext>
              </a:extLst>
            </p:cNvPr>
            <p:cNvSpPr txBox="1"/>
            <p:nvPr/>
          </p:nvSpPr>
          <p:spPr>
            <a:xfrm>
              <a:off x="4267200" y="2560900"/>
              <a:ext cx="2895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LED2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myLed2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(5);</a:t>
              </a:r>
            </a:p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LED2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myLed3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(6);</a:t>
              </a:r>
            </a:p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LED2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myLed4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(7);</a:t>
              </a:r>
            </a:p>
          </p:txBody>
        </p:sp>
        <p:sp>
          <p:nvSpPr>
            <p:cNvPr id="3" name="Flowchart: Multidocument 2">
              <a:extLst>
                <a:ext uri="{FF2B5EF4-FFF2-40B4-BE49-F238E27FC236}">
                  <a16:creationId xmlns:a16="http://schemas.microsoft.com/office/drawing/2014/main" id="{C0DAB89F-99C4-493D-8AD4-7DE7BEF16AA0}"/>
                </a:ext>
              </a:extLst>
            </p:cNvPr>
            <p:cNvSpPr/>
            <p:nvPr/>
          </p:nvSpPr>
          <p:spPr>
            <a:xfrm>
              <a:off x="5486400" y="3688007"/>
              <a:ext cx="1740779" cy="1169551"/>
            </a:xfrm>
            <a:prstGeom prst="flowChartMulti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myLed2,3,4 Objects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683DEE-6538-4914-B1BA-E3D58E712644}"/>
                </a:ext>
              </a:extLst>
            </p:cNvPr>
            <p:cNvSpPr txBox="1"/>
            <p:nvPr/>
          </p:nvSpPr>
          <p:spPr>
            <a:xfrm>
              <a:off x="4571999" y="517410"/>
              <a:ext cx="313055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Key Point #2: </a:t>
              </a:r>
              <a:r>
                <a:rPr lang="en-US" sz="1400" dirty="0"/>
                <a:t>Although each of the objects gets its functionality from the same class definition, each object is  independent and the objects  do not interact .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731FF40-6EC1-4825-BF97-A110BA9E3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09E2B2-F1E7-408B-9944-08BE0A642DAF}"/>
              </a:ext>
            </a:extLst>
          </p:cNvPr>
          <p:cNvSpPr txBox="1"/>
          <p:nvPr/>
        </p:nvSpPr>
        <p:spPr>
          <a:xfrm>
            <a:off x="3276600" y="3372402"/>
            <a:ext cx="3759804" cy="307777"/>
          </a:xfrm>
          <a:prstGeom prst="rect">
            <a:avLst/>
          </a:prstGeom>
          <a:solidFill>
            <a:srgbClr val="FDFD9D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Key Point #3: </a:t>
            </a:r>
            <a:r>
              <a:rPr lang="en-US" sz="1400" dirty="0"/>
              <a:t>There is no such thing as magic!</a:t>
            </a:r>
          </a:p>
        </p:txBody>
      </p:sp>
    </p:spTree>
    <p:extLst>
      <p:ext uri="{BB962C8B-B14F-4D97-AF65-F5344CB8AC3E}">
        <p14:creationId xmlns:p14="http://schemas.microsoft.com/office/powerpoint/2010/main" val="425386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103" y="134887"/>
            <a:ext cx="7016194" cy="552290"/>
          </a:xfrm>
        </p:spPr>
        <p:txBody>
          <a:bodyPr>
            <a:normAutofit fontScale="90000"/>
          </a:bodyPr>
          <a:lstStyle/>
          <a:p>
            <a:r>
              <a:rPr lang="en-US" dirty="0"/>
              <a:t>Going deeper with a code review….</a:t>
            </a:r>
          </a:p>
        </p:txBody>
      </p:sp>
      <p:sp>
        <p:nvSpPr>
          <p:cNvPr id="2" name="Flowchart: Card 1">
            <a:extLst>
              <a:ext uri="{FF2B5EF4-FFF2-40B4-BE49-F238E27FC236}">
                <a16:creationId xmlns:a16="http://schemas.microsoft.com/office/drawing/2014/main" id="{D28882D0-34A9-4243-A02D-162E9AC1F25A}"/>
              </a:ext>
            </a:extLst>
          </p:cNvPr>
          <p:cNvSpPr/>
          <p:nvPr/>
        </p:nvSpPr>
        <p:spPr>
          <a:xfrm>
            <a:off x="2700618" y="861139"/>
            <a:ext cx="1905000" cy="107467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LED2 Class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761BD8-A907-41A7-8503-4DFBBAA4C39C}"/>
              </a:ext>
            </a:extLst>
          </p:cNvPr>
          <p:cNvSpPr txBox="1"/>
          <p:nvPr/>
        </p:nvSpPr>
        <p:spPr>
          <a:xfrm>
            <a:off x="533400" y="2436427"/>
            <a:ext cx="678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Lets take a look at and talk through the code:</a:t>
            </a:r>
          </a:p>
          <a:p>
            <a:r>
              <a:rPr lang="en-US" sz="2800" dirty="0"/>
              <a:t>Latest:  </a:t>
            </a:r>
            <a:r>
              <a:rPr lang="en-US" sz="2800" dirty="0">
                <a:hlinkClick r:id="rId3"/>
              </a:rPr>
              <a:t>https://github.com/Alan-Lomax/Led2</a:t>
            </a:r>
            <a:r>
              <a:rPr lang="en-US" sz="2800" dirty="0"/>
              <a:t> </a:t>
            </a:r>
          </a:p>
          <a:p>
            <a:r>
              <a:rPr lang="en-US" sz="2800" dirty="0"/>
              <a:t>A snapshot also included later in this PPT.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F9238-500B-4B4C-914E-784AB78B04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87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879" y="209551"/>
            <a:ext cx="7016194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Some More Examples  </a:t>
            </a:r>
            <a:r>
              <a:rPr lang="en-US" sz="1300" dirty="0"/>
              <a:t>(+ Inspecting Class Programming)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DblDelay</a:t>
            </a:r>
            <a:r>
              <a:rPr lang="en-US" sz="2000" dirty="0"/>
              <a:t>     </a:t>
            </a:r>
            <a:r>
              <a:rPr lang="en-US" sz="2000" dirty="0">
                <a:hlinkClick r:id="rId2"/>
              </a:rPr>
              <a:t>https://github.com/Alan-Lomax/DblDelay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Timer           </a:t>
            </a:r>
            <a:r>
              <a:rPr lang="en-US" sz="2000" dirty="0">
                <a:hlinkClick r:id="rId3"/>
              </a:rPr>
              <a:t>https://github.com/Alan-Lomax/Timer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Button         </a:t>
            </a:r>
            <a:r>
              <a:rPr lang="en-US" sz="2000" dirty="0">
                <a:hlinkClick r:id="rId4"/>
              </a:rPr>
              <a:t>https://github.com/Alan-Lomax/Button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LCD2x20      </a:t>
            </a:r>
            <a:r>
              <a:rPr lang="en-US" sz="2000" dirty="0">
                <a:hlinkClick r:id="rId5"/>
              </a:rPr>
              <a:t>https://github.com/Alan-Lomax/LCD_NHD2x20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LED2             </a:t>
            </a:r>
            <a:r>
              <a:rPr lang="en-US" sz="2000" dirty="0">
                <a:hlinkClick r:id="rId6"/>
              </a:rPr>
              <a:t>https://github.com/Alan-Lomax/Led2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7932D-D1FE-47A8-850E-350B1BB28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1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Work – Types and Structures</a:t>
            </a:r>
          </a:p>
          <a:p>
            <a:r>
              <a:rPr lang="en-US" dirty="0"/>
              <a:t>Basic Concepts - What is a Class ?  How does it work?</a:t>
            </a:r>
          </a:p>
          <a:p>
            <a:r>
              <a:rPr lang="en-US" dirty="0"/>
              <a:t>How and Why use a Class?</a:t>
            </a:r>
          </a:p>
          <a:p>
            <a:r>
              <a:rPr lang="en-US" dirty="0"/>
              <a:t>Some Example Code snippets</a:t>
            </a:r>
          </a:p>
          <a:p>
            <a:r>
              <a:rPr lang="en-US" dirty="0"/>
              <a:t>Inspecting the LED2 Class in some detail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CA567-7F2C-4256-9D8B-A87EC4D25A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7405"/>
            <a:ext cx="7162799" cy="35761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A blueprint for making software ‘objects’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A way of making re-usable software parts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A way of hiding complexity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A user defined variable 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A fundamental part of Object Oriented 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BA063-ABB7-4B5A-9BE5-07BBECBFF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98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6F6C9F-FE06-42A7-A215-13D116D868D2}"/>
              </a:ext>
            </a:extLst>
          </p:cNvPr>
          <p:cNvSpPr txBox="1"/>
          <p:nvPr/>
        </p:nvSpPr>
        <p:spPr>
          <a:xfrm>
            <a:off x="1447800" y="226695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Questions?</a:t>
            </a:r>
          </a:p>
          <a:p>
            <a:pPr algn="ctr"/>
            <a:endParaRPr lang="en-US" sz="3600" dirty="0"/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Some Additional Reading follows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(If you are interested)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0A8814-CDA9-45EC-944A-AF3C0A500F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99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a Class?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Comprehension </a:t>
            </a:r>
            <a:r>
              <a:rPr lang="en-US" sz="1600" dirty="0"/>
              <a:t>(details are hidden, code is easier to understand)</a:t>
            </a:r>
          </a:p>
          <a:p>
            <a:r>
              <a:rPr lang="en-US" dirty="0"/>
              <a:t>Productivity </a:t>
            </a:r>
            <a:r>
              <a:rPr lang="en-US" sz="1600" dirty="0"/>
              <a:t>(defining and using an object can be very quick)</a:t>
            </a:r>
          </a:p>
          <a:p>
            <a:r>
              <a:rPr lang="en-US" dirty="0"/>
              <a:t>Portability </a:t>
            </a:r>
            <a:r>
              <a:rPr lang="en-US" sz="1600" dirty="0"/>
              <a:t>(The same class can be used in many sketches)</a:t>
            </a:r>
          </a:p>
          <a:p>
            <a:r>
              <a:rPr lang="en-US" dirty="0"/>
              <a:t>Testability</a:t>
            </a:r>
            <a:r>
              <a:rPr lang="en-US" sz="1600" dirty="0"/>
              <a:t> (Testing, isolating and debugging is compartmentalized)</a:t>
            </a:r>
          </a:p>
          <a:p>
            <a:r>
              <a:rPr lang="en-US" dirty="0"/>
              <a:t>Inheritance </a:t>
            </a:r>
            <a:r>
              <a:rPr lang="en-US" sz="1600" dirty="0"/>
              <a:t>(New classes can build on other classes)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5405C-9B1B-4F6F-9FCD-E79A81DDA4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10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use a Class?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For some applications they are not needed so why use a class to do what might be a trivial thing</a:t>
            </a:r>
          </a:p>
          <a:p>
            <a:r>
              <a:rPr lang="en-US" sz="2400" dirty="0"/>
              <a:t>Classes are still programs and programs do have bugs.</a:t>
            </a:r>
          </a:p>
          <a:p>
            <a:r>
              <a:rPr lang="en-US" sz="2400" dirty="0"/>
              <a:t>All that hidden complexity might represent a can of worms if you did not write the code but still need to dig into it.</a:t>
            </a:r>
          </a:p>
          <a:p>
            <a:r>
              <a:rPr lang="en-US" sz="2400" dirty="0"/>
              <a:t>There is a learning curve, especially if a class has lots of properties and methods.</a:t>
            </a:r>
          </a:p>
          <a:p>
            <a:r>
              <a:rPr lang="en-US" sz="2400" dirty="0"/>
              <a:t>Changing a class can have knock on effects to many programs that depend on it working a certain way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F043E-6FDA-432B-A008-FB89E7C321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70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97405"/>
            <a:ext cx="7315200" cy="35761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IMO:  The hardest part is knowing what properties and methods are available with a given (non-trivial) class. 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Not only what they are but also the many options available for a given property can also be quite involved.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These aspects are often poorly documented. Realizing the true power of a class is a challenge under such conditions and users might be reluctant to accept the implementation at face value.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An example sketch demonstrating usage of some properties is helpful – but is not sufficient if there are many options and alternate uses.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51060-18E6-42F7-BAE2-6A49CB9B0F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41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33350"/>
            <a:ext cx="7016194" cy="485987"/>
          </a:xfrm>
        </p:spPr>
        <p:txBody>
          <a:bodyPr>
            <a:normAutofit fontScale="90000"/>
          </a:bodyPr>
          <a:lstStyle/>
          <a:p>
            <a:r>
              <a:rPr lang="en-US" dirty="0"/>
              <a:t>LED2.H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51060-18E6-42F7-BAE2-6A49CB9B0F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209684-1BEE-4D92-A36E-99ADF8AACF2C}"/>
              </a:ext>
            </a:extLst>
          </p:cNvPr>
          <p:cNvSpPr txBox="1"/>
          <p:nvPr/>
        </p:nvSpPr>
        <p:spPr>
          <a:xfrm>
            <a:off x="762000" y="742950"/>
            <a:ext cx="723222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#ifndef MY_LED2_H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MY_LED2_H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Arduino.h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** LED2_H                                          **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**                                                 **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** This class implements standard LED on-off       **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** logic on a pin you specify plus a configurable  **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** blinking effect. It does so without any delay   **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** calls. (no blocking code)                       **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 Led2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_pin;                // the number of the LED pin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long _onTime;            // milliseconds of on-time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long _offTime;           // milliseconds of off-time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bool _blink;             // true if we are in blinking mode, false if not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_state;              //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ledstate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used to set the LED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long _previousMillis;      // the last time LED was updated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init();             // Initialization code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Led2(byte pin);                     // Simple default definition without a pre specified on and off time.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Led2(byte pin, long on, long off);  // this definition includes the on and off time values from the outset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update();                      // update things based on elapsed time (call this as often as possible)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bool getState();                    // Return the current state of LED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bool getBlink();                    // return the LEDs current blinking state (true / false)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onTime(long on);               // Set the onTime to a new value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long onTime();                      // Return the current onTime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offTime(long off);             // Set the offTime to a new value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long offTime();                     // Return the current offTime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off();                         // Set the On time to zero and the Off time to 500 - Turning off the LED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on();                          // Set the Off time to zero and the On time to 500 - Turning on the LED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blink();                       // set the LED to a blinking state using the previously set timing values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575056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33350"/>
            <a:ext cx="7016194" cy="485987"/>
          </a:xfrm>
        </p:spPr>
        <p:txBody>
          <a:bodyPr>
            <a:normAutofit fontScale="90000"/>
          </a:bodyPr>
          <a:lstStyle/>
          <a:p>
            <a:r>
              <a:rPr lang="en-US" dirty="0"/>
              <a:t>LED2.CPP  (1/3)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51060-18E6-42F7-BAE2-6A49CB9B0F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209684-1BEE-4D92-A36E-99ADF8AACF2C}"/>
              </a:ext>
            </a:extLst>
          </p:cNvPr>
          <p:cNvSpPr txBox="1"/>
          <p:nvPr/>
        </p:nvSpPr>
        <p:spPr>
          <a:xfrm>
            <a:off x="762000" y="742950"/>
            <a:ext cx="7232226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"Led2.h"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Led2::Led2(byte pin, long on, long off)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// Save the passed pin and timing values into the equivalent local variables (with underscore)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_pin = pin;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_onTime = on;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_offTime = off;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// Initialization code is kept separate just for clarity.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init();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Led2::Led2(byte pin)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// Save the passed pin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_pin = pin;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init();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void Led2::init()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pinMode(_pin, OUTPUT);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// Initialize local variables for the new class member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_state = LOW;                     // start with LED on the off condition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_blink = false;                   // no blinking at initialization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off();                            // call the function that sets out LED to off initially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951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33350"/>
            <a:ext cx="7016194" cy="485987"/>
          </a:xfrm>
        </p:spPr>
        <p:txBody>
          <a:bodyPr>
            <a:normAutofit fontScale="90000"/>
          </a:bodyPr>
          <a:lstStyle/>
          <a:p>
            <a:r>
              <a:rPr lang="en-US" dirty="0"/>
              <a:t>LED2.CPP  (2/3)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51060-18E6-42F7-BAE2-6A49CB9B0F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209684-1BEE-4D92-A36E-99ADF8AACF2C}"/>
              </a:ext>
            </a:extLst>
          </p:cNvPr>
          <p:cNvSpPr txBox="1"/>
          <p:nvPr/>
        </p:nvSpPr>
        <p:spPr>
          <a:xfrm>
            <a:off x="762000" y="742950"/>
            <a:ext cx="723222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7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void Led2::update() {</a:t>
            </a:r>
          </a:p>
          <a:p>
            <a:r>
              <a:rPr lang="en-US" dirty="0"/>
              <a:t>  // check to see if it's time to change the state of the LED</a:t>
            </a:r>
          </a:p>
          <a:p>
            <a:r>
              <a:rPr lang="en-US" dirty="0"/>
              <a:t>  unsigned long currentMillis = millis();</a:t>
            </a:r>
          </a:p>
          <a:p>
            <a:r>
              <a:rPr lang="en-US" dirty="0"/>
              <a:t>  if (!_blink) {                   // If not in blinking mode just look at on or off conditions</a:t>
            </a:r>
          </a:p>
          <a:p>
            <a:r>
              <a:rPr lang="en-US" dirty="0"/>
              <a:t>    if (_state == LOW) {</a:t>
            </a:r>
          </a:p>
          <a:p>
            <a:r>
              <a:rPr lang="en-US" dirty="0"/>
              <a:t>      digitalWrite(_pin, LOW);     // Turn off the actual LED.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 if (_state == HIGH) {</a:t>
            </a:r>
          </a:p>
          <a:p>
            <a:r>
              <a:rPr lang="en-US" dirty="0"/>
              <a:t>      digitalWrite(_pin, HIGH);    // Turn on the actual LED.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else {                           // We are in blinking mode so cycle accordingly</a:t>
            </a:r>
          </a:p>
          <a:p>
            <a:r>
              <a:rPr lang="en-US" dirty="0"/>
              <a:t>    if ((_state == HIGH) &amp;&amp; (currentMillis - _previousMillis &gt;= _onTime)) {</a:t>
            </a:r>
          </a:p>
          <a:p>
            <a:r>
              <a:rPr lang="en-US" dirty="0"/>
              <a:t>      _state = LOW;  // Turn it off</a:t>
            </a:r>
          </a:p>
          <a:p>
            <a:r>
              <a:rPr lang="en-US" dirty="0"/>
              <a:t>      _previousMillis = currentMillis;     // Remember the time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 if ((_state == LOW) &amp;&amp; (currentMillis - _previousMillis &gt;= _offTime)) {</a:t>
            </a:r>
          </a:p>
          <a:p>
            <a:r>
              <a:rPr lang="en-US" dirty="0"/>
              <a:t>      _state = HIGH;  // turn it on</a:t>
            </a:r>
          </a:p>
          <a:p>
            <a:r>
              <a:rPr lang="en-US" dirty="0"/>
              <a:t>      _previousMillis = currentMillis;    // Remember the time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digitalWrite(_pin, _state);           // update the actual LED.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bool Led2::getState() {</a:t>
            </a:r>
          </a:p>
          <a:p>
            <a:r>
              <a:rPr lang="en-US" dirty="0"/>
              <a:t>  // return the current state of the led (True or False)</a:t>
            </a:r>
          </a:p>
          <a:p>
            <a:r>
              <a:rPr lang="en-US" dirty="0"/>
              <a:t>  return _state;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bool Led2::getBlink() {</a:t>
            </a:r>
          </a:p>
          <a:p>
            <a:r>
              <a:rPr lang="en-US" dirty="0"/>
              <a:t>  // return the current blink state of the led (True or False)</a:t>
            </a:r>
          </a:p>
          <a:p>
            <a:r>
              <a:rPr lang="en-US" dirty="0"/>
              <a:t>  return _blink;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Led2::onTime(long on) {</a:t>
            </a:r>
          </a:p>
          <a:p>
            <a:r>
              <a:rPr lang="en-US" dirty="0"/>
              <a:t>  // update the desired on time of the led</a:t>
            </a:r>
          </a:p>
          <a:p>
            <a:r>
              <a:rPr lang="en-US" dirty="0"/>
              <a:t>  _onTime = on;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8415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33350"/>
            <a:ext cx="7016194" cy="485987"/>
          </a:xfrm>
        </p:spPr>
        <p:txBody>
          <a:bodyPr>
            <a:normAutofit fontScale="90000"/>
          </a:bodyPr>
          <a:lstStyle/>
          <a:p>
            <a:r>
              <a:rPr lang="en-US" dirty="0"/>
              <a:t>LED2.CPP  (3/3)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51060-18E6-42F7-BAE2-6A49CB9B0F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209684-1BEE-4D92-A36E-99ADF8AACF2C}"/>
              </a:ext>
            </a:extLst>
          </p:cNvPr>
          <p:cNvSpPr txBox="1"/>
          <p:nvPr/>
        </p:nvSpPr>
        <p:spPr>
          <a:xfrm>
            <a:off x="762000" y="742950"/>
            <a:ext cx="7232226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7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long Led2::onTime() {</a:t>
            </a:r>
          </a:p>
          <a:p>
            <a:r>
              <a:rPr lang="en-US" dirty="0"/>
              <a:t>  // return the current on time of the led</a:t>
            </a:r>
          </a:p>
          <a:p>
            <a:r>
              <a:rPr lang="en-US" dirty="0"/>
              <a:t>  return _onTime;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Led2::offTime(long off) {</a:t>
            </a:r>
          </a:p>
          <a:p>
            <a:r>
              <a:rPr lang="en-US" dirty="0"/>
              <a:t>  // update the desired off time of the led</a:t>
            </a:r>
          </a:p>
          <a:p>
            <a:r>
              <a:rPr lang="en-US" dirty="0"/>
              <a:t>  _offTime = off;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long Led2::offTime() {</a:t>
            </a:r>
          </a:p>
          <a:p>
            <a:r>
              <a:rPr lang="en-US" dirty="0"/>
              <a:t>  // return the current off time of the led</a:t>
            </a:r>
          </a:p>
          <a:p>
            <a:r>
              <a:rPr lang="en-US" dirty="0"/>
              <a:t>  return _offTime;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Led2::off() {</a:t>
            </a:r>
          </a:p>
          <a:p>
            <a:r>
              <a:rPr lang="en-US" dirty="0"/>
              <a:t>  _blink = false;         // Turn off blink mode</a:t>
            </a:r>
          </a:p>
          <a:p>
            <a:r>
              <a:rPr lang="en-US" dirty="0"/>
              <a:t>  _state = LOW;           // Set the desired state - LED will turn off on next call to update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Led2::on() {</a:t>
            </a:r>
          </a:p>
          <a:p>
            <a:r>
              <a:rPr lang="en-US" dirty="0"/>
              <a:t>  _blink = false;         // Turn off blink mode</a:t>
            </a:r>
          </a:p>
          <a:p>
            <a:r>
              <a:rPr lang="en-US" dirty="0"/>
              <a:t>  _state = HIGH;          // Set the desired state - LED will turn on </a:t>
            </a:r>
            <a:r>
              <a:rPr lang="en-US" dirty="0" err="1"/>
              <a:t>on</a:t>
            </a:r>
            <a:r>
              <a:rPr lang="en-US" dirty="0"/>
              <a:t> next call to update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Led2::blink() {</a:t>
            </a:r>
          </a:p>
          <a:p>
            <a:r>
              <a:rPr lang="en-US" dirty="0"/>
              <a:t>  _blink = true;           // Turn on blink mode</a:t>
            </a:r>
          </a:p>
          <a:p>
            <a:r>
              <a:rPr lang="en-US" dirty="0"/>
              <a:t>  // Set the desired state - LED will start blinking as of next call to update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6363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6F6C9F-FE06-42A7-A215-13D116D868D2}"/>
              </a:ext>
            </a:extLst>
          </p:cNvPr>
          <p:cNvSpPr txBox="1"/>
          <p:nvPr/>
        </p:nvSpPr>
        <p:spPr>
          <a:xfrm>
            <a:off x="0" y="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References and Additional Material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74366-6C02-4246-BB33-8688199CF3DC}"/>
              </a:ext>
            </a:extLst>
          </p:cNvPr>
          <p:cNvSpPr txBox="1"/>
          <p:nvPr/>
        </p:nvSpPr>
        <p:spPr>
          <a:xfrm>
            <a:off x="304800" y="1352550"/>
            <a:ext cx="8610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Binary numbers and types :</a:t>
            </a:r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66FF"/>
                </a:solidFill>
                <a:hlinkClick r:id="rId3"/>
              </a:rPr>
              <a:t> </a:t>
            </a:r>
            <a:r>
              <a:rPr lang="en-US" sz="1400" dirty="0">
                <a:hlinkClick r:id="rId3"/>
              </a:rPr>
              <a:t>http://users.ece.utexas.edu/~valvano/embed/chap3/chap3.htm</a:t>
            </a:r>
            <a:endParaRPr lang="en-US" sz="14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Alternate explanations on subject of  Classes:</a:t>
            </a:r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https://www.guru99.com/cpp-classes-objects.html</a:t>
            </a:r>
            <a:endParaRPr lang="en-US" sz="1400" dirty="0"/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http://mypractic.com/lesson-7-classes-in-c-language-for-arduino-button-as-an-object/</a:t>
            </a:r>
            <a:endParaRPr lang="en-US" sz="1400" dirty="0"/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6"/>
              </a:rPr>
              <a:t>https://www.geeksforgeeks.org/c-classes-and-objects/</a:t>
            </a:r>
            <a:endParaRPr lang="en-US" sz="1400" dirty="0"/>
          </a:p>
          <a:p>
            <a:pPr marL="9715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7"/>
              </a:rPr>
              <a:t>http://paulmurraycbr.github.io/ArduinoTheOOWay.html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A4B9F-DE7E-4A43-8005-7D11EB9274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Laying the Ground Work </a:t>
            </a:r>
            <a:r>
              <a:rPr lang="en-US" sz="2200" dirty="0"/>
              <a:t>– Types and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064" y="1139762"/>
            <a:ext cx="7392136" cy="3794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Variable Types</a:t>
            </a:r>
          </a:p>
          <a:p>
            <a:pPr marL="457200" lvl="1">
              <a:spcBef>
                <a:spcPts val="0"/>
              </a:spcBef>
            </a:pPr>
            <a:r>
              <a:rPr lang="en-US" sz="1800" dirty="0"/>
              <a:t>int, string, float, char[], bool and others</a:t>
            </a:r>
          </a:p>
          <a:p>
            <a:pPr marL="457200" lvl="1">
              <a:spcBef>
                <a:spcPts val="0"/>
              </a:spcBef>
            </a:pPr>
            <a:r>
              <a:rPr lang="en-US" sz="1800" dirty="0"/>
              <a:t>Underneath all of these it is just bytes of binary code</a:t>
            </a:r>
          </a:p>
          <a:p>
            <a:pPr marL="457200" lvl="1">
              <a:spcBef>
                <a:spcPts val="0"/>
              </a:spcBef>
            </a:pPr>
            <a:r>
              <a:rPr lang="en-US" sz="1800" dirty="0"/>
              <a:t>When we declare a type we tell the compiler how to interpret the binary</a:t>
            </a:r>
          </a:p>
          <a:p>
            <a:pPr marL="457200" lvl="1">
              <a:spcBef>
                <a:spcPts val="0"/>
              </a:spcBef>
            </a:pPr>
            <a:r>
              <a:rPr lang="en-US" sz="1800" dirty="0"/>
              <a:t>These are the ‘bread and butter’ concepts</a:t>
            </a:r>
          </a:p>
          <a:p>
            <a:pPr marL="457200" lvl="1">
              <a:spcBef>
                <a:spcPts val="0"/>
              </a:spcBef>
            </a:pPr>
            <a:endParaRPr lang="en-US" sz="1800" dirty="0"/>
          </a:p>
          <a:p>
            <a:pPr marL="6858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5;                     // normally a 16 bit integer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isPlaying</a:t>
            </a:r>
            <a:r>
              <a:rPr lang="en-US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        // a Boolean is true/false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“Fred”;         // a string represents text</a:t>
            </a:r>
          </a:p>
          <a:p>
            <a:pPr marL="171450" lvl="1" indent="0">
              <a:spcBef>
                <a:spcPts val="0"/>
              </a:spcBef>
              <a:buNone/>
            </a:pPr>
            <a:endParaRPr lang="en-US" sz="1800" dirty="0"/>
          </a:p>
          <a:p>
            <a:pPr marL="171450" lvl="1" indent="0">
              <a:spcBef>
                <a:spcPts val="0"/>
              </a:spcBef>
              <a:buNone/>
            </a:pPr>
            <a:r>
              <a:rPr lang="en-US" sz="1800" dirty="0"/>
              <a:t>Lots of on line help is available (see references)</a:t>
            </a:r>
          </a:p>
          <a:p>
            <a:pPr marL="171450" lvl="1" indent="0">
              <a:spcBef>
                <a:spcPts val="0"/>
              </a:spcBef>
              <a:buNone/>
            </a:pPr>
            <a:endParaRPr lang="en-US" sz="1800" dirty="0"/>
          </a:p>
          <a:p>
            <a:pPr marL="457200" lvl="1">
              <a:spcBef>
                <a:spcPts val="0"/>
              </a:spcBef>
            </a:pP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5B5E1-D501-4FB5-903E-12C3DF9EB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Laying the Ground Work </a:t>
            </a:r>
            <a:r>
              <a:rPr lang="en-US" sz="2200" dirty="0"/>
              <a:t>– Types and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139762"/>
            <a:ext cx="7467600" cy="3794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struct    = short for structure</a:t>
            </a:r>
          </a:p>
          <a:p>
            <a:pPr marL="171450" lvl="1" indent="0">
              <a:spcBef>
                <a:spcPts val="0"/>
              </a:spcBef>
              <a:buNone/>
            </a:pPr>
            <a:r>
              <a:rPr lang="en-US" sz="1800" dirty="0"/>
              <a:t>It is possible (and not uncommon) to define our own variable type which is some combination of the basic types given previously. A simple example: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/>
              <a:t>// Just like with the other types you declare a new variable using our new type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800" dirty="0"/>
          </a:p>
          <a:p>
            <a:pPr marL="171450" lvl="1" indent="0">
              <a:spcBef>
                <a:spcPts val="0"/>
              </a:spcBef>
              <a:buNone/>
            </a:pPr>
            <a:r>
              <a:rPr lang="en-US" sz="1800" dirty="0"/>
              <a:t>And after that you can pass around the whole structure or</a:t>
            </a:r>
          </a:p>
          <a:p>
            <a:pPr marL="171450" lvl="1" indent="0">
              <a:spcBef>
                <a:spcPts val="0"/>
              </a:spcBef>
              <a:buNone/>
            </a:pPr>
            <a:r>
              <a:rPr lang="en-US" sz="1800" dirty="0"/>
              <a:t>refer to the individual component parts like this: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“Fred”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“Flintstone”</a:t>
            </a:r>
          </a:p>
          <a:p>
            <a:pPr marL="171450" lvl="1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 indent="0">
              <a:spcBef>
                <a:spcPts val="0"/>
              </a:spcBef>
              <a:buNone/>
            </a:pPr>
            <a:r>
              <a:rPr lang="en-US" sz="1800" dirty="0"/>
              <a:t>Commonly use structures to handle related data as if it were a single item.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5B5E1-D501-4FB5-903E-12C3DF9EB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1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Laying the Ground Work </a:t>
            </a:r>
            <a:r>
              <a:rPr lang="en-US" sz="2200" dirty="0"/>
              <a:t>– Types and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139762"/>
            <a:ext cx="7467600" cy="3794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a recent MERG Arduino SIG Chris Sharp gave a presentation on structures and in particular focusing on a Servo structure. (You may recall it.)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Because structures were used at a high level the code was reorganized and easier to maintain and grow … but the ‘complexity’ was still in plain view.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Enter ….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5B5E1-D501-4FB5-903E-12C3DF9EB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2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Concepts: What is a Class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064" y="1139762"/>
            <a:ext cx="7162799" cy="37941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 class:</a:t>
            </a:r>
          </a:p>
          <a:p>
            <a:r>
              <a:rPr lang="en-US" sz="2000" dirty="0"/>
              <a:t>Very similar to a struct{ } but can hide implementation details</a:t>
            </a:r>
          </a:p>
          <a:p>
            <a:r>
              <a:rPr lang="en-US" sz="2000" dirty="0"/>
              <a:t>This also means it is a way of hiding complexity</a:t>
            </a:r>
          </a:p>
          <a:p>
            <a:r>
              <a:rPr lang="en-US" sz="2000" dirty="0"/>
              <a:t>It too can be thought of as a user defined type</a:t>
            </a:r>
          </a:p>
          <a:p>
            <a:r>
              <a:rPr lang="en-US" sz="2000" dirty="0"/>
              <a:t>As a ‘type’ it is also a blueprint for making software ‘objects’ which is a way of making re-usable software parts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And yes .. </a:t>
            </a:r>
          </a:p>
          <a:p>
            <a:pPr marL="0" indent="0">
              <a:buNone/>
            </a:pPr>
            <a:r>
              <a:rPr lang="en-US" sz="2000" dirty="0"/>
              <a:t>Classes are a fundamental part of Object Oriented Programming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All of this to be covered ….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5B5E1-D501-4FB5-903E-12C3DF9EB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0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Concepts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B478D1-A629-433E-BBE4-26EE497DE612}"/>
              </a:ext>
            </a:extLst>
          </p:cNvPr>
          <p:cNvGrpSpPr/>
          <p:nvPr/>
        </p:nvGrpSpPr>
        <p:grpSpPr>
          <a:xfrm>
            <a:off x="1600200" y="1428750"/>
            <a:ext cx="3882989" cy="1074674"/>
            <a:chOff x="1676399" y="2104935"/>
            <a:chExt cx="3882989" cy="1074674"/>
          </a:xfrm>
        </p:grpSpPr>
        <p:sp>
          <p:nvSpPr>
            <p:cNvPr id="2" name="Flowchart: Card 1">
              <a:extLst>
                <a:ext uri="{FF2B5EF4-FFF2-40B4-BE49-F238E27FC236}">
                  <a16:creationId xmlns:a16="http://schemas.microsoft.com/office/drawing/2014/main" id="{D28882D0-34A9-4243-A02D-162E9AC1F25A}"/>
                </a:ext>
              </a:extLst>
            </p:cNvPr>
            <p:cNvSpPr/>
            <p:nvPr/>
          </p:nvSpPr>
          <p:spPr>
            <a:xfrm>
              <a:off x="2667000" y="2104935"/>
              <a:ext cx="1905000" cy="1074674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LED2</a:t>
              </a:r>
            </a:p>
            <a:p>
              <a:pPr algn="ctr"/>
              <a:r>
                <a:rPr lang="en-US" dirty="0"/>
                <a:t>Class Definition</a:t>
              </a:r>
            </a:p>
          </p:txBody>
        </p:sp>
        <p:sp>
          <p:nvSpPr>
            <p:cNvPr id="25" name="Flowchart: Off-page Connector 24">
              <a:extLst>
                <a:ext uri="{FF2B5EF4-FFF2-40B4-BE49-F238E27FC236}">
                  <a16:creationId xmlns:a16="http://schemas.microsoft.com/office/drawing/2014/main" id="{88B81992-77FD-4DBF-9F84-028DA8A66AE2}"/>
                </a:ext>
              </a:extLst>
            </p:cNvPr>
            <p:cNvSpPr/>
            <p:nvPr/>
          </p:nvSpPr>
          <p:spPr>
            <a:xfrm rot="16200000">
              <a:off x="4978243" y="1933467"/>
              <a:ext cx="171689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output</a:t>
              </a:r>
            </a:p>
          </p:txBody>
        </p:sp>
        <p:sp>
          <p:nvSpPr>
            <p:cNvPr id="26" name="Flowchart: Off-page Connector 25">
              <a:extLst>
                <a:ext uri="{FF2B5EF4-FFF2-40B4-BE49-F238E27FC236}">
                  <a16:creationId xmlns:a16="http://schemas.microsoft.com/office/drawing/2014/main" id="{2092BDF5-5E9D-4993-8150-A5EF8B5B1191}"/>
                </a:ext>
              </a:extLst>
            </p:cNvPr>
            <p:cNvSpPr/>
            <p:nvPr/>
          </p:nvSpPr>
          <p:spPr>
            <a:xfrm rot="16200000">
              <a:off x="2085856" y="1904790"/>
              <a:ext cx="171688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on</a:t>
              </a:r>
            </a:p>
          </p:txBody>
        </p:sp>
        <p:sp>
          <p:nvSpPr>
            <p:cNvPr id="27" name="Flowchart: Off-page Connector 26">
              <a:extLst>
                <a:ext uri="{FF2B5EF4-FFF2-40B4-BE49-F238E27FC236}">
                  <a16:creationId xmlns:a16="http://schemas.microsoft.com/office/drawing/2014/main" id="{060AF254-157D-40E1-8628-C8DE34EFF1F7}"/>
                </a:ext>
              </a:extLst>
            </p:cNvPr>
            <p:cNvSpPr/>
            <p:nvPr/>
          </p:nvSpPr>
          <p:spPr>
            <a:xfrm rot="16200000">
              <a:off x="2085855" y="2174488"/>
              <a:ext cx="171690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off</a:t>
              </a:r>
            </a:p>
          </p:txBody>
        </p:sp>
      </p:grp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96A2AFF2-1820-4F3B-B411-0016C95DE790}"/>
              </a:ext>
            </a:extLst>
          </p:cNvPr>
          <p:cNvSpPr/>
          <p:nvPr/>
        </p:nvSpPr>
        <p:spPr>
          <a:xfrm>
            <a:off x="4987888" y="895349"/>
            <a:ext cx="1870112" cy="334899"/>
          </a:xfrm>
          <a:prstGeom prst="wedgeEllipseCallout">
            <a:avLst>
              <a:gd name="adj1" fmla="val -83844"/>
              <a:gd name="adj2" fmla="val 15516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 – Define a Class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009768-4559-4FAA-918F-A9A6711D7A05}"/>
              </a:ext>
            </a:extLst>
          </p:cNvPr>
          <p:cNvGrpSpPr/>
          <p:nvPr/>
        </p:nvGrpSpPr>
        <p:grpSpPr>
          <a:xfrm>
            <a:off x="1143000" y="2003949"/>
            <a:ext cx="5322179" cy="2770148"/>
            <a:chOff x="1143000" y="2003949"/>
            <a:chExt cx="5322179" cy="2770148"/>
          </a:xfrm>
        </p:grpSpPr>
        <p:sp>
          <p:nvSpPr>
            <p:cNvPr id="17" name="Flowchart: Multidocument 16">
              <a:extLst>
                <a:ext uri="{FF2B5EF4-FFF2-40B4-BE49-F238E27FC236}">
                  <a16:creationId xmlns:a16="http://schemas.microsoft.com/office/drawing/2014/main" id="{998BAE36-3810-4563-84BF-26054849EB6A}"/>
                </a:ext>
              </a:extLst>
            </p:cNvPr>
            <p:cNvSpPr/>
            <p:nvPr/>
          </p:nvSpPr>
          <p:spPr>
            <a:xfrm>
              <a:off x="4724400" y="3604546"/>
              <a:ext cx="1740779" cy="1169551"/>
            </a:xfrm>
            <a:prstGeom prst="flowChartMulti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Objects: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myLed1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myLed2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myLed3</a:t>
              </a: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E5183F6F-1D73-41FF-A8D7-E392B04E4085}"/>
                </a:ext>
              </a:extLst>
            </p:cNvPr>
            <p:cNvSpPr/>
            <p:nvPr/>
          </p:nvSpPr>
          <p:spPr>
            <a:xfrm rot="19630627">
              <a:off x="4844223" y="2003949"/>
              <a:ext cx="729014" cy="1786507"/>
            </a:xfrm>
            <a:prstGeom prst="curvedLeft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EC59A167-2436-4DE8-BD5C-DC3122DD01DD}"/>
                </a:ext>
              </a:extLst>
            </p:cNvPr>
            <p:cNvSpPr/>
            <p:nvPr/>
          </p:nvSpPr>
          <p:spPr>
            <a:xfrm>
              <a:off x="1143000" y="3064052"/>
              <a:ext cx="2739988" cy="660975"/>
            </a:xfrm>
            <a:prstGeom prst="wedgeEllipseCallout">
              <a:avLst>
                <a:gd name="adj1" fmla="val 80602"/>
                <a:gd name="adj2" fmla="val 97343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 – Create objects using the class definition.</a:t>
              </a:r>
            </a:p>
          </p:txBody>
        </p:sp>
      </p:grp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FF7945DD-5305-4992-BB50-4A81E0B9B287}"/>
              </a:ext>
            </a:extLst>
          </p:cNvPr>
          <p:cNvSpPr/>
          <p:nvPr/>
        </p:nvSpPr>
        <p:spPr>
          <a:xfrm>
            <a:off x="1066800" y="4342163"/>
            <a:ext cx="2739988" cy="660975"/>
          </a:xfrm>
          <a:prstGeom prst="wedgeEllipseCallout">
            <a:avLst>
              <a:gd name="adj1" fmla="val 84037"/>
              <a:gd name="adj2" fmla="val -1251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 – Use each of the objects thus created independently.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DE99C9-34E3-492F-8FE5-4D5AA673E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LED2 is just an Example</a:t>
            </a:r>
            <a:br>
              <a:rPr lang="en-US" dirty="0"/>
            </a:br>
            <a:r>
              <a:rPr lang="en-US" dirty="0"/>
              <a:t>We could be talking about a servo class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B478D1-A629-433E-BBE4-26EE497DE612}"/>
              </a:ext>
            </a:extLst>
          </p:cNvPr>
          <p:cNvGrpSpPr/>
          <p:nvPr/>
        </p:nvGrpSpPr>
        <p:grpSpPr>
          <a:xfrm>
            <a:off x="1600200" y="1428750"/>
            <a:ext cx="3882989" cy="1074674"/>
            <a:chOff x="1676399" y="2104935"/>
            <a:chExt cx="3882989" cy="1074674"/>
          </a:xfrm>
        </p:grpSpPr>
        <p:sp>
          <p:nvSpPr>
            <p:cNvPr id="2" name="Flowchart: Card 1">
              <a:extLst>
                <a:ext uri="{FF2B5EF4-FFF2-40B4-BE49-F238E27FC236}">
                  <a16:creationId xmlns:a16="http://schemas.microsoft.com/office/drawing/2014/main" id="{D28882D0-34A9-4243-A02D-162E9AC1F25A}"/>
                </a:ext>
              </a:extLst>
            </p:cNvPr>
            <p:cNvSpPr/>
            <p:nvPr/>
          </p:nvSpPr>
          <p:spPr>
            <a:xfrm>
              <a:off x="2667000" y="2104935"/>
              <a:ext cx="1905000" cy="1074674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Servo</a:t>
              </a:r>
            </a:p>
            <a:p>
              <a:pPr algn="ctr"/>
              <a:r>
                <a:rPr lang="en-US" dirty="0"/>
                <a:t>Class Definition</a:t>
              </a:r>
            </a:p>
          </p:txBody>
        </p:sp>
        <p:sp>
          <p:nvSpPr>
            <p:cNvPr id="25" name="Flowchart: Off-page Connector 24">
              <a:extLst>
                <a:ext uri="{FF2B5EF4-FFF2-40B4-BE49-F238E27FC236}">
                  <a16:creationId xmlns:a16="http://schemas.microsoft.com/office/drawing/2014/main" id="{88B81992-77FD-4DBF-9F84-028DA8A66AE2}"/>
                </a:ext>
              </a:extLst>
            </p:cNvPr>
            <p:cNvSpPr/>
            <p:nvPr/>
          </p:nvSpPr>
          <p:spPr>
            <a:xfrm rot="16200000">
              <a:off x="4978243" y="1933467"/>
              <a:ext cx="171689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Output Pin</a:t>
              </a:r>
            </a:p>
          </p:txBody>
        </p:sp>
        <p:sp>
          <p:nvSpPr>
            <p:cNvPr id="26" name="Flowchart: Off-page Connector 25">
              <a:extLst>
                <a:ext uri="{FF2B5EF4-FFF2-40B4-BE49-F238E27FC236}">
                  <a16:creationId xmlns:a16="http://schemas.microsoft.com/office/drawing/2014/main" id="{2092BDF5-5E9D-4993-8150-A5EF8B5B1191}"/>
                </a:ext>
              </a:extLst>
            </p:cNvPr>
            <p:cNvSpPr/>
            <p:nvPr/>
          </p:nvSpPr>
          <p:spPr>
            <a:xfrm rot="16200000">
              <a:off x="2085856" y="1904790"/>
              <a:ext cx="171688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Attach</a:t>
              </a:r>
            </a:p>
          </p:txBody>
        </p:sp>
        <p:sp>
          <p:nvSpPr>
            <p:cNvPr id="27" name="Flowchart: Off-page Connector 26">
              <a:extLst>
                <a:ext uri="{FF2B5EF4-FFF2-40B4-BE49-F238E27FC236}">
                  <a16:creationId xmlns:a16="http://schemas.microsoft.com/office/drawing/2014/main" id="{060AF254-157D-40E1-8628-C8DE34EFF1F7}"/>
                </a:ext>
              </a:extLst>
            </p:cNvPr>
            <p:cNvSpPr/>
            <p:nvPr/>
          </p:nvSpPr>
          <p:spPr>
            <a:xfrm rot="16200000">
              <a:off x="2085855" y="2174488"/>
              <a:ext cx="171690" cy="990601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Detach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009768-4559-4FAA-918F-A9A6711D7A05}"/>
              </a:ext>
            </a:extLst>
          </p:cNvPr>
          <p:cNvGrpSpPr/>
          <p:nvPr/>
        </p:nvGrpSpPr>
        <p:grpSpPr>
          <a:xfrm>
            <a:off x="1492809" y="1907758"/>
            <a:ext cx="5328636" cy="2499352"/>
            <a:chOff x="1420407" y="2003949"/>
            <a:chExt cx="5328636" cy="2499352"/>
          </a:xfrm>
        </p:grpSpPr>
        <p:sp>
          <p:nvSpPr>
            <p:cNvPr id="17" name="Flowchart: Multidocument 16">
              <a:extLst>
                <a:ext uri="{FF2B5EF4-FFF2-40B4-BE49-F238E27FC236}">
                  <a16:creationId xmlns:a16="http://schemas.microsoft.com/office/drawing/2014/main" id="{998BAE36-3810-4563-84BF-26054849EB6A}"/>
                </a:ext>
              </a:extLst>
            </p:cNvPr>
            <p:cNvSpPr/>
            <p:nvPr/>
          </p:nvSpPr>
          <p:spPr>
            <a:xfrm>
              <a:off x="5008264" y="3333750"/>
              <a:ext cx="1740779" cy="1169551"/>
            </a:xfrm>
            <a:prstGeom prst="flowChartMulti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Objects: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myServo1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myServo2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myServo3</a:t>
              </a: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E5183F6F-1D73-41FF-A8D7-E392B04E4085}"/>
                </a:ext>
              </a:extLst>
            </p:cNvPr>
            <p:cNvSpPr/>
            <p:nvPr/>
          </p:nvSpPr>
          <p:spPr>
            <a:xfrm rot="19630627">
              <a:off x="4844223" y="2003949"/>
              <a:ext cx="729014" cy="1786507"/>
            </a:xfrm>
            <a:prstGeom prst="curvedLeft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EC59A167-2436-4DE8-BD5C-DC3122DD01DD}"/>
                </a:ext>
              </a:extLst>
            </p:cNvPr>
            <p:cNvSpPr/>
            <p:nvPr/>
          </p:nvSpPr>
          <p:spPr>
            <a:xfrm>
              <a:off x="1420407" y="2993516"/>
              <a:ext cx="2739988" cy="660975"/>
            </a:xfrm>
            <a:prstGeom prst="wedgeEllipseCallout">
              <a:avLst>
                <a:gd name="adj1" fmla="val 80602"/>
                <a:gd name="adj2" fmla="val 97343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‘Servo’ objects using the class definition.</a:t>
              </a:r>
            </a:p>
          </p:txBody>
        </p:sp>
      </p:grp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FF7945DD-5305-4992-BB50-4A81E0B9B287}"/>
              </a:ext>
            </a:extLst>
          </p:cNvPr>
          <p:cNvSpPr/>
          <p:nvPr/>
        </p:nvSpPr>
        <p:spPr>
          <a:xfrm>
            <a:off x="1583235" y="4136372"/>
            <a:ext cx="2739988" cy="660975"/>
          </a:xfrm>
          <a:prstGeom prst="wedgeEllipseCallout">
            <a:avLst>
              <a:gd name="adj1" fmla="val 84037"/>
              <a:gd name="adj2" fmla="val -1251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And use each of the objects thus created independently.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DE99C9-34E3-492F-8FE5-4D5AA673E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C6480415-D844-41AF-B542-CC1AF3D67492}"/>
              </a:ext>
            </a:extLst>
          </p:cNvPr>
          <p:cNvSpPr/>
          <p:nvPr/>
        </p:nvSpPr>
        <p:spPr>
          <a:xfrm rot="16200000">
            <a:off x="2009654" y="1768001"/>
            <a:ext cx="171690" cy="990601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6B4B36-BAA5-4404-9D93-B2E48CA724EB}"/>
              </a:ext>
            </a:extLst>
          </p:cNvPr>
          <p:cNvGrpSpPr/>
          <p:nvPr/>
        </p:nvGrpSpPr>
        <p:grpSpPr>
          <a:xfrm>
            <a:off x="6587305" y="3333503"/>
            <a:ext cx="1224741" cy="396487"/>
            <a:chOff x="6587305" y="3333503"/>
            <a:chExt cx="1224741" cy="396487"/>
          </a:xfrm>
        </p:grpSpPr>
        <p:sp>
          <p:nvSpPr>
            <p:cNvPr id="22" name="Flowchart: Off-page Connector 21">
              <a:extLst>
                <a:ext uri="{FF2B5EF4-FFF2-40B4-BE49-F238E27FC236}">
                  <a16:creationId xmlns:a16="http://schemas.microsoft.com/office/drawing/2014/main" id="{695C941C-8BE3-40F8-B1D7-BB465EC22E7F}"/>
                </a:ext>
              </a:extLst>
            </p:cNvPr>
            <p:cNvSpPr/>
            <p:nvPr/>
          </p:nvSpPr>
          <p:spPr>
            <a:xfrm rot="16200000">
              <a:off x="7230901" y="2924047"/>
              <a:ext cx="171689" cy="990601"/>
            </a:xfrm>
            <a:prstGeom prst="flowChartOffpage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Output Pin</a:t>
              </a:r>
            </a:p>
          </p:txBody>
        </p:sp>
        <p:sp>
          <p:nvSpPr>
            <p:cNvPr id="23" name="Flowchart: Off-page Connector 22">
              <a:extLst>
                <a:ext uri="{FF2B5EF4-FFF2-40B4-BE49-F238E27FC236}">
                  <a16:creationId xmlns:a16="http://schemas.microsoft.com/office/drawing/2014/main" id="{37B7F3BC-C57C-4C7B-ADE3-F27AE6B2098B}"/>
                </a:ext>
              </a:extLst>
            </p:cNvPr>
            <p:cNvSpPr/>
            <p:nvPr/>
          </p:nvSpPr>
          <p:spPr>
            <a:xfrm rot="16200000">
              <a:off x="7113831" y="3043285"/>
              <a:ext cx="171689" cy="990601"/>
            </a:xfrm>
            <a:prstGeom prst="flowChartOffpage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Output Pin</a:t>
              </a:r>
            </a:p>
          </p:txBody>
        </p:sp>
        <p:sp>
          <p:nvSpPr>
            <p:cNvPr id="18" name="Flowchart: Off-page Connector 17">
              <a:extLst>
                <a:ext uri="{FF2B5EF4-FFF2-40B4-BE49-F238E27FC236}">
                  <a16:creationId xmlns:a16="http://schemas.microsoft.com/office/drawing/2014/main" id="{D608F790-A667-4F46-B9B1-8900BA71017A}"/>
                </a:ext>
              </a:extLst>
            </p:cNvPr>
            <p:cNvSpPr/>
            <p:nvPr/>
          </p:nvSpPr>
          <p:spPr>
            <a:xfrm rot="16200000">
              <a:off x="6996761" y="3148845"/>
              <a:ext cx="171689" cy="990601"/>
            </a:xfrm>
            <a:prstGeom prst="flowChartOffpage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Output Pin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67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Concepts</a:t>
            </a:r>
          </a:p>
        </p:txBody>
      </p:sp>
      <p:sp>
        <p:nvSpPr>
          <p:cNvPr id="2" name="Flowchart: Card 1">
            <a:extLst>
              <a:ext uri="{FF2B5EF4-FFF2-40B4-BE49-F238E27FC236}">
                <a16:creationId xmlns:a16="http://schemas.microsoft.com/office/drawing/2014/main" id="{D28882D0-34A9-4243-A02D-162E9AC1F25A}"/>
              </a:ext>
            </a:extLst>
          </p:cNvPr>
          <p:cNvSpPr/>
          <p:nvPr/>
        </p:nvSpPr>
        <p:spPr>
          <a:xfrm>
            <a:off x="2667000" y="2104935"/>
            <a:ext cx="1905000" cy="107467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LED2</a:t>
            </a:r>
          </a:p>
          <a:p>
            <a:pPr algn="ctr"/>
            <a:r>
              <a:rPr lang="en-US" dirty="0"/>
              <a:t>Class Definition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C8744EA-4185-49D2-B964-03885BC539DB}"/>
              </a:ext>
            </a:extLst>
          </p:cNvPr>
          <p:cNvSpPr/>
          <p:nvPr/>
        </p:nvSpPr>
        <p:spPr>
          <a:xfrm>
            <a:off x="5181600" y="1007840"/>
            <a:ext cx="1981200" cy="854012"/>
          </a:xfrm>
          <a:prstGeom prst="wedgeEllipseCallout">
            <a:avLst>
              <a:gd name="adj1" fmla="val -88158"/>
              <a:gd name="adj2" fmla="val 8891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Complexity may be hidden inside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(But we don’t care)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8F81FFE4-7032-4B18-A56A-54901DA2AF5C}"/>
              </a:ext>
            </a:extLst>
          </p:cNvPr>
          <p:cNvSpPr/>
          <p:nvPr/>
        </p:nvSpPr>
        <p:spPr>
          <a:xfrm>
            <a:off x="1524000" y="4019550"/>
            <a:ext cx="3810000" cy="678398"/>
          </a:xfrm>
          <a:prstGeom prst="wedgeEllipseCallout">
            <a:avLst>
              <a:gd name="adj1" fmla="val -36160"/>
              <a:gd name="adj2" fmla="val -23196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class definition determines what ‘Properties &amp; Methods’ are available in each of the objects we have created.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DE010-000D-4F95-A930-9104A6173D42}"/>
              </a:ext>
            </a:extLst>
          </p:cNvPr>
          <p:cNvSpPr/>
          <p:nvPr/>
        </p:nvSpPr>
        <p:spPr>
          <a:xfrm>
            <a:off x="3124199" y="2181135"/>
            <a:ext cx="1301147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Complex Stuff</a:t>
            </a:r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88B81992-77FD-4DBF-9F84-028DA8A66AE2}"/>
              </a:ext>
            </a:extLst>
          </p:cNvPr>
          <p:cNvSpPr/>
          <p:nvPr/>
        </p:nvSpPr>
        <p:spPr>
          <a:xfrm rot="16200000">
            <a:off x="4978243" y="1933467"/>
            <a:ext cx="171689" cy="990601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output</a:t>
            </a:r>
          </a:p>
        </p:txBody>
      </p:sp>
      <p:sp>
        <p:nvSpPr>
          <p:cNvPr id="26" name="Flowchart: Off-page Connector 25">
            <a:extLst>
              <a:ext uri="{FF2B5EF4-FFF2-40B4-BE49-F238E27FC236}">
                <a16:creationId xmlns:a16="http://schemas.microsoft.com/office/drawing/2014/main" id="{2092BDF5-5E9D-4993-8150-A5EF8B5B1191}"/>
              </a:ext>
            </a:extLst>
          </p:cNvPr>
          <p:cNvSpPr/>
          <p:nvPr/>
        </p:nvSpPr>
        <p:spPr>
          <a:xfrm rot="16200000">
            <a:off x="2085856" y="1904790"/>
            <a:ext cx="171688" cy="990601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on</a:t>
            </a:r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060AF254-157D-40E1-8628-C8DE34EFF1F7}"/>
              </a:ext>
            </a:extLst>
          </p:cNvPr>
          <p:cNvSpPr/>
          <p:nvPr/>
        </p:nvSpPr>
        <p:spPr>
          <a:xfrm rot="16200000">
            <a:off x="2085855" y="2174488"/>
            <a:ext cx="171690" cy="990601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off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B00DE93A-CC7B-47EB-8988-C33A107F7854}"/>
              </a:ext>
            </a:extLst>
          </p:cNvPr>
          <p:cNvSpPr/>
          <p:nvPr/>
        </p:nvSpPr>
        <p:spPr>
          <a:xfrm>
            <a:off x="3663394" y="3193875"/>
            <a:ext cx="3956606" cy="555976"/>
          </a:xfrm>
          <a:prstGeom prst="wedgeEllipseCallout">
            <a:avLst>
              <a:gd name="adj1" fmla="val -29585"/>
              <a:gd name="adj2" fmla="val -13792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objects can interact with hardware (</a:t>
            </a:r>
            <a:r>
              <a:rPr lang="en-US" sz="1200" dirty="0" err="1">
                <a:solidFill>
                  <a:schemeClr val="tx1"/>
                </a:solidFill>
              </a:rPr>
              <a:t>eg</a:t>
            </a:r>
            <a:r>
              <a:rPr lang="en-US" sz="1200" dirty="0">
                <a:solidFill>
                  <a:schemeClr val="tx1"/>
                </a:solidFill>
              </a:rPr>
              <a:t>: LED on/off, Servo going to a position)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0DDA37-9D7B-4A4F-8912-AA6734EACB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83336"/>
            <a:ext cx="1028700" cy="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2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7" grpId="0" animBg="1"/>
      <p:bldP spid="7" grpId="1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1924-software-development-template-16x9.pptx" id="{D29C7D62-FF9B-42DB-B3F3-E43E95488BC2}" vid="{0ED04EA4-AC88-4EA6-80F4-BC371EFF9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161924-software-development-template-16x9</Template>
  <TotalTime>831</TotalTime>
  <Words>3757</Words>
  <Application>Microsoft Office PowerPoint</Application>
  <PresentationFormat>On-screen Show (16:9)</PresentationFormat>
  <Paragraphs>487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Wingdings</vt:lpstr>
      <vt:lpstr>Office Theme</vt:lpstr>
      <vt:lpstr>Arduino Class Programming with Examples</vt:lpstr>
      <vt:lpstr>Agenda</vt:lpstr>
      <vt:lpstr>Laying the Ground Work – Types and Structures</vt:lpstr>
      <vt:lpstr>Laying the Ground Work – Types and Structures</vt:lpstr>
      <vt:lpstr>Laying the Ground Work – Types and Structures</vt:lpstr>
      <vt:lpstr>Basic Concepts: What is a Class ?</vt:lpstr>
      <vt:lpstr>Basic Concepts</vt:lpstr>
      <vt:lpstr>LED2 is just an Example We could be talking about a servo class</vt:lpstr>
      <vt:lpstr>Basic Concepts</vt:lpstr>
      <vt:lpstr>A peek Under the Covers : the on() property</vt:lpstr>
      <vt:lpstr>Going a little Deeper</vt:lpstr>
      <vt:lpstr>The Header File</vt:lpstr>
      <vt:lpstr>The C++ part</vt:lpstr>
      <vt:lpstr>In your Main Program</vt:lpstr>
      <vt:lpstr>How it all works together</vt:lpstr>
      <vt:lpstr>Where are we At ?</vt:lpstr>
      <vt:lpstr>Recapping The Key Points</vt:lpstr>
      <vt:lpstr>Going deeper with a code review….</vt:lpstr>
      <vt:lpstr>Some More Examples  (+ Inspecting Class Programming)</vt:lpstr>
      <vt:lpstr>Recap</vt:lpstr>
      <vt:lpstr>PowerPoint Presentation</vt:lpstr>
      <vt:lpstr>Why use a Class?</vt:lpstr>
      <vt:lpstr>Why Not use a Class?</vt:lpstr>
      <vt:lpstr>Lessons Learned</vt:lpstr>
      <vt:lpstr>LED2.H</vt:lpstr>
      <vt:lpstr>LED2.CPP  (1/3)</vt:lpstr>
      <vt:lpstr>LED2.CPP  (2/3)</vt:lpstr>
      <vt:lpstr>LED2.CPP  (3/3)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Class Usage and Programming</dc:title>
  <dc:creator>Alan Lomax</dc:creator>
  <cp:lastModifiedBy>Alan Lomax</cp:lastModifiedBy>
  <cp:revision>32</cp:revision>
  <dcterms:created xsi:type="dcterms:W3CDTF">2021-08-19T02:00:20Z</dcterms:created>
  <dcterms:modified xsi:type="dcterms:W3CDTF">2021-10-27T00:32:21Z</dcterms:modified>
</cp:coreProperties>
</file>