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6"/>
  </p:notesMasterIdLst>
  <p:sldIdLst>
    <p:sldId id="310" r:id="rId3"/>
    <p:sldId id="257" r:id="rId4"/>
    <p:sldId id="330" r:id="rId5"/>
    <p:sldId id="311" r:id="rId6"/>
    <p:sldId id="301" r:id="rId7"/>
    <p:sldId id="324" r:id="rId8"/>
    <p:sldId id="308" r:id="rId9"/>
    <p:sldId id="333" r:id="rId10"/>
    <p:sldId id="287" r:id="rId11"/>
    <p:sldId id="337" r:id="rId12"/>
    <p:sldId id="331" r:id="rId13"/>
    <p:sldId id="316" r:id="rId14"/>
    <p:sldId id="335" r:id="rId15"/>
    <p:sldId id="332" r:id="rId16"/>
    <p:sldId id="334" r:id="rId17"/>
    <p:sldId id="325" r:id="rId18"/>
    <p:sldId id="288" r:id="rId19"/>
    <p:sldId id="328" r:id="rId20"/>
    <p:sldId id="275" r:id="rId21"/>
    <p:sldId id="327" r:id="rId22"/>
    <p:sldId id="292" r:id="rId23"/>
    <p:sldId id="309" r:id="rId24"/>
    <p:sldId id="302" r:id="rId25"/>
    <p:sldId id="266" r:id="rId26"/>
    <p:sldId id="281" r:id="rId27"/>
    <p:sldId id="282" r:id="rId28"/>
    <p:sldId id="283" r:id="rId29"/>
    <p:sldId id="284" r:id="rId30"/>
    <p:sldId id="329" r:id="rId31"/>
    <p:sldId id="293" r:id="rId32"/>
    <p:sldId id="280" r:id="rId33"/>
    <p:sldId id="269" r:id="rId34"/>
    <p:sldId id="262" r:id="rId35"/>
    <p:sldId id="341" r:id="rId36"/>
    <p:sldId id="339" r:id="rId37"/>
    <p:sldId id="340" r:id="rId38"/>
    <p:sldId id="263" r:id="rId39"/>
    <p:sldId id="317" r:id="rId40"/>
    <p:sldId id="305" r:id="rId41"/>
    <p:sldId id="323" r:id="rId42"/>
    <p:sldId id="336" r:id="rId43"/>
    <p:sldId id="338" r:id="rId44"/>
    <p:sldId id="304"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75789" autoAdjust="0"/>
  </p:normalViewPr>
  <p:slideViewPr>
    <p:cSldViewPr>
      <p:cViewPr varScale="1">
        <p:scale>
          <a:sx n="110" d="100"/>
          <a:sy n="110" d="100"/>
        </p:scale>
        <p:origin x="990"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Made into a  2 part presentation to allow time for a show and tell session in part 2.</a:t>
            </a:r>
          </a:p>
          <a:p>
            <a:r>
              <a:rPr lang="en-US" dirty="0"/>
              <a:t>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91647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picture as was shown before but explains what the files do.</a:t>
            </a:r>
          </a:p>
          <a:p>
            <a:endParaRPr lang="en-US" dirty="0"/>
          </a:p>
          <a:p>
            <a:r>
              <a:rPr lang="en-US" dirty="0"/>
              <a:t>Header file defines types such as user defined classes ; </a:t>
            </a:r>
          </a:p>
          <a:p>
            <a:r>
              <a:rPr lang="en-US" dirty="0"/>
              <a:t>Also defines function signatures,     i.e. what parameters the function uses (with types) and what type it returns. </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928745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some extent it is a matter of programming style – </a:t>
            </a:r>
          </a:p>
          <a:p>
            <a:r>
              <a:rPr lang="en-US" dirty="0"/>
              <a:t>There are pros and cons to the various ways and I am definitely not an expert on it.</a:t>
            </a:r>
          </a:p>
          <a:p>
            <a:endParaRPr lang="en-US" dirty="0"/>
          </a:p>
          <a:p>
            <a:r>
              <a:rPr lang="en-US" dirty="0"/>
              <a:t>The grey box shows one line from the header file – this line is a prototype for </a:t>
            </a:r>
            <a:r>
              <a:rPr lang="en-US" dirty="0" err="1"/>
              <a:t>onTime</a:t>
            </a:r>
            <a:r>
              <a:rPr lang="en-US" dirty="0"/>
              <a:t>(). </a:t>
            </a:r>
          </a:p>
          <a:p>
            <a:r>
              <a:rPr lang="en-US" dirty="0"/>
              <a:t>The name of the passed variable (‘on’ in this case) is actually ignored in the prototype</a:t>
            </a:r>
          </a:p>
          <a:p>
            <a:r>
              <a:rPr lang="en-US" dirty="0"/>
              <a:t>It is the # of variables the order, and their types that are important. (the signature)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Notice</a:t>
            </a:r>
            <a:r>
              <a:rPr lang="en-US" dirty="0"/>
              <a:t> – NO curly braces, ends in a semi colon.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138362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some of this last time but I am building up and reinforcing the vocabulary.</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For the functions the lines in the header file are called the prototypes.  Each prototype has a distinct signature.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“The Signature”   which must match perfectly between header file and the cpp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variable name in the prototype is irrelevant and need not even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26731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grey box is showing the code that implements the </a:t>
            </a:r>
            <a:r>
              <a:rPr lang="en-US" dirty="0" err="1"/>
              <a:t>onTime</a:t>
            </a:r>
            <a:r>
              <a:rPr lang="en-US" dirty="0"/>
              <a:t>() function.</a:t>
            </a:r>
          </a:p>
          <a:p>
            <a:r>
              <a:rPr lang="en-US" dirty="0"/>
              <a:t>Passed and returned variable types are strictly according to the prototype. </a:t>
            </a:r>
          </a:p>
          <a:p>
            <a:r>
              <a:rPr lang="en-US" b="1" dirty="0"/>
              <a:t>Note:  </a:t>
            </a:r>
            <a:r>
              <a:rPr lang="en-US" b="0" dirty="0"/>
              <a:t>The implementation has curly brackets (prototype </a:t>
            </a:r>
            <a:r>
              <a:rPr lang="en-US" dirty="0"/>
              <a:t>did not have any)</a:t>
            </a:r>
          </a:p>
          <a:p>
            <a:endParaRPr lang="en-US" dirty="0"/>
          </a:p>
          <a:p>
            <a:r>
              <a:rPr lang="en-US" dirty="0"/>
              <a:t>The actual name of the passed variable is of course </a:t>
            </a:r>
            <a:r>
              <a:rPr lang="en-US" b="1" dirty="0"/>
              <a:t>NOT</a:t>
            </a:r>
            <a:r>
              <a:rPr lang="en-US" dirty="0"/>
              <a:t> ignored here .. Since your function code likely will be using it.</a:t>
            </a:r>
          </a:p>
          <a:p>
            <a:r>
              <a:rPr lang="en-US" dirty="0"/>
              <a:t>My coding style – all internal (private variables) are named with a leading underscore just for clarity)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left. This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The term member is used to indicate that these items are part of the class definition and not normal everyday code. </a:t>
            </a:r>
          </a:p>
          <a:p>
            <a:r>
              <a:rPr lang="en-US" dirty="0"/>
              <a:t>A member variable or a member function is implemented inside the shoe box. But if it is public – it can be called from outside.</a:t>
            </a:r>
          </a:p>
          <a:p>
            <a:endParaRPr lang="en-US" dirty="0"/>
          </a:p>
          <a:p>
            <a:r>
              <a:rPr lang="en-US" dirty="0"/>
              <a:t>Most of the methods (or functions if you prefer) just get or set internal variables. In quick and out.</a:t>
            </a:r>
          </a:p>
          <a:p>
            <a:r>
              <a:rPr lang="en-US" dirty="0"/>
              <a:t>The update method reads and acts on the internal variables</a:t>
            </a:r>
          </a:p>
          <a:p>
            <a:r>
              <a:rPr lang="en-US" dirty="0"/>
              <a:t>In the code I am showing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926735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this is review from last time – getting reacquainted with the terminology.</a:t>
            </a:r>
          </a:p>
          <a:p>
            <a:r>
              <a:rPr lang="en-US" dirty="0"/>
              <a:t>Talk it through as text box builds up in several stages. </a:t>
            </a:r>
          </a:p>
          <a:p>
            <a:endParaRPr lang="en-US" dirty="0"/>
          </a:p>
          <a:p>
            <a:r>
              <a:rPr lang="en-US" dirty="0"/>
              <a:t>Be sure to differentiate between the class definition (the pastry cutter) and the specific object (the mince pie)</a:t>
            </a:r>
          </a:p>
          <a:p>
            <a:endParaRPr lang="en-US" dirty="0"/>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r>
              <a:rPr lang="en-US" dirty="0"/>
              <a:t>The update function will examine those internal variables to see if it is time to do something.</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a:t>
            </a:r>
            <a:r>
              <a:rPr lang="en-US" sz="1200" b="1" dirty="0">
                <a:solidFill>
                  <a:schemeClr val="accent1">
                    <a:lumMod val="75000"/>
                  </a:schemeClr>
                </a:solidFill>
                <a:latin typeface="Courier New" panose="02070309020205020404" pitchFamily="49" charset="0"/>
                <a:cs typeface="Courier New" panose="02070309020205020404" pitchFamily="49" charset="0"/>
              </a:rPr>
              <a:t>fails</a:t>
            </a:r>
            <a:r>
              <a:rPr lang="en-US" sz="1200" dirty="0">
                <a:solidFill>
                  <a:schemeClr val="accent1">
                    <a:lumMod val="75000"/>
                  </a:schemeClr>
                </a:solidFill>
                <a:latin typeface="Courier New" panose="02070309020205020404" pitchFamily="49" charset="0"/>
                <a:cs typeface="Courier New" panose="02070309020205020404" pitchFamily="49" charset="0"/>
              </a:rPr>
              <a:t>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The first is good for code under development .. The second is good for your final code – other sketches can just use it by including it..</a:t>
            </a:r>
          </a:p>
          <a:p>
            <a:endParaRPr lang="en-US" dirty="0"/>
          </a:p>
          <a:p>
            <a:r>
              <a:rPr lang="en-US" dirty="0"/>
              <a:t>Within libraries can have as many subfolders as you like - It would be a good idea to put the two Led2 files in their own subfolder</a:t>
            </a:r>
          </a:p>
          <a:p>
            <a:endParaRPr lang="en-US" dirty="0"/>
          </a:p>
          <a:p>
            <a:r>
              <a:rPr lang="en-US" b="1" dirty="0"/>
              <a:t>Take a look at IDE again</a:t>
            </a:r>
          </a:p>
          <a:p>
            <a:r>
              <a:rPr lang="en-US" dirty="0"/>
              <a:t>Option 1 is good for developing class programs. (all files are visible withing the IDE – compile errors will give warnings)</a:t>
            </a:r>
          </a:p>
          <a:p>
            <a:r>
              <a:rPr lang="en-US" dirty="0"/>
              <a:t>Option 2 is good when the code is ‘stable’ – many sketches can share the class without having lots of copies floating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inside it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there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8053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mentioned last time I am not a professional programmer but I always like learning new things.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a:p>
            <a:r>
              <a:rPr lang="en-US" dirty="0"/>
              <a:t>Explain pros and cons of #pragma once     (even when copied and pasted it still works)   </a:t>
            </a:r>
          </a:p>
          <a:p>
            <a:endParaRPr lang="en-US" dirty="0"/>
          </a:p>
          <a:p>
            <a:r>
              <a:rPr lang="en-US" dirty="0"/>
              <a:t>With the traditional guard approach a copy /paste will fail if you do not rename the ‘variable’ you are defining. </a:t>
            </a:r>
          </a:p>
          <a:p>
            <a:r>
              <a:rPr lang="en-US" dirty="0"/>
              <a:t>And the error messages that result might not point directly back here!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 . Talk it through.</a:t>
            </a:r>
          </a:p>
          <a:p>
            <a:endParaRPr lang="en-US" dirty="0"/>
          </a:p>
          <a:p>
            <a:r>
              <a:rPr lang="en-US" dirty="0"/>
              <a:t>This is showing the ‘constructors’ (plural)</a:t>
            </a:r>
          </a:p>
          <a:p>
            <a:r>
              <a:rPr lang="en-US" dirty="0"/>
              <a:t>Two different signatures – saving a few lines in our sketch.</a:t>
            </a:r>
          </a:p>
          <a:p>
            <a:endParaRPr lang="en-US" dirty="0"/>
          </a:p>
          <a:p>
            <a:r>
              <a:rPr lang="en-US" dirty="0"/>
              <a:t>Separate </a:t>
            </a:r>
            <a:r>
              <a:rPr lang="en-US" dirty="0" err="1"/>
              <a:t>init</a:t>
            </a:r>
            <a:r>
              <a:rPr lang="en-US" dirty="0"/>
              <a:t>() code allows calling it twice (or more) without needing to repeat the code. </a:t>
            </a:r>
          </a:p>
          <a:p>
            <a:endParaRPr lang="en-US" dirty="0"/>
          </a:p>
          <a:p>
            <a:r>
              <a:rPr lang="en-US" dirty="0"/>
              <a:t>I think in general it is a good practice is to minimize repetition of code – use standalone functions and call them as needed.</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67803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it through.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functions with same name but different signatures.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for writing a property (set its value), other for reading the property back (get its value).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20169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demos coming up.</a:t>
            </a:r>
          </a:p>
          <a:p>
            <a:r>
              <a:rPr lang="en-US" dirty="0"/>
              <a:t>I will share and wink over to Arduino IDE</a:t>
            </a:r>
          </a:p>
          <a:p>
            <a:r>
              <a:rPr lang="en-US" dirty="0"/>
              <a:t>Stop sharing and switch cameras to look down the Arduino.</a:t>
            </a:r>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105764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Point out how class header and cpp files are visible in the IDE as tabs</a:t>
            </a:r>
          </a:p>
          <a:p>
            <a:r>
              <a:rPr lang="en-US" dirty="0"/>
              <a:t>Look into class code – discuss how it is working as our sketch code flows through the lines.</a:t>
            </a:r>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My class code development has not been sitting still.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This presentation has been in the works for more than six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Courier New" panose="02070309020205020404" pitchFamily="49" charset="0"/>
              </a:rPr>
              <a:t>I did not want make disruptive changes to Led2 and will keep it around as a companion to this presentation.</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407376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at Widnes shed circa 1964</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FF"/>
                </a:solidFill>
                <a:latin typeface="Courier New" panose="02070309020205020404" pitchFamily="49" charset="0"/>
                <a:cs typeface="Courier New" panose="02070309020205020404" pitchFamily="49" charset="0"/>
              </a:rPr>
              <a:t>Enumeration – behind the scenes stored as a number, but in the sketch we use the words as given.</a:t>
            </a:r>
          </a:p>
          <a:p>
            <a:endParaRPr lang="en-US" sz="1200" dirty="0">
              <a:solidFill>
                <a:srgbClr val="3333FF"/>
              </a:solidFill>
              <a:latin typeface="Courier New" panose="02070309020205020404" pitchFamily="49" charset="0"/>
              <a:cs typeface="Courier New" panose="02070309020205020404" pitchFamily="49" charset="0"/>
            </a:endParaRPr>
          </a:p>
          <a:p>
            <a:r>
              <a:rPr lang="en-US" sz="1200" dirty="0">
                <a:solidFill>
                  <a:srgbClr val="3333FF"/>
                </a:solidFill>
                <a:latin typeface="Courier New" panose="02070309020205020404" pitchFamily="49" charset="0"/>
                <a:cs typeface="Courier New" panose="02070309020205020404" pitchFamily="49" charset="0"/>
              </a:rPr>
              <a:t>Normal – call on and off for led operation</a:t>
            </a:r>
          </a:p>
          <a:p>
            <a:r>
              <a:rPr lang="en-US" sz="1200" dirty="0">
                <a:solidFill>
                  <a:srgbClr val="3333FF"/>
                </a:solidFill>
                <a:latin typeface="Courier New" panose="02070309020205020404" pitchFamily="49" charset="0"/>
                <a:cs typeface="Courier New" panose="02070309020205020404" pitchFamily="49" charset="0"/>
              </a:rPr>
              <a:t>Blink – configure on time and off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FF"/>
                </a:solidFill>
                <a:latin typeface="Courier New" panose="02070309020205020404" pitchFamily="49" charset="0"/>
                <a:cs typeface="Courier New" panose="02070309020205020404" pitchFamily="49" charset="0"/>
              </a:rPr>
              <a:t>Random – configure minimum and maximum on time and off time but actual time is random</a:t>
            </a:r>
          </a:p>
          <a:p>
            <a:r>
              <a:rPr lang="en-US" sz="1200" dirty="0">
                <a:solidFill>
                  <a:srgbClr val="3333FF"/>
                </a:solidFill>
                <a:latin typeface="Courier New" panose="02070309020205020404" pitchFamily="49" charset="0"/>
                <a:cs typeface="Courier New" panose="02070309020205020404" pitchFamily="49" charset="0"/>
              </a:rPr>
              <a:t>Flicker – configure a flickering candle effect – using timing and intensity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FF"/>
                </a:solidFill>
                <a:latin typeface="Courier New" panose="02070309020205020404" pitchFamily="49" charset="0"/>
                <a:cs typeface="Courier New" panose="02070309020205020404" pitchFamily="49" charset="0"/>
              </a:rPr>
              <a:t>Welding– configure a welding effect similar to flickering candle effect and random mode together. Also with second led for an afterglow effect.</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34</a:t>
            </a:fld>
            <a:endParaRPr lang="en-US"/>
          </a:p>
        </p:txBody>
      </p:sp>
    </p:spTree>
    <p:extLst>
      <p:ext uri="{BB962C8B-B14F-4D97-AF65-F5344CB8AC3E}">
        <p14:creationId xmlns:p14="http://schemas.microsoft.com/office/powerpoint/2010/main" val="35276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1085048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12129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37</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41</a:t>
            </a:fld>
            <a:endParaRPr lang="en-US"/>
          </a:p>
        </p:txBody>
      </p:sp>
    </p:spTree>
    <p:extLst>
      <p:ext uri="{BB962C8B-B14F-4D97-AF65-F5344CB8AC3E}">
        <p14:creationId xmlns:p14="http://schemas.microsoft.com/office/powerpoint/2010/main" val="3668200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pPr marL="171450" indent="-171450">
              <a:buFontTx/>
              <a:buChar char="-"/>
            </a:pPr>
            <a:r>
              <a:rPr lang="en-US" dirty="0"/>
              <a:t>In the first part I introduced vocabulary, and develop the general concepts</a:t>
            </a:r>
          </a:p>
          <a:p>
            <a:pPr marL="171450" indent="-171450">
              <a:buFontTx/>
              <a:buChar char="-"/>
            </a:pPr>
            <a:r>
              <a:rPr lang="en-US" dirty="0"/>
              <a:t>We looked at some code fragments to understand how they work … but did not look at everything.</a:t>
            </a:r>
          </a:p>
          <a:p>
            <a:pPr marL="171450" indent="-171450">
              <a:buFontTx/>
              <a:buChar char="-"/>
            </a:pPr>
            <a:r>
              <a:rPr lang="en-US" dirty="0"/>
              <a:t>In todays second part we will go through a complete example … with some live demonstration of class programming.  </a:t>
            </a:r>
          </a:p>
          <a:p>
            <a:pPr marL="171450" indent="-171450">
              <a:buFontTx/>
              <a:buChar char="-"/>
            </a:pPr>
            <a:r>
              <a:rPr lang="en-US" dirty="0"/>
              <a:t>Some winking back and forth (two webcams in use) + some screen sharing.</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Getting reacquainted with the vocabulary</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Building on Part 1 material this is our sketch as it was introduced last time.</a:t>
            </a:r>
          </a:p>
          <a:p>
            <a:r>
              <a:rPr lang="en-US" sz="1200" dirty="0">
                <a:solidFill>
                  <a:schemeClr val="bg1"/>
                </a:solidFill>
              </a:rPr>
              <a:t>At the moment we are chatting about </a:t>
            </a:r>
            <a:r>
              <a:rPr lang="en-US" sz="1200" b="1" dirty="0">
                <a:solidFill>
                  <a:schemeClr val="bg1"/>
                </a:solidFill>
              </a:rPr>
              <a:t>using</a:t>
            </a:r>
            <a:r>
              <a:rPr lang="en-US" sz="1200" dirty="0">
                <a:solidFill>
                  <a:schemeClr val="bg1"/>
                </a:solidFill>
              </a:rPr>
              <a:t> the class …. Not about writing the class definition. (cover writing the class later)</a:t>
            </a:r>
          </a:p>
          <a:p>
            <a:r>
              <a:rPr lang="en-US" sz="1200" dirty="0">
                <a:solidFill>
                  <a:schemeClr val="bg1"/>
                </a:solidFill>
              </a:rPr>
              <a:t>This is a typical style – but by no means the only way of doing it.</a:t>
            </a:r>
          </a:p>
          <a:p>
            <a:endParaRPr lang="en-US" sz="1200" b="1" dirty="0">
              <a:solidFill>
                <a:schemeClr val="bg1"/>
              </a:solidFill>
            </a:endParaRPr>
          </a:p>
          <a:p>
            <a:r>
              <a:rPr lang="en-US" sz="1200" b="1" dirty="0">
                <a:solidFill>
                  <a:schemeClr val="bg1"/>
                </a:solidFill>
              </a:rPr>
              <a:t>First: What does the #include line do ? </a:t>
            </a:r>
          </a:p>
          <a:p>
            <a:r>
              <a:rPr lang="en-US" sz="1200" b="0" dirty="0">
                <a:solidFill>
                  <a:schemeClr val="bg1"/>
                </a:solidFill>
              </a:rPr>
              <a:t>It is what is called a compiler directive – it is not something that ends up in your code after it is compiled – but it does tell the compiler to do something.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 and then continues compiling starting with the first line of the header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NOT unique to classes and this behavior is used frequently on software projects where code is shared. </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I assumed this mental model .. And conveyed it as such .. But left it dangling a bit at the end.</a:t>
            </a:r>
          </a:p>
          <a:p>
            <a:r>
              <a:rPr lang="en-US" dirty="0"/>
              <a:t>I need to bring in some terminology  which we will go into in more depth later.</a:t>
            </a:r>
          </a:p>
          <a:p>
            <a:pPr marL="171450" indent="-171450">
              <a:buFontTx/>
              <a:buChar char="-"/>
            </a:pPr>
            <a:r>
              <a:rPr lang="en-US" dirty="0"/>
              <a:t>“The Sketch”  is most definitely outside of the shoebox. No hidden complexity is visible here.</a:t>
            </a:r>
          </a:p>
          <a:p>
            <a:pPr marL="171450" indent="-171450">
              <a:buFontTx/>
              <a:buChar char="-"/>
            </a:pPr>
            <a:r>
              <a:rPr lang="en-US" dirty="0"/>
              <a:t>The Header File – defines private and public variables and has ‘prototypes’ for functions – more on prototypes later</a:t>
            </a:r>
          </a:p>
          <a:p>
            <a:pPr marL="171450" indent="-171450">
              <a:buFontTx/>
              <a:buChar char="-"/>
            </a:pPr>
            <a:r>
              <a:rPr lang="en-US" dirty="0"/>
              <a:t>Notice the sketch and CPP both ‘include’ the header. </a:t>
            </a:r>
          </a:p>
          <a:p>
            <a:pPr marL="171450" indent="-171450">
              <a:buFontTx/>
              <a:buChar char="-"/>
            </a:pPr>
            <a:r>
              <a:rPr lang="en-US" dirty="0"/>
              <a:t>This is so the compiler know what functions are implemented in the CPP and wont complain when you use them.</a:t>
            </a:r>
          </a:p>
          <a:p>
            <a:pPr marL="171450" indent="-171450">
              <a:buFontTx/>
              <a:buChar char="-"/>
            </a:pPr>
            <a:r>
              <a:rPr lang="en-US" dirty="0"/>
              <a:t>The CPP file – is also called an implementation file – it has the code that implements the functions that we need </a:t>
            </a:r>
          </a:p>
          <a:p>
            <a:pPr marL="171450" indent="-171450">
              <a:buFontTx/>
              <a:buChar char="-"/>
            </a:pPr>
            <a:r>
              <a:rPr lang="en-US" dirty="0"/>
              <a:t>This file organization is commonly used for ANY shared code – (with or without classes).</a:t>
            </a:r>
          </a:p>
          <a:p>
            <a:pPr marL="171450" indent="-171450">
              <a:buFontTx/>
              <a:buChar char="-"/>
            </a:pPr>
            <a:r>
              <a:rPr lang="en-US" dirty="0"/>
              <a:t>Header file and implementation file are normally a matched set. (matched by naming and the contents)</a:t>
            </a:r>
          </a:p>
          <a:p>
            <a:endParaRPr lang="en-US" dirty="0"/>
          </a:p>
          <a:p>
            <a:r>
              <a:rPr lang="en-US" dirty="0"/>
              <a:t>I had assumed this mental model because I was developing with my library in mind</a:t>
            </a:r>
          </a:p>
          <a:p>
            <a:r>
              <a:rPr lang="en-US" dirty="0"/>
              <a:t>I knew where the header and implementation file were going to go.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 you could put all three of these code bits into one larger file … next page.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all in one approach the same elements we just talked about are all there .. (We just don’t need the #include lines)</a:t>
            </a:r>
          </a:p>
          <a:p>
            <a:r>
              <a:rPr lang="en-US" dirty="0"/>
              <a:t>This is an excellent approach as you are writing a new class for the first time. </a:t>
            </a:r>
          </a:p>
          <a:p>
            <a:r>
              <a:rPr lang="en-US" dirty="0"/>
              <a:t>No need to juggle multiple files – no concerns about other users.</a:t>
            </a:r>
          </a:p>
          <a:p>
            <a:r>
              <a:rPr lang="en-US" dirty="0"/>
              <a:t>Once the code is mature then carve it out and make up the separate files – this is trivial to do.</a:t>
            </a:r>
          </a:p>
          <a:p>
            <a:endParaRPr lang="en-US" dirty="0"/>
          </a:p>
          <a:p>
            <a:r>
              <a:rPr lang="en-US" dirty="0"/>
              <a:t>This is an early test of my setup – second web camera and also sharing the Arduino 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want to go too deep explaining code here – we will cover it more later on.</a:t>
            </a:r>
          </a:p>
          <a:p>
            <a:endParaRPr lang="en-US" dirty="0"/>
          </a:p>
          <a:p>
            <a:r>
              <a:rPr lang="en-US" dirty="0"/>
              <a:t>Point out key terms:</a:t>
            </a:r>
          </a:p>
          <a:p>
            <a:pPr marL="171450" indent="-171450">
              <a:buFontTx/>
              <a:buChar char="-"/>
            </a:pPr>
            <a:r>
              <a:rPr lang="en-US" dirty="0"/>
              <a:t>Point out private and public sections, order is not important.  There is a private function </a:t>
            </a:r>
            <a:r>
              <a:rPr lang="en-US" dirty="0" err="1"/>
              <a:t>init</a:t>
            </a:r>
            <a:r>
              <a:rPr lang="en-US" dirty="0"/>
              <a:t>()   </a:t>
            </a:r>
          </a:p>
          <a:p>
            <a:pPr marL="171450" indent="-171450">
              <a:buFontTx/>
              <a:buChar char="-"/>
            </a:pPr>
            <a:r>
              <a:rPr lang="en-US" dirty="0"/>
              <a:t>Explain the ‘scope operator’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73382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all of the code in one file is convenient for first time development work.</a:t>
            </a:r>
          </a:p>
          <a:p>
            <a:r>
              <a:rPr lang="en-US" dirty="0"/>
              <a:t>Knowing when to split it into separate header and implementation files is a matter of judgement. </a:t>
            </a:r>
          </a:p>
          <a:p>
            <a:r>
              <a:rPr lang="en-US" dirty="0"/>
              <a:t>There is no right or wrong answer.</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672558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hyperlink" Target="https://github.com/Alan-Lomax" TargetMode="External"/><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4" Type="http://schemas.openxmlformats.org/officeDocument/2006/relationships/hyperlink" Target="https://github.com/Alan-Lomax/Timer" TargetMode="External"/><Relationship Id="rId9"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7.png"/><Relationship Id="rId5" Type="http://schemas.openxmlformats.org/officeDocument/2006/relationships/slide" Target="slide12.xml"/><Relationship Id="rId10" Type="http://schemas.openxmlformats.org/officeDocument/2006/relationships/slide" Target="slide39.xml"/><Relationship Id="rId4" Type="http://schemas.openxmlformats.org/officeDocument/2006/relationships/slide" Target="slide8.xml"/><Relationship Id="rId9" Type="http://schemas.openxmlformats.org/officeDocument/2006/relationships/slide" Target="slide38.xml"/></Relationships>
</file>

<file path=ppt/slides/_rels/slide40.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s://www.guru99.com/cpp-classes-objects.html"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hyperlink" Target="https://www.tutorialspoint.com/cplusplus/cpp_conditional_operator.htm" TargetMode="External"/><Relationship Id="rId11" Type="http://schemas.openxmlformats.org/officeDocument/2006/relationships/image" Target="../media/image7.png"/><Relationship Id="rId5" Type="http://schemas.openxmlformats.org/officeDocument/2006/relationships/hyperlink" Target="https://learn.adafruit.com/multi-tasking-the-arduino-part-1/overview" TargetMode="External"/><Relationship Id="rId10" Type="http://schemas.openxmlformats.org/officeDocument/2006/relationships/hyperlink" Target="https://www.acodersjourney.com/top-10-c-header-file-mistakes-and-how-to-fix-them/"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All in one View</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3272246" y="3021602"/>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3276600" y="895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Header ‘Code’</a:t>
            </a:r>
          </a:p>
        </p:txBody>
      </p:sp>
      <p:sp>
        <p:nvSpPr>
          <p:cNvPr id="11" name="Rectangle 10">
            <a:extLst>
              <a:ext uri="{FF2B5EF4-FFF2-40B4-BE49-F238E27FC236}">
                <a16:creationId xmlns:a16="http://schemas.microsoft.com/office/drawing/2014/main" id="{D9965A67-64E0-4178-82EC-A604ADD32FE2}"/>
              </a:ext>
            </a:extLst>
          </p:cNvPr>
          <p:cNvSpPr/>
          <p:nvPr/>
        </p:nvSpPr>
        <p:spPr>
          <a:xfrm>
            <a:off x="3276600" y="1802402"/>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Implementation ‘Code’</a:t>
            </a:r>
          </a:p>
        </p:txBody>
      </p:sp>
      <p:sp>
        <p:nvSpPr>
          <p:cNvPr id="13" name="TextBox 12">
            <a:extLst>
              <a:ext uri="{FF2B5EF4-FFF2-40B4-BE49-F238E27FC236}">
                <a16:creationId xmlns:a16="http://schemas.microsoft.com/office/drawing/2014/main" id="{0FAA243E-5878-4796-B0EC-FD081ACD4377}"/>
              </a:ext>
            </a:extLst>
          </p:cNvPr>
          <p:cNvSpPr txBox="1"/>
          <p:nvPr/>
        </p:nvSpPr>
        <p:spPr>
          <a:xfrm>
            <a:off x="533400" y="4539699"/>
            <a:ext cx="6586944" cy="369332"/>
          </a:xfrm>
          <a:prstGeom prst="rect">
            <a:avLst/>
          </a:prstGeom>
          <a:noFill/>
        </p:spPr>
        <p:txBody>
          <a:bodyPr wrap="square">
            <a:spAutoFit/>
          </a:bodyPr>
          <a:lstStyle/>
          <a:p>
            <a:r>
              <a:rPr lang="en-US" dirty="0"/>
              <a:t>A </a:t>
            </a:r>
            <a:r>
              <a:rPr lang="en-US" b="1" dirty="0"/>
              <a:t>Quick Show and Tell - </a:t>
            </a:r>
            <a:r>
              <a:rPr lang="en-US" dirty="0"/>
              <a:t>of all in one code. (</a:t>
            </a:r>
            <a:r>
              <a:rPr lang="en-US" dirty="0">
                <a:solidFill>
                  <a:srgbClr val="FF0000"/>
                </a:solidFill>
              </a:rPr>
              <a:t>MERG Demo 0a</a:t>
            </a:r>
            <a:r>
              <a:rPr lang="en-US" dirty="0"/>
              <a:t>) </a:t>
            </a:r>
          </a:p>
        </p:txBody>
      </p:sp>
      <p:grpSp>
        <p:nvGrpSpPr>
          <p:cNvPr id="8" name="Group 7">
            <a:extLst>
              <a:ext uri="{FF2B5EF4-FFF2-40B4-BE49-F238E27FC236}">
                <a16:creationId xmlns:a16="http://schemas.microsoft.com/office/drawing/2014/main" id="{2E60717E-804F-4C62-8F7B-C878DEA85AF6}"/>
              </a:ext>
            </a:extLst>
          </p:cNvPr>
          <p:cNvGrpSpPr/>
          <p:nvPr/>
        </p:nvGrpSpPr>
        <p:grpSpPr>
          <a:xfrm>
            <a:off x="5329646" y="740500"/>
            <a:ext cx="2053046" cy="3662499"/>
            <a:chOff x="6021977" y="1662249"/>
            <a:chExt cx="2053046" cy="2590800"/>
          </a:xfrm>
        </p:grpSpPr>
        <p:sp>
          <p:nvSpPr>
            <p:cNvPr id="9" name="Right Brace 8">
              <a:extLst>
                <a:ext uri="{FF2B5EF4-FFF2-40B4-BE49-F238E27FC236}">
                  <a16:creationId xmlns:a16="http://schemas.microsoft.com/office/drawing/2014/main" id="{FC093F8C-834B-4FB6-8EB2-9FABA758C973}"/>
                </a:ext>
              </a:extLst>
            </p:cNvPr>
            <p:cNvSpPr/>
            <p:nvPr/>
          </p:nvSpPr>
          <p:spPr>
            <a:xfrm>
              <a:off x="6021977" y="1662249"/>
              <a:ext cx="685800" cy="2590800"/>
            </a:xfrm>
            <a:prstGeom prst="rightBrace">
              <a:avLst/>
            </a:prstGeom>
            <a:ln w="381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sp>
          <p:nvSpPr>
            <p:cNvPr id="12" name="TextBox 11">
              <a:extLst>
                <a:ext uri="{FF2B5EF4-FFF2-40B4-BE49-F238E27FC236}">
                  <a16:creationId xmlns:a16="http://schemas.microsoft.com/office/drawing/2014/main" id="{B452531B-208A-424B-B3D1-9BE79A205DA4}"/>
                </a:ext>
              </a:extLst>
            </p:cNvPr>
            <p:cNvSpPr txBox="1"/>
            <p:nvPr/>
          </p:nvSpPr>
          <p:spPr>
            <a:xfrm>
              <a:off x="6469029" y="3047266"/>
              <a:ext cx="1605994" cy="457205"/>
            </a:xfrm>
            <a:prstGeom prst="rect">
              <a:avLst/>
            </a:prstGeom>
            <a:noFill/>
            <a:ln>
              <a:solidFill>
                <a:srgbClr val="3333FF"/>
              </a:solidFill>
            </a:ln>
          </p:spPr>
          <p:txBody>
            <a:bodyPr wrap="square" rtlCol="0">
              <a:spAutoFit/>
            </a:bodyPr>
            <a:lstStyle/>
            <a:p>
              <a:r>
                <a:rPr lang="en-US" dirty="0">
                  <a:solidFill>
                    <a:srgbClr val="3333FF"/>
                  </a:solidFill>
                </a:rPr>
                <a:t>A single sketch (*.INO file)</a:t>
              </a:r>
            </a:p>
          </p:txBody>
        </p:sp>
      </p:grpSp>
    </p:spTree>
    <p:extLst>
      <p:ext uri="{BB962C8B-B14F-4D97-AF65-F5344CB8AC3E}">
        <p14:creationId xmlns:p14="http://schemas.microsoft.com/office/powerpoint/2010/main" val="13593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3F4A-B72A-4896-8807-D94D8A7E01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C89502-E656-407B-A470-37DADF5D6AE2}"/>
              </a:ext>
            </a:extLst>
          </p:cNvPr>
          <p:cNvSpPr>
            <a:spLocks noGrp="1"/>
          </p:cNvSpPr>
          <p:nvPr>
            <p:ph idx="1"/>
          </p:nvPr>
        </p:nvSpPr>
        <p:spPr>
          <a:xfrm>
            <a:off x="345797" y="1139762"/>
            <a:ext cx="7238999" cy="3576168"/>
          </a:xfrm>
        </p:spPr>
        <p:txBody>
          <a:bodyPr>
            <a:normAutofit fontScale="85000" lnSpcReduction="10000"/>
          </a:bodyPr>
          <a:lstStyle/>
          <a:p>
            <a:r>
              <a:rPr lang="en-US" dirty="0"/>
              <a:t>The class code does not </a:t>
            </a:r>
            <a:r>
              <a:rPr lang="en-US" b="1" i="1" dirty="0"/>
              <a:t>need</a:t>
            </a:r>
            <a:r>
              <a:rPr lang="en-US" dirty="0"/>
              <a:t> to be separate.</a:t>
            </a:r>
            <a:endParaRPr lang="en-US" b="1" i="1" dirty="0"/>
          </a:p>
          <a:p>
            <a:r>
              <a:rPr lang="en-US" dirty="0"/>
              <a:t>You </a:t>
            </a:r>
            <a:r>
              <a:rPr lang="en-US" b="1" dirty="0"/>
              <a:t>could</a:t>
            </a:r>
            <a:r>
              <a:rPr lang="en-US" dirty="0"/>
              <a:t> put class code right in your sketch and then there is only one file to maintain.</a:t>
            </a:r>
          </a:p>
          <a:p>
            <a:r>
              <a:rPr lang="en-US" dirty="0"/>
              <a:t>But lose a key advantage – libraries and code sharing</a:t>
            </a:r>
          </a:p>
          <a:p>
            <a:r>
              <a:rPr lang="en-US" dirty="0"/>
              <a:t>And a big drawback is that the hidden complexity is now back in plain view.</a:t>
            </a:r>
          </a:p>
          <a:p>
            <a:r>
              <a:rPr lang="en-US" dirty="0"/>
              <a:t>It is not typical to put your final class code in one file but it can be done and is perfectly fine for development work.</a:t>
            </a:r>
          </a:p>
        </p:txBody>
      </p:sp>
    </p:spTree>
    <p:extLst>
      <p:ext uri="{BB962C8B-B14F-4D97-AF65-F5344CB8AC3E}">
        <p14:creationId xmlns:p14="http://schemas.microsoft.com/office/powerpoint/2010/main" val="400129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0"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animEffect transition="in" filter="fade">
                                      <p:cBhvr>
                                        <p:cTn id="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Moving Forward</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62249"/>
            <a:ext cx="2057400" cy="9021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181100" y="2952750"/>
            <a:ext cx="1905000" cy="19389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Create objects (</a:t>
            </a:r>
            <a:r>
              <a:rPr lang="en-US" sz="1200" b="1" dirty="0">
                <a:solidFill>
                  <a:schemeClr val="bg1"/>
                </a:solidFill>
              </a:rPr>
              <a:t>use</a:t>
            </a:r>
            <a:r>
              <a:rPr lang="en-US" sz="1200" dirty="0">
                <a:solidFill>
                  <a:schemeClr val="bg1"/>
                </a:solidFill>
              </a:rPr>
              <a:t> classes)</a:t>
            </a:r>
          </a:p>
        </p:txBody>
      </p:sp>
      <p:sp>
        <p:nvSpPr>
          <p:cNvPr id="8" name="Rectangle 7">
            <a:extLst>
              <a:ext uri="{FF2B5EF4-FFF2-40B4-BE49-F238E27FC236}">
                <a16:creationId xmlns:a16="http://schemas.microsoft.com/office/drawing/2014/main" id="{C10D932C-861E-4942-B493-7E5267E103D8}"/>
              </a:ext>
            </a:extLst>
          </p:cNvPr>
          <p:cNvSpPr/>
          <p:nvPr/>
        </p:nvSpPr>
        <p:spPr>
          <a:xfrm>
            <a:off x="4191000" y="2252798"/>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Define types and what functions are available.</a:t>
            </a:r>
          </a:p>
        </p:txBody>
      </p:sp>
      <p:sp>
        <p:nvSpPr>
          <p:cNvPr id="12" name="Rectangle 11">
            <a:extLst>
              <a:ext uri="{FF2B5EF4-FFF2-40B4-BE49-F238E27FC236}">
                <a16:creationId xmlns:a16="http://schemas.microsoft.com/office/drawing/2014/main" id="{D31F60E1-F438-4C8B-9845-E8611F2FB048}"/>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3" name="Rectangle 12">
            <a:extLst>
              <a:ext uri="{FF2B5EF4-FFF2-40B4-BE49-F238E27FC236}">
                <a16:creationId xmlns:a16="http://schemas.microsoft.com/office/drawing/2014/main" id="{01F29F70-3CF2-44B1-B76A-66FA79D44223}"/>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14" name="Rectangle 13">
            <a:extLst>
              <a:ext uri="{FF2B5EF4-FFF2-40B4-BE49-F238E27FC236}">
                <a16:creationId xmlns:a16="http://schemas.microsoft.com/office/drawing/2014/main" id="{52F50C3E-8A27-4E38-A6FE-0A3B94BFED53}"/>
              </a:ext>
            </a:extLst>
          </p:cNvPr>
          <p:cNvSpPr/>
          <p:nvPr/>
        </p:nvSpPr>
        <p:spPr>
          <a:xfrm>
            <a:off x="4191000" y="3524523"/>
            <a:ext cx="20574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Implement the functions</a:t>
            </a:r>
          </a:p>
        </p:txBody>
      </p:sp>
    </p:spTree>
    <p:extLst>
      <p:ext uri="{BB962C8B-B14F-4D97-AF65-F5344CB8AC3E}">
        <p14:creationId xmlns:p14="http://schemas.microsoft.com/office/powerpoint/2010/main" val="5719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Header File</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275272" cy="3196589"/>
          </a:xfrm>
        </p:spPr>
        <p:txBody>
          <a:bodyPr>
            <a:normAutofit fontScale="77500" lnSpcReduction="20000"/>
          </a:bodyPr>
          <a:lstStyle/>
          <a:p>
            <a:r>
              <a:rPr lang="en-US" sz="2000" dirty="0"/>
              <a:t>Declares the private and public member </a:t>
            </a:r>
            <a:r>
              <a:rPr lang="en-US" sz="2000" dirty="0">
                <a:solidFill>
                  <a:srgbClr val="3333FF"/>
                </a:solidFill>
              </a:rPr>
              <a:t>variables</a:t>
            </a:r>
            <a:r>
              <a:rPr lang="en-US" sz="2000" dirty="0"/>
              <a:t> and </a:t>
            </a:r>
            <a:r>
              <a:rPr lang="en-US" sz="2000" dirty="0">
                <a:solidFill>
                  <a:srgbClr val="3333FF"/>
                </a:solidFill>
              </a:rPr>
              <a:t>functions</a:t>
            </a:r>
            <a:r>
              <a:rPr lang="en-US" sz="2000" dirty="0"/>
              <a:t> for our class</a:t>
            </a:r>
          </a:p>
          <a:p>
            <a:r>
              <a:rPr lang="en-US" sz="2000" dirty="0"/>
              <a:t>Each function is declared with its name and its </a:t>
            </a:r>
            <a:r>
              <a:rPr lang="en-US" sz="2000" b="1" dirty="0"/>
              <a:t>prototype</a:t>
            </a:r>
            <a:r>
              <a:rPr lang="en-US" sz="2000" dirty="0"/>
              <a:t>.</a:t>
            </a:r>
          </a:p>
          <a:p>
            <a:r>
              <a:rPr lang="en-US" sz="2000" b="1" dirty="0"/>
              <a:t>Prototype</a:t>
            </a:r>
            <a:r>
              <a:rPr lang="en-US" sz="2000" dirty="0"/>
              <a:t> = A strict definition of  passed variable types, their order, and also the returned variable type. This is very important so the compiler knows later on (in your sketch) what is expected for that function call.  Programmers will refer to the ‘signature’ of the prototype which is another way of saying it’s uniqueness.</a:t>
            </a:r>
          </a:p>
          <a:p>
            <a:r>
              <a:rPr lang="en-US" sz="2000" dirty="0"/>
              <a:t>We will see later my Led2 class has two constructors (with different signatures). Note: when you have several function declarations with the same name but where the parameter types are different it is called overloading the function. As long as each call has a distinct ‘signature’ this is ok.</a:t>
            </a:r>
            <a:endParaRPr lang="en-US" sz="2100" dirty="0"/>
          </a:p>
          <a:p>
            <a:r>
              <a:rPr lang="en-US" sz="2000" dirty="0"/>
              <a:t>The header could also implement functions (inside or outside of the class). Even though style guides may frown at it … it can still be done.</a:t>
            </a:r>
          </a:p>
          <a:p>
            <a:r>
              <a:rPr lang="en-US" sz="2000" b="1" dirty="0"/>
              <a:t>Here is one Line from the header file: </a:t>
            </a:r>
          </a:p>
        </p:txBody>
      </p:sp>
      <p:sp>
        <p:nvSpPr>
          <p:cNvPr id="7" name="TextBox 6">
            <a:extLst>
              <a:ext uri="{FF2B5EF4-FFF2-40B4-BE49-F238E27FC236}">
                <a16:creationId xmlns:a16="http://schemas.microsoft.com/office/drawing/2014/main" id="{37305FED-1A14-482D-B2C3-148783605100}"/>
              </a:ext>
            </a:extLst>
          </p:cNvPr>
          <p:cNvSpPr txBox="1"/>
          <p:nvPr/>
        </p:nvSpPr>
        <p:spPr>
          <a:xfrm>
            <a:off x="685800" y="4244339"/>
            <a:ext cx="7016193" cy="369332"/>
          </a:xfrm>
          <a:prstGeom prst="rect">
            <a:avLst/>
          </a:prstGeom>
          <a:solidFill>
            <a:schemeClr val="bg1">
              <a:lumMod val="85000"/>
            </a:schemeClr>
          </a:solidFill>
          <a:ln>
            <a:solidFill>
              <a:schemeClr val="tx1"/>
            </a:solidFill>
          </a:ln>
        </p:spPr>
        <p:txBody>
          <a:bodyPr wrap="square">
            <a:spAutoFit/>
          </a:bodyPr>
          <a:lstStyle/>
          <a:p>
            <a:r>
              <a:rPr lang="en-US" dirty="0"/>
              <a:t>void </a:t>
            </a:r>
            <a:r>
              <a:rPr lang="en-US" dirty="0" err="1"/>
              <a:t>onTime</a:t>
            </a:r>
            <a:r>
              <a:rPr lang="en-US" dirty="0"/>
              <a:t>(long </a:t>
            </a:r>
            <a:r>
              <a:rPr lang="en-US" dirty="0">
                <a:solidFill>
                  <a:srgbClr val="3333FF"/>
                </a:solidFill>
              </a:rPr>
              <a:t>on</a:t>
            </a:r>
            <a:r>
              <a:rPr lang="en-US" dirty="0"/>
              <a:t>);               // Set the </a:t>
            </a:r>
            <a:r>
              <a:rPr lang="en-US" dirty="0" err="1"/>
              <a:t>onTime</a:t>
            </a:r>
            <a:r>
              <a:rPr lang="en-US" dirty="0"/>
              <a:t> to a new value</a:t>
            </a:r>
          </a:p>
        </p:txBody>
      </p:sp>
    </p:spTree>
    <p:extLst>
      <p:ext uri="{BB962C8B-B14F-4D97-AF65-F5344CB8AC3E}">
        <p14:creationId xmlns:p14="http://schemas.microsoft.com/office/powerpoint/2010/main" val="21120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Prototype for simple constructor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32448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normAutofit/>
          </a:bodyPr>
          <a:lstStyle/>
          <a:p>
            <a:r>
              <a:rPr lang="en-US" dirty="0"/>
              <a:t>The C++ Program file  ( *.cpp)</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2367" y="882179"/>
            <a:ext cx="7619999" cy="2586990"/>
          </a:xfrm>
        </p:spPr>
        <p:txBody>
          <a:bodyPr>
            <a:normAutofit/>
          </a:bodyPr>
          <a:lstStyle/>
          <a:p>
            <a:r>
              <a:rPr lang="en-US" sz="2000" dirty="0"/>
              <a:t>Implements the member functions for our class.</a:t>
            </a:r>
          </a:p>
          <a:p>
            <a:r>
              <a:rPr lang="en-US" sz="2000" dirty="0"/>
              <a:t>Each function call was precisely identified in the header by a </a:t>
            </a:r>
            <a:r>
              <a:rPr lang="en-US" sz="2000" b="1" dirty="0"/>
              <a:t>prototype</a:t>
            </a:r>
            <a:r>
              <a:rPr lang="en-US" sz="2000" dirty="0"/>
              <a:t> having the same </a:t>
            </a:r>
            <a:r>
              <a:rPr lang="en-US" sz="2000" b="1" dirty="0"/>
              <a:t>signature</a:t>
            </a:r>
          </a:p>
        </p:txBody>
      </p:sp>
      <p:sp>
        <p:nvSpPr>
          <p:cNvPr id="7" name="TextBox 6">
            <a:extLst>
              <a:ext uri="{FF2B5EF4-FFF2-40B4-BE49-F238E27FC236}">
                <a16:creationId xmlns:a16="http://schemas.microsoft.com/office/drawing/2014/main" id="{7BB52735-34C9-4B1B-924E-86671E43387F}"/>
              </a:ext>
            </a:extLst>
          </p:cNvPr>
          <p:cNvSpPr txBox="1"/>
          <p:nvPr/>
        </p:nvSpPr>
        <p:spPr>
          <a:xfrm>
            <a:off x="609600" y="3644174"/>
            <a:ext cx="7620000" cy="923330"/>
          </a:xfrm>
          <a:prstGeom prst="rect">
            <a:avLst/>
          </a:prstGeom>
          <a:solidFill>
            <a:schemeClr val="bg1">
              <a:lumMod val="85000"/>
            </a:schemeClr>
          </a:solidFill>
          <a:ln>
            <a:solidFill>
              <a:schemeClr val="tx1"/>
            </a:solidFill>
          </a:ln>
        </p:spPr>
        <p:txBody>
          <a:bodyPr wrap="square">
            <a:spAutoFit/>
          </a:bodyPr>
          <a:lstStyle/>
          <a:p>
            <a:r>
              <a:rPr lang="en-US" dirty="0"/>
              <a:t>void Led2::</a:t>
            </a:r>
            <a:r>
              <a:rPr lang="en-US" dirty="0" err="1"/>
              <a:t>onTime</a:t>
            </a:r>
            <a:r>
              <a:rPr lang="en-US" dirty="0"/>
              <a:t>(long </a:t>
            </a:r>
            <a:r>
              <a:rPr lang="en-US" dirty="0">
                <a:solidFill>
                  <a:srgbClr val="3333FF"/>
                </a:solidFill>
              </a:rPr>
              <a:t>on</a:t>
            </a:r>
            <a:r>
              <a:rPr lang="en-US" dirty="0"/>
              <a:t>) </a:t>
            </a:r>
            <a:r>
              <a:rPr lang="en-US" dirty="0">
                <a:solidFill>
                  <a:schemeClr val="accent6">
                    <a:lumMod val="75000"/>
                  </a:schemeClr>
                </a:solidFill>
              </a:rPr>
              <a:t>{</a:t>
            </a:r>
            <a:r>
              <a:rPr lang="en-US" dirty="0"/>
              <a:t>           // update the desired on time of the led</a:t>
            </a:r>
          </a:p>
          <a:p>
            <a:r>
              <a:rPr lang="en-US" dirty="0"/>
              <a:t>  _</a:t>
            </a:r>
            <a:r>
              <a:rPr lang="en-US" dirty="0" err="1"/>
              <a:t>onTime</a:t>
            </a:r>
            <a:r>
              <a:rPr lang="en-US" dirty="0"/>
              <a:t> = </a:t>
            </a:r>
            <a:r>
              <a:rPr lang="en-US" dirty="0">
                <a:solidFill>
                  <a:srgbClr val="3333FF"/>
                </a:solidFill>
              </a:rPr>
              <a:t>on</a:t>
            </a:r>
            <a:r>
              <a:rPr lang="en-US" dirty="0"/>
              <a:t>;</a:t>
            </a:r>
          </a:p>
          <a:p>
            <a:r>
              <a:rPr lang="en-US" dirty="0">
                <a:solidFill>
                  <a:schemeClr val="accent6">
                    <a:lumMod val="75000"/>
                  </a:schemeClr>
                </a:solidFill>
              </a:rPr>
              <a:t>}</a:t>
            </a:r>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108817"/>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our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millis</a:t>
            </a:r>
            <a:r>
              <a:rPr lang="en-US" sz="900" dirty="0">
                <a:latin typeface="Courier New" panose="02070309020205020404" pitchFamily="49" charset="0"/>
                <a:cs typeface="Courier New" panose="02070309020205020404" pitchFamily="49" charset="0"/>
              </a:rPr>
              <a:t>() + (_state == HIGH ? _</a:t>
            </a:r>
            <a:r>
              <a:rPr lang="en-US" sz="900" dirty="0" err="1">
                <a:latin typeface="Courier New" panose="02070309020205020404" pitchFamily="49" charset="0"/>
                <a:cs typeface="Courier New" panose="02070309020205020404" pitchFamily="49" charset="0"/>
              </a:rPr>
              <a:t>onTime</a:t>
            </a:r>
            <a:r>
              <a:rPr lang="en-US" sz="900" dirty="0">
                <a:latin typeface="Courier New" panose="02070309020205020404" pitchFamily="49" charset="0"/>
                <a:cs typeface="Courier New" panose="02070309020205020404" pitchFamily="49" charset="0"/>
              </a:rPr>
              <a:t> : _</a:t>
            </a:r>
            <a:r>
              <a:rPr lang="en-US" sz="900" dirty="0" err="1">
                <a:latin typeface="Courier New" panose="02070309020205020404" pitchFamily="49" charset="0"/>
                <a:cs typeface="Courier New" panose="02070309020205020404" pitchFamily="49" charset="0"/>
              </a:rPr>
              <a:t>offTime</a:t>
            </a:r>
            <a:r>
              <a:rPr lang="en-US" sz="900" dirty="0">
                <a:latin typeface="Courier New" panose="02070309020205020404" pitchFamily="49" charset="0"/>
                <a:cs typeface="Courier New" panose="02070309020205020404" pitchFamily="49" charset="0"/>
              </a:rPr>
              <a:t>); // and calculate when next</a:t>
            </a:r>
          </a:p>
          <a:p>
            <a:r>
              <a:rPr lang="en-US" sz="900" dirty="0">
                <a:latin typeface="Courier New" panose="02070309020205020404" pitchFamily="49" charset="0"/>
                <a:cs typeface="Courier New" panose="02070309020205020404" pitchFamily="49" charset="0"/>
              </a:rPr>
              <a:t>                                                                      // change of state is due</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950745"/>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4131493"/>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7A97B5-53CA-4C93-89FA-CD39A574BC08}"/>
              </a:ext>
            </a:extLst>
          </p:cNvPr>
          <p:cNvSpPr txBox="1"/>
          <p:nvPr/>
        </p:nvSpPr>
        <p:spPr>
          <a:xfrm>
            <a:off x="3810000" y="2367941"/>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off</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2968484" y="700550"/>
            <a:ext cx="1905000" cy="253916"/>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_blink,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Sketch</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395307" y="2451413"/>
            <a:ext cx="8748693" cy="581196"/>
          </a:xfrm>
        </p:spPr>
        <p:txBody>
          <a:bodyPr>
            <a:noAutofit/>
          </a:bodyPr>
          <a:lstStyle/>
          <a:p>
            <a:r>
              <a:rPr lang="en-US" sz="3200" dirty="0"/>
              <a:t>Detour =&gt; Organizing files (*.h  and *.cpp) </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anim calcmode="lin" valueType="num">
                                      <p:cBhvr>
                                        <p:cTn id="74" dur="1000" fill="hold"/>
                                        <p:tgtEl>
                                          <p:spTgt spid="50"/>
                                        </p:tgtEl>
                                        <p:attrNameLst>
                                          <p:attrName>ppt_x</p:attrName>
                                        </p:attrNameLst>
                                      </p:cBhvr>
                                      <p:tavLst>
                                        <p:tav tm="0">
                                          <p:val>
                                            <p:strVal val="#ppt_x"/>
                                          </p:val>
                                        </p:tav>
                                        <p:tav tm="100000">
                                          <p:val>
                                            <p:strVal val="#ppt_x"/>
                                          </p:val>
                                        </p:tav>
                                      </p:tavLst>
                                    </p:anim>
                                    <p:anim calcmode="lin" valueType="num">
                                      <p:cBhvr>
                                        <p:cTn id="75" dur="1000" fill="hold"/>
                                        <p:tgtEl>
                                          <p:spTgt spid="5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000"/>
                                        <p:tgtEl>
                                          <p:spTgt spid="61"/>
                                        </p:tgtEl>
                                      </p:cBhvr>
                                    </p:animEffect>
                                    <p:anim calcmode="lin" valueType="num">
                                      <p:cBhvr>
                                        <p:cTn id="79" dur="1000" fill="hold"/>
                                        <p:tgtEl>
                                          <p:spTgt spid="61"/>
                                        </p:tgtEl>
                                        <p:attrNameLst>
                                          <p:attrName>ppt_x</p:attrName>
                                        </p:attrNameLst>
                                      </p:cBhvr>
                                      <p:tavLst>
                                        <p:tav tm="0">
                                          <p:val>
                                            <p:strVal val="#ppt_x"/>
                                          </p:val>
                                        </p:tav>
                                        <p:tav tm="100000">
                                          <p:val>
                                            <p:strVal val="#ppt_x"/>
                                          </p:val>
                                        </p:tav>
                                      </p:tavLst>
                                    </p:anim>
                                    <p:anim calcmode="lin" valueType="num">
                                      <p:cBhvr>
                                        <p:cTn id="8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barn(inVertical)">
                                      <p:cBhvr>
                                        <p:cTn id="8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In the IDE:  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1371600" y="819150"/>
            <a:ext cx="1356438" cy="2269426"/>
          </a:xfrm>
          <a:prstGeom prst="rect">
            <a:avLst/>
          </a:prstGeom>
        </p:spPr>
      </p:pic>
      <p:pic>
        <p:nvPicPr>
          <p:cNvPr id="4" name="Picture 3">
            <a:extLst>
              <a:ext uri="{FF2B5EF4-FFF2-40B4-BE49-F238E27FC236}">
                <a16:creationId xmlns:a16="http://schemas.microsoft.com/office/drawing/2014/main" id="{FD23C664-497C-4255-9E26-EA8CC0DF57EE}"/>
              </a:ext>
            </a:extLst>
          </p:cNvPr>
          <p:cNvPicPr>
            <a:picLocks noChangeAspect="1"/>
          </p:cNvPicPr>
          <p:nvPr/>
        </p:nvPicPr>
        <p:blipFill>
          <a:blip r:embed="rId4"/>
          <a:stretch>
            <a:fillRect/>
          </a:stretch>
        </p:blipFill>
        <p:spPr>
          <a:xfrm>
            <a:off x="3429000" y="819150"/>
            <a:ext cx="2990273" cy="2667000"/>
          </a:xfrm>
          <a:prstGeom prst="rect">
            <a:avLst/>
          </a:prstGeom>
        </p:spPr>
      </p:pic>
      <p:sp>
        <p:nvSpPr>
          <p:cNvPr id="5" name="TextBox 4">
            <a:extLst>
              <a:ext uri="{FF2B5EF4-FFF2-40B4-BE49-F238E27FC236}">
                <a16:creationId xmlns:a16="http://schemas.microsoft.com/office/drawing/2014/main" id="{F25B0DC8-0388-4559-BBF2-909231BC5C74}"/>
              </a:ext>
            </a:extLst>
          </p:cNvPr>
          <p:cNvSpPr txBox="1"/>
          <p:nvPr/>
        </p:nvSpPr>
        <p:spPr>
          <a:xfrm>
            <a:off x="533400" y="3640318"/>
            <a:ext cx="6858000" cy="1200329"/>
          </a:xfrm>
          <a:prstGeom prst="rect">
            <a:avLst/>
          </a:prstGeom>
          <a:noFill/>
        </p:spPr>
        <p:txBody>
          <a:bodyPr wrap="square" rtlCol="0">
            <a:spAutoFit/>
          </a:bodyPr>
          <a:lstStyle/>
          <a:p>
            <a:r>
              <a:rPr lang="en-US" dirty="0"/>
              <a:t>While looking at preferences for file location:</a:t>
            </a:r>
          </a:p>
          <a:p>
            <a:pPr marL="342900" indent="-342900">
              <a:buAutoNum type="arabicParenR"/>
            </a:pPr>
            <a:r>
              <a:rPr lang="en-US" dirty="0"/>
              <a:t>Here is File Location </a:t>
            </a:r>
            <a:r>
              <a:rPr lang="en-US" dirty="0">
                <a:solidFill>
                  <a:srgbClr val="3333FF"/>
                </a:solidFill>
              </a:rPr>
              <a:t>(and therefore Library Location)</a:t>
            </a:r>
          </a:p>
          <a:p>
            <a:pPr marL="342900" indent="-342900">
              <a:buAutoNum type="arabicParenR"/>
            </a:pPr>
            <a:r>
              <a:rPr lang="en-US" dirty="0"/>
              <a:t>Check Compiler warnings – set to ‘ALL’ vs default of ‘none’</a:t>
            </a:r>
          </a:p>
          <a:p>
            <a:pPr marL="342900" indent="-342900">
              <a:buAutoNum type="arabicParenR"/>
            </a:pPr>
            <a:r>
              <a:rPr lang="en-US" dirty="0"/>
              <a:t>Turn on ‘Display line numbers’ – makes finding things much easier.</a:t>
            </a:r>
          </a:p>
        </p:txBody>
      </p:sp>
    </p:spTree>
    <p:extLst>
      <p:ext uri="{BB962C8B-B14F-4D97-AF65-F5344CB8AC3E}">
        <p14:creationId xmlns:p14="http://schemas.microsoft.com/office/powerpoint/2010/main" val="124205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905438"/>
            <a:ext cx="1718982" cy="350849"/>
            <a:chOff x="4572000" y="1782751"/>
            <a:chExt cx="1718982" cy="350849"/>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3000" y="1782751"/>
              <a:ext cx="1337982" cy="276999"/>
            </a:xfrm>
            <a:prstGeom prst="rect">
              <a:avLst/>
            </a:prstGeom>
            <a:noFill/>
          </p:spPr>
          <p:txBody>
            <a:bodyPr wrap="square" rtlCol="0">
              <a:spAutoFit/>
            </a:bodyPr>
            <a:lstStyle/>
            <a:p>
              <a:r>
                <a:rPr lang="en-US" sz="1200" dirty="0" err="1"/>
                <a:t>getBlink</a:t>
              </a:r>
              <a:r>
                <a:rPr lang="en-US" sz="1200" dirty="0"/>
                <a:t> (T / F)</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Set and read back user definable on time and off times – even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0134" y="4358281"/>
            <a:ext cx="7011848" cy="584775"/>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a:p>
            <a:pPr marL="0" indent="0">
              <a:buNone/>
            </a:pPr>
            <a:r>
              <a:rPr lang="en-US" sz="1600" dirty="0"/>
              <a:t>Code comprehension is almost intuitive.</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8" name="TextBox 47">
            <a:extLst>
              <a:ext uri="{FF2B5EF4-FFF2-40B4-BE49-F238E27FC236}">
                <a16:creationId xmlns:a16="http://schemas.microsoft.com/office/drawing/2014/main" id="{9ABE40BF-7114-47E9-B4F2-FAEA68E47C14}"/>
              </a:ext>
            </a:extLst>
          </p:cNvPr>
          <p:cNvSpPr txBox="1"/>
          <p:nvPr/>
        </p:nvSpPr>
        <p:spPr>
          <a:xfrm>
            <a:off x="3981450" y="4636697"/>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6" y="603335"/>
            <a:ext cx="8340514" cy="4185761"/>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Prototype for simple constructor </a:t>
            </a:r>
          </a:p>
          <a:p>
            <a:r>
              <a:rPr lang="en-US" sz="700" dirty="0">
                <a:latin typeface="Courier New" panose="02070309020205020404" pitchFamily="49" charset="0"/>
                <a:cs typeface="Courier New" panose="02070309020205020404" pitchFamily="49" charset="0"/>
              </a:rPr>
              <a:t>    Led2(byte pin, unsigned long on, unsigned long off);  // this constructor includes the on and off time values</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495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a:p>
            <a:pPr algn="ctr"/>
            <a:endParaRPr lang="en-US" sz="1200" dirty="0"/>
          </a:p>
          <a:p>
            <a:pPr algn="ctr"/>
            <a:r>
              <a:rPr lang="en-US" sz="1200" dirty="0"/>
              <a:t>An alternate: at top of file put </a:t>
            </a:r>
            <a:r>
              <a:rPr lang="en-US" sz="1200" dirty="0">
                <a:solidFill>
                  <a:srgbClr val="FFFF00"/>
                </a:solidFill>
              </a:rPr>
              <a:t>#pragma once</a:t>
            </a:r>
          </a:p>
          <a:p>
            <a:pPr algn="ctr"/>
            <a:r>
              <a:rPr lang="en-US" sz="1200" dirty="0"/>
              <a:t>(less confusing, less prone to error) </a:t>
            </a:r>
          </a:p>
        </p:txBody>
      </p:sp>
    </p:spTree>
    <p:extLst>
      <p:ext uri="{BB962C8B-B14F-4D97-AF65-F5344CB8AC3E}">
        <p14:creationId xmlns:p14="http://schemas.microsoft.com/office/powerpoint/2010/main" val="57505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#include "Led2.h“</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       // simple constructor </a:t>
            </a:r>
          </a:p>
          <a:p>
            <a:r>
              <a:rPr lang="en-US" sz="700" dirty="0">
                <a:latin typeface="Courier New" panose="02070309020205020404" pitchFamily="49" charset="0"/>
                <a:cs typeface="Courier New" panose="02070309020205020404" pitchFamily="49" charset="0"/>
              </a:rPr>
              <a:t>  _pin = pin;                // Save the passed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           // Initializing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Live Demo</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2386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282015" y="895350"/>
            <a:ext cx="857997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br>
              <a:rPr lang="en-US" sz="2000" dirty="0"/>
            </a:br>
            <a:r>
              <a:rPr lang="en-US" sz="2000" dirty="0"/>
              <a:t>( </a:t>
            </a:r>
            <a:r>
              <a:rPr lang="en-US" sz="2000" dirty="0">
                <a:solidFill>
                  <a:srgbClr val="FF0000"/>
                </a:solidFill>
              </a:rPr>
              <a:t>MERG_DEMO1a</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a:t>
            </a:r>
            <a:br>
              <a:rPr lang="en-US" sz="2000" dirty="0"/>
            </a:br>
            <a:r>
              <a:rPr lang="en-US" sz="2000" dirty="0"/>
              <a:t>with very different timing patterns</a:t>
            </a:r>
            <a:br>
              <a:rPr lang="en-US" sz="2000" dirty="0"/>
            </a:br>
            <a:r>
              <a:rPr lang="en-US" sz="2000" dirty="0"/>
              <a:t>( </a:t>
            </a:r>
            <a:r>
              <a:rPr lang="en-US" sz="2000" dirty="0">
                <a:solidFill>
                  <a:srgbClr val="FF0000"/>
                </a:solidFill>
              </a:rPr>
              <a:t>MERG_DEMO2</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and a Servo sweep</a:t>
            </a:r>
            <a:br>
              <a:rPr lang="en-US" sz="2000" dirty="0"/>
            </a:br>
            <a:r>
              <a:rPr lang="en-US" sz="2000" dirty="0"/>
              <a:t>( </a:t>
            </a:r>
            <a:r>
              <a:rPr lang="en-US" sz="2000" dirty="0">
                <a:solidFill>
                  <a:srgbClr val="FF0000"/>
                </a:solidFill>
              </a:rPr>
              <a:t>MERG_DEMO3</a:t>
            </a:r>
            <a:r>
              <a:rPr lang="en-US" sz="2000" dirty="0"/>
              <a: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2" end="2"/>
                                            </p:txEl>
                                          </p:spTgt>
                                        </p:tgtEl>
                                        <p:attrNameLst>
                                          <p:attrName>style.visibility</p:attrName>
                                        </p:attrNameLst>
                                      </p:cBhvr>
                                      <p:to>
                                        <p:strVal val="visible"/>
                                      </p:to>
                                    </p:set>
                                    <p:animEffect transition="in" filter="fade">
                                      <p:cBhvr>
                                        <p:cTn id="14" dur="1000"/>
                                        <p:tgtEl>
                                          <p:spTgt spid="39">
                                            <p:txEl>
                                              <p:pRg st="2" end="2"/>
                                            </p:txEl>
                                          </p:spTgt>
                                        </p:tgtEl>
                                      </p:cBhvr>
                                    </p:animEffect>
                                    <p:anim calcmode="lin" valueType="num">
                                      <p:cBhvr>
                                        <p:cTn id="15"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fade">
                                      <p:cBhvr>
                                        <p:cTn id="21" dur="1000"/>
                                        <p:tgtEl>
                                          <p:spTgt spid="39">
                                            <p:txEl>
                                              <p:pRg st="4" end="4"/>
                                            </p:txEl>
                                          </p:spTgt>
                                        </p:tgtEl>
                                      </p:cBhvr>
                                    </p:animEffect>
                                    <p:anim calcmode="lin" valueType="num">
                                      <p:cBhvr>
                                        <p:cTn id="22" dur="10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rgbClr val="3333FF"/>
                </a:solidFill>
              </a:rPr>
              <a:t>Led3</a:t>
            </a:r>
            <a:r>
              <a:rPr lang="en-US" dirty="0"/>
              <a:t>: New and Improved</a:t>
            </a:r>
          </a:p>
        </p:txBody>
      </p:sp>
      <p:sp>
        <p:nvSpPr>
          <p:cNvPr id="5" name="Content Placeholder 4"/>
          <p:cNvSpPr>
            <a:spLocks noGrp="1"/>
          </p:cNvSpPr>
          <p:nvPr>
            <p:ph idx="1"/>
          </p:nvPr>
        </p:nvSpPr>
        <p:spPr>
          <a:xfrm>
            <a:off x="304800" y="1197405"/>
            <a:ext cx="7315200" cy="3279345"/>
          </a:xfrm>
        </p:spPr>
        <p:txBody>
          <a:bodyPr>
            <a:normAutofit/>
          </a:bodyPr>
          <a:lstStyle/>
          <a:p>
            <a:pPr marL="0" indent="0">
              <a:buNone/>
            </a:pPr>
            <a:r>
              <a:rPr lang="en-US" sz="3200" dirty="0">
                <a:cs typeface="Courier New" panose="02070309020205020404" pitchFamily="49" charset="0"/>
              </a:rPr>
              <a:t>No changes to the </a:t>
            </a:r>
            <a:r>
              <a:rPr lang="en-US" sz="3200" i="1" dirty="0">
                <a:cs typeface="Courier New" panose="02070309020205020404" pitchFamily="49" charset="0"/>
              </a:rPr>
              <a:t>existing</a:t>
            </a:r>
            <a:r>
              <a:rPr lang="en-US" sz="3200" dirty="0">
                <a:cs typeface="Courier New" panose="02070309020205020404" pitchFamily="49" charset="0"/>
              </a:rPr>
              <a:t> </a:t>
            </a:r>
            <a:r>
              <a:rPr lang="en-US" sz="3200" b="1" dirty="0">
                <a:cs typeface="Courier New" panose="02070309020205020404" pitchFamily="49" charset="0"/>
              </a:rPr>
              <a:t>Led2</a:t>
            </a:r>
          </a:p>
          <a:p>
            <a:pPr marL="0" indent="0">
              <a:buNone/>
            </a:pPr>
            <a:r>
              <a:rPr lang="en-US" sz="3200" dirty="0">
                <a:cs typeface="Courier New" panose="02070309020205020404" pitchFamily="49" charset="0"/>
              </a:rPr>
              <a:t>But development has continued with </a:t>
            </a:r>
            <a:r>
              <a:rPr lang="en-US" sz="3200" b="1" dirty="0">
                <a:cs typeface="Courier New" panose="02070309020205020404" pitchFamily="49" charset="0"/>
              </a:rPr>
              <a:t>Led3</a:t>
            </a:r>
          </a:p>
          <a:p>
            <a:pPr marL="0" indent="0">
              <a:buNone/>
            </a:pPr>
            <a:endParaRPr lang="en-US" sz="2000" b="1" dirty="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32541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D30A1B49-8F80-41E9-81E4-C28D8E5831BB}"/>
              </a:ext>
            </a:extLst>
          </p:cNvPr>
          <p:cNvPicPr>
            <a:picLocks noChangeAspect="1"/>
          </p:cNvPicPr>
          <p:nvPr/>
        </p:nvPicPr>
        <p:blipFill>
          <a:blip r:embed="rId3"/>
          <a:stretch>
            <a:fillRect/>
          </a:stretch>
        </p:blipFill>
        <p:spPr>
          <a:xfrm rot="1237420">
            <a:off x="6046151" y="410970"/>
            <a:ext cx="876300" cy="819150"/>
          </a:xfrm>
          <a:prstGeom prst="rect">
            <a:avLst/>
          </a:prstGeom>
        </p:spPr>
      </p:pic>
      <p:grpSp>
        <p:nvGrpSpPr>
          <p:cNvPr id="45" name="Group 44">
            <a:extLst>
              <a:ext uri="{FF2B5EF4-FFF2-40B4-BE49-F238E27FC236}">
                <a16:creationId xmlns:a16="http://schemas.microsoft.com/office/drawing/2014/main" id="{0A33608B-B1E1-433C-8105-07D0043ADEC7}"/>
              </a:ext>
            </a:extLst>
          </p:cNvPr>
          <p:cNvGrpSpPr/>
          <p:nvPr/>
        </p:nvGrpSpPr>
        <p:grpSpPr>
          <a:xfrm>
            <a:off x="4572000" y="2532197"/>
            <a:ext cx="1481418" cy="311956"/>
            <a:chOff x="1199029" y="2905612"/>
            <a:chExt cx="1600200" cy="311956"/>
          </a:xfrm>
        </p:grpSpPr>
        <p:sp>
          <p:nvSpPr>
            <p:cNvPr id="46" name="Arrow: Right 45">
              <a:extLst>
                <a:ext uri="{FF2B5EF4-FFF2-40B4-BE49-F238E27FC236}">
                  <a16:creationId xmlns:a16="http://schemas.microsoft.com/office/drawing/2014/main" id="{1B8932FF-8EB2-4929-8168-EE92BBF6B044}"/>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E4D789A-8C2F-4B0B-9B27-82D1309F4873}"/>
                </a:ext>
              </a:extLst>
            </p:cNvPr>
            <p:cNvSpPr txBox="1"/>
            <p:nvPr/>
          </p:nvSpPr>
          <p:spPr>
            <a:xfrm>
              <a:off x="1199029" y="2905612"/>
              <a:ext cx="1600200" cy="276999"/>
            </a:xfrm>
            <a:prstGeom prst="rect">
              <a:avLst/>
            </a:prstGeom>
            <a:noFill/>
          </p:spPr>
          <p:txBody>
            <a:bodyPr wrap="square" rtlCol="0">
              <a:spAutoFit/>
            </a:bodyPr>
            <a:lstStyle/>
            <a:p>
              <a:pPr algn="ctr"/>
              <a:r>
                <a:rPr lang="en-US" sz="1200" dirty="0" err="1"/>
                <a:t>offTime</a:t>
              </a:r>
              <a:r>
                <a:rPr lang="en-US" sz="1200" dirty="0"/>
                <a:t> (</a:t>
              </a:r>
              <a:r>
                <a:rPr lang="en-US" sz="1200" dirty="0" err="1"/>
                <a:t>ms</a:t>
              </a:r>
              <a:r>
                <a:rPr lang="en-US" sz="1200" dirty="0"/>
                <a:t>)</a:t>
              </a:r>
            </a:p>
          </p:txBody>
        </p:sp>
      </p:grpSp>
      <p:grpSp>
        <p:nvGrpSpPr>
          <p:cNvPr id="39" name="Group 38">
            <a:extLst>
              <a:ext uri="{FF2B5EF4-FFF2-40B4-BE49-F238E27FC236}">
                <a16:creationId xmlns:a16="http://schemas.microsoft.com/office/drawing/2014/main" id="{4F86B8A3-C93C-4CD4-A077-126FE62D7D1F}"/>
              </a:ext>
            </a:extLst>
          </p:cNvPr>
          <p:cNvGrpSpPr/>
          <p:nvPr/>
        </p:nvGrpSpPr>
        <p:grpSpPr>
          <a:xfrm>
            <a:off x="4572000" y="1878667"/>
            <a:ext cx="1716805" cy="337649"/>
            <a:chOff x="4572000" y="1752539"/>
            <a:chExt cx="1716805" cy="381061"/>
          </a:xfrm>
        </p:grpSpPr>
        <p:sp>
          <p:nvSpPr>
            <p:cNvPr id="40" name="Arrow: Right 39">
              <a:extLst>
                <a:ext uri="{FF2B5EF4-FFF2-40B4-BE49-F238E27FC236}">
                  <a16:creationId xmlns:a16="http://schemas.microsoft.com/office/drawing/2014/main" id="{91C36D05-BAAA-46B8-B2AD-5D3D4F5158CB}"/>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E2FC6DA-2485-44AE-AD79-EF4B76DDB9A1}"/>
                </a:ext>
              </a:extLst>
            </p:cNvPr>
            <p:cNvSpPr txBox="1"/>
            <p:nvPr/>
          </p:nvSpPr>
          <p:spPr>
            <a:xfrm>
              <a:off x="4950823" y="1752539"/>
              <a:ext cx="1337982" cy="276999"/>
            </a:xfrm>
            <a:prstGeom prst="rect">
              <a:avLst/>
            </a:prstGeom>
            <a:noFill/>
          </p:spPr>
          <p:txBody>
            <a:bodyPr wrap="square" rtlCol="0">
              <a:spAutoFit/>
            </a:bodyPr>
            <a:lstStyle/>
            <a:p>
              <a:r>
                <a:rPr lang="en-US" sz="1200" dirty="0" err="1"/>
                <a:t>getMode</a:t>
              </a:r>
              <a:r>
                <a:rPr lang="en-US" sz="1200" dirty="0"/>
                <a:t> ()</a:t>
              </a:r>
            </a:p>
          </p:txBody>
        </p:sp>
      </p:grpSp>
      <p:sp>
        <p:nvSpPr>
          <p:cNvPr id="4" name="Title 3"/>
          <p:cNvSpPr>
            <a:spLocks noGrp="1"/>
          </p:cNvSpPr>
          <p:nvPr>
            <p:ph type="title"/>
          </p:nvPr>
        </p:nvSpPr>
        <p:spPr>
          <a:xfrm>
            <a:off x="378103" y="134887"/>
            <a:ext cx="7016194" cy="552290"/>
          </a:xfrm>
        </p:spPr>
        <p:txBody>
          <a:bodyPr>
            <a:normAutofit fontScale="90000"/>
          </a:bodyPr>
          <a:lstStyle/>
          <a:p>
            <a:r>
              <a:rPr lang="en-US" dirty="0"/>
              <a:t>The full Led3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81409"/>
            <a:ext cx="1371600" cy="350849"/>
            <a:chOff x="4572000" y="1782751"/>
            <a:chExt cx="1371600" cy="350849"/>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a:t>
              </a:r>
            </a:p>
          </p:txBody>
        </p:sp>
      </p:grpSp>
      <p:grpSp>
        <p:nvGrpSpPr>
          <p:cNvPr id="18" name="Group 17">
            <a:extLst>
              <a:ext uri="{FF2B5EF4-FFF2-40B4-BE49-F238E27FC236}">
                <a16:creationId xmlns:a16="http://schemas.microsoft.com/office/drawing/2014/main" id="{C94616D0-E81A-4AA4-B923-F8F27C594EC6}"/>
              </a:ext>
            </a:extLst>
          </p:cNvPr>
          <p:cNvGrpSpPr/>
          <p:nvPr/>
        </p:nvGrpSpPr>
        <p:grpSpPr>
          <a:xfrm>
            <a:off x="1232647" y="1607196"/>
            <a:ext cx="1802449" cy="311160"/>
            <a:chOff x="1200150" y="1574790"/>
            <a:chExt cx="1802449" cy="311160"/>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4790"/>
              <a:ext cx="1802449" cy="276999"/>
            </a:xfrm>
            <a:prstGeom prst="rect">
              <a:avLst/>
            </a:prstGeom>
            <a:noFill/>
          </p:spPr>
          <p:txBody>
            <a:bodyPr wrap="square" rtlCol="0">
              <a:spAutoFit/>
            </a:bodyPr>
            <a:lstStyle/>
            <a:p>
              <a:r>
                <a:rPr lang="en-US" sz="1200" dirty="0"/>
                <a:t>“</a:t>
              </a:r>
              <a:r>
                <a:rPr lang="en-US" sz="1200" dirty="0" err="1"/>
                <a:t>setMode</a:t>
              </a:r>
              <a:r>
                <a:rPr lang="en-US" sz="1200" dirty="0"/>
                <a:t>()”</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572000" y="1539255"/>
            <a:ext cx="1718982" cy="350849"/>
            <a:chOff x="4572000" y="1782751"/>
            <a:chExt cx="1718982"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1337982" cy="276999"/>
            </a:xfrm>
            <a:prstGeom prst="rect">
              <a:avLst/>
            </a:prstGeom>
            <a:noFill/>
          </p:spPr>
          <p:txBody>
            <a:bodyPr wrap="square" rtlCol="0">
              <a:spAutoFit/>
            </a:bodyPr>
            <a:lstStyle/>
            <a:p>
              <a:r>
                <a:rPr lang="en-US" sz="1200" dirty="0" err="1"/>
                <a:t>getState</a:t>
              </a:r>
              <a:r>
                <a:rPr lang="en-US" sz="1200" dirty="0"/>
                <a:t> (T / F)</a:t>
              </a:r>
            </a:p>
          </p:txBody>
        </p:sp>
      </p:gr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grpSp>
        <p:nvGrpSpPr>
          <p:cNvPr id="42" name="Group 41">
            <a:extLst>
              <a:ext uri="{FF2B5EF4-FFF2-40B4-BE49-F238E27FC236}">
                <a16:creationId xmlns:a16="http://schemas.microsoft.com/office/drawing/2014/main" id="{22A909E6-DC11-46C1-9217-02DB181FB9FD}"/>
              </a:ext>
            </a:extLst>
          </p:cNvPr>
          <p:cNvGrpSpPr/>
          <p:nvPr/>
        </p:nvGrpSpPr>
        <p:grpSpPr>
          <a:xfrm>
            <a:off x="4571999" y="2216317"/>
            <a:ext cx="1454331" cy="305147"/>
            <a:chOff x="1163586" y="2589732"/>
            <a:chExt cx="1600200" cy="305147"/>
          </a:xfrm>
        </p:grpSpPr>
        <p:sp>
          <p:nvSpPr>
            <p:cNvPr id="43" name="Arrow: Right 42">
              <a:extLst>
                <a:ext uri="{FF2B5EF4-FFF2-40B4-BE49-F238E27FC236}">
                  <a16:creationId xmlns:a16="http://schemas.microsoft.com/office/drawing/2014/main" id="{5FE87874-7CD8-4938-B81F-45C1A32B4B74}"/>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81E4EDE-F9BA-4D1F-B32D-B1B65B71E94A}"/>
                </a:ext>
              </a:extLst>
            </p:cNvPr>
            <p:cNvSpPr txBox="1"/>
            <p:nvPr/>
          </p:nvSpPr>
          <p:spPr>
            <a:xfrm>
              <a:off x="1163586" y="2589732"/>
              <a:ext cx="1600200" cy="276999"/>
            </a:xfrm>
            <a:prstGeom prst="rect">
              <a:avLst/>
            </a:prstGeom>
            <a:noFill/>
          </p:spPr>
          <p:txBody>
            <a:bodyPr wrap="square" rtlCol="0">
              <a:spAutoFit/>
            </a:bodyPr>
            <a:lstStyle/>
            <a:p>
              <a:pPr algn="ctr"/>
              <a:r>
                <a:rPr lang="en-US" sz="1200" dirty="0" err="1"/>
                <a:t>onTime</a:t>
              </a:r>
              <a:r>
                <a:rPr lang="en-US" sz="1200" dirty="0"/>
                <a:t> (</a:t>
              </a:r>
              <a:r>
                <a:rPr lang="en-US" sz="1200" dirty="0" err="1"/>
                <a:t>ms</a:t>
              </a:r>
              <a:r>
                <a:rPr lang="en-US" sz="1200" dirty="0"/>
                <a:t>)</a:t>
              </a:r>
            </a:p>
          </p:txBody>
        </p:sp>
      </p:grpSp>
      <p:sp>
        <p:nvSpPr>
          <p:cNvPr id="49" name="TextBox 48">
            <a:extLst>
              <a:ext uri="{FF2B5EF4-FFF2-40B4-BE49-F238E27FC236}">
                <a16:creationId xmlns:a16="http://schemas.microsoft.com/office/drawing/2014/main" id="{A52C5CAF-36AB-456B-B8E2-4E0EE43AD03D}"/>
              </a:ext>
            </a:extLst>
          </p:cNvPr>
          <p:cNvSpPr txBox="1"/>
          <p:nvPr/>
        </p:nvSpPr>
        <p:spPr>
          <a:xfrm>
            <a:off x="5922789" y="3310629"/>
            <a:ext cx="1712802" cy="1600438"/>
          </a:xfrm>
          <a:prstGeom prst="rect">
            <a:avLst/>
          </a:prstGeom>
          <a:noFill/>
        </p:spPr>
        <p:txBody>
          <a:bodyPr wrap="square">
            <a:spAutoFit/>
          </a:bodyPr>
          <a:lstStyle/>
          <a:p>
            <a:r>
              <a:rPr lang="en-US" sz="1400" dirty="0" err="1">
                <a:solidFill>
                  <a:srgbClr val="3333FF"/>
                </a:solidFill>
                <a:latin typeface="Courier New" panose="02070309020205020404" pitchFamily="49" charset="0"/>
                <a:cs typeface="Courier New" panose="02070309020205020404" pitchFamily="49" charset="0"/>
              </a:rPr>
              <a:t>enum</a:t>
            </a:r>
            <a:r>
              <a:rPr lang="en-US" sz="1400" dirty="0">
                <a:solidFill>
                  <a:srgbClr val="3333FF"/>
                </a:solidFill>
                <a:latin typeface="Courier New" panose="02070309020205020404" pitchFamily="49" charset="0"/>
                <a:cs typeface="Courier New" panose="02070309020205020404" pitchFamily="49" charset="0"/>
              </a:rPr>
              <a:t> mode {</a:t>
            </a:r>
          </a:p>
          <a:p>
            <a:r>
              <a:rPr lang="en-US" sz="1400" dirty="0">
                <a:solidFill>
                  <a:srgbClr val="3333FF"/>
                </a:solidFill>
                <a:latin typeface="Courier New" panose="02070309020205020404" pitchFamily="49" charset="0"/>
                <a:cs typeface="Courier New" panose="02070309020205020404" pitchFamily="49" charset="0"/>
              </a:rPr>
              <a:t>  Normal,</a:t>
            </a:r>
          </a:p>
          <a:p>
            <a:r>
              <a:rPr lang="en-US" sz="1400" dirty="0">
                <a:solidFill>
                  <a:srgbClr val="3333FF"/>
                </a:solidFill>
                <a:latin typeface="Courier New" panose="02070309020205020404" pitchFamily="49" charset="0"/>
                <a:cs typeface="Courier New" panose="02070309020205020404" pitchFamily="49" charset="0"/>
              </a:rPr>
              <a:t>  Blink,</a:t>
            </a:r>
          </a:p>
          <a:p>
            <a:r>
              <a:rPr lang="en-US" sz="1400" dirty="0">
                <a:solidFill>
                  <a:srgbClr val="3333FF"/>
                </a:solidFill>
                <a:latin typeface="Courier New" panose="02070309020205020404" pitchFamily="49" charset="0"/>
                <a:cs typeface="Courier New" panose="02070309020205020404" pitchFamily="49" charset="0"/>
              </a:rPr>
              <a:t>  Random,</a:t>
            </a:r>
          </a:p>
          <a:p>
            <a:r>
              <a:rPr lang="en-US" sz="1400" dirty="0">
                <a:solidFill>
                  <a:srgbClr val="3333FF"/>
                </a:solidFill>
                <a:latin typeface="Courier New" panose="02070309020205020404" pitchFamily="49" charset="0"/>
                <a:cs typeface="Courier New" panose="02070309020205020404" pitchFamily="49" charset="0"/>
              </a:rPr>
              <a:t>  Flicker,</a:t>
            </a:r>
          </a:p>
          <a:p>
            <a:r>
              <a:rPr lang="en-US" sz="1400" dirty="0">
                <a:solidFill>
                  <a:srgbClr val="3333FF"/>
                </a:solidFill>
                <a:latin typeface="Courier New" panose="02070309020205020404" pitchFamily="49" charset="0"/>
                <a:cs typeface="Courier New" panose="02070309020205020404" pitchFamily="49" charset="0"/>
              </a:rPr>
              <a:t>  Welding</a:t>
            </a:r>
          </a:p>
          <a:p>
            <a:r>
              <a:rPr lang="en-US" sz="1400" dirty="0">
                <a:solidFill>
                  <a:srgbClr val="3333FF"/>
                </a:solidFill>
                <a:latin typeface="Courier New" panose="02070309020205020404" pitchFamily="49" charset="0"/>
                <a:cs typeface="Courier New" panose="02070309020205020404" pitchFamily="49" charset="0"/>
              </a:rPr>
              <a:t>};</a:t>
            </a:r>
          </a:p>
        </p:txBody>
      </p:sp>
      <p:grpSp>
        <p:nvGrpSpPr>
          <p:cNvPr id="50" name="Group 49">
            <a:extLst>
              <a:ext uri="{FF2B5EF4-FFF2-40B4-BE49-F238E27FC236}">
                <a16:creationId xmlns:a16="http://schemas.microsoft.com/office/drawing/2014/main" id="{285797B2-2680-45DF-85C4-D9274F3FB8CE}"/>
              </a:ext>
            </a:extLst>
          </p:cNvPr>
          <p:cNvGrpSpPr/>
          <p:nvPr/>
        </p:nvGrpSpPr>
        <p:grpSpPr>
          <a:xfrm>
            <a:off x="1224386" y="1962955"/>
            <a:ext cx="1802449" cy="311160"/>
            <a:chOff x="1200150" y="1574790"/>
            <a:chExt cx="1802449" cy="311160"/>
          </a:xfrm>
        </p:grpSpPr>
        <p:sp>
          <p:nvSpPr>
            <p:cNvPr id="51" name="Arrow: Right 50">
              <a:extLst>
                <a:ext uri="{FF2B5EF4-FFF2-40B4-BE49-F238E27FC236}">
                  <a16:creationId xmlns:a16="http://schemas.microsoft.com/office/drawing/2014/main" id="{D1684067-F127-4642-B5EB-38754030B3CE}"/>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1B84F8E-2578-4304-86CF-1CDE29CDDD1E}"/>
                </a:ext>
              </a:extLst>
            </p:cNvPr>
            <p:cNvSpPr txBox="1"/>
            <p:nvPr/>
          </p:nvSpPr>
          <p:spPr>
            <a:xfrm>
              <a:off x="1200150" y="1574790"/>
              <a:ext cx="1802449" cy="276999"/>
            </a:xfrm>
            <a:prstGeom prst="rect">
              <a:avLst/>
            </a:prstGeom>
            <a:noFill/>
          </p:spPr>
          <p:txBody>
            <a:bodyPr wrap="square" rtlCol="0">
              <a:spAutoFit/>
            </a:bodyPr>
            <a:lstStyle/>
            <a:p>
              <a:r>
                <a:rPr lang="en-US" sz="1200" dirty="0"/>
                <a:t>“</a:t>
              </a:r>
              <a:r>
                <a:rPr lang="en-US" sz="1200" dirty="0" err="1"/>
                <a:t>configMode</a:t>
              </a:r>
              <a:r>
                <a:rPr lang="en-US" sz="1200" dirty="0"/>
                <a:t>()”</a:t>
              </a:r>
            </a:p>
          </p:txBody>
        </p:sp>
      </p:grpSp>
      <p:grpSp>
        <p:nvGrpSpPr>
          <p:cNvPr id="53" name="Group 52">
            <a:extLst>
              <a:ext uri="{FF2B5EF4-FFF2-40B4-BE49-F238E27FC236}">
                <a16:creationId xmlns:a16="http://schemas.microsoft.com/office/drawing/2014/main" id="{F76AD49B-D60A-41F4-81C3-2124D7436916}"/>
              </a:ext>
            </a:extLst>
          </p:cNvPr>
          <p:cNvGrpSpPr/>
          <p:nvPr/>
        </p:nvGrpSpPr>
        <p:grpSpPr>
          <a:xfrm>
            <a:off x="4563830" y="1184668"/>
            <a:ext cx="2281752" cy="584348"/>
            <a:chOff x="4572000" y="1738119"/>
            <a:chExt cx="2203915" cy="740752"/>
          </a:xfrm>
        </p:grpSpPr>
        <p:pic>
          <p:nvPicPr>
            <p:cNvPr id="55" name="Picture 54">
              <a:extLst>
                <a:ext uri="{FF2B5EF4-FFF2-40B4-BE49-F238E27FC236}">
                  <a16:creationId xmlns:a16="http://schemas.microsoft.com/office/drawing/2014/main" id="{D1737272-7816-4EBF-B7BB-8EA607ABE739}"/>
                </a:ext>
              </a:extLst>
            </p:cNvPr>
            <p:cNvPicPr>
              <a:picLocks noChangeAspect="1"/>
            </p:cNvPicPr>
            <p:nvPr/>
          </p:nvPicPr>
          <p:blipFill>
            <a:blip r:embed="rId4"/>
            <a:stretch>
              <a:fillRect/>
            </a:stretch>
          </p:blipFill>
          <p:spPr>
            <a:xfrm rot="9110843" flipH="1">
              <a:off x="6048168" y="1768601"/>
              <a:ext cx="727747" cy="710270"/>
            </a:xfrm>
            <a:prstGeom prst="rect">
              <a:avLst/>
            </a:prstGeom>
          </p:spPr>
        </p:pic>
        <p:sp>
          <p:nvSpPr>
            <p:cNvPr id="54" name="Arrow: Right 53">
              <a:extLst>
                <a:ext uri="{FF2B5EF4-FFF2-40B4-BE49-F238E27FC236}">
                  <a16:creationId xmlns:a16="http://schemas.microsoft.com/office/drawing/2014/main" id="{BFC3F78A-8D56-4195-AC3E-A3EB79B9BD41}"/>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E0D5378-FD71-4C7D-81D6-A439026A3FBD}"/>
                </a:ext>
              </a:extLst>
            </p:cNvPr>
            <p:cNvSpPr txBox="1"/>
            <p:nvPr/>
          </p:nvSpPr>
          <p:spPr>
            <a:xfrm>
              <a:off x="4876725" y="1738119"/>
              <a:ext cx="1026395" cy="277000"/>
            </a:xfrm>
            <a:prstGeom prst="rect">
              <a:avLst/>
            </a:prstGeom>
            <a:noFill/>
          </p:spPr>
          <p:txBody>
            <a:bodyPr wrap="square" rtlCol="0">
              <a:spAutoFit/>
            </a:bodyPr>
            <a:lstStyle/>
            <a:p>
              <a:r>
                <a:rPr lang="en-US" sz="1200" dirty="0"/>
                <a:t>Output2 (Pin)</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4827" y="679922"/>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Led3</a:t>
            </a:r>
          </a:p>
        </p:txBody>
      </p:sp>
      <p:sp>
        <p:nvSpPr>
          <p:cNvPr id="60" name="TextBox 59">
            <a:extLst>
              <a:ext uri="{FF2B5EF4-FFF2-40B4-BE49-F238E27FC236}">
                <a16:creationId xmlns:a16="http://schemas.microsoft.com/office/drawing/2014/main" id="{F350C4E2-7CF7-45AB-8767-986A1E1A587B}"/>
              </a:ext>
            </a:extLst>
          </p:cNvPr>
          <p:cNvSpPr txBox="1"/>
          <p:nvPr/>
        </p:nvSpPr>
        <p:spPr>
          <a:xfrm>
            <a:off x="740388" y="3259219"/>
            <a:ext cx="4589416" cy="369332"/>
          </a:xfrm>
          <a:prstGeom prst="rect">
            <a:avLst/>
          </a:prstGeom>
          <a:noFill/>
        </p:spPr>
        <p:txBody>
          <a:bodyPr wrap="square">
            <a:spAutoFit/>
          </a:bodyPr>
          <a:lstStyle/>
          <a:p>
            <a:pPr marL="0" indent="0">
              <a:buNone/>
            </a:pPr>
            <a:r>
              <a:rPr lang="en-US" sz="1800" dirty="0">
                <a:cs typeface="Courier New" panose="02070309020205020404" pitchFamily="49" charset="0"/>
              </a:rPr>
              <a:t>Define a Led3 variable as before (with a pin #)</a:t>
            </a:r>
          </a:p>
        </p:txBody>
      </p:sp>
      <p:sp>
        <p:nvSpPr>
          <p:cNvPr id="62" name="TextBox 61">
            <a:extLst>
              <a:ext uri="{FF2B5EF4-FFF2-40B4-BE49-F238E27FC236}">
                <a16:creationId xmlns:a16="http://schemas.microsoft.com/office/drawing/2014/main" id="{2D06AF58-CC73-4817-945F-BF924ED5ADEC}"/>
              </a:ext>
            </a:extLst>
          </p:cNvPr>
          <p:cNvSpPr txBox="1"/>
          <p:nvPr/>
        </p:nvSpPr>
        <p:spPr>
          <a:xfrm>
            <a:off x="762447" y="3772821"/>
            <a:ext cx="4723953" cy="923330"/>
          </a:xfrm>
          <a:prstGeom prst="rect">
            <a:avLst/>
          </a:prstGeom>
          <a:noFill/>
        </p:spPr>
        <p:txBody>
          <a:bodyPr wrap="square">
            <a:spAutoFit/>
          </a:bodyPr>
          <a:lstStyle/>
          <a:p>
            <a:r>
              <a:rPr lang="en-US" sz="1800" b="1" dirty="0">
                <a:cs typeface="Courier New" panose="02070309020205020404" pitchFamily="49" charset="0"/>
              </a:rPr>
              <a:t>New: </a:t>
            </a:r>
          </a:p>
          <a:p>
            <a:r>
              <a:rPr lang="en-US" sz="1800" dirty="0">
                <a:cs typeface="Courier New" panose="02070309020205020404" pitchFamily="49" charset="0"/>
              </a:rPr>
              <a:t>Call </a:t>
            </a:r>
            <a:r>
              <a:rPr lang="en-US" sz="1800" dirty="0" err="1">
                <a:cs typeface="Courier New" panose="02070309020205020404" pitchFamily="49" charset="0"/>
              </a:rPr>
              <a:t>setMode</a:t>
            </a:r>
            <a:r>
              <a:rPr lang="en-US" sz="1800" dirty="0">
                <a:cs typeface="Courier New" panose="02070309020205020404" pitchFamily="49" charset="0"/>
              </a:rPr>
              <a:t>( </a:t>
            </a:r>
            <a:r>
              <a:rPr lang="en-US" sz="1800" dirty="0" err="1">
                <a:cs typeface="Courier New" panose="02070309020205020404" pitchFamily="49" charset="0"/>
              </a:rPr>
              <a:t>newMode</a:t>
            </a:r>
            <a:r>
              <a:rPr lang="en-US" sz="1800" dirty="0">
                <a:cs typeface="Courier New" panose="02070309020205020404" pitchFamily="49" charset="0"/>
              </a:rPr>
              <a:t> )</a:t>
            </a:r>
          </a:p>
          <a:p>
            <a:r>
              <a:rPr lang="en-US" sz="1800" dirty="0">
                <a:cs typeface="Courier New" panose="02070309020205020404" pitchFamily="49" charset="0"/>
              </a:rPr>
              <a:t>Can then configure each modes properties </a:t>
            </a:r>
            <a:endParaRPr lang="en-US" dirty="0"/>
          </a:p>
        </p:txBody>
      </p:sp>
    </p:spTree>
    <p:extLst>
      <p:ext uri="{BB962C8B-B14F-4D97-AF65-F5344CB8AC3E}">
        <p14:creationId xmlns:p14="http://schemas.microsoft.com/office/powerpoint/2010/main" val="110244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strVal val="#ppt_x"/>
                                          </p:val>
                                        </p:tav>
                                        <p:tav tm="100000">
                                          <p:val>
                                            <p:strVal val="#ppt_x"/>
                                          </p:val>
                                        </p:tav>
                                      </p:tavLst>
                                    </p:anim>
                                    <p:anim calcmode="lin" valueType="num">
                                      <p:cBhvr>
                                        <p:cTn id="31" dur="1000" fill="hold"/>
                                        <p:tgtEl>
                                          <p:spTgt spid="5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1000"/>
                                        <p:tgtEl>
                                          <p:spTgt spid="39"/>
                                        </p:tgtEl>
                                      </p:cBhvr>
                                    </p:animEffect>
                                    <p:anim calcmode="lin" valueType="num">
                                      <p:cBhvr>
                                        <p:cTn id="35" dur="1000" fill="hold"/>
                                        <p:tgtEl>
                                          <p:spTgt spid="39"/>
                                        </p:tgtEl>
                                        <p:attrNameLst>
                                          <p:attrName>ppt_x</p:attrName>
                                        </p:attrNameLst>
                                      </p:cBhvr>
                                      <p:tavLst>
                                        <p:tav tm="0">
                                          <p:val>
                                            <p:strVal val="#ppt_x"/>
                                          </p:val>
                                        </p:tav>
                                        <p:tav tm="100000">
                                          <p:val>
                                            <p:strVal val="#ppt_x"/>
                                          </p:val>
                                        </p:tav>
                                      </p:tavLst>
                                    </p:anim>
                                    <p:anim calcmode="lin" valueType="num">
                                      <p:cBhvr>
                                        <p:cTn id="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9" name="TextBox 8">
            <a:extLst>
              <a:ext uri="{FF2B5EF4-FFF2-40B4-BE49-F238E27FC236}">
                <a16:creationId xmlns:a16="http://schemas.microsoft.com/office/drawing/2014/main" id="{B2EA7488-3687-45D1-9CAA-892242892B51}"/>
              </a:ext>
            </a:extLst>
          </p:cNvPr>
          <p:cNvSpPr txBox="1"/>
          <p:nvPr/>
        </p:nvSpPr>
        <p:spPr>
          <a:xfrm>
            <a:off x="341091" y="856147"/>
            <a:ext cx="7016194" cy="646331"/>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Normal</a:t>
            </a:r>
            <a:r>
              <a:rPr lang="en-US" sz="1800" dirty="0">
                <a:solidFill>
                  <a:srgbClr val="3333FF"/>
                </a:solidFill>
                <a:effectLst/>
                <a:latin typeface="Courier New" panose="02070309020205020404" pitchFamily="49" charset="0"/>
                <a:cs typeface="Courier New" panose="02070309020205020404" pitchFamily="49" charset="0"/>
              </a:rPr>
              <a:t> – (the default) Just call on() and off() for standard led operation</a:t>
            </a:r>
            <a:endParaRPr lang="en-US" dirty="0"/>
          </a:p>
        </p:txBody>
      </p:sp>
      <p:sp>
        <p:nvSpPr>
          <p:cNvPr id="11" name="Title 10">
            <a:extLst>
              <a:ext uri="{FF2B5EF4-FFF2-40B4-BE49-F238E27FC236}">
                <a16:creationId xmlns:a16="http://schemas.microsoft.com/office/drawing/2014/main" id="{C5D4604A-3E3F-4614-B4E3-24B5C51DCD41}"/>
              </a:ext>
            </a:extLst>
          </p:cNvPr>
          <p:cNvSpPr>
            <a:spLocks noGrp="1"/>
          </p:cNvSpPr>
          <p:nvPr>
            <p:ph type="title"/>
          </p:nvPr>
        </p:nvSpPr>
        <p:spPr>
          <a:xfrm>
            <a:off x="354154" y="124508"/>
            <a:ext cx="7016194" cy="646331"/>
          </a:xfrm>
        </p:spPr>
        <p:txBody>
          <a:bodyPr/>
          <a:lstStyle/>
          <a:p>
            <a:r>
              <a:rPr lang="en-US" dirty="0"/>
              <a:t>Led3 Modes</a:t>
            </a:r>
          </a:p>
        </p:txBody>
      </p:sp>
      <p:sp>
        <p:nvSpPr>
          <p:cNvPr id="12" name="TextBox 11">
            <a:extLst>
              <a:ext uri="{FF2B5EF4-FFF2-40B4-BE49-F238E27FC236}">
                <a16:creationId xmlns:a16="http://schemas.microsoft.com/office/drawing/2014/main" id="{931275BA-1B2E-46DA-91B6-7520167E882D}"/>
              </a:ext>
            </a:extLst>
          </p:cNvPr>
          <p:cNvSpPr txBox="1"/>
          <p:nvPr/>
        </p:nvSpPr>
        <p:spPr>
          <a:xfrm>
            <a:off x="341091" y="1620077"/>
            <a:ext cx="7016194" cy="369332"/>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Blink</a:t>
            </a:r>
            <a:r>
              <a:rPr lang="en-US" sz="1800" dirty="0">
                <a:solidFill>
                  <a:srgbClr val="3333FF"/>
                </a:solidFill>
                <a:effectLst/>
                <a:latin typeface="Courier New" panose="02070309020205020404" pitchFamily="49" charset="0"/>
                <a:cs typeface="Courier New" panose="02070309020205020404" pitchFamily="49" charset="0"/>
              </a:rPr>
              <a:t> – configure on time and off time</a:t>
            </a:r>
            <a:endParaRPr lang="en-US" dirty="0"/>
          </a:p>
        </p:txBody>
      </p:sp>
      <p:sp>
        <p:nvSpPr>
          <p:cNvPr id="13" name="TextBox 12">
            <a:extLst>
              <a:ext uri="{FF2B5EF4-FFF2-40B4-BE49-F238E27FC236}">
                <a16:creationId xmlns:a16="http://schemas.microsoft.com/office/drawing/2014/main" id="{8FCBF208-7BAE-4A01-B434-B3B52D31E5E6}"/>
              </a:ext>
            </a:extLst>
          </p:cNvPr>
          <p:cNvSpPr txBox="1"/>
          <p:nvPr/>
        </p:nvSpPr>
        <p:spPr>
          <a:xfrm>
            <a:off x="341091" y="2107008"/>
            <a:ext cx="7016194" cy="923330"/>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Random</a:t>
            </a:r>
            <a:r>
              <a:rPr lang="en-US" sz="1800" dirty="0">
                <a:solidFill>
                  <a:srgbClr val="3333FF"/>
                </a:solidFill>
                <a:effectLst/>
                <a:latin typeface="Courier New" panose="02070309020205020404" pitchFamily="49" charset="0"/>
                <a:cs typeface="Courier New" panose="02070309020205020404" pitchFamily="49" charset="0"/>
              </a:rPr>
              <a:t> – configure minimum and maximum on time and off time but actual time is random (lighting animation)</a:t>
            </a:r>
            <a:endParaRPr lang="en-US" dirty="0"/>
          </a:p>
        </p:txBody>
      </p:sp>
      <p:sp>
        <p:nvSpPr>
          <p:cNvPr id="14" name="TextBox 13">
            <a:extLst>
              <a:ext uri="{FF2B5EF4-FFF2-40B4-BE49-F238E27FC236}">
                <a16:creationId xmlns:a16="http://schemas.microsoft.com/office/drawing/2014/main" id="{B5EB9E2F-4846-42AC-BBEB-058047377576}"/>
              </a:ext>
            </a:extLst>
          </p:cNvPr>
          <p:cNvSpPr txBox="1"/>
          <p:nvPr/>
        </p:nvSpPr>
        <p:spPr>
          <a:xfrm>
            <a:off x="341091" y="3147937"/>
            <a:ext cx="7016194" cy="646331"/>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Flicker</a:t>
            </a:r>
            <a:r>
              <a:rPr lang="en-US" sz="1800" dirty="0">
                <a:solidFill>
                  <a:srgbClr val="3333FF"/>
                </a:solidFill>
                <a:effectLst/>
                <a:latin typeface="Courier New" panose="02070309020205020404" pitchFamily="49" charset="0"/>
                <a:cs typeface="Courier New" panose="02070309020205020404" pitchFamily="49" charset="0"/>
              </a:rPr>
              <a:t> – configure a flickering candle effect – using timing and </a:t>
            </a:r>
            <a:r>
              <a:rPr lang="en-US" dirty="0">
                <a:solidFill>
                  <a:srgbClr val="3333FF"/>
                </a:solidFill>
                <a:latin typeface="Courier New" panose="02070309020205020404" pitchFamily="49" charset="0"/>
                <a:cs typeface="Courier New" panose="02070309020205020404" pitchFamily="49" charset="0"/>
              </a:rPr>
              <a:t>intensity (lighting animation)</a:t>
            </a:r>
            <a:endParaRPr lang="en-US" dirty="0"/>
          </a:p>
        </p:txBody>
      </p:sp>
      <p:sp>
        <p:nvSpPr>
          <p:cNvPr id="15" name="TextBox 14">
            <a:extLst>
              <a:ext uri="{FF2B5EF4-FFF2-40B4-BE49-F238E27FC236}">
                <a16:creationId xmlns:a16="http://schemas.microsoft.com/office/drawing/2014/main" id="{C09BE328-66F5-4332-8E0F-8152C702F87A}"/>
              </a:ext>
            </a:extLst>
          </p:cNvPr>
          <p:cNvSpPr txBox="1"/>
          <p:nvPr/>
        </p:nvSpPr>
        <p:spPr>
          <a:xfrm>
            <a:off x="341091" y="3911869"/>
            <a:ext cx="7016194" cy="923330"/>
          </a:xfrm>
          <a:prstGeom prst="rect">
            <a:avLst/>
          </a:prstGeom>
          <a:noFill/>
        </p:spPr>
        <p:txBody>
          <a:bodyPr wrap="square">
            <a:spAutoFit/>
          </a:bodyPr>
          <a:lstStyle/>
          <a:p>
            <a:r>
              <a:rPr lang="en-US" sz="1800" b="1" dirty="0">
                <a:solidFill>
                  <a:srgbClr val="3333FF"/>
                </a:solidFill>
                <a:effectLst/>
                <a:latin typeface="Courier New" panose="02070309020205020404" pitchFamily="49" charset="0"/>
                <a:cs typeface="Courier New" panose="02070309020205020404" pitchFamily="49" charset="0"/>
              </a:rPr>
              <a:t>Welding</a:t>
            </a:r>
            <a:r>
              <a:rPr lang="en-US" sz="1800" dirty="0">
                <a:solidFill>
                  <a:srgbClr val="3333FF"/>
                </a:solidFill>
                <a:effectLst/>
                <a:latin typeface="Courier New" panose="02070309020205020404" pitchFamily="49" charset="0"/>
                <a:cs typeface="Courier New" panose="02070309020205020404" pitchFamily="49" charset="0"/>
              </a:rPr>
              <a:t>– configure a welding effect (a combo of flickering and random). Also with second led for an afterglow effect</a:t>
            </a:r>
            <a:r>
              <a:rPr lang="en-US" dirty="0">
                <a:solidFill>
                  <a:srgbClr val="3333FF"/>
                </a:solidFill>
                <a:latin typeface="Courier New" panose="02070309020205020404" pitchFamily="49" charset="0"/>
                <a:cs typeface="Courier New" panose="02070309020205020404" pitchFamily="49" charset="0"/>
              </a:rPr>
              <a:t>. (lighting animation)</a:t>
            </a:r>
            <a:endParaRPr lang="en-US" dirty="0"/>
          </a:p>
        </p:txBody>
      </p:sp>
    </p:spTree>
    <p:extLst>
      <p:ext uri="{BB962C8B-B14F-4D97-AF65-F5344CB8AC3E}">
        <p14:creationId xmlns:p14="http://schemas.microsoft.com/office/powerpoint/2010/main" val="26140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Led3: Demonstration ?</a:t>
            </a:r>
          </a:p>
        </p:txBody>
      </p:sp>
      <p:sp>
        <p:nvSpPr>
          <p:cNvPr id="5" name="Content Placeholder 4"/>
          <p:cNvSpPr>
            <a:spLocks noGrp="1"/>
          </p:cNvSpPr>
          <p:nvPr>
            <p:ph idx="1"/>
          </p:nvPr>
        </p:nvSpPr>
        <p:spPr>
          <a:xfrm>
            <a:off x="914400" y="1200150"/>
            <a:ext cx="4724400" cy="2060145"/>
          </a:xfrm>
        </p:spPr>
        <p:txBody>
          <a:bodyPr>
            <a:normAutofit/>
          </a:bodyPr>
          <a:lstStyle/>
          <a:p>
            <a:pPr marL="0" indent="0">
              <a:buNone/>
            </a:pPr>
            <a:r>
              <a:rPr lang="en-US" sz="3200" dirty="0" err="1">
                <a:solidFill>
                  <a:srgbClr val="FF0000"/>
                </a:solidFill>
              </a:rPr>
              <a:t>Parrot_Sketch</a:t>
            </a:r>
            <a:r>
              <a:rPr lang="en-US" sz="3200" dirty="0"/>
              <a:t> </a:t>
            </a:r>
          </a:p>
          <a:p>
            <a:pPr marL="0" indent="0">
              <a:buNone/>
            </a:pPr>
            <a:r>
              <a:rPr lang="en-US" sz="3200" dirty="0">
                <a:cs typeface="Courier New" panose="02070309020205020404" pitchFamily="49" charset="0"/>
              </a:rPr>
              <a:t>it’s not dead yet!</a:t>
            </a:r>
          </a:p>
          <a:p>
            <a:pPr marL="0" indent="0">
              <a:buNone/>
            </a:pPr>
            <a:endParaRPr lang="en-US" sz="3200" dirty="0">
              <a:cs typeface="Courier New" panose="02070309020205020404" pitchFamily="49" charset="0"/>
            </a:endParaRPr>
          </a:p>
          <a:p>
            <a:pPr marL="0" indent="0">
              <a:buNone/>
            </a:pPr>
            <a:endParaRPr lang="en-US" sz="3200" dirty="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014155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Review / Use</a:t>
            </a:r>
            <a:endParaRPr lang="en-US" sz="1300" dirty="0"/>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3"/>
              </a:rPr>
              <a:t>https://github.com/Alan-Lomax/DblDelay</a:t>
            </a:r>
            <a:endParaRPr lang="en-US" sz="2000" dirty="0"/>
          </a:p>
          <a:p>
            <a:pPr marL="0" indent="0">
              <a:buNone/>
            </a:pPr>
            <a:r>
              <a:rPr lang="en-US" sz="2000" dirty="0"/>
              <a:t>Timer           </a:t>
            </a:r>
            <a:r>
              <a:rPr lang="en-US" sz="2000" dirty="0">
                <a:hlinkClick r:id="rId4"/>
              </a:rPr>
              <a:t>https://github.com/Alan-Lomax/Timer</a:t>
            </a:r>
            <a:endParaRPr lang="en-US" sz="2000" dirty="0"/>
          </a:p>
          <a:p>
            <a:pPr marL="0" indent="0">
              <a:buNone/>
            </a:pPr>
            <a:r>
              <a:rPr lang="en-US" sz="2000" dirty="0"/>
              <a:t>Button         </a:t>
            </a:r>
            <a:r>
              <a:rPr lang="en-US" sz="2000" dirty="0">
                <a:hlinkClick r:id="rId5"/>
              </a:rPr>
              <a:t>https://github.com/Alan-Lomax/Button</a:t>
            </a:r>
            <a:endParaRPr lang="en-US" sz="2000" dirty="0"/>
          </a:p>
          <a:p>
            <a:pPr marL="0" indent="0">
              <a:buNone/>
            </a:pPr>
            <a:r>
              <a:rPr lang="en-US" sz="2000" dirty="0"/>
              <a:t>LCD2x20      </a:t>
            </a:r>
            <a:r>
              <a:rPr lang="en-US" sz="2000" dirty="0">
                <a:hlinkClick r:id="rId6"/>
              </a:rPr>
              <a:t>https://github.com/Alan-Lomax/LCD_NHD2x20</a:t>
            </a:r>
            <a:endParaRPr lang="en-US" sz="2000" dirty="0"/>
          </a:p>
          <a:p>
            <a:pPr marL="0" indent="0">
              <a:buNone/>
            </a:pPr>
            <a:r>
              <a:rPr lang="en-US" sz="2000" dirty="0"/>
              <a:t>Led2             </a:t>
            </a:r>
            <a:r>
              <a:rPr lang="en-US" sz="2000" dirty="0">
                <a:hlinkClick r:id="rId7"/>
              </a:rPr>
              <a:t>https://github.com/Alan-Lomax/Led2</a:t>
            </a:r>
            <a:r>
              <a:rPr lang="en-US" sz="2000" dirty="0"/>
              <a:t> </a:t>
            </a:r>
          </a:p>
          <a:p>
            <a:pPr marL="0" indent="0">
              <a:buNone/>
            </a:pPr>
            <a:endParaRPr lang="en-US" dirty="0"/>
          </a:p>
          <a:p>
            <a:pPr marL="0" indent="0">
              <a:buNone/>
            </a:pPr>
            <a:r>
              <a:rPr lang="en-US" dirty="0"/>
              <a:t>Top Level (in case of more examples) : </a:t>
            </a:r>
          </a:p>
          <a:p>
            <a:pPr marL="0" indent="0">
              <a:buNone/>
            </a:pPr>
            <a:r>
              <a:rPr lang="en-US" dirty="0">
                <a:hlinkClick r:id="rId8"/>
              </a:rPr>
              <a:t>https://github.com/Alan-Lomax</a:t>
            </a: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7</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3" action="ppaction://hlinksldjump"/>
              </a:rPr>
              <a:t>Recap from Part 1</a:t>
            </a:r>
          </a:p>
          <a:p>
            <a:pPr marL="514350" indent="-514350">
              <a:buFont typeface="+mj-lt"/>
              <a:buAutoNum type="arabicPeriod"/>
            </a:pPr>
            <a:r>
              <a:rPr lang="en-US" dirty="0">
                <a:hlinkClick r:id="rId4" action="ppaction://hlinksldjump"/>
              </a:rPr>
              <a:t>The all in One Approach</a:t>
            </a:r>
            <a:endParaRPr lang="en-US" dirty="0">
              <a:hlinkClick r:id="rId3" action="ppaction://hlinksldjump"/>
            </a:endParaRPr>
          </a:p>
          <a:p>
            <a:pPr marL="514350" indent="-514350">
              <a:buFont typeface="+mj-lt"/>
              <a:buAutoNum type="arabicPeriod"/>
            </a:pPr>
            <a:r>
              <a:rPr lang="en-US" dirty="0">
                <a:hlinkClick r:id="rId5" action="ppaction://hlinksldjump"/>
              </a:rPr>
              <a:t>Moving Forward</a:t>
            </a:r>
            <a:endParaRPr lang="en-US" dirty="0"/>
          </a:p>
          <a:p>
            <a:pPr marL="514350" indent="-514350">
              <a:buFont typeface="+mj-lt"/>
              <a:buAutoNum type="arabicPeriod"/>
            </a:pPr>
            <a:r>
              <a:rPr lang="en-US" dirty="0">
                <a:hlinkClick r:id="rId6" action="ppaction://hlinksldjump"/>
              </a:rPr>
              <a:t>Detour =&gt; Organizing Files</a:t>
            </a:r>
            <a:endParaRPr lang="en-US" dirty="0">
              <a:hlinkClick r:id="rId5" action="ppaction://hlinksldjump"/>
            </a:endParaRPr>
          </a:p>
          <a:p>
            <a:pPr marL="514350" indent="-514350">
              <a:buFont typeface="+mj-lt"/>
              <a:buAutoNum type="arabicPeriod"/>
            </a:pPr>
            <a:r>
              <a:rPr lang="en-US" dirty="0">
                <a:hlinkClick r:id="rId7" action="ppaction://hlinksldjump"/>
              </a:rPr>
              <a:t>Inspecting the Led2 Class in Detail</a:t>
            </a:r>
            <a:endParaRPr lang="en-US" dirty="0"/>
          </a:p>
          <a:p>
            <a:pPr marL="514350" indent="-514350">
              <a:buFont typeface="+mj-lt"/>
              <a:buAutoNum type="arabicPeriod"/>
            </a:pPr>
            <a:r>
              <a:rPr lang="en-US" dirty="0">
                <a:hlinkClick r:id="rId8" action="ppaction://hlinksldjump"/>
              </a:rPr>
              <a:t>Live Demo</a:t>
            </a:r>
            <a:endParaRPr lang="en-US" dirty="0"/>
          </a:p>
          <a:p>
            <a:pPr marL="514350" indent="-514350">
              <a:buFont typeface="+mj-lt"/>
              <a:buAutoNum type="arabicPeriod"/>
            </a:pPr>
            <a:r>
              <a:rPr lang="en-US" dirty="0">
                <a:hlinkClick r:id="rId9" action="ppaction://hlinksldjump"/>
              </a:rPr>
              <a:t>Questions</a:t>
            </a:r>
            <a:endParaRPr lang="en-US" dirty="0"/>
          </a:p>
          <a:p>
            <a:pPr marL="514350" indent="-514350">
              <a:buFont typeface="+mj-lt"/>
              <a:buAutoNum type="arabicPeriod"/>
            </a:pPr>
            <a:r>
              <a:rPr lang="en-US" dirty="0">
                <a:hlinkClick r:id="rId10"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3508653"/>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Arduino Compiler / Preprocessor Directives</a:t>
            </a:r>
          </a:p>
          <a:p>
            <a:pPr marL="971550" indent="-285750">
              <a:buFont typeface="Arial" panose="020B0604020202020204" pitchFamily="34" charset="0"/>
              <a:buChar char="•"/>
            </a:pPr>
            <a:r>
              <a:rPr lang="en-US" sz="1400" dirty="0">
                <a:solidFill>
                  <a:srgbClr val="3333FF"/>
                </a:solidFill>
              </a:rPr>
              <a:t>https://www.deviceplus.com/arduino/arduino-preprocessor-directives-tutorial/</a:t>
            </a:r>
            <a:endParaRPr lang="en-US" sz="1600" dirty="0">
              <a:solidFill>
                <a:srgbClr val="3333FF"/>
              </a:solidFill>
            </a:endParaRPr>
          </a:p>
          <a:p>
            <a:r>
              <a:rPr lang="en-US" sz="1600" dirty="0"/>
              <a:t>Multi-Tasking on the Arduino:</a:t>
            </a:r>
          </a:p>
          <a:p>
            <a:pPr marL="974725" lvl="2"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https://learn.adafruit.com/multi-tasking-the-arduino-part-1/overview</a:t>
            </a:r>
            <a:r>
              <a:rPr lang="en-US" sz="1400" dirty="0">
                <a:solidFill>
                  <a:srgbClr val="3333FF"/>
                </a:solidFill>
              </a:rPr>
              <a:t> </a:t>
            </a:r>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6">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the subject of  Classes:</a:t>
            </a:r>
          </a:p>
          <a:p>
            <a:pPr marL="971550" indent="-285750">
              <a:buFont typeface="Arial" panose="020B0604020202020204" pitchFamily="34" charset="0"/>
              <a:buChar char="•"/>
            </a:pPr>
            <a:r>
              <a:rPr lang="en-US" sz="1400" dirty="0">
                <a:hlinkClick r:id="rId7"/>
              </a:rPr>
              <a:t>https://www.guru99.com/cpp-classes-objects.html</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0"/>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especially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684072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9B5CB07B-9CAC-43C6-8574-289A0048262D}"/>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3" name="Title 3">
            <a:extLst>
              <a:ext uri="{FF2B5EF4-FFF2-40B4-BE49-F238E27FC236}">
                <a16:creationId xmlns:a16="http://schemas.microsoft.com/office/drawing/2014/main" id="{1B8356FD-7D67-4BE3-B0E8-5187F86A2915}"/>
              </a:ext>
            </a:extLst>
          </p:cNvPr>
          <p:cNvSpPr txBox="1">
            <a:spLocks/>
          </p:cNvSpPr>
          <p:nvPr/>
        </p:nvSpPr>
        <p:spPr>
          <a:xfrm>
            <a:off x="659756" y="2416323"/>
            <a:ext cx="8345486" cy="1021556"/>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End of Presentation</a:t>
            </a:r>
            <a:br>
              <a:rPr lang="en-US" dirty="0"/>
            </a:br>
            <a:br>
              <a:rPr lang="en-US" dirty="0"/>
            </a:br>
            <a:endParaRPr lang="en-US" dirty="0"/>
          </a:p>
        </p:txBody>
      </p:sp>
    </p:spTree>
    <p:extLst>
      <p:ext uri="{BB962C8B-B14F-4D97-AF65-F5344CB8AC3E}">
        <p14:creationId xmlns:p14="http://schemas.microsoft.com/office/powerpoint/2010/main" val="377423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304799"/>
          </a:xfrm>
        </p:spPr>
        <p:txBody>
          <a:bodyPr>
            <a:normAutofit fontScale="90000"/>
          </a:bodyPr>
          <a:lstStyle/>
          <a:p>
            <a:r>
              <a:rPr lang="en-US" dirty="0"/>
              <a:t>Part 1 (In one Page)</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599" y="573259"/>
            <a:ext cx="7315199" cy="646331"/>
          </a:xfrm>
          <a:prstGeom prst="rect">
            <a:avLst/>
          </a:prstGeom>
          <a:noFill/>
        </p:spPr>
        <p:txBody>
          <a:bodyPr wrap="square" rtlCol="0">
            <a:spAutoFit/>
          </a:bodyPr>
          <a:lstStyle/>
          <a:p>
            <a:r>
              <a:rPr lang="en-US" dirty="0"/>
              <a:t>Bread and butter- Basic variable </a:t>
            </a:r>
            <a:r>
              <a:rPr lang="en-US" b="1" dirty="0"/>
              <a:t>types</a:t>
            </a:r>
            <a:r>
              <a:rPr lang="en-US" dirty="0"/>
              <a:t> like bool, int, and string.</a:t>
            </a:r>
          </a:p>
          <a:p>
            <a:r>
              <a:rPr lang="en-US" dirty="0"/>
              <a:t>A </a:t>
            </a:r>
            <a:r>
              <a:rPr lang="en-US" b="1" dirty="0"/>
              <a:t>struct{} </a:t>
            </a:r>
            <a:r>
              <a:rPr lang="en-US" dirty="0"/>
              <a:t>can be considered as a custom variable </a:t>
            </a:r>
            <a:r>
              <a:rPr lang="en-US" b="1" dirty="0"/>
              <a:t>type</a:t>
            </a:r>
            <a:r>
              <a:rPr lang="en-US" dirty="0"/>
              <a:t>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599" y="1218288"/>
            <a:ext cx="7016193" cy="369332"/>
          </a:xfrm>
          <a:prstGeom prst="rect">
            <a:avLst/>
          </a:prstGeom>
          <a:noFill/>
        </p:spPr>
        <p:txBody>
          <a:bodyPr wrap="square" rtlCol="0">
            <a:spAutoFit/>
          </a:bodyPr>
          <a:lstStyle/>
          <a:p>
            <a:r>
              <a:rPr lang="en-US" dirty="0"/>
              <a:t>Creating a </a:t>
            </a:r>
            <a:r>
              <a:rPr lang="en-US" b="1" dirty="0"/>
              <a:t>Class{} </a:t>
            </a:r>
            <a:r>
              <a:rPr lang="en-US" dirty="0"/>
              <a:t>is also defining a custom variable type. </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599" y="2785345"/>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feel for what is going on inside the shoebox. The constructor function creates our objects. Other member functions allow us to interact with that object.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707373"/>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significant coding efficiency. This applies to both writing, comprehending, and maintaining our code.</a:t>
            </a:r>
          </a:p>
        </p:txBody>
      </p:sp>
      <p:sp>
        <p:nvSpPr>
          <p:cNvPr id="9" name="TextBox 8">
            <a:extLst>
              <a:ext uri="{FF2B5EF4-FFF2-40B4-BE49-F238E27FC236}">
                <a16:creationId xmlns:a16="http://schemas.microsoft.com/office/drawing/2014/main" id="{4E167C76-599A-405D-8BA0-7C7441898153}"/>
              </a:ext>
            </a:extLst>
          </p:cNvPr>
          <p:cNvSpPr txBox="1"/>
          <p:nvPr/>
        </p:nvSpPr>
        <p:spPr>
          <a:xfrm>
            <a:off x="228598" y="1586318"/>
            <a:ext cx="7315199" cy="1200329"/>
          </a:xfrm>
          <a:prstGeom prst="rect">
            <a:avLst/>
          </a:prstGeom>
          <a:noFill/>
        </p:spPr>
        <p:txBody>
          <a:bodyPr wrap="square">
            <a:spAutoFit/>
          </a:bodyPr>
          <a:lstStyle/>
          <a:p>
            <a:r>
              <a:rPr lang="en-US" dirty="0"/>
              <a:t>There can be private and public members of a class. (These can be </a:t>
            </a:r>
            <a:r>
              <a:rPr lang="en-US" b="1" dirty="0"/>
              <a:t>member</a:t>
            </a:r>
            <a:r>
              <a:rPr lang="en-US" dirty="0"/>
              <a:t> variables or </a:t>
            </a:r>
            <a:r>
              <a:rPr lang="en-US" b="1" dirty="0"/>
              <a:t>member</a:t>
            </a:r>
            <a:r>
              <a:rPr lang="en-US" dirty="0"/>
              <a:t> functions). I used the analogy to a shoebox frequently. Some things are hidden inside the box, but some other things are visible on the outside. To just </a:t>
            </a:r>
            <a:r>
              <a:rPr lang="en-US" b="1" dirty="0"/>
              <a:t>use</a:t>
            </a:r>
            <a:r>
              <a:rPr lang="en-US" dirty="0"/>
              <a:t> a class you do not need to know the insides.</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E2DFCC"/>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E2DFCC"/>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E2DFCC"/>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E2DFCC"/>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B870073-BDDD-4577-8BAC-E1C9A09C5EBD}"/>
              </a:ext>
            </a:extLst>
          </p:cNvPr>
          <p:cNvSpPr txBox="1"/>
          <p:nvPr/>
        </p:nvSpPr>
        <p:spPr>
          <a:xfrm>
            <a:off x="986784"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a:xfrm>
            <a:off x="392124" y="165719"/>
            <a:ext cx="7016194" cy="602252"/>
          </a:xfrm>
        </p:spPr>
        <p:txBody>
          <a:bodyPr>
            <a:normAutofit fontScale="90000"/>
          </a:bodyPr>
          <a:lstStyle/>
          <a:p>
            <a:r>
              <a:rPr lang="en-US" dirty="0"/>
              <a:t>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990302"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So we can use this line to create a new object</a:t>
              </a:r>
              <a:r>
                <a:rPr lang="en-US" sz="1400" b="1" dirty="0">
                  <a:solidFill>
                    <a:schemeClr val="accent1">
                      <a:lumMod val="75000"/>
                    </a:schemeClr>
                  </a:solidFill>
                </a:rPr>
                <a:t>.</a:t>
              </a:r>
              <a:endParaRPr lang="en-US" sz="1400" dirty="0">
                <a:solidFill>
                  <a:schemeClr val="accent1">
                    <a:lumMod val="75000"/>
                  </a:schemeClr>
                </a:solidFill>
              </a:endParaRP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8" name="Group 7">
            <a:extLst>
              <a:ext uri="{FF2B5EF4-FFF2-40B4-BE49-F238E27FC236}">
                <a16:creationId xmlns:a16="http://schemas.microsoft.com/office/drawing/2014/main" id="{D99F5F24-F9DE-4D9A-904E-71483A2E1C5A}"/>
              </a:ext>
            </a:extLst>
          </p:cNvPr>
          <p:cNvGrpSpPr/>
          <p:nvPr/>
        </p:nvGrpSpPr>
        <p:grpSpPr>
          <a:xfrm>
            <a:off x="305866" y="3175136"/>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85249" y="3142896"/>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The All in One Approach</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08821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Typical File Arrangement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2" name="Rectangle 1">
            <a:extLst>
              <a:ext uri="{FF2B5EF4-FFF2-40B4-BE49-F238E27FC236}">
                <a16:creationId xmlns:a16="http://schemas.microsoft.com/office/drawing/2014/main" id="{E4033C97-9E42-438B-9F64-FCDB315673E9}"/>
              </a:ext>
            </a:extLst>
          </p:cNvPr>
          <p:cNvSpPr/>
          <p:nvPr/>
        </p:nvSpPr>
        <p:spPr>
          <a:xfrm>
            <a:off x="1143000" y="196215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Sketch</a:t>
            </a:r>
          </a:p>
        </p:txBody>
      </p:sp>
      <p:sp>
        <p:nvSpPr>
          <p:cNvPr id="10" name="Rectangle 9">
            <a:extLst>
              <a:ext uri="{FF2B5EF4-FFF2-40B4-BE49-F238E27FC236}">
                <a16:creationId xmlns:a16="http://schemas.microsoft.com/office/drawing/2014/main" id="{DFADDBC3-7317-4D05-BBCE-5B79A27A9295}"/>
              </a:ext>
            </a:extLst>
          </p:cNvPr>
          <p:cNvSpPr/>
          <p:nvPr/>
        </p:nvSpPr>
        <p:spPr>
          <a:xfrm>
            <a:off x="4191000" y="1657350"/>
            <a:ext cx="2057400" cy="9070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File</a:t>
            </a:r>
          </a:p>
        </p:txBody>
      </p:sp>
      <p:sp>
        <p:nvSpPr>
          <p:cNvPr id="11" name="Rectangle 10">
            <a:extLst>
              <a:ext uri="{FF2B5EF4-FFF2-40B4-BE49-F238E27FC236}">
                <a16:creationId xmlns:a16="http://schemas.microsoft.com/office/drawing/2014/main" id="{D9965A67-64E0-4178-82EC-A604ADD32FE2}"/>
              </a:ext>
            </a:extLst>
          </p:cNvPr>
          <p:cNvSpPr/>
          <p:nvPr/>
        </p:nvSpPr>
        <p:spPr>
          <a:xfrm>
            <a:off x="4191000" y="2610123"/>
            <a:ext cx="2057400" cy="1219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CPP File</a:t>
            </a:r>
          </a:p>
        </p:txBody>
      </p:sp>
      <p:sp>
        <p:nvSpPr>
          <p:cNvPr id="7" name="Rectangle 6">
            <a:extLst>
              <a:ext uri="{FF2B5EF4-FFF2-40B4-BE49-F238E27FC236}">
                <a16:creationId xmlns:a16="http://schemas.microsoft.com/office/drawing/2014/main" id="{861D812D-1B8E-4382-B877-29F161D7FBEA}"/>
              </a:ext>
            </a:extLst>
          </p:cNvPr>
          <p:cNvSpPr/>
          <p:nvPr/>
        </p:nvSpPr>
        <p:spPr>
          <a:xfrm>
            <a:off x="1219200" y="1986643"/>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sp>
        <p:nvSpPr>
          <p:cNvPr id="8" name="Rectangle 7">
            <a:extLst>
              <a:ext uri="{FF2B5EF4-FFF2-40B4-BE49-F238E27FC236}">
                <a16:creationId xmlns:a16="http://schemas.microsoft.com/office/drawing/2014/main" id="{C10D932C-861E-4942-B493-7E5267E103D8}"/>
              </a:ext>
            </a:extLst>
          </p:cNvPr>
          <p:cNvSpPr/>
          <p:nvPr/>
        </p:nvSpPr>
        <p:spPr>
          <a:xfrm>
            <a:off x="4267200" y="2647950"/>
            <a:ext cx="15240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0000"/>
                </a:solidFill>
              </a:rPr>
              <a:t>#include header File</a:t>
            </a:r>
          </a:p>
        </p:txBody>
      </p:sp>
      <p:grpSp>
        <p:nvGrpSpPr>
          <p:cNvPr id="6" name="Group 5">
            <a:extLst>
              <a:ext uri="{FF2B5EF4-FFF2-40B4-BE49-F238E27FC236}">
                <a16:creationId xmlns:a16="http://schemas.microsoft.com/office/drawing/2014/main" id="{A5D2415B-3FD2-498A-89BF-B907DAA51A24}"/>
              </a:ext>
            </a:extLst>
          </p:cNvPr>
          <p:cNvGrpSpPr/>
          <p:nvPr/>
        </p:nvGrpSpPr>
        <p:grpSpPr>
          <a:xfrm>
            <a:off x="6021977" y="1504950"/>
            <a:ext cx="1598023" cy="2748099"/>
            <a:chOff x="6021977" y="1662249"/>
            <a:chExt cx="1598023" cy="2590800"/>
          </a:xfrm>
        </p:grpSpPr>
        <p:sp>
          <p:nvSpPr>
            <p:cNvPr id="3" name="Right Brace 2">
              <a:extLst>
                <a:ext uri="{FF2B5EF4-FFF2-40B4-BE49-F238E27FC236}">
                  <a16:creationId xmlns:a16="http://schemas.microsoft.com/office/drawing/2014/main" id="{6E974F93-E3AC-47BE-A533-F235405E1CE6}"/>
                </a:ext>
              </a:extLst>
            </p:cNvPr>
            <p:cNvSpPr/>
            <p:nvPr/>
          </p:nvSpPr>
          <p:spPr>
            <a:xfrm>
              <a:off x="6021977" y="1662249"/>
              <a:ext cx="685800" cy="2590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 name="TextBox 4">
              <a:extLst>
                <a:ext uri="{FF2B5EF4-FFF2-40B4-BE49-F238E27FC236}">
                  <a16:creationId xmlns:a16="http://schemas.microsoft.com/office/drawing/2014/main" id="{3B4ECFF8-6B43-49D7-86CF-6A7B0986037B}"/>
                </a:ext>
              </a:extLst>
            </p:cNvPr>
            <p:cNvSpPr txBox="1"/>
            <p:nvPr/>
          </p:nvSpPr>
          <p:spPr>
            <a:xfrm>
              <a:off x="6479177" y="2607129"/>
              <a:ext cx="1140823" cy="646331"/>
            </a:xfrm>
            <a:prstGeom prst="rect">
              <a:avLst/>
            </a:prstGeom>
            <a:noFill/>
          </p:spPr>
          <p:txBody>
            <a:bodyPr wrap="square" rtlCol="0">
              <a:spAutoFit/>
            </a:bodyPr>
            <a:lstStyle/>
            <a:p>
              <a:r>
                <a:rPr lang="en-US" dirty="0">
                  <a:solidFill>
                    <a:srgbClr val="FF0000"/>
                  </a:solidFill>
                </a:rPr>
                <a:t>Matched</a:t>
              </a:r>
            </a:p>
            <a:p>
              <a:r>
                <a:rPr lang="en-US" dirty="0">
                  <a:solidFill>
                    <a:srgbClr val="FF0000"/>
                  </a:solidFill>
                </a:rPr>
                <a:t>Set</a:t>
              </a:r>
            </a:p>
          </p:txBody>
        </p:sp>
      </p:grpSp>
      <p:sp>
        <p:nvSpPr>
          <p:cNvPr id="13" name="TextBox 12">
            <a:extLst>
              <a:ext uri="{FF2B5EF4-FFF2-40B4-BE49-F238E27FC236}">
                <a16:creationId xmlns:a16="http://schemas.microsoft.com/office/drawing/2014/main" id="{DE7C0ADC-DB76-4B10-A036-30B55E6BF178}"/>
              </a:ext>
            </a:extLst>
          </p:cNvPr>
          <p:cNvSpPr txBox="1"/>
          <p:nvPr/>
        </p:nvSpPr>
        <p:spPr>
          <a:xfrm>
            <a:off x="2011680" y="3867150"/>
            <a:ext cx="4572000" cy="954107"/>
          </a:xfrm>
          <a:prstGeom prst="rect">
            <a:avLst/>
          </a:prstGeom>
          <a:noFill/>
        </p:spPr>
        <p:txBody>
          <a:bodyPr wrap="square">
            <a:spAutoFit/>
          </a:bodyPr>
          <a:lstStyle/>
          <a:p>
            <a:pPr marL="0" indent="0">
              <a:buNone/>
            </a:pPr>
            <a:r>
              <a:rPr lang="en-US" b="1" dirty="0"/>
              <a:t>A Best Practice: </a:t>
            </a:r>
            <a:r>
              <a:rPr lang="en-US" sz="1800" dirty="0"/>
              <a:t>The two files are a matched set and named the same as the class </a:t>
            </a:r>
          </a:p>
          <a:p>
            <a:r>
              <a:rPr lang="en-US" sz="2000" b="1" dirty="0">
                <a:solidFill>
                  <a:srgbClr val="C00000"/>
                </a:solidFill>
              </a:rPr>
              <a:t>Led2.h   </a:t>
            </a:r>
            <a:r>
              <a:rPr lang="en-US" sz="2000" dirty="0"/>
              <a:t>and   </a:t>
            </a:r>
            <a:r>
              <a:rPr lang="en-US" sz="2000" b="1" dirty="0">
                <a:solidFill>
                  <a:srgbClr val="C00000"/>
                </a:solidFill>
              </a:rPr>
              <a:t>Led2.cpp   </a:t>
            </a:r>
            <a:r>
              <a:rPr lang="en-US" sz="2000" dirty="0"/>
              <a:t>is my example.</a:t>
            </a:r>
          </a:p>
        </p:txBody>
      </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2812</TotalTime>
  <Words>6023</Words>
  <Application>Microsoft Office PowerPoint</Application>
  <PresentationFormat>On-screen Show (16:9)</PresentationFormat>
  <Paragraphs>708</Paragraphs>
  <Slides>43</Slides>
  <Notes>36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vt:lpstr>
      <vt:lpstr>Calibri</vt:lpstr>
      <vt:lpstr>Courier New</vt:lpstr>
      <vt:lpstr>Wingdings</vt:lpstr>
      <vt:lpstr>Office Theme</vt:lpstr>
      <vt:lpstr>Default Design</vt:lpstr>
      <vt:lpstr>Arduino Class Programming with Examples</vt:lpstr>
      <vt:lpstr>About Me</vt:lpstr>
      <vt:lpstr>Introduction</vt:lpstr>
      <vt:lpstr>Agenda</vt:lpstr>
      <vt:lpstr>Recap from Part 1 </vt:lpstr>
      <vt:lpstr>Part 1 (In one Page)</vt:lpstr>
      <vt:lpstr>Our Sketch</vt:lpstr>
      <vt:lpstr>The All in One Approach</vt:lpstr>
      <vt:lpstr>A Typical File Arrangement</vt:lpstr>
      <vt:lpstr>All in one View</vt:lpstr>
      <vt:lpstr>Summary</vt:lpstr>
      <vt:lpstr>Moving Forward </vt:lpstr>
      <vt:lpstr>Typical File Arrangement</vt:lpstr>
      <vt:lpstr>Header File</vt:lpstr>
      <vt:lpstr>The Header File</vt:lpstr>
      <vt:lpstr>The C++ Program file  ( *.cpp)</vt:lpstr>
      <vt:lpstr>The C++ part</vt:lpstr>
      <vt:lpstr>The Magic Sauce: the update() method</vt:lpstr>
      <vt:lpstr>The Sketch</vt:lpstr>
      <vt:lpstr>Detour =&gt; Organizing files (*.h  and *.cpp) </vt:lpstr>
      <vt:lpstr>File Locations</vt:lpstr>
      <vt:lpstr>In the IDE:  To Find Your Sketch Location</vt:lpstr>
      <vt:lpstr>Inspecting the Led2 Class in detail  </vt:lpstr>
      <vt:lpstr>The full Led2 class</vt:lpstr>
      <vt:lpstr>Led2.H</vt:lpstr>
      <vt:lpstr>Led2.CPP  (1/3)</vt:lpstr>
      <vt:lpstr>Led2.CPP  (2/3)</vt:lpstr>
      <vt:lpstr>Led2.CPP  (3/3)</vt:lpstr>
      <vt:lpstr>Live Demo  </vt:lpstr>
      <vt:lpstr>Live Demo Time</vt:lpstr>
      <vt:lpstr>Summary: How it all works together</vt:lpstr>
      <vt:lpstr>Recap</vt:lpstr>
      <vt:lpstr>Led3: New and Improved</vt:lpstr>
      <vt:lpstr>The full Led3 class</vt:lpstr>
      <vt:lpstr>Led3 Modes</vt:lpstr>
      <vt:lpstr>Led3: Demonstration ?</vt:lpstr>
      <vt:lpstr>Other Classes You Can Review / Use</vt:lpstr>
      <vt:lpstr>Questions?  </vt:lpstr>
      <vt:lpstr>Backup Material  </vt:lpstr>
      <vt:lpstr>PowerPoint Presentation</vt:lpstr>
      <vt:lpstr>Lessons Learned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119</cp:revision>
  <dcterms:created xsi:type="dcterms:W3CDTF">2021-08-19T02:00:20Z</dcterms:created>
  <dcterms:modified xsi:type="dcterms:W3CDTF">2022-01-25T18:23:32Z</dcterms:modified>
</cp:coreProperties>
</file>