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webextensions/webextension1.xml" ContentType="application/vnd.ms-office.webextension+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36" r:id="rId2"/>
    <p:sldId id="316" r:id="rId3"/>
    <p:sldId id="362" r:id="rId4"/>
    <p:sldId id="345" r:id="rId5"/>
    <p:sldId id="346" r:id="rId6"/>
    <p:sldId id="349" r:id="rId7"/>
    <p:sldId id="350" r:id="rId8"/>
    <p:sldId id="351" r:id="rId9"/>
    <p:sldId id="353" r:id="rId10"/>
    <p:sldId id="354" r:id="rId11"/>
    <p:sldId id="360" r:id="rId12"/>
    <p:sldId id="374" r:id="rId13"/>
    <p:sldId id="363" r:id="rId14"/>
    <p:sldId id="355" r:id="rId15"/>
    <p:sldId id="356" r:id="rId16"/>
    <p:sldId id="319" r:id="rId17"/>
    <p:sldId id="380" r:id="rId18"/>
    <p:sldId id="320" r:id="rId19"/>
    <p:sldId id="364" r:id="rId20"/>
    <p:sldId id="357" r:id="rId21"/>
    <p:sldId id="367" r:id="rId22"/>
    <p:sldId id="321" r:id="rId23"/>
    <p:sldId id="379" r:id="rId24"/>
    <p:sldId id="365" r:id="rId25"/>
    <p:sldId id="366" r:id="rId26"/>
    <p:sldId id="322" r:id="rId27"/>
    <p:sldId id="361" r:id="rId28"/>
    <p:sldId id="368" r:id="rId29"/>
    <p:sldId id="323" r:id="rId30"/>
    <p:sldId id="324" r:id="rId31"/>
    <p:sldId id="369" r:id="rId32"/>
    <p:sldId id="348" r:id="rId33"/>
    <p:sldId id="359" r:id="rId34"/>
    <p:sldId id="370" r:id="rId35"/>
    <p:sldId id="371" r:id="rId36"/>
    <p:sldId id="352" r:id="rId37"/>
    <p:sldId id="372" r:id="rId38"/>
    <p:sldId id="326" r:id="rId39"/>
    <p:sldId id="377" r:id="rId40"/>
    <p:sldId id="375" r:id="rId41"/>
    <p:sldId id="327" r:id="rId42"/>
    <p:sldId id="376" r:id="rId43"/>
    <p:sldId id="378" r:id="rId44"/>
    <p:sldId id="373" r:id="rId45"/>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65" autoAdjust="0"/>
  </p:normalViewPr>
  <p:slideViewPr>
    <p:cSldViewPr snapToGrid="0" showGuides="1">
      <p:cViewPr varScale="1">
        <p:scale>
          <a:sx n="95" d="100"/>
          <a:sy n="95" d="100"/>
        </p:scale>
        <p:origin x="1056" y="78"/>
      </p:cViewPr>
      <p:guideLst>
        <p:guide orient="horz" pos="2424"/>
        <p:guide pos="432"/>
      </p:guideLst>
    </p:cSldViewPr>
  </p:slideViewPr>
  <p:notesTextViewPr>
    <p:cViewPr>
      <p:scale>
        <a:sx n="1" d="1"/>
        <a:sy n="1" d="1"/>
      </p:scale>
      <p:origin x="0" y="0"/>
    </p:cViewPr>
  </p:notesTextViewPr>
  <p:notesViewPr>
    <p:cSldViewPr snapToGrid="0" showGuides="1">
      <p:cViewPr varScale="1">
        <p:scale>
          <a:sx n="83" d="100"/>
          <a:sy n="83" d="100"/>
        </p:scale>
        <p:origin x="2958" y="90"/>
      </p:cViewPr>
      <p:guideLst>
        <p:guide orient="horz" pos="2932"/>
        <p:guide pos="221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5/17/2022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Prepared for a MERG ARDUINO-SIG presentation that was delivered on May 17 2022.</a:t>
            </a:r>
          </a:p>
          <a:p>
            <a:r>
              <a:rPr lang="en-US" dirty="0"/>
              <a:t>Minor updates made to speaker notes post meeting. </a:t>
            </a:r>
          </a:p>
        </p:txBody>
      </p:sp>
      <p:sp>
        <p:nvSpPr>
          <p:cNvPr id="4" name="Slide Number Placeholder 3"/>
          <p:cNvSpPr>
            <a:spLocks noGrp="1"/>
          </p:cNvSpPr>
          <p:nvPr>
            <p:ph type="sldNum" sz="quarter" idx="5"/>
          </p:nvPr>
        </p:nvSpPr>
        <p:spPr/>
        <p:txBody>
          <a:bodyPr/>
          <a:lstStyle/>
          <a:p>
            <a:fld id="{4573CD83-9A02-4825-93C1-7C2EF9CD9900}" type="slidenum">
              <a:rPr lang="en-US" smtClean="0"/>
              <a:t>1</a:t>
            </a:fld>
            <a:endParaRPr lang="en-US" dirty="0"/>
          </a:p>
        </p:txBody>
      </p:sp>
    </p:spTree>
    <p:extLst>
      <p:ext uri="{BB962C8B-B14F-4D97-AF65-F5344CB8AC3E}">
        <p14:creationId xmlns:p14="http://schemas.microsoft.com/office/powerpoint/2010/main" val="562962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PWM – denoted by the little squiggly line on some of the pins.</a:t>
            </a:r>
          </a:p>
        </p:txBody>
      </p:sp>
      <p:sp>
        <p:nvSpPr>
          <p:cNvPr id="4" name="Slide Number Placeholder 3"/>
          <p:cNvSpPr>
            <a:spLocks noGrp="1"/>
          </p:cNvSpPr>
          <p:nvPr>
            <p:ph type="sldNum" sz="quarter" idx="5"/>
          </p:nvPr>
        </p:nvSpPr>
        <p:spPr/>
        <p:txBody>
          <a:bodyPr/>
          <a:lstStyle/>
          <a:p>
            <a:fld id="{4573CD83-9A02-4825-93C1-7C2EF9CD9900}" type="slidenum">
              <a:rPr lang="en-US" smtClean="0"/>
              <a:t>10</a:t>
            </a:fld>
            <a:endParaRPr lang="en-US"/>
          </a:p>
        </p:txBody>
      </p:sp>
    </p:spTree>
    <p:extLst>
      <p:ext uri="{BB962C8B-B14F-4D97-AF65-F5344CB8AC3E}">
        <p14:creationId xmlns:p14="http://schemas.microsoft.com/office/powerpoint/2010/main" val="96111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Communications. Note that for standalone applications running on a single Arduino these pins can be used as conventional I/O</a:t>
            </a:r>
          </a:p>
        </p:txBody>
      </p:sp>
      <p:sp>
        <p:nvSpPr>
          <p:cNvPr id="4" name="Slide Number Placeholder 3"/>
          <p:cNvSpPr>
            <a:spLocks noGrp="1"/>
          </p:cNvSpPr>
          <p:nvPr>
            <p:ph type="sldNum" sz="quarter" idx="5"/>
          </p:nvPr>
        </p:nvSpPr>
        <p:spPr/>
        <p:txBody>
          <a:bodyPr/>
          <a:lstStyle/>
          <a:p>
            <a:fld id="{4573CD83-9A02-4825-93C1-7C2EF9CD9900}" type="slidenum">
              <a:rPr lang="en-US" smtClean="0"/>
              <a:t>11</a:t>
            </a:fld>
            <a:endParaRPr lang="en-US"/>
          </a:p>
        </p:txBody>
      </p:sp>
    </p:spTree>
    <p:extLst>
      <p:ext uri="{BB962C8B-B14F-4D97-AF65-F5344CB8AC3E}">
        <p14:creationId xmlns:p14="http://schemas.microsoft.com/office/powerpoint/2010/main" val="6352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down – Ports and Interrupts</a:t>
            </a:r>
          </a:p>
          <a:p>
            <a:r>
              <a:rPr lang="en-US" dirty="0"/>
              <a:t>Rounding off the things we have not yet talked about on our NANO Pinout MAP</a:t>
            </a:r>
          </a:p>
        </p:txBody>
      </p:sp>
      <p:sp>
        <p:nvSpPr>
          <p:cNvPr id="4" name="Slide Number Placeholder 3"/>
          <p:cNvSpPr>
            <a:spLocks noGrp="1"/>
          </p:cNvSpPr>
          <p:nvPr>
            <p:ph type="sldNum" sz="quarter" idx="5"/>
          </p:nvPr>
        </p:nvSpPr>
        <p:spPr/>
        <p:txBody>
          <a:bodyPr/>
          <a:lstStyle/>
          <a:p>
            <a:fld id="{4573CD83-9A02-4825-93C1-7C2EF9CD9900}" type="slidenum">
              <a:rPr lang="en-US" smtClean="0"/>
              <a:t>12</a:t>
            </a:fld>
            <a:endParaRPr lang="en-US"/>
          </a:p>
        </p:txBody>
      </p:sp>
    </p:spTree>
    <p:extLst>
      <p:ext uri="{BB962C8B-B14F-4D97-AF65-F5344CB8AC3E}">
        <p14:creationId xmlns:p14="http://schemas.microsoft.com/office/powerpoint/2010/main" val="298337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nano running the most sophisticated program in the world is not going to do too much if it does not have any I/O</a:t>
            </a:r>
          </a:p>
          <a:p>
            <a:r>
              <a:rPr lang="en-US" dirty="0"/>
              <a:t>Normally we would connect ‘Sensors’ to input pins (Analog or Digital)</a:t>
            </a:r>
          </a:p>
          <a:p>
            <a:r>
              <a:rPr lang="en-US" dirty="0"/>
              <a:t>We would connect ‘Actuators’ to output pins (again A or D)</a:t>
            </a:r>
          </a:p>
        </p:txBody>
      </p:sp>
      <p:sp>
        <p:nvSpPr>
          <p:cNvPr id="4" name="Slide Number Placeholder 3"/>
          <p:cNvSpPr>
            <a:spLocks noGrp="1"/>
          </p:cNvSpPr>
          <p:nvPr>
            <p:ph type="sldNum" sz="quarter" idx="5"/>
          </p:nvPr>
        </p:nvSpPr>
        <p:spPr/>
        <p:txBody>
          <a:bodyPr/>
          <a:lstStyle/>
          <a:p>
            <a:fld id="{4573CD83-9A02-4825-93C1-7C2EF9CD9900}" type="slidenum">
              <a:rPr lang="en-US" smtClean="0"/>
              <a:t>13</a:t>
            </a:fld>
            <a:endParaRPr lang="en-US"/>
          </a:p>
        </p:txBody>
      </p:sp>
    </p:spTree>
    <p:extLst>
      <p:ext uri="{BB962C8B-B14F-4D97-AF65-F5344CB8AC3E}">
        <p14:creationId xmlns:p14="http://schemas.microsoft.com/office/powerpoint/2010/main" val="382789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a simple switch – the page sets the pattern for all the other I/O devices to be covered.</a:t>
            </a:r>
          </a:p>
          <a:p>
            <a:r>
              <a:rPr lang="en-US" dirty="0"/>
              <a:t>Note diagram on electrical contacts.  This diagram applies to a switch where our finger moves the contact over</a:t>
            </a:r>
          </a:p>
          <a:p>
            <a:r>
              <a:rPr lang="en-US" dirty="0"/>
              <a:t>But it also applies to a relay – where an electromagnet moves the contact over.</a:t>
            </a:r>
          </a:p>
          <a:p>
            <a:endParaRPr lang="en-US" dirty="0"/>
          </a:p>
          <a:p>
            <a:r>
              <a:rPr lang="en-US" dirty="0"/>
              <a:t>Other common arrangements include DPDT  (Double Pole – Double Throw)</a:t>
            </a:r>
          </a:p>
          <a:p>
            <a:r>
              <a:rPr lang="en-US" dirty="0"/>
              <a:t>(two independent common terminals (the Poles) and each pole feedings two output terminals (Double Throw).</a:t>
            </a:r>
          </a:p>
          <a:p>
            <a:r>
              <a:rPr lang="en-US" dirty="0"/>
              <a:t>Note that changeover of both poles happens at same time</a:t>
            </a:r>
          </a:p>
          <a:p>
            <a:endParaRPr lang="en-US" dirty="0"/>
          </a:p>
          <a:p>
            <a:r>
              <a:rPr lang="en-US" dirty="0"/>
              <a:t>4PDT comes up from time to time – for switching a DCC programming track.</a:t>
            </a:r>
          </a:p>
        </p:txBody>
      </p:sp>
      <p:sp>
        <p:nvSpPr>
          <p:cNvPr id="4" name="Slide Number Placeholder 3"/>
          <p:cNvSpPr>
            <a:spLocks noGrp="1"/>
          </p:cNvSpPr>
          <p:nvPr>
            <p:ph type="sldNum" sz="quarter" idx="5"/>
          </p:nvPr>
        </p:nvSpPr>
        <p:spPr/>
        <p:txBody>
          <a:bodyPr/>
          <a:lstStyle/>
          <a:p>
            <a:fld id="{4573CD83-9A02-4825-93C1-7C2EF9CD9900}" type="slidenum">
              <a:rPr lang="en-US" smtClean="0"/>
              <a:t>14</a:t>
            </a:fld>
            <a:endParaRPr lang="en-US"/>
          </a:p>
        </p:txBody>
      </p:sp>
    </p:spTree>
    <p:extLst>
      <p:ext uri="{BB962C8B-B14F-4D97-AF65-F5344CB8AC3E}">
        <p14:creationId xmlns:p14="http://schemas.microsoft.com/office/powerpoint/2010/main" val="158911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between a simple switch and full on sensor this little module can save a lot of pins.</a:t>
            </a:r>
          </a:p>
          <a:p>
            <a:r>
              <a:rPr lang="en-US" dirty="0"/>
              <a:t>The ladder schematic shown is a simple one to get the idea across.</a:t>
            </a:r>
          </a:p>
          <a:p>
            <a:r>
              <a:rPr lang="en-US" dirty="0"/>
              <a:t>It could easily be built from external components and use any number of buttons.</a:t>
            </a:r>
          </a:p>
          <a:p>
            <a:r>
              <a:rPr lang="en-US" dirty="0"/>
              <a:t>The Red module has a more sophisticated ladder (different R values and arranged differently)</a:t>
            </a:r>
          </a:p>
        </p:txBody>
      </p:sp>
      <p:sp>
        <p:nvSpPr>
          <p:cNvPr id="4" name="Slide Number Placeholder 3"/>
          <p:cNvSpPr>
            <a:spLocks noGrp="1"/>
          </p:cNvSpPr>
          <p:nvPr>
            <p:ph type="sldNum" sz="quarter" idx="5"/>
          </p:nvPr>
        </p:nvSpPr>
        <p:spPr/>
        <p:txBody>
          <a:bodyPr/>
          <a:lstStyle/>
          <a:p>
            <a:fld id="{4573CD83-9A02-4825-93C1-7C2EF9CD9900}" type="slidenum">
              <a:rPr lang="en-US" smtClean="0"/>
              <a:t>15</a:t>
            </a:fld>
            <a:endParaRPr lang="en-US"/>
          </a:p>
        </p:txBody>
      </p:sp>
    </p:spTree>
    <p:extLst>
      <p:ext uri="{BB962C8B-B14F-4D97-AF65-F5344CB8AC3E}">
        <p14:creationId xmlns:p14="http://schemas.microsoft.com/office/powerpoint/2010/main" val="1938451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16</a:t>
            </a:fld>
            <a:endParaRPr lang="en-US"/>
          </a:p>
        </p:txBody>
      </p:sp>
    </p:spTree>
    <p:extLst>
      <p:ext uri="{BB962C8B-B14F-4D97-AF65-F5344CB8AC3E}">
        <p14:creationId xmlns:p14="http://schemas.microsoft.com/office/powerpoint/2010/main" val="223373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17</a:t>
            </a:fld>
            <a:endParaRPr lang="en-US"/>
          </a:p>
        </p:txBody>
      </p:sp>
    </p:spTree>
    <p:extLst>
      <p:ext uri="{BB962C8B-B14F-4D97-AF65-F5344CB8AC3E}">
        <p14:creationId xmlns:p14="http://schemas.microsoft.com/office/powerpoint/2010/main" val="108702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demonstration layout uses two sets of three LDR’s.</a:t>
            </a:r>
          </a:p>
          <a:p>
            <a:endParaRPr lang="en-US" dirty="0"/>
          </a:p>
          <a:p>
            <a:r>
              <a:rPr lang="en-US" dirty="0"/>
              <a:t>Each set of three is smoothed, then averaged. If any single value differs from the average it’s digital value is triggered. Before acting on those digitals I also used debounce logic.</a:t>
            </a:r>
          </a:p>
          <a:p>
            <a:endParaRPr lang="en-US" dirty="0"/>
          </a:p>
          <a:p>
            <a:r>
              <a:rPr lang="en-US" dirty="0"/>
              <a:t>Ran flawlessly over a two day show triggering sound effects and also a mimic panel.</a:t>
            </a:r>
          </a:p>
        </p:txBody>
      </p:sp>
      <p:sp>
        <p:nvSpPr>
          <p:cNvPr id="4" name="Slide Number Placeholder 3"/>
          <p:cNvSpPr>
            <a:spLocks noGrp="1"/>
          </p:cNvSpPr>
          <p:nvPr>
            <p:ph type="sldNum" sz="quarter" idx="5"/>
          </p:nvPr>
        </p:nvSpPr>
        <p:spPr/>
        <p:txBody>
          <a:bodyPr/>
          <a:lstStyle/>
          <a:p>
            <a:fld id="{4573CD83-9A02-4825-93C1-7C2EF9CD9900}" type="slidenum">
              <a:rPr lang="en-US" smtClean="0"/>
              <a:t>18</a:t>
            </a:fld>
            <a:endParaRPr lang="en-US"/>
          </a:p>
        </p:txBody>
      </p:sp>
    </p:spTree>
    <p:extLst>
      <p:ext uri="{BB962C8B-B14F-4D97-AF65-F5344CB8AC3E}">
        <p14:creationId xmlns:p14="http://schemas.microsoft.com/office/powerpoint/2010/main" val="1738908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19</a:t>
            </a:fld>
            <a:endParaRPr lang="en-US"/>
          </a:p>
        </p:txBody>
      </p:sp>
    </p:spTree>
    <p:extLst>
      <p:ext uri="{BB962C8B-B14F-4D97-AF65-F5344CB8AC3E}">
        <p14:creationId xmlns:p14="http://schemas.microsoft.com/office/powerpoint/2010/main" val="280062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overview of Arduino I/O hardware and various sensors or actuators.</a:t>
            </a:r>
          </a:p>
          <a:p>
            <a:r>
              <a:rPr lang="en-US" dirty="0"/>
              <a:t>It covers typical usage cases and also pros and cons of the various types.</a:t>
            </a:r>
          </a:p>
          <a:p>
            <a:r>
              <a:rPr lang="en-US" dirty="0"/>
              <a:t>As a ‘Compendium’ it does not go deep on any one subject but it should serve as an excellent overview of what is out there and give guidance where an Arduino user may want to dig deeper.</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2</a:t>
            </a:fld>
            <a:endParaRPr lang="en-US"/>
          </a:p>
        </p:txBody>
      </p:sp>
    </p:spTree>
    <p:extLst>
      <p:ext uri="{BB962C8B-B14F-4D97-AF65-F5344CB8AC3E}">
        <p14:creationId xmlns:p14="http://schemas.microsoft.com/office/powerpoint/2010/main" val="32768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20</a:t>
            </a:fld>
            <a:endParaRPr lang="en-US"/>
          </a:p>
        </p:txBody>
      </p:sp>
    </p:spTree>
    <p:extLst>
      <p:ext uri="{BB962C8B-B14F-4D97-AF65-F5344CB8AC3E}">
        <p14:creationId xmlns:p14="http://schemas.microsoft.com/office/powerpoint/2010/main" val="133596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21</a:t>
            </a:fld>
            <a:endParaRPr lang="en-US"/>
          </a:p>
        </p:txBody>
      </p:sp>
    </p:spTree>
    <p:extLst>
      <p:ext uri="{BB962C8B-B14F-4D97-AF65-F5344CB8AC3E}">
        <p14:creationId xmlns:p14="http://schemas.microsoft.com/office/powerpoint/2010/main" val="2727751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22</a:t>
            </a:fld>
            <a:endParaRPr lang="en-US"/>
          </a:p>
        </p:txBody>
      </p:sp>
    </p:spTree>
    <p:extLst>
      <p:ext uri="{BB962C8B-B14F-4D97-AF65-F5344CB8AC3E}">
        <p14:creationId xmlns:p14="http://schemas.microsoft.com/office/powerpoint/2010/main" val="864502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23</a:t>
            </a:fld>
            <a:endParaRPr lang="en-US"/>
          </a:p>
        </p:txBody>
      </p:sp>
    </p:spTree>
    <p:extLst>
      <p:ext uri="{BB962C8B-B14F-4D97-AF65-F5344CB8AC3E}">
        <p14:creationId xmlns:p14="http://schemas.microsoft.com/office/powerpoint/2010/main" val="1348732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24</a:t>
            </a:fld>
            <a:endParaRPr lang="en-US"/>
          </a:p>
        </p:txBody>
      </p:sp>
    </p:spTree>
    <p:extLst>
      <p:ext uri="{BB962C8B-B14F-4D97-AF65-F5344CB8AC3E}">
        <p14:creationId xmlns:p14="http://schemas.microsoft.com/office/powerpoint/2010/main" val="121712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25</a:t>
            </a:fld>
            <a:endParaRPr lang="en-US"/>
          </a:p>
        </p:txBody>
      </p:sp>
    </p:spTree>
    <p:extLst>
      <p:ext uri="{BB962C8B-B14F-4D97-AF65-F5344CB8AC3E}">
        <p14:creationId xmlns:p14="http://schemas.microsoft.com/office/powerpoint/2010/main" val="1183925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Relays come in all sizes and configurations. </a:t>
            </a:r>
          </a:p>
          <a:p>
            <a:r>
              <a:rPr lang="en-US" dirty="0"/>
              <a:t>For Arduino applications check to ensure a reverse bias diode is installed across the relay coil. </a:t>
            </a:r>
          </a:p>
          <a:p>
            <a:r>
              <a:rPr lang="en-US" dirty="0"/>
              <a:t>(for modules designed and sold for Arduinos the diode is commonly built right into the module) </a:t>
            </a:r>
          </a:p>
          <a:p>
            <a:r>
              <a:rPr lang="en-US" dirty="0"/>
              <a:t>Why:  When you switch off a coil the magnetic field collapses quickly .. This sudden collapse generates</a:t>
            </a:r>
          </a:p>
          <a:p>
            <a:r>
              <a:rPr lang="en-US" dirty="0"/>
              <a:t> a voltage in the coil which could easily exceed the rating of the Arduino. </a:t>
            </a:r>
          </a:p>
          <a:p>
            <a:r>
              <a:rPr lang="en-US" dirty="0"/>
              <a:t>The diode safely shunts the current and so only small voltages are generated.</a:t>
            </a:r>
          </a:p>
        </p:txBody>
      </p:sp>
      <p:sp>
        <p:nvSpPr>
          <p:cNvPr id="4" name="Slide Number Placeholder 3"/>
          <p:cNvSpPr>
            <a:spLocks noGrp="1"/>
          </p:cNvSpPr>
          <p:nvPr>
            <p:ph type="sldNum" sz="quarter" idx="5"/>
          </p:nvPr>
        </p:nvSpPr>
        <p:spPr/>
        <p:txBody>
          <a:bodyPr/>
          <a:lstStyle/>
          <a:p>
            <a:fld id="{4573CD83-9A02-4825-93C1-7C2EF9CD9900}" type="slidenum">
              <a:rPr lang="en-US" smtClean="0"/>
              <a:t>26</a:t>
            </a:fld>
            <a:endParaRPr lang="en-US"/>
          </a:p>
        </p:txBody>
      </p:sp>
    </p:spTree>
    <p:extLst>
      <p:ext uri="{BB962C8B-B14F-4D97-AF65-F5344CB8AC3E}">
        <p14:creationId xmlns:p14="http://schemas.microsoft.com/office/powerpoint/2010/main" val="2464502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27</a:t>
            </a:fld>
            <a:endParaRPr lang="en-US"/>
          </a:p>
        </p:txBody>
      </p:sp>
    </p:spTree>
    <p:extLst>
      <p:ext uri="{BB962C8B-B14F-4D97-AF65-F5344CB8AC3E}">
        <p14:creationId xmlns:p14="http://schemas.microsoft.com/office/powerpoint/2010/main" val="515819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28</a:t>
            </a:fld>
            <a:endParaRPr lang="en-US"/>
          </a:p>
        </p:txBody>
      </p:sp>
    </p:spTree>
    <p:extLst>
      <p:ext uri="{BB962C8B-B14F-4D97-AF65-F5344CB8AC3E}">
        <p14:creationId xmlns:p14="http://schemas.microsoft.com/office/powerpoint/2010/main" val="173162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30</a:t>
            </a:fld>
            <a:endParaRPr lang="en-US"/>
          </a:p>
        </p:txBody>
      </p:sp>
    </p:spTree>
    <p:extLst>
      <p:ext uri="{BB962C8B-B14F-4D97-AF65-F5344CB8AC3E}">
        <p14:creationId xmlns:p14="http://schemas.microsoft.com/office/powerpoint/2010/main" val="413769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basic terminology. </a:t>
            </a:r>
          </a:p>
          <a:p>
            <a:r>
              <a:rPr lang="en-US" dirty="0"/>
              <a:t>Re the sad face – The only person who never made a mistake – never actually did anything.</a:t>
            </a:r>
          </a:p>
        </p:txBody>
      </p:sp>
      <p:sp>
        <p:nvSpPr>
          <p:cNvPr id="4" name="Slide Number Placeholder 3"/>
          <p:cNvSpPr>
            <a:spLocks noGrp="1"/>
          </p:cNvSpPr>
          <p:nvPr>
            <p:ph type="sldNum" sz="quarter" idx="5"/>
          </p:nvPr>
        </p:nvSpPr>
        <p:spPr/>
        <p:txBody>
          <a:bodyPr/>
          <a:lstStyle/>
          <a:p>
            <a:fld id="{4573CD83-9A02-4825-93C1-7C2EF9CD9900}" type="slidenum">
              <a:rPr lang="en-US" smtClean="0"/>
              <a:t>3</a:t>
            </a:fld>
            <a:endParaRPr lang="en-US"/>
          </a:p>
        </p:txBody>
      </p:sp>
    </p:spTree>
    <p:extLst>
      <p:ext uri="{BB962C8B-B14F-4D97-AF65-F5344CB8AC3E}">
        <p14:creationId xmlns:p14="http://schemas.microsoft.com/office/powerpoint/2010/main" val="1623043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pullup resistor tends to make the DI pin go up to 5 volts as long as the switch is ‘open circuit’ as shown.</a:t>
            </a:r>
          </a:p>
          <a:p>
            <a:r>
              <a:rPr lang="en-US" dirty="0"/>
              <a:t>If the switch is closed the DI signal is connected to ground.</a:t>
            </a:r>
          </a:p>
          <a:p>
            <a:r>
              <a:rPr lang="en-US" dirty="0"/>
              <a:t>With no pull up resistor and the switch open circuit the DI signal is said to be ‘floating’ and the voltage (and consequently I/O reading) can be quite random.</a:t>
            </a:r>
          </a:p>
        </p:txBody>
      </p:sp>
      <p:sp>
        <p:nvSpPr>
          <p:cNvPr id="4" name="Slide Number Placeholder 3"/>
          <p:cNvSpPr>
            <a:spLocks noGrp="1"/>
          </p:cNvSpPr>
          <p:nvPr>
            <p:ph type="sldNum" sz="quarter" idx="5"/>
          </p:nvPr>
        </p:nvSpPr>
        <p:spPr/>
        <p:txBody>
          <a:bodyPr/>
          <a:lstStyle/>
          <a:p>
            <a:fld id="{4573CD83-9A02-4825-93C1-7C2EF9CD9900}" type="slidenum">
              <a:rPr lang="en-US" smtClean="0"/>
              <a:t>36</a:t>
            </a:fld>
            <a:endParaRPr lang="en-US"/>
          </a:p>
        </p:txBody>
      </p:sp>
    </p:spTree>
    <p:extLst>
      <p:ext uri="{BB962C8B-B14F-4D97-AF65-F5344CB8AC3E}">
        <p14:creationId xmlns:p14="http://schemas.microsoft.com/office/powerpoint/2010/main" val="4276810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presentation it was mentioned this type of sensor could be used for ambient monitoring.</a:t>
            </a:r>
          </a:p>
          <a:p>
            <a:r>
              <a:rPr lang="en-US" dirty="0"/>
              <a:t>The current ambient conditions can be used to improve accuracy of ultrasonic range finders (speed of sound in air varies according to temperature and humidity)</a:t>
            </a:r>
          </a:p>
        </p:txBody>
      </p:sp>
      <p:sp>
        <p:nvSpPr>
          <p:cNvPr id="4" name="Slide Number Placeholder 3"/>
          <p:cNvSpPr>
            <a:spLocks noGrp="1"/>
          </p:cNvSpPr>
          <p:nvPr>
            <p:ph type="sldNum" sz="quarter" idx="5"/>
          </p:nvPr>
        </p:nvSpPr>
        <p:spPr/>
        <p:txBody>
          <a:bodyPr/>
          <a:lstStyle/>
          <a:p>
            <a:fld id="{4573CD83-9A02-4825-93C1-7C2EF9CD9900}" type="slidenum">
              <a:rPr lang="en-US" smtClean="0"/>
              <a:t>37</a:t>
            </a:fld>
            <a:endParaRPr lang="en-US"/>
          </a:p>
        </p:txBody>
      </p:sp>
    </p:spTree>
    <p:extLst>
      <p:ext uri="{BB962C8B-B14F-4D97-AF65-F5344CB8AC3E}">
        <p14:creationId xmlns:p14="http://schemas.microsoft.com/office/powerpoint/2010/main" val="556939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42</a:t>
            </a:fld>
            <a:endParaRPr lang="en-US"/>
          </a:p>
        </p:txBody>
      </p:sp>
    </p:spTree>
    <p:extLst>
      <p:ext uri="{BB962C8B-B14F-4D97-AF65-F5344CB8AC3E}">
        <p14:creationId xmlns:p14="http://schemas.microsoft.com/office/powerpoint/2010/main" val="2857464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very minor updates made post presentation. (mostly </a:t>
            </a:r>
            <a:r>
              <a:rPr lang="en-US"/>
              <a:t>to speaker notes)</a:t>
            </a:r>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44</a:t>
            </a:fld>
            <a:endParaRPr lang="en-US"/>
          </a:p>
        </p:txBody>
      </p:sp>
    </p:spTree>
    <p:extLst>
      <p:ext uri="{BB962C8B-B14F-4D97-AF65-F5344CB8AC3E}">
        <p14:creationId xmlns:p14="http://schemas.microsoft.com/office/powerpoint/2010/main" val="197662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3 types of Arduino. </a:t>
            </a:r>
          </a:p>
          <a:p>
            <a:r>
              <a:rPr lang="en-US" dirty="0"/>
              <a:t>Note there are many more than what is shown.</a:t>
            </a:r>
          </a:p>
        </p:txBody>
      </p:sp>
      <p:sp>
        <p:nvSpPr>
          <p:cNvPr id="4" name="Slide Number Placeholder 3"/>
          <p:cNvSpPr>
            <a:spLocks noGrp="1"/>
          </p:cNvSpPr>
          <p:nvPr>
            <p:ph type="sldNum" sz="quarter" idx="5"/>
          </p:nvPr>
        </p:nvSpPr>
        <p:spPr/>
        <p:txBody>
          <a:bodyPr/>
          <a:lstStyle/>
          <a:p>
            <a:fld id="{4573CD83-9A02-4825-93C1-7C2EF9CD9900}" type="slidenum">
              <a:rPr lang="en-US" smtClean="0"/>
              <a:t>4</a:t>
            </a:fld>
            <a:endParaRPr lang="en-US"/>
          </a:p>
        </p:txBody>
      </p:sp>
    </p:spTree>
    <p:extLst>
      <p:ext uri="{BB962C8B-B14F-4D97-AF65-F5344CB8AC3E}">
        <p14:creationId xmlns:p14="http://schemas.microsoft.com/office/powerpoint/2010/main" val="9577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message here – NANO is a very capable platform in a very small package.</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5</a:t>
            </a:fld>
            <a:endParaRPr lang="en-US"/>
          </a:p>
        </p:txBody>
      </p:sp>
    </p:spTree>
    <p:extLst>
      <p:ext uri="{BB962C8B-B14F-4D97-AF65-F5344CB8AC3E}">
        <p14:creationId xmlns:p14="http://schemas.microsoft.com/office/powerpoint/2010/main" val="20082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pinout diagram. </a:t>
            </a:r>
          </a:p>
          <a:p>
            <a:r>
              <a:rPr lang="en-US" dirty="0"/>
              <a:t>We will go into more detail on the pin groupings shortly.</a:t>
            </a:r>
          </a:p>
          <a:p>
            <a:r>
              <a:rPr lang="en-US" dirty="0"/>
              <a:t>Similar diagrams exist for other Arduino platforms – but we will focus on the NANO.</a:t>
            </a:r>
          </a:p>
          <a:p>
            <a:r>
              <a:rPr lang="en-US" dirty="0"/>
              <a:t>The capability of the others (pin vs pin) is similar but there may be more or less of those pins.</a:t>
            </a:r>
          </a:p>
        </p:txBody>
      </p:sp>
      <p:sp>
        <p:nvSpPr>
          <p:cNvPr id="4" name="Slide Number Placeholder 3"/>
          <p:cNvSpPr>
            <a:spLocks noGrp="1"/>
          </p:cNvSpPr>
          <p:nvPr>
            <p:ph type="sldNum" sz="quarter" idx="5"/>
          </p:nvPr>
        </p:nvSpPr>
        <p:spPr/>
        <p:txBody>
          <a:bodyPr/>
          <a:lstStyle/>
          <a:p>
            <a:fld id="{4573CD83-9A02-4825-93C1-7C2EF9CD9900}" type="slidenum">
              <a:rPr lang="en-US" smtClean="0"/>
              <a:t>6</a:t>
            </a:fld>
            <a:endParaRPr lang="en-US"/>
          </a:p>
        </p:txBody>
      </p:sp>
    </p:spTree>
    <p:extLst>
      <p:ext uri="{BB962C8B-B14F-4D97-AF65-F5344CB8AC3E}">
        <p14:creationId xmlns:p14="http://schemas.microsoft.com/office/powerpoint/2010/main" val="103577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and Ground pins.</a:t>
            </a:r>
          </a:p>
          <a:p>
            <a:r>
              <a:rPr lang="en-US" dirty="0"/>
              <a:t>I Introduce the RST and AREF pin here – only because they have to go somewhere. </a:t>
            </a:r>
          </a:p>
        </p:txBody>
      </p:sp>
      <p:sp>
        <p:nvSpPr>
          <p:cNvPr id="4" name="Slide Number Placeholder 3"/>
          <p:cNvSpPr>
            <a:spLocks noGrp="1"/>
          </p:cNvSpPr>
          <p:nvPr>
            <p:ph type="sldNum" sz="quarter" idx="5"/>
          </p:nvPr>
        </p:nvSpPr>
        <p:spPr/>
        <p:txBody>
          <a:bodyPr/>
          <a:lstStyle/>
          <a:p>
            <a:fld id="{4573CD83-9A02-4825-93C1-7C2EF9CD9900}" type="slidenum">
              <a:rPr lang="en-US" smtClean="0"/>
              <a:t>7</a:t>
            </a:fld>
            <a:endParaRPr lang="en-US"/>
          </a:p>
        </p:txBody>
      </p:sp>
    </p:spTree>
    <p:extLst>
      <p:ext uri="{BB962C8B-B14F-4D97-AF65-F5344CB8AC3E}">
        <p14:creationId xmlns:p14="http://schemas.microsoft.com/office/powerpoint/2010/main" val="17657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Digitals. A lot of pins to choose from. Which one to use may depend on ‘the alternate uses for these pins’</a:t>
            </a:r>
          </a:p>
          <a:p>
            <a:r>
              <a:rPr lang="en-US" dirty="0"/>
              <a:t>I normally will keep some pins available just out of habit - because they have a lot of flexibility and designs do evolve over time</a:t>
            </a:r>
          </a:p>
          <a:p>
            <a:r>
              <a:rPr lang="en-US" dirty="0"/>
              <a:t>For example – D13 has a built in LED – very handy for quick and dirty troubleshooting </a:t>
            </a:r>
          </a:p>
          <a:p>
            <a:r>
              <a:rPr lang="en-US" dirty="0"/>
              <a:t>(example usage – turn LED on when entering a function, and off when leaving the function) – This way you will know if the function ever gets called.</a:t>
            </a:r>
          </a:p>
        </p:txBody>
      </p:sp>
      <p:sp>
        <p:nvSpPr>
          <p:cNvPr id="4" name="Slide Number Placeholder 3"/>
          <p:cNvSpPr>
            <a:spLocks noGrp="1"/>
          </p:cNvSpPr>
          <p:nvPr>
            <p:ph type="sldNum" sz="quarter" idx="5"/>
          </p:nvPr>
        </p:nvSpPr>
        <p:spPr/>
        <p:txBody>
          <a:bodyPr/>
          <a:lstStyle/>
          <a:p>
            <a:fld id="{4573CD83-9A02-4825-93C1-7C2EF9CD9900}" type="slidenum">
              <a:rPr lang="en-US" smtClean="0"/>
              <a:t>8</a:t>
            </a:fld>
            <a:endParaRPr lang="en-US"/>
          </a:p>
        </p:txBody>
      </p:sp>
    </p:spTree>
    <p:extLst>
      <p:ext uri="{BB962C8B-B14F-4D97-AF65-F5344CB8AC3E}">
        <p14:creationId xmlns:p14="http://schemas.microsoft.com/office/powerpoint/2010/main" val="32120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Inputs</a:t>
            </a:r>
          </a:p>
          <a:p>
            <a:r>
              <a:rPr lang="en-US" dirty="0"/>
              <a:t>Just like D13 on the digitals here I like to keep A4/A5 available where possible – in case I2C might be needed. </a:t>
            </a:r>
          </a:p>
        </p:txBody>
      </p:sp>
      <p:sp>
        <p:nvSpPr>
          <p:cNvPr id="4" name="Slide Number Placeholder 3"/>
          <p:cNvSpPr>
            <a:spLocks noGrp="1"/>
          </p:cNvSpPr>
          <p:nvPr>
            <p:ph type="sldNum" sz="quarter" idx="5"/>
          </p:nvPr>
        </p:nvSpPr>
        <p:spPr/>
        <p:txBody>
          <a:bodyPr/>
          <a:lstStyle/>
          <a:p>
            <a:fld id="{4573CD83-9A02-4825-93C1-7C2EF9CD9900}" type="slidenum">
              <a:rPr lang="en-US" smtClean="0"/>
              <a:t>9</a:t>
            </a:fld>
            <a:endParaRPr lang="en-US"/>
          </a:p>
        </p:txBody>
      </p:sp>
    </p:spTree>
    <p:extLst>
      <p:ext uri="{BB962C8B-B14F-4D97-AF65-F5344CB8AC3E}">
        <p14:creationId xmlns:p14="http://schemas.microsoft.com/office/powerpoint/2010/main" val="195056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5/17/2022 7:39 PM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5/17/2022 7:39 PM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5/17/2022 7:39 PM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5/17/2022 7:39 PM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5/17/2022 7:39 PM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5/17/2022 7:39 PM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5/17/2022 7:39 PM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5/17/2022 7:39 PM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5/17/2022 7:39 PM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5/17/2022 7:39 PM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5/17/2022 7:39 PM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hyperlink" Target="https://www.deviantart.com/mondspeer/art/Just-another-sad-smiley-676225820"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hyperlink" Target="https://www.deviantart.com/mondspeer/art/Just-another-sad-smiley-676225820" TargetMode="External"/><Relationship Id="rId3" Type="http://schemas.openxmlformats.org/officeDocument/2006/relationships/image" Target="../media/image42.jpe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4.jpe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uY_M6kJRuUo&amp;t=425s" TargetMode="External"/><Relationship Id="rId7" Type="http://schemas.openxmlformats.org/officeDocument/2006/relationships/image" Target="../media/image48.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3.png"/><Relationship Id="rId4" Type="http://schemas.openxmlformats.org/officeDocument/2006/relationships/hyperlink" Target="https://www.youtube.com/watch?v=xB_4KB72res&amp;t=309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9.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0.jpeg"/><Relationship Id="rId4" Type="http://schemas.openxmlformats.org/officeDocument/2006/relationships/hyperlink" Target="https://www.deviantart.com/mondspeer/art/Just-another-sad-smiley-6762258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5.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hyperlink" Target="https://create.arduino.cc/projecthub/pibots555/how-to-connect-dht11-sensor-with-arduino-uno-f4d239"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7.jpe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hyperlink" Target="https://www.merg.org.uk/forum/viewtopic.php?p=172961#p17296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maker.pro/arduino/tutorial/a-comparison-of-popular-arduino-boards"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3.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4F0E07-4F52-C28D-44CE-94715762EED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1520751" y="2441275"/>
            <a:ext cx="1784231"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5010911" y="1909837"/>
            <a:ext cx="3245863" cy="342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479198" y="2412754"/>
            <a:ext cx="3246755" cy="933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232592" y="1375970"/>
            <a:ext cx="6828344" cy="26057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PWM can control brightness of an LED, control motor speed or even move a servo.</a:t>
            </a:r>
          </a:p>
          <a:p>
            <a:pPr marL="285750" indent="-285750">
              <a:buFont typeface="Arial" panose="020B0604020202020204" pitchFamily="34" charset="0"/>
              <a:buChar char="•"/>
            </a:pPr>
            <a:r>
              <a:rPr lang="en-US" dirty="0" err="1">
                <a:solidFill>
                  <a:srgbClr val="C00000"/>
                </a:solidFill>
              </a:rPr>
              <a:t>analogWrite</a:t>
            </a:r>
            <a:r>
              <a:rPr lang="en-US" dirty="0">
                <a:solidFill>
                  <a:srgbClr val="C00000"/>
                </a:solidFill>
              </a:rPr>
              <a:t>( pin, value); </a:t>
            </a:r>
            <a:r>
              <a:rPr lang="en-US" dirty="0">
                <a:solidFill>
                  <a:schemeClr val="tx1"/>
                </a:solidFill>
              </a:rPr>
              <a:t>// control brightness of an LED (0-255)</a:t>
            </a:r>
            <a:endParaRPr lang="en-US" dirty="0">
              <a:solidFill>
                <a:srgbClr val="C00000"/>
              </a:solidFill>
            </a:endParaRPr>
          </a:p>
          <a:p>
            <a:pPr marL="285750" indent="-285750">
              <a:buFont typeface="Arial" panose="020B0604020202020204" pitchFamily="34" charset="0"/>
              <a:buChar char="•"/>
            </a:pPr>
            <a:r>
              <a:rPr lang="en-US" dirty="0">
                <a:solidFill>
                  <a:schemeClr val="tx1"/>
                </a:solidFill>
              </a:rPr>
              <a:t>Use the &lt;</a:t>
            </a:r>
            <a:r>
              <a:rPr lang="en-US" dirty="0" err="1">
                <a:solidFill>
                  <a:srgbClr val="C00000"/>
                </a:solidFill>
              </a:rPr>
              <a:t>Servo.h</a:t>
            </a:r>
            <a:r>
              <a:rPr lang="en-US" dirty="0">
                <a:solidFill>
                  <a:srgbClr val="C00000"/>
                </a:solidFill>
              </a:rPr>
              <a:t>&gt;</a:t>
            </a:r>
            <a:r>
              <a:rPr lang="en-US" dirty="0">
                <a:solidFill>
                  <a:schemeClr val="tx1"/>
                </a:solidFill>
              </a:rPr>
              <a:t> library to control up to 12 servos (error checking)</a:t>
            </a:r>
          </a:p>
          <a:p>
            <a:pPr marL="285750" indent="-285750">
              <a:buFont typeface="Arial" panose="020B0604020202020204" pitchFamily="34" charset="0"/>
              <a:buChar char="•"/>
            </a:pPr>
            <a:r>
              <a:rPr lang="en-US" dirty="0">
                <a:solidFill>
                  <a:schemeClr val="tx1"/>
                </a:solidFill>
              </a:rPr>
              <a:t>Most PWM pins repeat at 490 Hz but pins 5 and 6 work at 980 Hz</a:t>
            </a:r>
          </a:p>
          <a:p>
            <a:r>
              <a:rPr lang="en-US" dirty="0">
                <a:solidFill>
                  <a:schemeClr val="tx1"/>
                </a:solidFill>
              </a:rPr>
              <a:t>note:  </a:t>
            </a:r>
            <a:r>
              <a:rPr lang="en-US" dirty="0" err="1">
                <a:solidFill>
                  <a:srgbClr val="C00000"/>
                </a:solidFill>
              </a:rPr>
              <a:t>analogWrite</a:t>
            </a:r>
            <a:r>
              <a:rPr lang="en-US" dirty="0">
                <a:solidFill>
                  <a:srgbClr val="C00000"/>
                </a:solidFill>
              </a:rPr>
              <a:t> </a:t>
            </a:r>
            <a:r>
              <a:rPr lang="en-US" dirty="0">
                <a:solidFill>
                  <a:schemeClr val="tx1"/>
                </a:solidFill>
              </a:rPr>
              <a:t>lacks error checking when used on servos and you can over-rotate (strip gears) esp. on pins 5/6</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22146" y="4117163"/>
            <a:ext cx="3114675" cy="2310888"/>
          </a:xfrm>
          <a:prstGeom prst="rect">
            <a:avLst/>
          </a:prstGeom>
        </p:spPr>
      </p:pic>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9" name="Rectangle 18">
            <a:extLst>
              <a:ext uri="{FF2B5EF4-FFF2-40B4-BE49-F238E27FC236}">
                <a16:creationId xmlns:a16="http://schemas.microsoft.com/office/drawing/2014/main" id="{20810B59-5665-FE8A-BA46-5B530A15BA15}"/>
              </a:ext>
            </a:extLst>
          </p:cNvPr>
          <p:cNvSpPr/>
          <p:nvPr/>
        </p:nvSpPr>
        <p:spPr>
          <a:xfrm>
            <a:off x="474803" y="3552356"/>
            <a:ext cx="3246755" cy="162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6F3750-C123-4815-B8D4-DE65D2CBE95F}"/>
              </a:ext>
            </a:extLst>
          </p:cNvPr>
          <p:cNvSpPr/>
          <p:nvPr/>
        </p:nvSpPr>
        <p:spPr>
          <a:xfrm>
            <a:off x="472605" y="4072639"/>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93E5C-2014-1877-8531-0A2AFC85C60D}"/>
              </a:ext>
            </a:extLst>
          </p:cNvPr>
          <p:cNvSpPr/>
          <p:nvPr/>
        </p:nvSpPr>
        <p:spPr>
          <a:xfrm>
            <a:off x="457949" y="4959597"/>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EF7948-50D9-8396-3B06-4F4097E80201}"/>
              </a:ext>
            </a:extLst>
          </p:cNvPr>
          <p:cNvSpPr/>
          <p:nvPr/>
        </p:nvSpPr>
        <p:spPr>
          <a:xfrm>
            <a:off x="3121534" y="3019049"/>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5EE121-3EEC-0827-2E74-FEBAF460D85B}"/>
              </a:ext>
            </a:extLst>
          </p:cNvPr>
          <p:cNvSpPr/>
          <p:nvPr/>
        </p:nvSpPr>
        <p:spPr>
          <a:xfrm>
            <a:off x="907936" y="3019048"/>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20952-F0E5-070D-990A-8AD936798A68}"/>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873666" y="3633450"/>
            <a:ext cx="574530" cy="574530"/>
          </a:xfrm>
          <a:prstGeom prst="rect">
            <a:avLst/>
          </a:prstGeom>
        </p:spPr>
      </p:pic>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BE92A62-0931-BAFD-986E-3B60FF34E5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009711" y="2055155"/>
            <a:ext cx="2739802" cy="1478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69554" y="2815290"/>
            <a:ext cx="2739803" cy="1773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4999922" y="1721542"/>
            <a:ext cx="6982529"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D0/D1 </a:t>
            </a:r>
            <a:r>
              <a:rPr lang="en-US" dirty="0">
                <a:solidFill>
                  <a:schemeClr val="tx1"/>
                </a:solidFill>
              </a:rPr>
              <a:t>= Tx/Rx               = Serial Transmit and Receive</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p:txBody>
      </p:sp>
      <p:sp>
        <p:nvSpPr>
          <p:cNvPr id="15" name="Rectangle 14">
            <a:extLst>
              <a:ext uri="{FF2B5EF4-FFF2-40B4-BE49-F238E27FC236}">
                <a16:creationId xmlns:a16="http://schemas.microsoft.com/office/drawing/2014/main" id="{19902423-67C8-F289-75E7-EAAE740779EC}"/>
              </a:ext>
            </a:extLst>
          </p:cNvPr>
          <p:cNvSpPr/>
          <p:nvPr/>
        </p:nvSpPr>
        <p:spPr>
          <a:xfrm>
            <a:off x="7881583" y="3282696"/>
            <a:ext cx="3500748" cy="33402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r>
              <a:rPr lang="en-US" u="sng" dirty="0">
                <a:solidFill>
                  <a:schemeClr val="tx1"/>
                </a:solidFill>
              </a:rPr>
              <a:t> (old terminology)</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p>
          <a:p>
            <a:r>
              <a:rPr lang="en-US" b="1" u="sng" dirty="0">
                <a:solidFill>
                  <a:schemeClr val="tx1"/>
                </a:solidFill>
              </a:rPr>
              <a:t>Serial</a:t>
            </a:r>
          </a:p>
          <a:p>
            <a:pPr lvl="1"/>
            <a:r>
              <a:rPr lang="en-US" b="1" dirty="0" err="1">
                <a:solidFill>
                  <a:srgbClr val="C00000"/>
                </a:solidFill>
              </a:rPr>
              <a:t>TxD</a:t>
            </a:r>
            <a:r>
              <a:rPr lang="en-US" b="1" dirty="0">
                <a:solidFill>
                  <a:schemeClr val="tx1"/>
                </a:solidFill>
              </a:rPr>
              <a:t>      </a:t>
            </a:r>
            <a:r>
              <a:rPr lang="en-US" dirty="0">
                <a:solidFill>
                  <a:schemeClr val="tx1"/>
                </a:solidFill>
              </a:rPr>
              <a:t>= Transmit Data</a:t>
            </a:r>
          </a:p>
          <a:p>
            <a:pPr lvl="1"/>
            <a:r>
              <a:rPr lang="en-US" b="1" dirty="0">
                <a:solidFill>
                  <a:srgbClr val="C00000"/>
                </a:solidFill>
              </a:rPr>
              <a:t>RxD</a:t>
            </a:r>
            <a:r>
              <a:rPr lang="en-US" b="1" dirty="0">
                <a:solidFill>
                  <a:schemeClr val="tx1"/>
                </a:solidFill>
              </a:rPr>
              <a:t>      </a:t>
            </a:r>
            <a:r>
              <a:rPr lang="en-US" dirty="0">
                <a:solidFill>
                  <a:schemeClr val="tx1"/>
                </a:solidFill>
              </a:rPr>
              <a:t>= Receive Data</a:t>
            </a:r>
          </a:p>
          <a:p>
            <a:endParaRPr lang="en-US" b="1" u="sng" dirty="0">
              <a:solidFill>
                <a:schemeClr val="tx1"/>
              </a:solidFill>
            </a:endParaRPr>
          </a:p>
          <a:p>
            <a:pPr lvl="1"/>
            <a:endParaRPr lang="en-US" dirty="0">
              <a:solidFill>
                <a:srgbClr val="C00000"/>
              </a:solidFill>
            </a:endParaRPr>
          </a:p>
          <a:p>
            <a:endParaRPr lang="en-US" dirty="0">
              <a:solidFill>
                <a:srgbClr val="C00000"/>
              </a:solidFill>
            </a:endParaRPr>
          </a:p>
        </p:txBody>
      </p:sp>
      <p:cxnSp>
        <p:nvCxnSpPr>
          <p:cNvPr id="12" name="Straight Arrow Connector 11">
            <a:extLst>
              <a:ext uri="{FF2B5EF4-FFF2-40B4-BE49-F238E27FC236}">
                <a16:creationId xmlns:a16="http://schemas.microsoft.com/office/drawing/2014/main" id="{2CB235C5-9D81-D697-C7AB-037297BE2BB0}"/>
              </a:ext>
            </a:extLst>
          </p:cNvPr>
          <p:cNvCxnSpPr>
            <a:cxnSpLocks/>
          </p:cNvCxnSpPr>
          <p:nvPr/>
        </p:nvCxnSpPr>
        <p:spPr>
          <a:xfrm>
            <a:off x="5897880" y="3067004"/>
            <a:ext cx="408030" cy="374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16FC73-C5A4-36F9-071F-5B8C3DE9A814}"/>
              </a:ext>
            </a:extLst>
          </p:cNvPr>
          <p:cNvSpPr/>
          <p:nvPr/>
        </p:nvSpPr>
        <p:spPr>
          <a:xfrm>
            <a:off x="1878291" y="2284557"/>
            <a:ext cx="2467257"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4345548" y="2416683"/>
            <a:ext cx="857388" cy="12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D5B6591-12D0-6FD8-594B-5FCB98E49E3B}"/>
              </a:ext>
            </a:extLst>
          </p:cNvPr>
          <p:cNvSpPr/>
          <p:nvPr/>
        </p:nvSpPr>
        <p:spPr>
          <a:xfrm>
            <a:off x="4999922" y="3905374"/>
            <a:ext cx="2830165" cy="102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E5498B-F95D-5237-7410-94EA83945146}"/>
              </a:ext>
            </a:extLst>
          </p:cNvPr>
          <p:cNvSpPr/>
          <p:nvPr/>
        </p:nvSpPr>
        <p:spPr>
          <a:xfrm>
            <a:off x="5986732" y="3398247"/>
            <a:ext cx="1443544"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E6E7E4-29B5-6BB9-BC22-BDB6A577A6B4}"/>
              </a:ext>
            </a:extLst>
          </p:cNvPr>
          <p:cNvSpPr/>
          <p:nvPr/>
        </p:nvSpPr>
        <p:spPr>
          <a:xfrm>
            <a:off x="689228" y="4155424"/>
            <a:ext cx="7096402" cy="1617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21E90F7-88BF-C6F2-2F7C-180E7AE12105}"/>
              </a:ext>
            </a:extLst>
          </p:cNvPr>
          <p:cNvCxnSpPr>
            <a:cxnSpLocks/>
          </p:cNvCxnSpPr>
          <p:nvPr/>
        </p:nvCxnSpPr>
        <p:spPr>
          <a:xfrm flipH="1">
            <a:off x="3611880" y="2743200"/>
            <a:ext cx="1483995" cy="1412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75D639D1-EF23-305E-0BD9-76102EBD5CCE}"/>
              </a:ext>
            </a:extLst>
          </p:cNvPr>
          <p:cNvGraphicFramePr>
            <a:graphicFrameLocks noGrp="1"/>
          </p:cNvGraphicFramePr>
          <p:nvPr>
            <p:extLst>
              <p:ext uri="{D42A27DB-BD31-4B8C-83A1-F6EECF244321}">
                <p14:modId xmlns:p14="http://schemas.microsoft.com/office/powerpoint/2010/main" val="3133274855"/>
              </p:ext>
            </p:extLst>
          </p:nvPr>
        </p:nvGraphicFramePr>
        <p:xfrm>
          <a:off x="9120652" y="4401179"/>
          <a:ext cx="2431921" cy="1075338"/>
        </p:xfrm>
        <a:graphic>
          <a:graphicData uri="http://schemas.openxmlformats.org/drawingml/2006/table">
            <a:tbl>
              <a:tblPr/>
              <a:tblGrid>
                <a:gridCol w="2431921">
                  <a:extLst>
                    <a:ext uri="{9D8B030D-6E8A-4147-A177-3AD203B41FA5}">
                      <a16:colId xmlns:a16="http://schemas.microsoft.com/office/drawing/2014/main" val="2950741367"/>
                    </a:ext>
                  </a:extLst>
                </a:gridCol>
              </a:tblGrid>
              <a:tr h="330873">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248155">
                <a:tc>
                  <a:txBody>
                    <a:bodyPr/>
                    <a:lstStyle/>
                    <a:p>
                      <a:r>
                        <a:rPr lang="en-US" sz="1000" dirty="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248155">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248155">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6" grpId="1" animBg="1"/>
      <p:bldP spid="3" grpId="0" animBg="1"/>
      <p:bldP spid="3"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195095" y="1484463"/>
            <a:ext cx="3821501" cy="41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00"/>
                </a:solidFill>
              </a:rPr>
              <a:t>Deep in the weeds here - </a:t>
            </a:r>
            <a:r>
              <a:rPr lang="en-US" dirty="0">
                <a:solidFill>
                  <a:srgbClr val="FFFF00"/>
                </a:solidFill>
              </a:rPr>
              <a:t>Some labels we have not talked about </a:t>
            </a:r>
          </a:p>
          <a:p>
            <a:r>
              <a:rPr lang="en-US" dirty="0"/>
              <a:t>PORTS are banks of I/O on the microcontroller and for advanced programming the port can be important.</a:t>
            </a:r>
          </a:p>
          <a:p>
            <a:endParaRPr lang="en-US" dirty="0"/>
          </a:p>
          <a:p>
            <a:r>
              <a:rPr lang="en-US" dirty="0"/>
              <a:t>PORTS are designated B, C, and D.</a:t>
            </a:r>
          </a:p>
          <a:p>
            <a:endParaRPr lang="en-US" dirty="0"/>
          </a:p>
          <a:p>
            <a:r>
              <a:rPr lang="en-US" dirty="0"/>
              <a:t>Also notice the different colour circles indicating power groups.</a:t>
            </a:r>
          </a:p>
          <a:p>
            <a:endParaRPr lang="en-US" dirty="0"/>
          </a:p>
          <a:p>
            <a:r>
              <a:rPr lang="en-US" dirty="0"/>
              <a:t>Finally there are interrupts available on a lot of the pins.</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8" name="Oval 7">
            <a:extLst>
              <a:ext uri="{FF2B5EF4-FFF2-40B4-BE49-F238E27FC236}">
                <a16:creationId xmlns:a16="http://schemas.microsoft.com/office/drawing/2014/main" id="{C003AB94-B526-5C8E-01C9-D62A9C62637D}"/>
              </a:ext>
            </a:extLst>
          </p:cNvPr>
          <p:cNvSpPr/>
          <p:nvPr/>
        </p:nvSpPr>
        <p:spPr>
          <a:xfrm>
            <a:off x="5529533" y="2477478"/>
            <a:ext cx="851139" cy="1903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EA6FC3-0ED4-9DEE-FF1D-D2C498A37FA8}"/>
              </a:ext>
            </a:extLst>
          </p:cNvPr>
          <p:cNvSpPr/>
          <p:nvPr/>
        </p:nvSpPr>
        <p:spPr>
          <a:xfrm>
            <a:off x="3433312" y="2598607"/>
            <a:ext cx="408317" cy="12494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905F6-49CF-F6C0-CAA4-AD87762C1B17}"/>
              </a:ext>
            </a:extLst>
          </p:cNvPr>
          <p:cNvSpPr/>
          <p:nvPr/>
        </p:nvSpPr>
        <p:spPr>
          <a:xfrm>
            <a:off x="1855398" y="1628519"/>
            <a:ext cx="503754" cy="3144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6"/>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26905377"/>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Better designs will use different values of 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35110050"/>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r>
                        <a:rPr lang="en-US" dirty="0"/>
                        <a:t>Also known as a ‘potentiometer’ ( or pot for short)</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049177281"/>
              </p:ext>
            </p:extLst>
          </p:nvPr>
        </p:nvGraphicFramePr>
        <p:xfrm>
          <a:off x="415505" y="391004"/>
          <a:ext cx="11463070" cy="604851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Optical Encoder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Angular position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Speed (of Rotation)</a:t>
                      </a:r>
                    </a:p>
                    <a:p>
                      <a:r>
                        <a:rPr lang="en-US" dirty="0"/>
                        <a:t>Determining Absolute position</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wheel causes a light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beam to be interrupted thus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generating a series of digital pulses.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arranging different light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holes on the disk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Position can be determined.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Accurate an relatively immune to noise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Absolute or incremental position depending on wheel and number of light sensors.</a:t>
                      </a:r>
                    </a:p>
                    <a:p>
                      <a:r>
                        <a:rPr lang="en-US" b="1" dirty="0"/>
                        <a:t>Cons:</a:t>
                      </a:r>
                    </a:p>
                    <a:p>
                      <a:pPr marL="285750" indent="-285750">
                        <a:buFont typeface="Arial" panose="020B0604020202020204" pitchFamily="34" charset="0"/>
                        <a:buChar char="•"/>
                      </a:pPr>
                      <a:r>
                        <a:rPr lang="en-US" b="0" dirty="0"/>
                        <a:t>Requires relatively fast processing the digital signals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encoder wheels are available to suit the application. (accuracy, absolute position or incremental)  </a:t>
                      </a:r>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DBB26B58-0CF2-926F-B764-73572EA7353D}"/>
              </a:ext>
            </a:extLst>
          </p:cNvPr>
          <p:cNvPicPr>
            <a:picLocks noChangeAspect="1"/>
          </p:cNvPicPr>
          <p:nvPr/>
        </p:nvPicPr>
        <p:blipFill>
          <a:blip r:embed="rId4"/>
          <a:stretch>
            <a:fillRect/>
          </a:stretch>
        </p:blipFill>
        <p:spPr>
          <a:xfrm>
            <a:off x="4018102" y="2917592"/>
            <a:ext cx="1920473" cy="1861015"/>
          </a:xfrm>
          <a:prstGeom prst="rect">
            <a:avLst/>
          </a:prstGeom>
        </p:spPr>
      </p:pic>
      <p:pic>
        <p:nvPicPr>
          <p:cNvPr id="6" name="Picture 5">
            <a:extLst>
              <a:ext uri="{FF2B5EF4-FFF2-40B4-BE49-F238E27FC236}">
                <a16:creationId xmlns:a16="http://schemas.microsoft.com/office/drawing/2014/main" id="{C273BECF-16D9-CDAD-4C02-1A33C13583BF}"/>
              </a:ext>
            </a:extLst>
          </p:cNvPr>
          <p:cNvPicPr>
            <a:picLocks noChangeAspect="1"/>
          </p:cNvPicPr>
          <p:nvPr/>
        </p:nvPicPr>
        <p:blipFill>
          <a:blip r:embed="rId5"/>
          <a:stretch>
            <a:fillRect/>
          </a:stretch>
        </p:blipFill>
        <p:spPr>
          <a:xfrm>
            <a:off x="9405256" y="1407144"/>
            <a:ext cx="2247951" cy="1328519"/>
          </a:xfrm>
          <a:prstGeom prst="rect">
            <a:avLst/>
          </a:prstGeom>
        </p:spPr>
      </p:pic>
      <p:pic>
        <p:nvPicPr>
          <p:cNvPr id="14" name="Picture 13">
            <a:extLst>
              <a:ext uri="{FF2B5EF4-FFF2-40B4-BE49-F238E27FC236}">
                <a16:creationId xmlns:a16="http://schemas.microsoft.com/office/drawing/2014/main" id="{7704D731-080B-67DF-A7FF-E0FD579715C5}"/>
              </a:ext>
            </a:extLst>
          </p:cNvPr>
          <p:cNvPicPr>
            <a:picLocks noChangeAspect="1"/>
          </p:cNvPicPr>
          <p:nvPr/>
        </p:nvPicPr>
        <p:blipFill>
          <a:blip r:embed="rId6"/>
          <a:stretch>
            <a:fillRect/>
          </a:stretch>
        </p:blipFill>
        <p:spPr>
          <a:xfrm>
            <a:off x="7041933" y="1407143"/>
            <a:ext cx="1928314" cy="1328519"/>
          </a:xfrm>
          <a:prstGeom prst="rect">
            <a:avLst/>
          </a:prstGeom>
        </p:spPr>
      </p:pic>
    </p:spTree>
    <p:extLst>
      <p:ext uri="{BB962C8B-B14F-4D97-AF65-F5344CB8AC3E}">
        <p14:creationId xmlns:p14="http://schemas.microsoft.com/office/powerpoint/2010/main" val="13953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350469842"/>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4ADFB6C0-3E1B-4BE4-B75C-D730F6E1649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7115" y="1415002"/>
            <a:ext cx="1879888" cy="1295174"/>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25283390"/>
              </p:ext>
            </p:extLst>
          </p:nvPr>
        </p:nvGraphicFramePr>
        <p:xfrm>
          <a:off x="415505" y="391004"/>
          <a:ext cx="11463070" cy="588156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0821">
                <a:tc>
                  <a:txBody>
                    <a:bodyPr/>
                    <a:lstStyle/>
                    <a:p>
                      <a:r>
                        <a:rPr lang="en-US" sz="4400" dirty="0"/>
                        <a:t>07</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51699">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219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txBody>
                  <a:tcPr/>
                </a:tc>
                <a:extLst>
                  <a:ext uri="{0D108BD9-81ED-4DB2-BD59-A6C34878D82A}">
                    <a16:rowId xmlns:a16="http://schemas.microsoft.com/office/drawing/2014/main" val="2494442280"/>
                  </a:ext>
                </a:extLst>
              </a:tr>
              <a:tr h="1993865">
                <a:tc gridSpan="2">
                  <a:txBody>
                    <a:bodyPr/>
                    <a:lstStyle/>
                    <a:p>
                      <a:r>
                        <a:rPr lang="en-US" b="1" dirty="0"/>
                        <a:t>Notes:</a:t>
                      </a:r>
                    </a:p>
                    <a:p>
                      <a:r>
                        <a:rPr lang="en-US" dirty="0"/>
                        <a:t>Different geometries available. (end on, 90 degree) </a:t>
                      </a:r>
                    </a:p>
                    <a:p>
                      <a:r>
                        <a:rPr lang="en-US" dirty="0"/>
                        <a:t>Be aware that pin outs do vary by manufacturer</a:t>
                      </a:r>
                    </a:p>
                    <a:p>
                      <a:endParaRPr lang="en-US" dirty="0"/>
                    </a:p>
                    <a:p>
                      <a:r>
                        <a:rPr lang="en-US" dirty="0"/>
                        <a:t>Two modules facing each other can interfere</a:t>
                      </a:r>
                    </a:p>
                    <a:p>
                      <a:endParaRPr lang="en-US" dirty="0"/>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5071871" y="5425479"/>
            <a:ext cx="627617" cy="627617"/>
          </a:xfrm>
          <a:prstGeom prst="rect">
            <a:avLst/>
          </a:prstGeom>
        </p:spPr>
      </p:pic>
      <p:pic>
        <p:nvPicPr>
          <p:cNvPr id="5" name="Picture 4">
            <a:extLst>
              <a:ext uri="{FF2B5EF4-FFF2-40B4-BE49-F238E27FC236}">
                <a16:creationId xmlns:a16="http://schemas.microsoft.com/office/drawing/2014/main" id="{5688786F-A70E-E703-6B9A-53B327642C3D}"/>
              </a:ext>
            </a:extLst>
          </p:cNvPr>
          <p:cNvPicPr>
            <a:picLocks noChangeAspect="1"/>
          </p:cNvPicPr>
          <p:nvPr/>
        </p:nvPicPr>
        <p:blipFill>
          <a:blip r:embed="rId8"/>
          <a:stretch>
            <a:fillRect/>
          </a:stretch>
        </p:blipFill>
        <p:spPr>
          <a:xfrm>
            <a:off x="6282202" y="4377883"/>
            <a:ext cx="2511780" cy="179967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523281" y="4171381"/>
            <a:ext cx="9144000" cy="1655762"/>
          </a:xfrm>
        </p:spPr>
        <p:txBody>
          <a:bodyPr/>
          <a:lstStyle/>
          <a:p>
            <a:endParaRPr lang="en-US" dirty="0"/>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042673445"/>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08</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01505343"/>
              </p:ext>
            </p:extLst>
          </p:nvPr>
        </p:nvGraphicFramePr>
        <p:xfrm>
          <a:off x="415505" y="391004"/>
          <a:ext cx="11463070" cy="608294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09</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r>
                        <a:rPr lang="en-US" b="1" dirty="0"/>
                        <a:t>Be Aware:</a:t>
                      </a:r>
                      <a:r>
                        <a:rPr lang="en-US" b="0" dirty="0"/>
                        <a:t> Hall effect sensors can be latching or momentary (select the right one for your application)</a:t>
                      </a:r>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30335255"/>
              </p:ext>
            </p:extLst>
          </p:nvPr>
        </p:nvGraphicFramePr>
        <p:xfrm>
          <a:off x="415505" y="391005"/>
          <a:ext cx="11360989" cy="5759309"/>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08</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workaround for wagons and coaches is to add a 10k SMD resistor to the axle between metal wheels then conductive paint to connect the resistor ends to the wheel.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McKinley railway YouTube channel)</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2000">
              <a:schemeClr val="accent1">
                <a:lumMod val="5000"/>
                <a:lumOff val="95000"/>
              </a:schemeClr>
            </a:gs>
            <a:gs pos="100000">
              <a:schemeClr val="accent1">
                <a:lumMod val="45000"/>
                <a:lumOff val="55000"/>
              </a:schemeClr>
            </a:gs>
          </a:gsLst>
          <a:path path="rect">
            <a:fillToRect l="50000" t="50000" r="50000" b="50000"/>
          </a:path>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883E6E9A-CD1C-4A86-A014-185D7E55417B}"/>
                  </a:ext>
                </a:extLst>
              </p:cNvPr>
              <p:cNvGraphicFramePr>
                <a:graphicFrameLocks noGrp="1"/>
              </p:cNvGraphicFramePr>
              <p:nvPr>
                <p:extLst>
                  <p:ext uri="{D42A27DB-BD31-4B8C-83A1-F6EECF244321}">
                    <p14:modId xmlns:p14="http://schemas.microsoft.com/office/powerpoint/2010/main" val="3655353586"/>
                  </p:ext>
                </p:extLst>
              </p:nvPr>
            </p:nvGraphicFramePr>
            <p:xfrm>
              <a:off x="1473781" y="1457842"/>
              <a:ext cx="9563357" cy="394231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EasyTimer">
                <a:extLst>
                  <a:ext uri="{FF2B5EF4-FFF2-40B4-BE49-F238E27FC236}">
                    <a16:creationId xmlns:a16="http://schemas.microsoft.com/office/drawing/2014/main" id="{883E6E9A-CD1C-4A86-A014-185D7E55417B}"/>
                  </a:ext>
                </a:extLst>
              </p:cNvPr>
              <p:cNvPicPr>
                <a:picLocks noGrp="1" noRot="1" noChangeAspect="1" noMove="1" noResize="1" noEditPoints="1" noAdjustHandles="1" noChangeArrowheads="1" noChangeShapeType="1"/>
              </p:cNvPicPr>
              <p:nvPr/>
            </p:nvPicPr>
            <p:blipFill>
              <a:blip r:embed="rId4"/>
              <a:stretch>
                <a:fillRect/>
              </a:stretch>
            </p:blipFill>
            <p:spPr>
              <a:xfrm>
                <a:off x="1473781" y="1457842"/>
                <a:ext cx="9563357" cy="3942316"/>
              </a:xfrm>
              <a:prstGeom prst="rect">
                <a:avLst/>
              </a:prstGeom>
            </p:spPr>
          </p:pic>
        </mc:Fallback>
      </mc:AlternateContent>
      <p:sp>
        <p:nvSpPr>
          <p:cNvPr id="3" name="TextBox 2">
            <a:extLst>
              <a:ext uri="{FF2B5EF4-FFF2-40B4-BE49-F238E27FC236}">
                <a16:creationId xmlns:a16="http://schemas.microsoft.com/office/drawing/2014/main" id="{77F6057E-506B-4685-9B8F-B13D208C0CC0}"/>
              </a:ext>
            </a:extLst>
          </p:cNvPr>
          <p:cNvSpPr txBox="1"/>
          <p:nvPr/>
        </p:nvSpPr>
        <p:spPr>
          <a:xfrm>
            <a:off x="4350100" y="1018041"/>
            <a:ext cx="3491800" cy="369332"/>
          </a:xfrm>
          <a:prstGeom prst="rect">
            <a:avLst/>
          </a:prstGeom>
          <a:solidFill>
            <a:schemeClr val="accent5">
              <a:lumMod val="75000"/>
            </a:schemeClr>
          </a:solidFill>
        </p:spPr>
        <p:txBody>
          <a:bodyPr wrap="square" rtlCol="0">
            <a:spAutoFit/>
          </a:bodyPr>
          <a:lstStyle/>
          <a:p>
            <a:pPr algn="ctr"/>
            <a:r>
              <a:rPr lang="en-US" dirty="0">
                <a:solidFill>
                  <a:schemeClr val="bg1"/>
                </a:solidFill>
                <a:latin typeface="BritishRailDarkNormal" panose="00000400000000000000" pitchFamily="2" charset="0"/>
              </a:rPr>
              <a:t>Time for a brief intermission.</a:t>
            </a:r>
          </a:p>
        </p:txBody>
      </p:sp>
    </p:spTree>
    <p:extLst>
      <p:ext uri="{BB962C8B-B14F-4D97-AF65-F5344CB8AC3E}">
        <p14:creationId xmlns:p14="http://schemas.microsoft.com/office/powerpoint/2010/main" val="2218756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7" cstate="email">
            <a:extLst>
              <a:ext uri="{28A0092B-C50C-407E-A947-70E740481C1C}">
                <a14:useLocalDpi xmlns:a14="http://schemas.microsoft.com/office/drawing/2010/main"/>
              </a:ext>
              <a:ext uri="{837473B0-CC2E-450A-ABE3-18F120FF3D39}">
                <a1611:picAttrSrcUrl xmlns:a1611="http://schemas.microsoft.com/office/drawing/2016/11/main" r:id="rId8"/>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51361007"/>
              </p:ext>
            </p:extLst>
          </p:nvPr>
        </p:nvGraphicFramePr>
        <p:xfrm>
          <a:off x="415505" y="391004"/>
          <a:ext cx="11360989" cy="6073804"/>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higher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switching electrical loads beyond the rating of an Arduino alone. </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p>
                      <a:r>
                        <a:rPr lang="en-US" dirty="0"/>
                        <a:t>If the contacts are switching significant currents (100ma+) be aware that the contacts can actually weld together. (read the data sheet for any non-trivial application)</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  </a:t>
                      </a:r>
                      <a:r>
                        <a:rPr lang="en-US" b="1" dirty="0"/>
                        <a:t>Use extreme caution if switching higher (</a:t>
                      </a:r>
                      <a:r>
                        <a:rPr lang="en-US" b="1" dirty="0" err="1"/>
                        <a:t>ie</a:t>
                      </a:r>
                      <a:r>
                        <a:rPr lang="en-US" b="1"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7647D371-AFB6-A01A-F131-C2CD45C9D797}"/>
              </a:ext>
            </a:extLst>
          </p:cNvPr>
          <p:cNvPicPr>
            <a:picLocks noChangeAspect="1"/>
          </p:cNvPicPr>
          <p:nvPr/>
        </p:nvPicPr>
        <p:blipFill>
          <a:blip r:embed="rId5"/>
          <a:stretch>
            <a:fillRect/>
          </a:stretch>
        </p:blipFill>
        <p:spPr>
          <a:xfrm>
            <a:off x="9133768" y="1405209"/>
            <a:ext cx="1420035" cy="119168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77946039"/>
              </p:ext>
            </p:extLst>
          </p:nvPr>
        </p:nvGraphicFramePr>
        <p:xfrm>
          <a:off x="415505" y="395237"/>
          <a:ext cx="11360989" cy="593310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264706">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pulsed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0.5ms pulse = 0 degrees,  1.5ms pulse = centered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2.5ms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b="0" dirty="0"/>
                        <a:t>Various size arms attach to the shaft. Each arm has several holes into which you can put a wire. An ‘omega loop’ is a good idea for strain relief.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the time spent high 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the &lt;</a:t>
                      </a:r>
                      <a:r>
                        <a:rPr lang="en-US" b="0" dirty="0" err="1"/>
                        <a:t>Servo.h</a:t>
                      </a:r>
                      <a:r>
                        <a:rPr lang="en-US" b="0" dirty="0"/>
                        <a:t>&gt; library – it has built in error checking.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r>
                        <a:rPr lang="en-US" b="0" dirty="0"/>
                        <a:t> Analog servos and digital servos behave differently. Both work off the same pulse signal input.</a:t>
                      </a:r>
                    </a:p>
                  </a:txBody>
                  <a:tcPr/>
                </a:tc>
                <a:tc hMerge="1">
                  <a:txBody>
                    <a:bodyPr/>
                    <a:lstStyle/>
                    <a:p>
                      <a:endParaRPr lang="en-US"/>
                    </a:p>
                  </a:txBody>
                  <a:tcPr/>
                </a:tc>
                <a:tc>
                  <a:txBody>
                    <a:bodyPr/>
                    <a:lstStyle/>
                    <a:p>
                      <a:pPr marL="0" algn="l" defTabSz="914400" rtl="0" eaLnBrk="1" latinLnBrk="0" hangingPunct="1"/>
                      <a:r>
                        <a:rPr lang="en-US" sz="1800" b="0" kern="1200" dirty="0">
                          <a:solidFill>
                            <a:schemeClr val="dk1"/>
                          </a:solidFill>
                          <a:latin typeface="+mn-lt"/>
                          <a:ea typeface="+mn-ea"/>
                          <a:cs typeface="+mn-cs"/>
                        </a:rPr>
                        <a:t>MERG video on Servos:</a:t>
                      </a:r>
                    </a:p>
                    <a:p>
                      <a:pPr marL="0" algn="l" defTabSz="914400" rtl="0" eaLnBrk="1" latinLnBrk="0" hangingPunct="1"/>
                      <a:r>
                        <a:rPr lang="en-US" sz="1800" b="0" kern="1200" dirty="0">
                          <a:solidFill>
                            <a:schemeClr val="dk1"/>
                          </a:solidFill>
                          <a:latin typeface="+mn-lt"/>
                          <a:ea typeface="+mn-ea"/>
                          <a:cs typeface="+mn-cs"/>
                          <a:hlinkClick r:id="rId3"/>
                        </a:rPr>
                        <a:t>https://www.youtube.com/watch?v=uY_M6kJRuUo&amp;t=425s</a:t>
                      </a:r>
                      <a:endParaRPr lang="en-US" sz="1800" b="0" kern="1200" dirty="0">
                        <a:solidFill>
                          <a:schemeClr val="dk1"/>
                        </a:solidFill>
                        <a:latin typeface="+mn-lt"/>
                        <a:ea typeface="+mn-ea"/>
                        <a:cs typeface="+mn-cs"/>
                      </a:endParaRP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Another explanation of how a Servo works on the inside:</a:t>
                      </a:r>
                      <a:endParaRPr lang="en-US" sz="1800" b="1" kern="1200" dirty="0">
                        <a:solidFill>
                          <a:schemeClr val="dk1"/>
                        </a:solidFill>
                        <a:latin typeface="+mn-lt"/>
                        <a:ea typeface="+mn-ea"/>
                        <a:cs typeface="+mn-cs"/>
                      </a:endParaRPr>
                    </a:p>
                    <a:p>
                      <a:r>
                        <a:rPr lang="en-US" b="0" dirty="0">
                          <a:solidFill>
                            <a:srgbClr val="0070C0"/>
                          </a:solidFill>
                          <a:hlinkClick r:id="rId4"/>
                        </a:rPr>
                        <a:t>https://www.youtube.com/watch?v=xB_4KB72res&amp;t=309s</a:t>
                      </a:r>
                      <a:endParaRPr lang="en-US" b="0" dirty="0">
                        <a:solidFill>
                          <a:srgbClr val="0070C0"/>
                        </a:solidFill>
                      </a:endParaRPr>
                    </a:p>
                    <a:p>
                      <a:endParaRPr lang="en-US" b="1"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Trivia : </a:t>
                      </a:r>
                      <a:r>
                        <a:rPr lang="en-US" b="0" dirty="0"/>
                        <a:t>9g refers to the weight in grams!</a:t>
                      </a: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9710" y="6301694"/>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3900150" y="4950455"/>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17258" y="1418844"/>
            <a:ext cx="1297604" cy="1048311"/>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63452258"/>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14</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760383" y="1310359"/>
            <a:ext cx="10892286" cy="5078313"/>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(in the form of a series of pulses) whereby the ratio of high to low time is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a:p>
            <a:endParaRPr lang="en-US" dirty="0"/>
          </a:p>
          <a:p>
            <a:r>
              <a:rPr lang="en-US" b="0" dirty="0"/>
              <a:t>              I used this face to identify areas where I have had some personal (usually not </a:t>
            </a:r>
            <a:r>
              <a:rPr lang="en-US" dirty="0"/>
              <a:t>good) experiences.</a:t>
            </a:r>
            <a:endParaRPr lang="en-US" b="0" dirty="0"/>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6" name="Picture 5">
            <a:extLst>
              <a:ext uri="{FF2B5EF4-FFF2-40B4-BE49-F238E27FC236}">
                <a16:creationId xmlns:a16="http://schemas.microsoft.com/office/drawing/2014/main" id="{E065CC3D-4FCA-3153-1A3C-EEC4E2F802A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57249" y="5934884"/>
            <a:ext cx="627617" cy="627617"/>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6" end="16"/>
                                            </p:txEl>
                                          </p:spTgt>
                                        </p:tgtEl>
                                        <p:attrNameLst>
                                          <p:attrName>style.visibility</p:attrName>
                                        </p:attrNameLst>
                                      </p:cBhvr>
                                      <p:to>
                                        <p:strVal val="visible"/>
                                      </p:to>
                                    </p:set>
                                    <p:animEffect transition="in" filter="fade">
                                      <p:cBhvr>
                                        <p:cTn id="52" dur="500"/>
                                        <p:tgtEl>
                                          <p:spTgt spid="5">
                                            <p:txEl>
                                              <p:pRg st="16" end="16"/>
                                            </p:txEl>
                                          </p:spTgt>
                                        </p:tgtEl>
                                      </p:cBhvr>
                                    </p:animEffect>
                                  </p:childTnLst>
                                </p:cTn>
                              </p:par>
                              <p:par>
                                <p:cTn id="53" presetID="42"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32686332"/>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15</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(including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r>
                        <a:rPr lang="en-US" dirty="0"/>
                        <a:t>Another common size is 132 x 64</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20238595"/>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16</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62048981"/>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17</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 (if your project has multiple </a:t>
            </a:r>
            <a:r>
              <a:rPr lang="en-US" dirty="0" err="1"/>
              <a:t>arduinos</a:t>
            </a:r>
            <a:r>
              <a:rPr lang="en-US" dirty="0"/>
              <a:t>)</a:t>
            </a:r>
          </a:p>
          <a:p>
            <a:pPr marL="285750" indent="-285750">
              <a:buFont typeface="Arial" panose="020B0604020202020204" pitchFamily="34" charset="0"/>
              <a:buChar char="•"/>
            </a:pPr>
            <a:r>
              <a:rPr lang="en-US" dirty="0"/>
              <a:t>A signal name, an I/O designation, a pin number, and a brief (one or two words) statement of intent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time the I/O list can be expanded to include (for example) a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End of siding #2       2       A2   CS3</a:t>
            </a:r>
          </a:p>
          <a:p>
            <a:r>
              <a:rPr lang="en-US" sz="1800" dirty="0">
                <a:solidFill>
                  <a:srgbClr val="0070C0"/>
                </a:solidFill>
                <a:latin typeface="Courier New" panose="02070309020205020404" pitchFamily="49" charset="0"/>
                <a:cs typeface="Courier New" panose="02070309020205020404" pitchFamily="49" charset="0"/>
              </a:rPr>
              <a:t>TOTI2 Siding #2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        MERG Kit</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        MERG Kit</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 OLED</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948430443"/>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p>
                      <a:r>
                        <a:rPr lang="en-US" b="0" dirty="0"/>
                        <a:t>Included for completeness – </a:t>
                      </a:r>
                    </a:p>
                    <a:p>
                      <a:r>
                        <a:rPr lang="en-US" b="0" dirty="0">
                          <a:solidFill>
                            <a:srgbClr val="C00000"/>
                          </a:solidFill>
                        </a:rPr>
                        <a:t>(I am not aware of a model railway application.)</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3"/>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47882297"/>
              </p:ext>
            </p:extLst>
          </p:nvPr>
        </p:nvGraphicFramePr>
        <p:xfrm>
          <a:off x="496738" y="274354"/>
          <a:ext cx="11198524" cy="5729403"/>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At a Glance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Arduino Communications</a:t>
                      </a:r>
                    </a:p>
                  </a:txBody>
                  <a:tcPr/>
                </a:tc>
                <a:extLst>
                  <a:ext uri="{0D108BD9-81ED-4DB2-BD59-A6C34878D82A}">
                    <a16:rowId xmlns:a16="http://schemas.microsoft.com/office/drawing/2014/main" val="4166713368"/>
                  </a:ext>
                </a:extLst>
              </a:tr>
              <a:tr h="1215495">
                <a:tc gridSpan="2">
                  <a:txBody>
                    <a:bodyPr/>
                    <a:lstStyle/>
                    <a:p>
                      <a:pPr marL="0" indent="0">
                        <a:buFont typeface="Arial" panose="020B0604020202020204" pitchFamily="34" charset="0"/>
                        <a:buNone/>
                      </a:pPr>
                      <a:r>
                        <a:rPr lang="en-US" sz="1800" b="1" i="0" kern="1200" dirty="0">
                          <a:solidFill>
                            <a:schemeClr val="dk1"/>
                          </a:solidFill>
                          <a:effectLst/>
                          <a:latin typeface="+mn-lt"/>
                          <a:ea typeface="+mn-ea"/>
                          <a:cs typeface="+mn-cs"/>
                        </a:rPr>
                        <a:t>Simple Serial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Point to Point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Slow</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distances only</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RS485</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Relatively Slow (19.2 Kbps)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Long distances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Has no specified protocol so this must be created (layered on top)</a:t>
                      </a:r>
                      <a:endParaRPr lang="en-US" b="0" dirty="0"/>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I2C</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Two bidirectional lines  (data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 and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Performant (5Mhz)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as the Layout Control Bus on many MERG kits.</a:t>
                      </a:r>
                      <a:endParaRPr lang="en-US" b="0" dirty="0"/>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Synchronous (2 Wire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 drop (but not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Very Performant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2" name="TextBox 1">
            <a:extLst>
              <a:ext uri="{FF2B5EF4-FFF2-40B4-BE49-F238E27FC236}">
                <a16:creationId xmlns:a16="http://schemas.microsoft.com/office/drawing/2014/main" id="{9AD0A64A-E3CF-1BFC-3C44-92607AC42E14}"/>
              </a:ext>
            </a:extLst>
          </p:cNvPr>
          <p:cNvSpPr txBox="1"/>
          <p:nvPr/>
        </p:nvSpPr>
        <p:spPr>
          <a:xfrm>
            <a:off x="685800" y="6060426"/>
            <a:ext cx="11090694" cy="523220"/>
          </a:xfrm>
          <a:prstGeom prst="rect">
            <a:avLst/>
          </a:prstGeom>
          <a:noFill/>
        </p:spPr>
        <p:txBody>
          <a:bodyPr wrap="square" rtlCol="0">
            <a:spAutoFit/>
          </a:bodyPr>
          <a:lstStyle/>
          <a:p>
            <a:r>
              <a:rPr lang="en-US" sz="1400" dirty="0"/>
              <a:t>Some material on this and the following slides was extracted with permission from a forum posting by </a:t>
            </a:r>
            <a:r>
              <a:rPr lang="en-US" sz="1400" dirty="0" err="1"/>
              <a:t>ElectricDave</a:t>
            </a:r>
            <a:r>
              <a:rPr lang="en-US" sz="1400" dirty="0"/>
              <a:t>:</a:t>
            </a:r>
          </a:p>
          <a:p>
            <a:r>
              <a:rPr lang="en-US" sz="1400" dirty="0">
                <a:hlinkClick r:id="rId3"/>
              </a:rPr>
              <a:t>https://www.merg.org.uk/forum/viewtopic.php?p=172961#p172961</a:t>
            </a:r>
            <a:endParaRPr lang="en-US" sz="1400" dirty="0"/>
          </a:p>
        </p:txBody>
      </p:sp>
    </p:spTree>
    <p:extLst>
      <p:ext uri="{BB962C8B-B14F-4D97-AF65-F5344CB8AC3E}">
        <p14:creationId xmlns:p14="http://schemas.microsoft.com/office/powerpoint/2010/main" val="4158339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84423227"/>
              </p:ext>
            </p:extLst>
          </p:nvPr>
        </p:nvGraphicFramePr>
        <p:xfrm>
          <a:off x="415505" y="391004"/>
          <a:ext cx="11385431" cy="5848194"/>
        </p:xfrm>
        <a:graphic>
          <a:graphicData uri="http://schemas.openxmlformats.org/drawingml/2006/table">
            <a:tbl>
              <a:tblPr firstRow="1" bandRow="1">
                <a:tableStyleId>{5C22544A-7EE6-4342-B048-85BDC9FD1C3A}</a:tableStyleId>
              </a:tblPr>
              <a:tblGrid>
                <a:gridCol w="912963">
                  <a:extLst>
                    <a:ext uri="{9D8B030D-6E8A-4147-A177-3AD203B41FA5}">
                      <a16:colId xmlns:a16="http://schemas.microsoft.com/office/drawing/2014/main" val="747525499"/>
                    </a:ext>
                  </a:extLst>
                </a:gridCol>
                <a:gridCol w="4787660">
                  <a:extLst>
                    <a:ext uri="{9D8B030D-6E8A-4147-A177-3AD203B41FA5}">
                      <a16:colId xmlns:a16="http://schemas.microsoft.com/office/drawing/2014/main" val="2892156475"/>
                    </a:ext>
                  </a:extLst>
                </a:gridCol>
                <a:gridCol w="5684808">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Simple Serial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788877">
                <a:tc gridSpan="2">
                  <a:txBody>
                    <a:bodyPr/>
                    <a:lstStyle/>
                    <a:p>
                      <a:r>
                        <a:rPr lang="en-US" sz="1600" b="1" dirty="0"/>
                        <a:t>Usage:</a:t>
                      </a:r>
                    </a:p>
                    <a:p>
                      <a:r>
                        <a:rPr lang="en-US" sz="1600" dirty="0"/>
                        <a:t>Relatively slow point to point communications over short distances.</a:t>
                      </a:r>
                    </a:p>
                  </a:txBody>
                  <a:tcPr/>
                </a:tc>
                <a:tc hMerge="1">
                  <a:txBody>
                    <a:bodyPr/>
                    <a:lstStyle/>
                    <a:p>
                      <a:endParaRPr lang="en-US"/>
                    </a:p>
                  </a:txBody>
                  <a:tcPr/>
                </a:tc>
                <a:tc>
                  <a:txBody>
                    <a:bodyPr/>
                    <a:lstStyle/>
                    <a:p>
                      <a:r>
                        <a:rPr lang="en-US" sz="1600" b="1" dirty="0"/>
                        <a:t>Photo</a:t>
                      </a:r>
                      <a:r>
                        <a:rPr lang="en-US" sz="1600" dirty="0"/>
                        <a:t>:</a:t>
                      </a:r>
                    </a:p>
                    <a:p>
                      <a:endParaRPr lang="en-US" sz="1600" dirty="0"/>
                    </a:p>
                  </a:txBody>
                  <a:tcPr/>
                </a:tc>
                <a:extLst>
                  <a:ext uri="{0D108BD9-81ED-4DB2-BD59-A6C34878D82A}">
                    <a16:rowId xmlns:a16="http://schemas.microsoft.com/office/drawing/2014/main" val="1083252038"/>
                  </a:ext>
                </a:extLst>
              </a:tr>
              <a:tr h="160493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How it Works: </a:t>
                      </a:r>
                      <a:r>
                        <a:rPr lang="en-US" sz="1600" b="1" dirty="0" err="1"/>
                        <a:t>TxD</a:t>
                      </a:r>
                      <a:r>
                        <a:rPr lang="en-US" sz="1600" b="0" dirty="0"/>
                        <a:t> Transmit is digital pin 1 , </a:t>
                      </a:r>
                      <a:r>
                        <a:rPr lang="en-US" sz="1600" b="1" dirty="0"/>
                        <a:t>RxD</a:t>
                      </a:r>
                      <a:r>
                        <a:rPr lang="en-US" sz="1600" b="0" dirty="0"/>
                        <a:t> Receive is pin 0.   Using the &lt;</a:t>
                      </a:r>
                      <a:r>
                        <a:rPr lang="en-US" sz="1600" b="0" dirty="0" err="1"/>
                        <a:t>Serial.h</a:t>
                      </a:r>
                      <a:r>
                        <a:rPr lang="en-US" sz="1600" b="0" dirty="0"/>
                        <a:t>&gt; library we use simple commands like Print() to send messages out to the serial pins. The library sends the bytes that make up the message out the </a:t>
                      </a:r>
                      <a:r>
                        <a:rPr lang="en-US" sz="1600" b="0" dirty="0" err="1"/>
                        <a:t>TxD</a:t>
                      </a:r>
                      <a:r>
                        <a:rPr lang="en-US" sz="1600" b="0" dirty="0"/>
                        <a:t> pin in the form of a series of data frames. Each frame (corresponding to one byte of data) has a start bit, data bits, a parity bit and stop bits.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Pros: </a:t>
                      </a:r>
                      <a:r>
                        <a:rPr lang="en-US" sz="1600" b="0" dirty="0"/>
                        <a:t>Proven in use. All Arduinos have Tx/Rx pins.</a:t>
                      </a:r>
                    </a:p>
                    <a:p>
                      <a:r>
                        <a:rPr lang="en-US" sz="1600" b="1" dirty="0"/>
                        <a:t>Cons: </a:t>
                      </a:r>
                      <a:r>
                        <a:rPr lang="en-US" sz="1600" dirty="0"/>
                        <a:t>Point to point communications only. Relatively slow.</a:t>
                      </a:r>
                    </a:p>
                    <a:p>
                      <a:r>
                        <a:rPr lang="en-US" sz="1600" dirty="0"/>
                        <a:t>Only the most basic error checking (and only if parity is enabled), no built in retry, or any form of guaranteed delivery. </a:t>
                      </a:r>
                    </a:p>
                  </a:txBody>
                  <a:tcPr/>
                </a:tc>
                <a:extLst>
                  <a:ext uri="{0D108BD9-81ED-4DB2-BD59-A6C34878D82A}">
                    <a16:rowId xmlns:a16="http://schemas.microsoft.com/office/drawing/2014/main" val="2494442280"/>
                  </a:ext>
                </a:extLst>
              </a:tr>
              <a:tr h="1153819">
                <a:tc gridSpan="2">
                  <a:txBody>
                    <a:bodyPr/>
                    <a:lstStyle/>
                    <a:p>
                      <a:r>
                        <a:rPr lang="en-US" sz="1600" b="1" dirty="0"/>
                        <a:t>Notes:  Some common terms associated with serial comms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BPS = </a:t>
                      </a:r>
                      <a:r>
                        <a:rPr lang="en-US" sz="1600" b="0" dirty="0"/>
                        <a:t>Bits per Second i.e. the speed of communications. Higher is faster. Technically not the same as the </a:t>
                      </a:r>
                      <a:r>
                        <a:rPr lang="en-US" sz="1600" b="1" dirty="0"/>
                        <a:t>Baud rate </a:t>
                      </a:r>
                      <a:r>
                        <a:rPr lang="en-US" sz="1600" b="0" dirty="0"/>
                        <a:t>although (the number of state changes on the wire) but the two terms are often used interchangeably. </a:t>
                      </a:r>
                      <a:r>
                        <a:rPr lang="en-US" sz="1600" b="1" dirty="0"/>
                        <a:t>Parity </a:t>
                      </a:r>
                      <a:r>
                        <a:rPr lang="en-US" sz="1600" b="0" dirty="0"/>
                        <a:t>is a single bit added to the frame which can be either 1 or 0. It is used to make the total number of 1’s in the frame either Odd, or Even. </a:t>
                      </a:r>
                      <a:r>
                        <a:rPr lang="en-US" sz="1600" b="1" dirty="0"/>
                        <a:t>Stop bits </a:t>
                      </a:r>
                      <a:r>
                        <a:rPr lang="en-US" sz="1600" b="0" dirty="0"/>
                        <a:t>indicate the end of the frame.</a:t>
                      </a:r>
                      <a:r>
                        <a:rPr lang="en-US" sz="16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9600 8N1 </a:t>
                      </a:r>
                      <a:r>
                        <a:rPr lang="en-US" sz="1600" b="0" dirty="0"/>
                        <a:t>is a shorthand notation for 9600 bps, 8 data bits, No parity and 1 stop bit.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UART – </a:t>
                      </a:r>
                      <a:r>
                        <a:rPr lang="en-US" sz="1600" b="0" dirty="0"/>
                        <a:t>Universal asynchronous Receiver/Transmitter. Takes a byte (8 bits) as input and shuffles the data bits out serially at a specific BPS while automatically adding the start, stop and parity bits as may have been configured.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RS-232</a:t>
                      </a:r>
                      <a:r>
                        <a:rPr lang="en-US" sz="1600" b="0" dirty="0"/>
                        <a:t> is a</a:t>
                      </a:r>
                      <a:r>
                        <a:rPr lang="en-US" sz="1600" dirty="0"/>
                        <a:t>n old serial standard that use to be very common. It operates on +/- 12 volt signals. The physical connector for RS-232 had a 25 pin plug/socket (later 9 pins). (DO NOT connect RS-232 signals directly to Tx/Rx or bad things will happen!)</a:t>
                      </a:r>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 name="Picture 3">
            <a:extLst>
              <a:ext uri="{FF2B5EF4-FFF2-40B4-BE49-F238E27FC236}">
                <a16:creationId xmlns:a16="http://schemas.microsoft.com/office/drawing/2014/main" id="{C6E2AC96-7822-1777-C1B8-461219E9678D}"/>
              </a:ext>
            </a:extLst>
          </p:cNvPr>
          <p:cNvPicPr>
            <a:picLocks noChangeAspect="1"/>
          </p:cNvPicPr>
          <p:nvPr/>
        </p:nvPicPr>
        <p:blipFill>
          <a:blip r:embed="rId2"/>
          <a:stretch>
            <a:fillRect/>
          </a:stretch>
        </p:blipFill>
        <p:spPr>
          <a:xfrm>
            <a:off x="8186468" y="1393256"/>
            <a:ext cx="1979582" cy="539154"/>
          </a:xfrm>
          <a:prstGeom prst="rect">
            <a:avLst/>
          </a:prstGeom>
        </p:spPr>
      </p:pic>
    </p:spTree>
    <p:extLst>
      <p:ext uri="{BB962C8B-B14F-4D97-AF65-F5344CB8AC3E}">
        <p14:creationId xmlns:p14="http://schemas.microsoft.com/office/powerpoint/2010/main" val="69988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3"/>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family.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6"/>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449590086"/>
              </p:ext>
            </p:extLst>
          </p:nvPr>
        </p:nvGraphicFramePr>
        <p:xfrm>
          <a:off x="415505" y="391004"/>
          <a:ext cx="11360989" cy="625478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 Layers itself on top of simple serial. Unlike simple serial this can be multi drop.</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97544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Forgiving of less than ideal wiring practices. (Was) commonly used in industry for PLC's and robotics as the underlying transport for 'Modbus’. </a:t>
                      </a:r>
                    </a:p>
                    <a:p>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Relatively slow. </a:t>
                      </a:r>
                      <a:r>
                        <a:rPr lang="en-US" dirty="0"/>
                        <a:t>Extra hardware for distances. Be aware of termination resistors (too many or not enough)</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RS485 has no defined transmission protocol. This must be added/layered on top/ or created. My display layout has 5 RS485 modules plus a USB interface. RS485 modules have built in termination resistor R7 which must be removed from each intermediate module (i.e. not the last one) on a network. </a:t>
                      </a:r>
                    </a:p>
                  </a:txBody>
                  <a:tcPr/>
                </a:tc>
                <a:tc hMerge="1">
                  <a:txBody>
                    <a:bodyPr/>
                    <a:lstStyle/>
                    <a:p>
                      <a:endParaRPr lang="en-US"/>
                    </a:p>
                  </a:txBody>
                  <a:tcPr/>
                </a:tc>
                <a:tc>
                  <a:txBody>
                    <a:bodyPr/>
                    <a:lstStyle/>
                    <a:p>
                      <a:r>
                        <a:rPr lang="en-US" dirty="0"/>
                        <a:t>One node (called the master) can initiate communications while all other nodes (called slaves) can only respond. </a:t>
                      </a:r>
                    </a:p>
                    <a:p>
                      <a:endParaRPr lang="en-US" sz="1800" b="0" i="0" kern="1200" dirty="0">
                        <a:solidFill>
                          <a:schemeClr val="accent2">
                            <a:lumMod val="75000"/>
                          </a:schemeClr>
                        </a:solidFill>
                        <a:effectLst/>
                        <a:latin typeface="+mn-lt"/>
                        <a:ea typeface="+mn-ea"/>
                        <a:cs typeface="+mn-cs"/>
                      </a:endParaRPr>
                    </a:p>
                    <a:p>
                      <a:r>
                        <a:rPr lang="en-US" sz="1800" b="0" i="0" kern="1200" dirty="0">
                          <a:solidFill>
                            <a:schemeClr val="accent2">
                              <a:lumMod val="75000"/>
                            </a:schemeClr>
                          </a:solidFill>
                          <a:effectLst/>
                          <a:latin typeface="+mn-lt"/>
                          <a:ea typeface="+mn-ea"/>
                          <a:cs typeface="+mn-cs"/>
                        </a:rPr>
                        <a:t>If you are JMRI user then the CMRI subsystem makes using RS-485 very simple as it implements the transmission protocol and the complexity is all hidden.</a:t>
                      </a:r>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297582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06631152"/>
              </p:ext>
            </p:extLst>
          </p:nvPr>
        </p:nvGraphicFramePr>
        <p:xfrm>
          <a:off x="415505" y="391004"/>
          <a:ext cx="11450679" cy="6294733"/>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233839">
                  <a:extLst>
                    <a:ext uri="{9D8B030D-6E8A-4147-A177-3AD203B41FA5}">
                      <a16:colId xmlns:a16="http://schemas.microsoft.com/office/drawing/2014/main" val="2892156475"/>
                    </a:ext>
                  </a:extLst>
                </a:gridCol>
                <a:gridCol w="6077859">
                  <a:extLst>
                    <a:ext uri="{9D8B030D-6E8A-4147-A177-3AD203B41FA5}">
                      <a16:colId xmlns:a16="http://schemas.microsoft.com/office/drawing/2014/main" val="3449804923"/>
                    </a:ext>
                  </a:extLst>
                </a:gridCol>
              </a:tblGrid>
              <a:tr h="808333">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164301">
                <a:tc gridSpan="2">
                  <a:txBody>
                    <a:bodyPr/>
                    <a:lstStyle/>
                    <a:p>
                      <a:r>
                        <a:rPr lang="en-US" b="1" dirty="0"/>
                        <a:t>Usage:</a:t>
                      </a:r>
                    </a:p>
                    <a:p>
                      <a:r>
                        <a:rPr lang="en-US" dirty="0"/>
                        <a:t>A multi master bus with good speed </a:t>
                      </a:r>
                      <a:r>
                        <a:rPr lang="en-US" sz="1800" b="0" i="0" kern="1200" dirty="0">
                          <a:solidFill>
                            <a:schemeClr val="dk1"/>
                          </a:solidFill>
                          <a:effectLst/>
                          <a:latin typeface="+mn-lt"/>
                          <a:ea typeface="+mn-ea"/>
                          <a:cs typeface="+mn-cs"/>
                        </a:rPr>
                        <a:t>( 5Mhz) over </a:t>
                      </a:r>
                      <a:r>
                        <a:rPr lang="en-US" dirty="0"/>
                        <a:t>short distances. Since the clock signal is generated the speed can be  variable.  Lower speeds yield longer distances. Good for most model railway distances.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858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SDA</a:t>
                      </a:r>
                      <a:r>
                        <a:rPr lang="en-US" sz="1800" b="0" dirty="0"/>
                        <a:t> is bidirectional serial data, </a:t>
                      </a:r>
                      <a:r>
                        <a:rPr lang="en-US" sz="1800" b="1" dirty="0"/>
                        <a:t>SCL</a:t>
                      </a:r>
                      <a:r>
                        <a:rPr lang="en-US" sz="1800" b="0" dirty="0"/>
                        <a:t> is a bidirectional serial clock.  </a:t>
                      </a:r>
                      <a:r>
                        <a:rPr lang="en-US" dirty="0"/>
                        <a:t>Messages sent to specific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print statement in software).  The software library function handles all the details.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I2C is a network that has been proven in use at 10’s of meters (which is far beyond its design intent &lt; 1 m)</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 (</a:t>
                      </a:r>
                      <a:r>
                        <a:rPr lang="en-US" b="1" dirty="0"/>
                        <a:t>A4 = SDA,  A5 = SCL</a:t>
                      </a:r>
                      <a:r>
                        <a:rPr lang="en-US"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IC’s have I2C support built in. (Temperature sensors, EEPROM, display modules)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SDA and SCL need pullup resistors (Arduino pullup is ok)</a:t>
                      </a:r>
                    </a:p>
                  </a:txBody>
                  <a:tcPr/>
                </a:tc>
                <a:extLst>
                  <a:ext uri="{0D108BD9-81ED-4DB2-BD59-A6C34878D82A}">
                    <a16:rowId xmlns:a16="http://schemas.microsoft.com/office/drawing/2014/main" val="2494442280"/>
                  </a:ext>
                </a:extLst>
              </a:tr>
              <a:tr h="173709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(can’t change)</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2585" y="1567224"/>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39479" y="1233940"/>
            <a:ext cx="1482491" cy="1048356"/>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4308" y="522251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51484401"/>
              </p:ext>
            </p:extLst>
          </p:nvPr>
        </p:nvGraphicFramePr>
        <p:xfrm>
          <a:off x="577970" y="391006"/>
          <a:ext cx="11198524" cy="4962369"/>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67489">
                <a:tc>
                  <a:txBody>
                    <a:bodyPr/>
                    <a:lstStyle/>
                    <a:p>
                      <a:endParaRPr lang="en-US" sz="4400" dirty="0"/>
                    </a:p>
                  </a:txBody>
                  <a:tcPr/>
                </a:tc>
                <a:tc>
                  <a:txBody>
                    <a:bodyPr/>
                    <a:lstStyle/>
                    <a:p>
                      <a:r>
                        <a:rPr lang="en-US" sz="4400" dirty="0">
                          <a:solidFill>
                            <a:srgbClr val="FFFF00"/>
                          </a:solidFill>
                        </a:rPr>
                        <a:t>SPI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33872">
                <a:tc gridSpan="2">
                  <a:txBody>
                    <a:bodyPr/>
                    <a:lstStyle/>
                    <a:p>
                      <a:r>
                        <a:rPr lang="en-US" sz="1800" b="1" i="0" kern="1200" dirty="0">
                          <a:solidFill>
                            <a:schemeClr val="dk1"/>
                          </a:solidFill>
                          <a:effectLst/>
                          <a:latin typeface="+mn-lt"/>
                          <a:ea typeface="+mn-ea"/>
                          <a:cs typeface="+mn-cs"/>
                        </a:rPr>
                        <a:t>SPI = </a:t>
                      </a:r>
                      <a:r>
                        <a:rPr lang="en-US" sz="1800" b="0" i="0" kern="1200" dirty="0">
                          <a:solidFill>
                            <a:schemeClr val="dk1"/>
                          </a:solidFill>
                          <a:effectLst/>
                          <a:latin typeface="+mn-lt"/>
                          <a:ea typeface="+mn-ea"/>
                          <a:cs typeface="+mn-cs"/>
                        </a:rPr>
                        <a:t>Serial Peripheral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synchronous multi-drop communication protocol. (not multi-master)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endParaRPr lang="en-US" b="0" dirty="0"/>
                    </a:p>
                  </a:txBody>
                  <a:tcPr/>
                </a:tc>
                <a:tc hMerge="1">
                  <a:txBody>
                    <a:bodyPr/>
                    <a:lstStyle/>
                    <a:p>
                      <a:endParaRPr lang="en-US"/>
                    </a:p>
                  </a:txBody>
                  <a:tcPr/>
                </a:tc>
                <a:tc>
                  <a:txBody>
                    <a:bodyPr/>
                    <a:lstStyle/>
                    <a:p>
                      <a:r>
                        <a:rPr lang="en-US" sz="1800" b="1" i="0" kern="1200" dirty="0">
                          <a:solidFill>
                            <a:schemeClr val="dk1"/>
                          </a:solidFill>
                          <a:effectLst/>
                          <a:latin typeface="+mn-lt"/>
                          <a:ea typeface="+mn-ea"/>
                          <a:cs typeface="+mn-cs"/>
                        </a:rPr>
                        <a:t>Note: </a:t>
                      </a:r>
                      <a:r>
                        <a:rPr lang="en-US" sz="1800" b="0" i="0" kern="1200" dirty="0">
                          <a:solidFill>
                            <a:schemeClr val="dk1"/>
                          </a:solidFill>
                          <a:effectLst/>
                          <a:latin typeface="+mn-lt"/>
                          <a:ea typeface="+mn-ea"/>
                          <a:cs typeface="+mn-cs"/>
                        </a:rPr>
                        <a:t>The terminology for SPI is in transition. </a:t>
                      </a:r>
                    </a:p>
                  </a:txBody>
                  <a:tcPr/>
                </a:tc>
                <a:extLst>
                  <a:ext uri="{0D108BD9-81ED-4DB2-BD59-A6C34878D82A}">
                    <a16:rowId xmlns:a16="http://schemas.microsoft.com/office/drawing/2014/main" val="1083252038"/>
                  </a:ext>
                </a:extLst>
              </a:tr>
              <a:tr h="14184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SPI</a:t>
                      </a:r>
                      <a:r>
                        <a:rPr lang="en-US" sz="1800" b="0" i="0" kern="1200" dirty="0">
                          <a:solidFill>
                            <a:schemeClr val="dk1"/>
                          </a:solidFill>
                          <a:effectLst/>
                          <a:latin typeface="+mn-lt"/>
                          <a:ea typeface="+mn-ea"/>
                          <a:cs typeface="+mn-cs"/>
                        </a:rPr>
                        <a:t> offers the best functionality for closely coupled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Significantly more performance than other 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 addressing except by hardware (using chip select)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 </a:t>
                      </a:r>
                      <a:r>
                        <a:rPr lang="en-US" b="0" dirty="0"/>
                        <a:t>R</a:t>
                      </a:r>
                      <a:r>
                        <a:rPr lang="en-US" sz="1800" b="0" i="0" kern="1200" dirty="0">
                          <a:solidFill>
                            <a:schemeClr val="dk1"/>
                          </a:solidFill>
                          <a:effectLst/>
                          <a:latin typeface="+mn-lt"/>
                          <a:ea typeface="+mn-ea"/>
                          <a:cs typeface="+mn-cs"/>
                        </a:rPr>
                        <a:t>equires chip select logic if you have multiple peripherals.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99448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Built in support is present on most controllers and makes the implementation task quite simple however (according to Arduino) the difficult part about SPI is that the standard is loose and each device implements it a little differently. This means you have to pay special attention to the datasheet of your peripheral.</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graphicFrame>
        <p:nvGraphicFramePr>
          <p:cNvPr id="3" name="Table 2">
            <a:extLst>
              <a:ext uri="{FF2B5EF4-FFF2-40B4-BE49-F238E27FC236}">
                <a16:creationId xmlns:a16="http://schemas.microsoft.com/office/drawing/2014/main" id="{61F56E76-EADF-09CF-21D5-1013C20E5A2D}"/>
              </a:ext>
            </a:extLst>
          </p:cNvPr>
          <p:cNvGraphicFramePr>
            <a:graphicFrameLocks noGrp="1"/>
          </p:cNvGraphicFramePr>
          <p:nvPr>
            <p:extLst>
              <p:ext uri="{D42A27DB-BD31-4B8C-83A1-F6EECF244321}">
                <p14:modId xmlns:p14="http://schemas.microsoft.com/office/powerpoint/2010/main" val="3373545254"/>
              </p:ext>
            </p:extLst>
          </p:nvPr>
        </p:nvGraphicFramePr>
        <p:xfrm>
          <a:off x="5626792" y="1508112"/>
          <a:ext cx="4833542" cy="1235087"/>
        </p:xfrm>
        <a:graphic>
          <a:graphicData uri="http://schemas.openxmlformats.org/drawingml/2006/table">
            <a:tbl>
              <a:tblPr/>
              <a:tblGrid>
                <a:gridCol w="2229909">
                  <a:extLst>
                    <a:ext uri="{9D8B030D-6E8A-4147-A177-3AD203B41FA5}">
                      <a16:colId xmlns:a16="http://schemas.microsoft.com/office/drawing/2014/main" val="2121324212"/>
                    </a:ext>
                  </a:extLst>
                </a:gridCol>
                <a:gridCol w="2603633">
                  <a:extLst>
                    <a:ext uri="{9D8B030D-6E8A-4147-A177-3AD203B41FA5}">
                      <a16:colId xmlns:a16="http://schemas.microsoft.com/office/drawing/2014/main" val="2950741367"/>
                    </a:ext>
                  </a:extLst>
                </a:gridCol>
              </a:tblGrid>
              <a:tr h="380027">
                <a:tc>
                  <a:txBody>
                    <a:bodyPr/>
                    <a:lstStyle/>
                    <a:p>
                      <a:pPr algn="l"/>
                      <a:r>
                        <a:rPr lang="en-US" sz="1000" b="1" dirty="0">
                          <a:effectLst/>
                          <a:latin typeface="Open Sans" panose="020B0606030504020204" pitchFamily="34" charset="0"/>
                        </a:rPr>
                        <a:t>Master/Slave (OLD)</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285020">
                <a:tc>
                  <a:txBody>
                    <a:bodyPr/>
                    <a:lstStyle/>
                    <a:p>
                      <a:r>
                        <a:rPr lang="en-US" sz="1000" dirty="0">
                          <a:effectLst/>
                          <a:latin typeface="Open Sans" panose="020B0606030504020204" pitchFamily="34" charset="0"/>
                        </a:rPr>
                        <a:t>Master In Slave Out (MISO)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285020">
                <a:tc>
                  <a:txBody>
                    <a:bodyPr/>
                    <a:lstStyle/>
                    <a:p>
                      <a:r>
                        <a:rPr lang="en-US" sz="1000">
                          <a:effectLst/>
                          <a:latin typeface="Open Sans" panose="020B0606030504020204" pitchFamily="34" charset="0"/>
                        </a:rPr>
                        <a:t>Master Out Slave In (MOSI)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285020">
                <a:tc>
                  <a:txBody>
                    <a:bodyPr/>
                    <a:lstStyle/>
                    <a:p>
                      <a:r>
                        <a:rPr lang="en-US" sz="1000" dirty="0">
                          <a:effectLst/>
                          <a:latin typeface="Open Sans" panose="020B0606030504020204" pitchFamily="34" charset="0"/>
                        </a:rPr>
                        <a:t>Slave Select pin (SS)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4272944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607958188"/>
              </p:ext>
            </p:extLst>
          </p:nvPr>
        </p:nvGraphicFramePr>
        <p:xfrm>
          <a:off x="577970" y="391005"/>
          <a:ext cx="11198524" cy="5343221"/>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4182375">
                  <a:extLst>
                    <a:ext uri="{9D8B030D-6E8A-4147-A177-3AD203B41FA5}">
                      <a16:colId xmlns:a16="http://schemas.microsoft.com/office/drawing/2014/main" val="2892156475"/>
                    </a:ext>
                  </a:extLst>
                </a:gridCol>
                <a:gridCol w="604855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CAN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884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r>
                        <a:rPr lang="en-US" sz="1800" b="0" i="0" kern="1200" dirty="0">
                          <a:solidFill>
                            <a:schemeClr val="dk1"/>
                          </a:solidFill>
                          <a:effectLst/>
                          <a:latin typeface="+mn-lt"/>
                          <a:ea typeface="+mn-ea"/>
                          <a:cs typeface="+mn-cs"/>
                        </a:rPr>
                        <a:t> is an asynchronous multidrop communication protocol. It was designed for applications that are not closely coupled. (i.e. they work more or less independently)</a:t>
                      </a:r>
                      <a:endParaRPr lang="en-US" dirty="0"/>
                    </a:p>
                  </a:txBody>
                  <a:tcPr/>
                </a:tc>
                <a:tc hMerge="1">
                  <a:txBody>
                    <a:bodyPr/>
                    <a:lstStyle/>
                    <a:p>
                      <a:endParaRPr lang="en-US"/>
                    </a:p>
                  </a:txBody>
                  <a:tcPr/>
                </a:tc>
                <a:tc>
                  <a:txBody>
                    <a:bodyPr/>
                    <a:lstStyle/>
                    <a:p>
                      <a:r>
                        <a:rPr lang="en-US" b="1" dirty="0"/>
                        <a:t>Photo:</a:t>
                      </a:r>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a D9 serial connector (as with legacy serial)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all pins are defined or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wires are the minimum (CANL, CANH, GND) with  </a:t>
                      </a:r>
                      <a:r>
                        <a:rPr lang="en-US" b="1" i="1" dirty="0"/>
                        <a:t>optional</a:t>
                      </a:r>
                      <a:r>
                        <a:rPr lang="en-US" dirty="0"/>
                        <a:t> Power and Shield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Requires a shield (external hardware) for use on Arduinos</a:t>
                      </a: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0" indent="0">
                        <a:buFont typeface="Arial" panose="020B0604020202020204" pitchFamily="34" charset="0"/>
                        <a:buNone/>
                      </a:pPr>
                      <a:r>
                        <a:rPr lang="en-US" sz="1800" b="0" i="0" kern="1200" dirty="0">
                          <a:solidFill>
                            <a:schemeClr val="dk1"/>
                          </a:solidFill>
                          <a:effectLst/>
                          <a:latin typeface="+mn-lt"/>
                          <a:ea typeface="+mn-ea"/>
                          <a:cs typeface="+mn-cs"/>
                        </a:rPr>
                        <a:t>Used as </a:t>
                      </a:r>
                      <a:r>
                        <a:rPr lang="en-US" sz="1800" b="1" i="0" kern="1200" dirty="0">
                          <a:solidFill>
                            <a:schemeClr val="dk1"/>
                          </a:solidFill>
                          <a:effectLst/>
                          <a:latin typeface="+mn-lt"/>
                          <a:ea typeface="+mn-ea"/>
                          <a:cs typeface="+mn-cs"/>
                        </a:rPr>
                        <a:t>The Layout Control Bus </a:t>
                      </a:r>
                      <a:r>
                        <a:rPr lang="en-US" sz="1800" b="0" i="0" kern="1200" dirty="0">
                          <a:solidFill>
                            <a:schemeClr val="dk1"/>
                          </a:solidFill>
                          <a:effectLst/>
                          <a:latin typeface="+mn-lt"/>
                          <a:ea typeface="+mn-ea"/>
                          <a:cs typeface="+mn-cs"/>
                        </a:rPr>
                        <a:t>on many MERG kits.</a:t>
                      </a:r>
                      <a:endParaRPr lang="en-US" b="0"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84CFE277-DFC1-5063-94D6-0EF208BA0C9F}"/>
              </a:ext>
            </a:extLst>
          </p:cNvPr>
          <p:cNvPicPr>
            <a:picLocks noChangeAspect="1"/>
          </p:cNvPicPr>
          <p:nvPr/>
        </p:nvPicPr>
        <p:blipFill>
          <a:blip r:embed="rId3"/>
          <a:stretch>
            <a:fillRect/>
          </a:stretch>
        </p:blipFill>
        <p:spPr>
          <a:xfrm>
            <a:off x="7539204" y="1348596"/>
            <a:ext cx="1784243" cy="1454989"/>
          </a:xfrm>
          <a:prstGeom prst="rect">
            <a:avLst/>
          </a:prstGeom>
        </p:spPr>
      </p:pic>
    </p:spTree>
    <p:extLst>
      <p:ext uri="{BB962C8B-B14F-4D97-AF65-F5344CB8AC3E}">
        <p14:creationId xmlns:p14="http://schemas.microsoft.com/office/powerpoint/2010/main" val="3504230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759789"/>
            <a:ext cx="2761891" cy="19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11" name="TextBox 10">
            <a:extLst>
              <a:ext uri="{FF2B5EF4-FFF2-40B4-BE49-F238E27FC236}">
                <a16:creationId xmlns:a16="http://schemas.microsoft.com/office/drawing/2014/main" id="{78A1D33C-71B7-9D70-BDD5-BAF410E660D9}"/>
              </a:ext>
            </a:extLst>
          </p:cNvPr>
          <p:cNvSpPr txBox="1"/>
          <p:nvPr/>
        </p:nvSpPr>
        <p:spPr>
          <a:xfrm>
            <a:off x="971171" y="6128442"/>
            <a:ext cx="6094562" cy="338554"/>
          </a:xfrm>
          <a:prstGeom prst="rect">
            <a:avLst/>
          </a:prstGeom>
          <a:noFill/>
        </p:spPr>
        <p:txBody>
          <a:bodyPr wrap="square">
            <a:spAutoFit/>
          </a:bodyPr>
          <a:lstStyle/>
          <a:p>
            <a:r>
              <a:rPr lang="en-US" sz="1600" dirty="0"/>
              <a:t>https://commons.wikimedia.org/wiki/File:Arduino-nano-pinout.png</a:t>
            </a:r>
          </a:p>
        </p:txBody>
      </p:sp>
      <p:sp>
        <p:nvSpPr>
          <p:cNvPr id="6" name="Rectangle 5">
            <a:extLst>
              <a:ext uri="{FF2B5EF4-FFF2-40B4-BE49-F238E27FC236}">
                <a16:creationId xmlns:a16="http://schemas.microsoft.com/office/drawing/2014/main" id="{73769239-875B-AD1E-BDFA-A5F354DAEB8C}"/>
              </a:ext>
            </a:extLst>
          </p:cNvPr>
          <p:cNvSpPr/>
          <p:nvPr/>
        </p:nvSpPr>
        <p:spPr>
          <a:xfrm>
            <a:off x="6535946" y="5156673"/>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very handy to have around </a:t>
            </a:r>
            <a:r>
              <a:rPr lang="en-US" b="1" i="1" dirty="0">
                <a:solidFill>
                  <a:srgbClr val="FFFF00"/>
                </a:solidFill>
              </a:rPr>
              <a:t>especially</a:t>
            </a:r>
            <a:r>
              <a:rPr lang="en-US" b="1" dirty="0"/>
              <a:t> </a:t>
            </a:r>
            <a:r>
              <a:rPr lang="en-US" dirty="0"/>
              <a:t>when creating your I/O listing (planning phase)</a:t>
            </a:r>
          </a:p>
        </p:txBody>
      </p:sp>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8B4F9F-A8DB-1391-E3A6-F610CC21707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685800" y="4873332"/>
            <a:ext cx="991606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 common source of failure is exceeding these limits. </a:t>
            </a:r>
          </a:p>
          <a:p>
            <a:pPr lvl="0">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b="1" dirty="0"/>
              <a:t>It is advised to review and consider power requirements for each project</a:t>
            </a:r>
          </a:p>
          <a:p>
            <a:pPr>
              <a:defRPr/>
            </a:pPr>
            <a:r>
              <a:rPr lang="en-US" sz="1600" dirty="0"/>
              <a:t>Note that clones do come at much lower cost but </a:t>
            </a:r>
            <a:r>
              <a:rPr lang="en-US" sz="1600" b="1" i="1" dirty="0"/>
              <a:t>may</a:t>
            </a:r>
            <a:r>
              <a:rPr lang="en-US" sz="1600" dirty="0"/>
              <a:t>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435591" y="5033351"/>
            <a:ext cx="627617" cy="627617"/>
          </a:xfrm>
          <a:prstGeom prst="rect">
            <a:avLst/>
          </a:prstGeom>
        </p:spPr>
      </p:pic>
      <p:sp>
        <p:nvSpPr>
          <p:cNvPr id="19" name="Rectangle 18">
            <a:extLst>
              <a:ext uri="{FF2B5EF4-FFF2-40B4-BE49-F238E27FC236}">
                <a16:creationId xmlns:a16="http://schemas.microsoft.com/office/drawing/2014/main" id="{57C1D341-9275-6071-5ECF-7428C3692FEC}"/>
              </a:ext>
            </a:extLst>
          </p:cNvPr>
          <p:cNvSpPr/>
          <p:nvPr/>
        </p:nvSpPr>
        <p:spPr>
          <a:xfrm>
            <a:off x="560718" y="2424022"/>
            <a:ext cx="2896319" cy="228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07734C-5CC6-DF81-C09D-610CBB40C302}"/>
              </a:ext>
            </a:extLst>
          </p:cNvPr>
          <p:cNvSpPr/>
          <p:nvPr/>
        </p:nvSpPr>
        <p:spPr>
          <a:xfrm>
            <a:off x="4741234" y="2558867"/>
            <a:ext cx="1279285" cy="1426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E388-1B49-249A-8A8C-F76620CB44A7}"/>
              </a:ext>
            </a:extLst>
          </p:cNvPr>
          <p:cNvSpPr/>
          <p:nvPr/>
        </p:nvSpPr>
        <p:spPr>
          <a:xfrm>
            <a:off x="4741233" y="4373593"/>
            <a:ext cx="14870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9DDEF4A-9688-745C-A22D-F3749EBDB29E}"/>
              </a:ext>
            </a:extLst>
          </p:cNvPr>
          <p:cNvSpPr/>
          <p:nvPr/>
        </p:nvSpPr>
        <p:spPr>
          <a:xfrm>
            <a:off x="750498" y="1849725"/>
            <a:ext cx="27065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6020518" y="1441314"/>
            <a:ext cx="5755975" cy="3113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r>
              <a:rPr lang="en-US" b="1" dirty="0">
                <a:solidFill>
                  <a:srgbClr val="FF0000"/>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accent4">
                    <a:lumMod val="75000"/>
                  </a:schemeClr>
                </a:solidFill>
              </a:rPr>
              <a:t>RST</a:t>
            </a:r>
            <a:r>
              <a:rPr lang="en-US" dirty="0">
                <a:solidFill>
                  <a:schemeClr val="tx1"/>
                </a:solidFill>
              </a:rPr>
              <a:t>   – Connect to ground via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into the board here (This is after the regulator of course).</a:t>
            </a:r>
          </a:p>
          <a:p>
            <a:r>
              <a:rPr lang="en-US" b="1" dirty="0">
                <a:solidFill>
                  <a:schemeClr val="accent6">
                    <a:lumMod val="75000"/>
                  </a:schemeClr>
                </a:solidFill>
              </a:rPr>
              <a:t>AREF</a:t>
            </a:r>
            <a:r>
              <a:rPr lang="en-US" dirty="0">
                <a:solidFill>
                  <a:schemeClr val="tx1"/>
                </a:solidFill>
              </a:rPr>
              <a:t>   – An external voltage reference for an analog input</a:t>
            </a:r>
          </a:p>
          <a:p>
            <a:r>
              <a:rPr lang="en-US" dirty="0">
                <a:solidFill>
                  <a:schemeClr val="tx1"/>
                </a:solidFill>
              </a:rPr>
              <a:t>(sets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p:txBody>
      </p:sp>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xEl>
                                              <p:pRg st="1" end="1"/>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500"/>
                                        <p:tgtEl>
                                          <p:spTgt spid="1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4" end="4"/>
                                            </p:txEl>
                                          </p:spTgt>
                                        </p:tgtEl>
                                        <p:attrNameLst>
                                          <p:attrName>style.visibility</p:attrName>
                                        </p:attrNameLst>
                                      </p:cBhvr>
                                      <p:to>
                                        <p:strVal val="visible"/>
                                      </p:to>
                                    </p:set>
                                    <p:animEffect transition="in" filter="fade">
                                      <p:cBhvr>
                                        <p:cTn id="52" dur="500"/>
                                        <p:tgtEl>
                                          <p:spTgt spid="1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Effect transition="in" filter="fade">
                                      <p:cBhvr>
                                        <p:cTn id="5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F38334-E0AD-8A70-451A-F66D914BB4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9" name="Rectangle 8">
            <a:extLst>
              <a:ext uri="{FF2B5EF4-FFF2-40B4-BE49-F238E27FC236}">
                <a16:creationId xmlns:a16="http://schemas.microsoft.com/office/drawing/2014/main" id="{DEFF1970-33F4-F4E8-6979-D4A8EAE39338}"/>
              </a:ext>
            </a:extLst>
          </p:cNvPr>
          <p:cNvSpPr/>
          <p:nvPr/>
        </p:nvSpPr>
        <p:spPr>
          <a:xfrm>
            <a:off x="4732667" y="1654998"/>
            <a:ext cx="2306488" cy="267546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6" name="TextBox 15">
            <a:extLst>
              <a:ext uri="{FF2B5EF4-FFF2-40B4-BE49-F238E27FC236}">
                <a16:creationId xmlns:a16="http://schemas.microsoft.com/office/drawing/2014/main" id="{C04E7EA5-5BBD-8BB0-EED7-9CD4982A6672}"/>
              </a:ext>
            </a:extLst>
          </p:cNvPr>
          <p:cNvSpPr txBox="1"/>
          <p:nvPr/>
        </p:nvSpPr>
        <p:spPr>
          <a:xfrm>
            <a:off x="1358930" y="5668171"/>
            <a:ext cx="10555858" cy="6808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D13</a:t>
            </a:r>
            <a:r>
              <a:rPr lang="en-US" b="0" dirty="0">
                <a:solidFill>
                  <a:schemeClr val="tx1"/>
                </a:solidFill>
              </a:rPr>
              <a:t> is also special in that has an LED already built into it onboard. This is handy for doing simple tests. </a:t>
            </a:r>
          </a:p>
          <a:p>
            <a:r>
              <a:rPr lang="en-US" b="0" dirty="0">
                <a:solidFill>
                  <a:schemeClr val="tx1"/>
                </a:solidFill>
              </a:rPr>
              <a:t>In my experience NANO’s normally come factory programmed with the ‘blink’ program using D13</a:t>
            </a:r>
          </a:p>
        </p:txBody>
      </p:sp>
      <p:sp>
        <p:nvSpPr>
          <p:cNvPr id="17" name="Oval 16">
            <a:extLst>
              <a:ext uri="{FF2B5EF4-FFF2-40B4-BE49-F238E27FC236}">
                <a16:creationId xmlns:a16="http://schemas.microsoft.com/office/drawing/2014/main" id="{EDEF33AF-C69B-C9A9-FB56-0CFD9A487367}"/>
              </a:ext>
            </a:extLst>
          </p:cNvPr>
          <p:cNvSpPr/>
          <p:nvPr/>
        </p:nvSpPr>
        <p:spPr>
          <a:xfrm>
            <a:off x="4637416" y="4251549"/>
            <a:ext cx="2022175" cy="337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538F42F-BCC1-AF8A-53BF-615C83C0016F}"/>
              </a:ext>
            </a:extLst>
          </p:cNvPr>
          <p:cNvCxnSpPr>
            <a:cxnSpLocks/>
            <a:endCxn id="17" idx="5"/>
          </p:cNvCxnSpPr>
          <p:nvPr/>
        </p:nvCxnSpPr>
        <p:spPr>
          <a:xfrm flipV="1">
            <a:off x="4908430" y="4539797"/>
            <a:ext cx="1455020" cy="1128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FF009D-D5F8-ECB9-261D-2BA03F3D56E2}"/>
              </a:ext>
            </a:extLst>
          </p:cNvPr>
          <p:cNvSpPr/>
          <p:nvPr/>
        </p:nvSpPr>
        <p:spPr>
          <a:xfrm>
            <a:off x="623801" y="2245384"/>
            <a:ext cx="2809512" cy="35979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0A0A851-7B5F-798E-FD7B-1201CB905E47}"/>
              </a:ext>
            </a:extLst>
          </p:cNvPr>
          <p:cNvPicPr>
            <a:picLocks noChangeAspect="1"/>
          </p:cNvPicPr>
          <p:nvPr/>
        </p:nvPicPr>
        <p:blipFill>
          <a:blip r:embed="rId4"/>
          <a:stretch>
            <a:fillRect/>
          </a:stretch>
        </p:blipFill>
        <p:spPr>
          <a:xfrm>
            <a:off x="6544574" y="4280088"/>
            <a:ext cx="457200" cy="266700"/>
          </a:xfrm>
          <a:prstGeom prst="rect">
            <a:avLst/>
          </a:prstGeom>
        </p:spPr>
      </p:pic>
      <p:sp>
        <p:nvSpPr>
          <p:cNvPr id="4" name="Rectangle 3">
            <a:extLst>
              <a:ext uri="{FF2B5EF4-FFF2-40B4-BE49-F238E27FC236}">
                <a16:creationId xmlns:a16="http://schemas.microsoft.com/office/drawing/2014/main" id="{25690953-B68D-8A6A-6917-8CB7A248578F}"/>
              </a:ext>
            </a:extLst>
          </p:cNvPr>
          <p:cNvSpPr/>
          <p:nvPr/>
        </p:nvSpPr>
        <p:spPr>
          <a:xfrm>
            <a:off x="6927009" y="1388613"/>
            <a:ext cx="4978477" cy="42013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sz="1600" dirty="0">
                <a:solidFill>
                  <a:schemeClr val="tx1"/>
                </a:solidFill>
              </a:rPr>
              <a:t>A voltage of +5 is read as ‘high’  (aka   ‘on’  or ‘true’)</a:t>
            </a:r>
          </a:p>
          <a:p>
            <a:pPr marL="285750" indent="-285750">
              <a:buFont typeface="Arial" panose="020B0604020202020204" pitchFamily="34" charset="0"/>
              <a:buChar char="•"/>
            </a:pPr>
            <a:r>
              <a:rPr lang="en-US" sz="1600" dirty="0">
                <a:solidFill>
                  <a:schemeClr val="tx1"/>
                </a:solidFill>
              </a:rPr>
              <a:t>A voltage of 0V  is read as ‘low’  (aka   ‘off’ or ‘false’) </a:t>
            </a:r>
            <a:r>
              <a:rPr lang="en-US" dirty="0">
                <a:solidFill>
                  <a:schemeClr val="tx1"/>
                </a:solidFill>
              </a:rPr>
              <a:t>(positive logic). </a:t>
            </a:r>
          </a:p>
          <a:p>
            <a:r>
              <a:rPr lang="en-US" dirty="0">
                <a:solidFill>
                  <a:schemeClr val="tx1"/>
                </a:solidFill>
              </a:rPr>
              <a:t>Depending on your wiring you may use negative logic where a 0V level actually turns something ‘ON’</a:t>
            </a:r>
          </a:p>
          <a:p>
            <a:r>
              <a:rPr lang="en-US" dirty="0">
                <a:solidFill>
                  <a:schemeClr val="tx1"/>
                </a:solidFill>
              </a:rPr>
              <a:t>You can use these pins interchangeably, however some pins do have alternate uses (stay tuned). Selecting the right pins gives future flexibility as your project evolves</a:t>
            </a:r>
          </a:p>
          <a:p>
            <a:r>
              <a:rPr lang="en-US" dirty="0">
                <a:solidFill>
                  <a:schemeClr val="tx1"/>
                </a:solidFill>
              </a:rPr>
              <a:t>Changing pins in software is quite easy.</a:t>
            </a:r>
          </a:p>
          <a:p>
            <a:r>
              <a:rPr lang="en-US" dirty="0">
                <a:solidFill>
                  <a:schemeClr val="tx1"/>
                </a:solidFill>
              </a:rPr>
              <a:t>If you are including your Arduino on a custom PCB selecting the wrong pin can be a bit of a problem</a:t>
            </a:r>
          </a:p>
          <a:p>
            <a:endParaRPr lang="en-US" b="1" dirty="0">
              <a:solidFill>
                <a:schemeClr val="tx1"/>
              </a:solidFill>
            </a:endParaRPr>
          </a:p>
        </p:txBody>
      </p:sp>
      <p:sp>
        <p:nvSpPr>
          <p:cNvPr id="24" name="Oval 23">
            <a:extLst>
              <a:ext uri="{FF2B5EF4-FFF2-40B4-BE49-F238E27FC236}">
                <a16:creationId xmlns:a16="http://schemas.microsoft.com/office/drawing/2014/main" id="{0B543682-0A0C-5B92-C04F-033DE35D1078}"/>
              </a:ext>
            </a:extLst>
          </p:cNvPr>
          <p:cNvSpPr/>
          <p:nvPr/>
        </p:nvSpPr>
        <p:spPr>
          <a:xfrm>
            <a:off x="503926" y="1628519"/>
            <a:ext cx="910807" cy="32599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363450" y="4937357"/>
            <a:ext cx="531289" cy="531289"/>
          </a:xfrm>
          <a:prstGeom prst="rect">
            <a:avLst/>
          </a:prstGeom>
        </p:spPr>
      </p:pic>
      <p:sp>
        <p:nvSpPr>
          <p:cNvPr id="25" name="Rectangle 24">
            <a:extLst>
              <a:ext uri="{FF2B5EF4-FFF2-40B4-BE49-F238E27FC236}">
                <a16:creationId xmlns:a16="http://schemas.microsoft.com/office/drawing/2014/main" id="{F64E5C06-21EE-2BAB-1580-B1B13BF07906}"/>
              </a:ext>
            </a:extLst>
          </p:cNvPr>
          <p:cNvSpPr/>
          <p:nvPr/>
        </p:nvSpPr>
        <p:spPr>
          <a:xfrm>
            <a:off x="1476733" y="1654998"/>
            <a:ext cx="1956581" cy="309988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8FBC852-B551-D979-4D6D-23BDDEF92D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1348" y="1959293"/>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5252066" y="1433528"/>
            <a:ext cx="6572789" cy="4353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a:t>
            </a:r>
            <a:r>
              <a:rPr lang="en-US" dirty="0">
                <a:solidFill>
                  <a:schemeClr val="accent6">
                    <a:lumMod val="75000"/>
                  </a:schemeClr>
                </a:solidFill>
              </a:rPr>
              <a:t>AREF</a:t>
            </a:r>
            <a:r>
              <a:rPr lang="en-US" dirty="0">
                <a:solidFill>
                  <a:schemeClr val="tx1"/>
                </a:solidFill>
              </a:rPr>
              <a:t>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on the chip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174870" y="4252238"/>
            <a:ext cx="574530" cy="574530"/>
          </a:xfrm>
          <a:prstGeom prst="rect">
            <a:avLst/>
          </a:prstGeom>
        </p:spPr>
      </p:pic>
      <p:sp>
        <p:nvSpPr>
          <p:cNvPr id="18" name="Oval 17">
            <a:extLst>
              <a:ext uri="{FF2B5EF4-FFF2-40B4-BE49-F238E27FC236}">
                <a16:creationId xmlns:a16="http://schemas.microsoft.com/office/drawing/2014/main" id="{DCB0DD3E-60B1-4FC4-830A-2F258D9622FE}"/>
              </a:ext>
            </a:extLst>
          </p:cNvPr>
          <p:cNvSpPr/>
          <p:nvPr/>
        </p:nvSpPr>
        <p:spPr>
          <a:xfrm>
            <a:off x="4119688" y="2762821"/>
            <a:ext cx="1074459"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4823450" y="1956692"/>
            <a:ext cx="428616" cy="85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DFBB62-3B43-8F61-7958-4F4D370EBBBE}"/>
              </a:ext>
            </a:extLst>
          </p:cNvPr>
          <p:cNvSpPr/>
          <p:nvPr/>
        </p:nvSpPr>
        <p:spPr>
          <a:xfrm>
            <a:off x="4353869" y="2825848"/>
            <a:ext cx="614393" cy="5695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a:endCxn id="21" idx="6"/>
          </p:cNvCxnSpPr>
          <p:nvPr/>
        </p:nvCxnSpPr>
        <p:spPr>
          <a:xfrm flipH="1" flipV="1">
            <a:off x="4968262" y="3110607"/>
            <a:ext cx="283804" cy="499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52B71D-7876-29B3-2B76-EDAD71DD9264}"/>
              </a:ext>
            </a:extLst>
          </p:cNvPr>
          <p:cNvSpPr/>
          <p:nvPr/>
        </p:nvSpPr>
        <p:spPr>
          <a:xfrm>
            <a:off x="3622431" y="3215168"/>
            <a:ext cx="1401730" cy="4582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4883661" y="3631152"/>
            <a:ext cx="326266" cy="12421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DB9151-ACEC-EA18-6858-9BC6830745F4}"/>
              </a:ext>
            </a:extLst>
          </p:cNvPr>
          <p:cNvSpPr/>
          <p:nvPr/>
        </p:nvSpPr>
        <p:spPr>
          <a:xfrm>
            <a:off x="-1002392" y="1959292"/>
            <a:ext cx="1956581" cy="3340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1.png"/></Relationships>
</file>

<file path=ppt/webextensions/webextension1.xml><?xml version="1.0" encoding="utf-8"?>
<we:webextension xmlns:we="http://schemas.microsoft.com/office/webextensions/webextension/2010/11" id="{EF059983-6395-47CF-B40D-56BA112495F9}">
  <we:reference id="wa104382064" version="1.0.0.2" store="en-US" storeType="OMEX"/>
  <we:alternateReferences>
    <we:reference id="WA104382064" version="1.0.0.2" store="WA104382064" storeType="OMEX"/>
  </we:alternateReferences>
  <we:properties>
    <we:property name="HH" value="0"/>
    <we:property name="HH-reminder" value="&quot;--&quot;"/>
    <we:property name="MM" value="3"/>
    <we:property name="MM-reminder" value="&quot;--&quot;"/>
    <we:property name="SS" value="0"/>
    <we:property name="SS-reminder" value="&quot;--&quot;"/>
    <we:property name="canvash" value="374"/>
    <we:property name="canvasw" value="374"/>
    <we:property name="clocktype" value="&quot;digital&quot;"/>
    <we:property name="interval" value="5"/>
    <we:property name="radius" value="168.3"/>
    <we:property name="tickType" value="&quot;tick&quot;"/>
    <we:property name="timeupType" value="&quot;alarm&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2259</TotalTime>
  <Words>6304</Words>
  <Application>Microsoft Office PowerPoint</Application>
  <PresentationFormat>Widescreen</PresentationFormat>
  <Paragraphs>746</Paragraphs>
  <Slides>44</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Algerian</vt:lpstr>
      <vt:lpstr>Arial</vt:lpstr>
      <vt:lpstr>BritishRailDarkNormal</vt:lpstr>
      <vt:lpstr>Calibri</vt:lpstr>
      <vt:lpstr>Calibri Light</vt:lpstr>
      <vt:lpstr>Courier New</vt:lpstr>
      <vt:lpstr>MERG_Logo</vt:lpstr>
      <vt:lpstr>Open Sans</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110</cp:revision>
  <cp:lastPrinted>2022-04-07T18:43:14Z</cp:lastPrinted>
  <dcterms:created xsi:type="dcterms:W3CDTF">2022-03-20T21:29:15Z</dcterms:created>
  <dcterms:modified xsi:type="dcterms:W3CDTF">2022-05-18T00:18:43Z</dcterms:modified>
</cp:coreProperties>
</file>