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6"/>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2" r:id="rId35"/>
    <p:sldId id="341" r:id="rId36"/>
    <p:sldId id="339" r:id="rId37"/>
    <p:sldId id="340" r:id="rId38"/>
    <p:sldId id="263" r:id="rId39"/>
    <p:sldId id="317" r:id="rId40"/>
    <p:sldId id="305" r:id="rId41"/>
    <p:sldId id="323" r:id="rId42"/>
    <p:sldId id="336" r:id="rId43"/>
    <p:sldId id="338" r:id="rId44"/>
    <p:sldId id="304"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5789" autoAdjust="0"/>
  </p:normalViewPr>
  <p:slideViewPr>
    <p:cSldViewPr>
      <p:cViewPr varScale="1">
        <p:scale>
          <a:sx n="110" d="100"/>
          <a:sy n="110" d="100"/>
        </p:scale>
        <p:origin x="1542"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this line is a prototype for </a:t>
            </a:r>
            <a:r>
              <a:rPr lang="en-US" dirty="0" err="1"/>
              <a:t>onTime</a:t>
            </a:r>
            <a:r>
              <a:rPr lang="en-US" dirty="0"/>
              <a:t>(). </a:t>
            </a:r>
          </a:p>
          <a:p>
            <a:r>
              <a:rPr lang="en-US" dirty="0"/>
              <a:t>The name of the passed variable (‘on’ in this case) is actually ignored in the prototype</a:t>
            </a:r>
          </a:p>
          <a:p>
            <a:r>
              <a:rPr lang="en-US" dirty="0"/>
              <a:t>It is the # of variables the order, and their types that are important. (the signature)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Notice</a:t>
            </a:r>
            <a:r>
              <a:rPr lang="en-US" dirty="0"/>
              <a:t> – NO curly braces, ends in a semi colon.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grey box is showing the code that implements the </a:t>
            </a:r>
            <a:r>
              <a:rPr lang="en-US" dirty="0" err="1"/>
              <a:t>onTime</a:t>
            </a:r>
            <a:r>
              <a:rPr lang="en-US" dirty="0"/>
              <a:t>() function.</a:t>
            </a:r>
          </a:p>
          <a:p>
            <a:r>
              <a:rPr lang="en-US" dirty="0"/>
              <a:t>Passed and returned variable types are strictly according to the prototype. </a:t>
            </a:r>
          </a:p>
          <a:p>
            <a:r>
              <a:rPr lang="en-US" b="1" dirty="0"/>
              <a:t>Note:  </a:t>
            </a:r>
            <a:r>
              <a:rPr lang="en-US" b="0" dirty="0"/>
              <a:t>The implementation has curly brackets (prototype </a:t>
            </a:r>
            <a:r>
              <a:rPr lang="en-US" dirty="0"/>
              <a:t>did not have any)</a:t>
            </a:r>
          </a:p>
          <a:p>
            <a:endParaRPr lang="en-US" dirty="0"/>
          </a:p>
          <a:p>
            <a:r>
              <a:rPr lang="en-US" dirty="0"/>
              <a:t>The actual name of the passed variable is of course </a:t>
            </a:r>
            <a:r>
              <a:rPr lang="en-US" b="1" dirty="0"/>
              <a:t>NOT</a:t>
            </a:r>
            <a:r>
              <a:rPr lang="en-US" dirty="0"/>
              <a: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r>
              <a:rPr lang="en-US" dirty="0"/>
              <a:t>The update function will examine those internal variables to see if it is time to do something.</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This is showing the ‘constructors’ (plural)</a:t>
            </a:r>
          </a:p>
          <a:p>
            <a:r>
              <a:rPr lang="en-US" dirty="0"/>
              <a:t>Two different signatures – saving a few lines in our sketch.</a:t>
            </a:r>
          </a:p>
          <a:p>
            <a:endParaRPr lang="en-US" dirty="0"/>
          </a:p>
          <a:p>
            <a:r>
              <a:rPr lang="en-US" dirty="0"/>
              <a:t>Separate </a:t>
            </a:r>
            <a:r>
              <a:rPr lang="en-US" dirty="0" err="1"/>
              <a:t>init</a:t>
            </a:r>
            <a:r>
              <a:rPr lang="en-US" dirty="0"/>
              <a:t>() code allows calling it twice (or more) without needing to repeat the code. </a:t>
            </a:r>
          </a:p>
          <a:p>
            <a:endParaRPr lang="en-US" dirty="0"/>
          </a:p>
          <a:p>
            <a:r>
              <a:rPr lang="en-US" dirty="0"/>
              <a:t>I think in general it is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functions with same name but different signatures.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for writing a property (set its value), other for reading the property back (get its value).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My class code development has not been sitting still.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This presentation has been in the works for more than six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I did not want make disruptive changes to Led2 and will keep it around as a companion to this presentation.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FF"/>
                </a:solidFill>
                <a:latin typeface="Courier New" panose="02070309020205020404" pitchFamily="49" charset="0"/>
                <a:cs typeface="Courier New" panose="02070309020205020404" pitchFamily="49" charset="0"/>
              </a:rPr>
              <a:t>Enumeration – behind the scenes stored as a number, but in the sketch we use the words as given.</a:t>
            </a:r>
          </a:p>
          <a:p>
            <a:endParaRPr lang="en-US" sz="1200" dirty="0">
              <a:solidFill>
                <a:srgbClr val="3333FF"/>
              </a:solidFill>
              <a:latin typeface="Courier New" panose="02070309020205020404" pitchFamily="49" charset="0"/>
              <a:cs typeface="Courier New" panose="02070309020205020404" pitchFamily="49" charset="0"/>
            </a:endParaRPr>
          </a:p>
          <a:p>
            <a:r>
              <a:rPr lang="en-US" sz="1200" dirty="0">
                <a:solidFill>
                  <a:srgbClr val="3333FF"/>
                </a:solidFill>
                <a:latin typeface="Courier New" panose="02070309020205020404" pitchFamily="49" charset="0"/>
                <a:cs typeface="Courier New" panose="02070309020205020404" pitchFamily="49" charset="0"/>
              </a:rPr>
              <a:t>Normal – call on and off for led operation</a:t>
            </a:r>
          </a:p>
          <a:p>
            <a:r>
              <a:rPr lang="en-US" sz="1200" dirty="0">
                <a:solidFill>
                  <a:srgbClr val="3333FF"/>
                </a:solidFill>
                <a:latin typeface="Courier New" panose="02070309020205020404" pitchFamily="49" charset="0"/>
                <a:cs typeface="Courier New" panose="02070309020205020404" pitchFamily="49" charset="0"/>
              </a:rPr>
              <a:t>Blink – configure on time and off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Random – configure minimum and maximum on time and off time but actual time is random</a:t>
            </a:r>
          </a:p>
          <a:p>
            <a:r>
              <a:rPr lang="en-US" sz="1200" dirty="0">
                <a:solidFill>
                  <a:srgbClr val="3333FF"/>
                </a:solidFill>
                <a:latin typeface="Courier New" panose="02070309020205020404" pitchFamily="49" charset="0"/>
                <a:cs typeface="Courier New" panose="02070309020205020404" pitchFamily="49" charset="0"/>
              </a:rPr>
              <a:t>Flicker – configure a flickering candle effect – using timing and intensity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Welding– configure a welding effect similar to flickering candle effect and random mode together. Also with second led for an afterglow effect.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5276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085048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12129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pPr marL="171450" indent="-171450">
              <a:buFontTx/>
              <a:buChar char="-"/>
            </a:pPr>
            <a:r>
              <a:rPr lang="en-US" dirty="0"/>
              <a:t>In the first part I introduced vocabulary, and develop the general concepts</a:t>
            </a:r>
          </a:p>
          <a:p>
            <a:pPr marL="171450" indent="-171450">
              <a:buFontTx/>
              <a:buChar char="-"/>
            </a:pPr>
            <a:r>
              <a:rPr lang="en-US" dirty="0"/>
              <a:t>We looked at some code fragments to understand how they work … but did not look at everything.</a:t>
            </a:r>
          </a:p>
          <a:p>
            <a:pPr marL="171450" indent="-171450">
              <a:buFontTx/>
              <a:buChar char="-"/>
            </a:pPr>
            <a:r>
              <a:rPr lang="en-US" dirty="0"/>
              <a:t>In todays second part we will go through a complete example … with some live demonstration of class programming.  </a:t>
            </a:r>
          </a:p>
          <a:p>
            <a:pPr marL="171450" indent="-171450">
              <a:buFontTx/>
              <a:buChar char="-"/>
            </a:pPr>
            <a:r>
              <a:rPr lang="en-US" dirty="0"/>
              <a:t>Some winking back and forth (two webcams in use) + some screen sharing.</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Getting reacquainted with the vocabulary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Notice the sketch and CPP both ‘include’ the header. </a:t>
            </a:r>
          </a:p>
          <a:p>
            <a:pPr marL="171450" indent="-171450">
              <a:buFontTx/>
              <a:buChar char="-"/>
            </a:pPr>
            <a:r>
              <a:rPr lang="en-US" dirty="0"/>
              <a:t>This is so the compiler know what functions are implemented in the CPP and wont complain when you use them.</a:t>
            </a:r>
          </a:p>
          <a:p>
            <a:pPr marL="171450" indent="-171450">
              <a:buFontTx/>
              <a:buChar char="-"/>
            </a:pPr>
            <a:r>
              <a:rPr lang="en-US" dirty="0"/>
              <a:t>The CPP file – is also called an implementation file – it has the code that implements the functions that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had assumed this mental model because I was developing with my library in mind</a:t>
            </a:r>
          </a:p>
          <a:p>
            <a:r>
              <a:rPr lang="en-US" dirty="0"/>
              <a:t>I knew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order is not important.  There is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 work.</a:t>
            </a:r>
          </a:p>
          <a:p>
            <a:r>
              <a:rPr lang="en-US" dirty="0"/>
              <a:t>Knowing when to split it into separate header and implementation files is a matter of judgement. </a:t>
            </a:r>
          </a:p>
          <a:p>
            <a:r>
              <a:rPr lang="en-US" dirty="0"/>
              <a:t>There is no right or wrong answer.</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Alan-Lomax/Led3"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10" Type="http://schemas.openxmlformats.org/officeDocument/2006/relationships/image" Target="../media/image7.png"/><Relationship Id="rId4" Type="http://schemas.openxmlformats.org/officeDocument/2006/relationships/hyperlink" Target="https://github.com/Alan-Lomax/Timer" TargetMode="External"/><Relationship Id="rId9" Type="http://schemas.openxmlformats.org/officeDocument/2006/relationships/hyperlink" Target="https://github.com/Alan-Lomax" TargetMode="Externa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9.xml"/><Relationship Id="rId4" Type="http://schemas.openxmlformats.org/officeDocument/2006/relationships/slide" Target="slide8.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33400" y="4539699"/>
            <a:ext cx="6586944" cy="369332"/>
          </a:xfrm>
          <a:prstGeom prst="rect">
            <a:avLst/>
          </a:prstGeom>
          <a:noFill/>
        </p:spPr>
        <p:txBody>
          <a:bodyPr wrap="square">
            <a:spAutoFit/>
          </a:bodyPr>
          <a:lstStyle/>
          <a:p>
            <a:r>
              <a:rPr lang="en-US" dirty="0"/>
              <a:t>A </a:t>
            </a:r>
            <a:r>
              <a:rPr lang="en-US" b="1" dirty="0"/>
              <a:t>Quick Show and Tell - </a:t>
            </a:r>
            <a:r>
              <a:rPr lang="en-US" dirty="0"/>
              <a:t>of all in one code. (</a:t>
            </a:r>
            <a:r>
              <a:rPr lang="en-US" dirty="0">
                <a:solidFill>
                  <a:srgbClr val="FF0000"/>
                </a:solidFill>
              </a:rPr>
              <a:t>MERG Demo 0a</a:t>
            </a:r>
            <a:r>
              <a:rPr lang="en-US" dirty="0"/>
              <a:t>)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2053046" cy="3662499"/>
            <a:chOff x="6021977" y="1662249"/>
            <a:chExt cx="2053046"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469029" y="3047266"/>
              <a:ext cx="1605994" cy="457205"/>
            </a:xfrm>
            <a:prstGeom prst="rect">
              <a:avLst/>
            </a:prstGeom>
            <a:noFill/>
            <a:ln>
              <a:solidFill>
                <a:srgbClr val="3333FF"/>
              </a:solidFill>
            </a:ln>
          </p:spPr>
          <p:txBody>
            <a:bodyPr wrap="square" rtlCol="0">
              <a:spAutoFit/>
            </a:bodyPr>
            <a:lstStyle/>
            <a:p>
              <a:r>
                <a:rPr lang="en-US" dirty="0">
                  <a:solidFill>
                    <a:srgbClr val="3333FF"/>
                  </a:solidFill>
                </a:rPr>
                <a:t>A single sketch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 work.</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objects (</a:t>
            </a:r>
            <a:r>
              <a:rPr lang="en-US" sz="1200" b="1" dirty="0">
                <a:solidFill>
                  <a:schemeClr val="bg1"/>
                </a:solidFill>
              </a:rPr>
              <a:t>use</a:t>
            </a:r>
            <a:r>
              <a:rPr lang="en-US" sz="1200" dirty="0">
                <a:solidFill>
                  <a:schemeClr val="bg1"/>
                </a:solidFill>
              </a:rPr>
              <a:t>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expected for that function call.  Programmers will refer to the ‘signature’ of the prototype which is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a:t>
            </a:r>
            <a:r>
              <a:rPr lang="en-US" sz="2000" b="1" dirty="0"/>
              <a:t>prototype</a:t>
            </a:r>
            <a:r>
              <a:rPr lang="en-US" sz="2000" dirty="0"/>
              <a:t> having the same </a:t>
            </a:r>
            <a:r>
              <a:rPr lang="en-US" sz="2000" b="1" dirty="0"/>
              <a:t>signature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our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282015" y="895350"/>
            <a:ext cx="85799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br>
              <a:rPr lang="en-US" sz="2000" dirty="0"/>
            </a:br>
            <a:r>
              <a:rPr lang="en-US" sz="2000" dirty="0"/>
              <a:t>( </a:t>
            </a:r>
            <a:r>
              <a:rPr lang="en-US" sz="2000" dirty="0">
                <a:solidFill>
                  <a:srgbClr val="FF0000"/>
                </a:solidFill>
              </a:rPr>
              <a:t>MERG_DEMO1a</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a:t>
            </a:r>
            <a:br>
              <a:rPr lang="en-US" sz="2000" dirty="0"/>
            </a:br>
            <a:r>
              <a:rPr lang="en-US" sz="2000" dirty="0"/>
              <a:t>with very different timing patterns</a:t>
            </a:r>
            <a:br>
              <a:rPr lang="en-US" sz="2000" dirty="0"/>
            </a:br>
            <a:r>
              <a:rPr lang="en-US" sz="2000" dirty="0"/>
              <a:t>( </a:t>
            </a:r>
            <a:r>
              <a:rPr lang="en-US" sz="2000" dirty="0">
                <a:solidFill>
                  <a:srgbClr val="FF0000"/>
                </a:solidFill>
              </a:rPr>
              <a:t>MERG_DEMO2</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and a Servo sweep</a:t>
            </a:r>
            <a:br>
              <a:rPr lang="en-US" sz="2000" dirty="0"/>
            </a:br>
            <a:r>
              <a:rPr lang="en-US" sz="2000" dirty="0"/>
              <a:t>( </a:t>
            </a:r>
            <a:r>
              <a:rPr lang="en-US" sz="2000" dirty="0">
                <a:solidFill>
                  <a:srgbClr val="FF0000"/>
                </a:solidFill>
              </a:rPr>
              <a:t>MERG_DEMO3</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3333FF"/>
                </a:solidFill>
              </a:rPr>
              <a:t>Led3</a:t>
            </a:r>
            <a:r>
              <a:rPr lang="en-US" dirty="0"/>
              <a:t>: New and Improved</a:t>
            </a:r>
          </a:p>
        </p:txBody>
      </p:sp>
      <p:sp>
        <p:nvSpPr>
          <p:cNvPr id="5" name="Content Placeholder 4"/>
          <p:cNvSpPr>
            <a:spLocks noGrp="1"/>
          </p:cNvSpPr>
          <p:nvPr>
            <p:ph idx="1"/>
          </p:nvPr>
        </p:nvSpPr>
        <p:spPr>
          <a:xfrm>
            <a:off x="304800" y="1197405"/>
            <a:ext cx="7315200" cy="3279345"/>
          </a:xfrm>
        </p:spPr>
        <p:txBody>
          <a:bodyPr>
            <a:normAutofit/>
          </a:bodyPr>
          <a:lstStyle/>
          <a:p>
            <a:pPr marL="0" indent="0">
              <a:buNone/>
            </a:pPr>
            <a:r>
              <a:rPr lang="en-US" sz="3200" dirty="0">
                <a:cs typeface="Courier New" panose="02070309020205020404" pitchFamily="49" charset="0"/>
              </a:rPr>
              <a:t>No changes to the </a:t>
            </a:r>
            <a:r>
              <a:rPr lang="en-US" sz="3200" i="1" dirty="0">
                <a:cs typeface="Courier New" panose="02070309020205020404" pitchFamily="49" charset="0"/>
              </a:rPr>
              <a:t>existing</a:t>
            </a:r>
            <a:r>
              <a:rPr lang="en-US" sz="3200" dirty="0">
                <a:cs typeface="Courier New" panose="02070309020205020404" pitchFamily="49" charset="0"/>
              </a:rPr>
              <a:t> </a:t>
            </a:r>
            <a:r>
              <a:rPr lang="en-US" sz="3200" b="1" dirty="0">
                <a:cs typeface="Courier New" panose="02070309020205020404" pitchFamily="49" charset="0"/>
              </a:rPr>
              <a:t>Led2</a:t>
            </a:r>
          </a:p>
          <a:p>
            <a:pPr marL="0" indent="0">
              <a:buNone/>
            </a:pPr>
            <a:r>
              <a:rPr lang="en-US" sz="3200" dirty="0">
                <a:cs typeface="Courier New" panose="02070309020205020404" pitchFamily="49" charset="0"/>
              </a:rPr>
              <a:t>But development has continued with </a:t>
            </a:r>
            <a:r>
              <a:rPr lang="en-US" sz="3200" b="1" dirty="0">
                <a:cs typeface="Courier New" panose="02070309020205020404" pitchFamily="49" charset="0"/>
              </a:rPr>
              <a:t>Led3</a:t>
            </a:r>
          </a:p>
          <a:p>
            <a:pPr marL="0" indent="0">
              <a:buNone/>
            </a:pPr>
            <a:endParaRPr lang="en-US" sz="2000" b="1"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D30A1B49-8F80-41E9-81E4-C28D8E5831BB}"/>
              </a:ext>
            </a:extLst>
          </p:cNvPr>
          <p:cNvPicPr>
            <a:picLocks noChangeAspect="1"/>
          </p:cNvPicPr>
          <p:nvPr/>
        </p:nvPicPr>
        <p:blipFill>
          <a:blip r:embed="rId3"/>
          <a:stretch>
            <a:fillRect/>
          </a:stretch>
        </p:blipFill>
        <p:spPr>
          <a:xfrm rot="1237420">
            <a:off x="6046151" y="410970"/>
            <a:ext cx="876300" cy="819150"/>
          </a:xfrm>
          <a:prstGeom prst="rect">
            <a:avLst/>
          </a:prstGeom>
        </p:spPr>
      </p:pic>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878667"/>
            <a:ext cx="1716805" cy="337649"/>
            <a:chOff x="4572000" y="1752539"/>
            <a:chExt cx="1716805" cy="381061"/>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0823" y="1752539"/>
              <a:ext cx="1337982" cy="276999"/>
            </a:xfrm>
            <a:prstGeom prst="rect">
              <a:avLst/>
            </a:prstGeom>
            <a:noFill/>
          </p:spPr>
          <p:txBody>
            <a:bodyPr wrap="square" rtlCol="0">
              <a:spAutoFit/>
            </a:bodyPr>
            <a:lstStyle/>
            <a:p>
              <a:r>
                <a:rPr lang="en-US" sz="1200" dirty="0" err="1"/>
                <a:t>getMode</a:t>
              </a:r>
              <a:r>
                <a:rPr lang="en-US" sz="1200" dirty="0"/>
                <a:t> ()</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Led3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81409"/>
            <a:ext cx="1371600" cy="350849"/>
            <a:chOff x="4572000" y="1782751"/>
            <a:chExt cx="1371600" cy="350849"/>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a:t>
              </a:r>
            </a:p>
          </p:txBody>
        </p:sp>
      </p:grpSp>
      <p:grpSp>
        <p:nvGrpSpPr>
          <p:cNvPr id="18" name="Group 17">
            <a:extLst>
              <a:ext uri="{FF2B5EF4-FFF2-40B4-BE49-F238E27FC236}">
                <a16:creationId xmlns:a16="http://schemas.microsoft.com/office/drawing/2014/main" id="{C94616D0-E81A-4AA4-B923-F8F27C594EC6}"/>
              </a:ext>
            </a:extLst>
          </p:cNvPr>
          <p:cNvGrpSpPr/>
          <p:nvPr/>
        </p:nvGrpSpPr>
        <p:grpSpPr>
          <a:xfrm>
            <a:off x="1232647" y="1607196"/>
            <a:ext cx="1802449" cy="311160"/>
            <a:chOff x="1200150" y="1574790"/>
            <a:chExt cx="1802449" cy="311160"/>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setMode</a:t>
              </a:r>
              <a:r>
                <a:rPr lang="en-US" sz="1200" dirty="0"/>
                <a:t>()”</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9" name="TextBox 48">
            <a:extLst>
              <a:ext uri="{FF2B5EF4-FFF2-40B4-BE49-F238E27FC236}">
                <a16:creationId xmlns:a16="http://schemas.microsoft.com/office/drawing/2014/main" id="{A52C5CAF-36AB-456B-B8E2-4E0EE43AD03D}"/>
              </a:ext>
            </a:extLst>
          </p:cNvPr>
          <p:cNvSpPr txBox="1"/>
          <p:nvPr/>
        </p:nvSpPr>
        <p:spPr>
          <a:xfrm>
            <a:off x="5922789" y="3310629"/>
            <a:ext cx="1712802" cy="1600438"/>
          </a:xfrm>
          <a:prstGeom prst="rect">
            <a:avLst/>
          </a:prstGeom>
          <a:noFill/>
        </p:spPr>
        <p:txBody>
          <a:bodyPr wrap="square">
            <a:spAutoFit/>
          </a:bodyPr>
          <a:lstStyle/>
          <a:p>
            <a:r>
              <a:rPr lang="en-US" sz="1400" dirty="0" err="1">
                <a:solidFill>
                  <a:srgbClr val="3333FF"/>
                </a:solidFill>
                <a:latin typeface="Courier New" panose="02070309020205020404" pitchFamily="49" charset="0"/>
                <a:cs typeface="Courier New" panose="02070309020205020404" pitchFamily="49" charset="0"/>
              </a:rPr>
              <a:t>enum</a:t>
            </a:r>
            <a:r>
              <a:rPr lang="en-US" sz="1400" dirty="0">
                <a:solidFill>
                  <a:srgbClr val="3333FF"/>
                </a:solidFill>
                <a:latin typeface="Courier New" panose="02070309020205020404" pitchFamily="49" charset="0"/>
                <a:cs typeface="Courier New" panose="02070309020205020404" pitchFamily="49" charset="0"/>
              </a:rPr>
              <a:t> mode {</a:t>
            </a:r>
          </a:p>
          <a:p>
            <a:r>
              <a:rPr lang="en-US" sz="1400" dirty="0">
                <a:solidFill>
                  <a:srgbClr val="3333FF"/>
                </a:solidFill>
                <a:latin typeface="Courier New" panose="02070309020205020404" pitchFamily="49" charset="0"/>
                <a:cs typeface="Courier New" panose="02070309020205020404" pitchFamily="49" charset="0"/>
              </a:rPr>
              <a:t>  Normal,</a:t>
            </a:r>
          </a:p>
          <a:p>
            <a:r>
              <a:rPr lang="en-US" sz="1400" dirty="0">
                <a:solidFill>
                  <a:srgbClr val="3333FF"/>
                </a:solidFill>
                <a:latin typeface="Courier New" panose="02070309020205020404" pitchFamily="49" charset="0"/>
                <a:cs typeface="Courier New" panose="02070309020205020404" pitchFamily="49" charset="0"/>
              </a:rPr>
              <a:t>  Blink,</a:t>
            </a:r>
          </a:p>
          <a:p>
            <a:r>
              <a:rPr lang="en-US" sz="1400" dirty="0">
                <a:solidFill>
                  <a:srgbClr val="3333FF"/>
                </a:solidFill>
                <a:latin typeface="Courier New" panose="02070309020205020404" pitchFamily="49" charset="0"/>
                <a:cs typeface="Courier New" panose="02070309020205020404" pitchFamily="49" charset="0"/>
              </a:rPr>
              <a:t>  Random,</a:t>
            </a:r>
          </a:p>
          <a:p>
            <a:r>
              <a:rPr lang="en-US" sz="1400" dirty="0">
                <a:solidFill>
                  <a:srgbClr val="3333FF"/>
                </a:solidFill>
                <a:latin typeface="Courier New" panose="02070309020205020404" pitchFamily="49" charset="0"/>
                <a:cs typeface="Courier New" panose="02070309020205020404" pitchFamily="49" charset="0"/>
              </a:rPr>
              <a:t>  Flicker,</a:t>
            </a:r>
          </a:p>
          <a:p>
            <a:r>
              <a:rPr lang="en-US" sz="1400" dirty="0">
                <a:solidFill>
                  <a:srgbClr val="3333FF"/>
                </a:solidFill>
                <a:latin typeface="Courier New" panose="02070309020205020404" pitchFamily="49" charset="0"/>
                <a:cs typeface="Courier New" panose="02070309020205020404" pitchFamily="49" charset="0"/>
              </a:rPr>
              <a:t>  Welding</a:t>
            </a:r>
          </a:p>
          <a:p>
            <a:r>
              <a:rPr lang="en-US" sz="1400" dirty="0">
                <a:solidFill>
                  <a:srgbClr val="3333FF"/>
                </a:solidFill>
                <a:latin typeface="Courier New" panose="02070309020205020404" pitchFamily="49" charset="0"/>
                <a:cs typeface="Courier New" panose="02070309020205020404" pitchFamily="49" charset="0"/>
              </a:rPr>
              <a:t>};</a:t>
            </a:r>
          </a:p>
        </p:txBody>
      </p:sp>
      <p:grpSp>
        <p:nvGrpSpPr>
          <p:cNvPr id="50" name="Group 49">
            <a:extLst>
              <a:ext uri="{FF2B5EF4-FFF2-40B4-BE49-F238E27FC236}">
                <a16:creationId xmlns:a16="http://schemas.microsoft.com/office/drawing/2014/main" id="{285797B2-2680-45DF-85C4-D9274F3FB8CE}"/>
              </a:ext>
            </a:extLst>
          </p:cNvPr>
          <p:cNvGrpSpPr/>
          <p:nvPr/>
        </p:nvGrpSpPr>
        <p:grpSpPr>
          <a:xfrm>
            <a:off x="1224386" y="1962955"/>
            <a:ext cx="1802449" cy="311160"/>
            <a:chOff x="1200150" y="1574790"/>
            <a:chExt cx="1802449" cy="311160"/>
          </a:xfrm>
        </p:grpSpPr>
        <p:sp>
          <p:nvSpPr>
            <p:cNvPr id="51" name="Arrow: Right 50">
              <a:extLst>
                <a:ext uri="{FF2B5EF4-FFF2-40B4-BE49-F238E27FC236}">
                  <a16:creationId xmlns:a16="http://schemas.microsoft.com/office/drawing/2014/main" id="{D1684067-F127-4642-B5EB-38754030B3CE}"/>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1B84F8E-2578-4304-86CF-1CDE29CDDD1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configMode</a:t>
              </a:r>
              <a:r>
                <a:rPr lang="en-US" sz="1200" dirty="0"/>
                <a:t>()”</a:t>
              </a:r>
            </a:p>
          </p:txBody>
        </p:sp>
      </p:grpSp>
      <p:grpSp>
        <p:nvGrpSpPr>
          <p:cNvPr id="53" name="Group 52">
            <a:extLst>
              <a:ext uri="{FF2B5EF4-FFF2-40B4-BE49-F238E27FC236}">
                <a16:creationId xmlns:a16="http://schemas.microsoft.com/office/drawing/2014/main" id="{F76AD49B-D60A-41F4-81C3-2124D7436916}"/>
              </a:ext>
            </a:extLst>
          </p:cNvPr>
          <p:cNvGrpSpPr/>
          <p:nvPr/>
        </p:nvGrpSpPr>
        <p:grpSpPr>
          <a:xfrm>
            <a:off x="4563830" y="1184668"/>
            <a:ext cx="2281752" cy="584348"/>
            <a:chOff x="4572000" y="1738119"/>
            <a:chExt cx="2203915" cy="740752"/>
          </a:xfrm>
        </p:grpSpPr>
        <p:pic>
          <p:nvPicPr>
            <p:cNvPr id="55" name="Picture 54">
              <a:extLst>
                <a:ext uri="{FF2B5EF4-FFF2-40B4-BE49-F238E27FC236}">
                  <a16:creationId xmlns:a16="http://schemas.microsoft.com/office/drawing/2014/main" id="{D1737272-7816-4EBF-B7BB-8EA607ABE739}"/>
                </a:ext>
              </a:extLst>
            </p:cNvPr>
            <p:cNvPicPr>
              <a:picLocks noChangeAspect="1"/>
            </p:cNvPicPr>
            <p:nvPr/>
          </p:nvPicPr>
          <p:blipFill>
            <a:blip r:embed="rId4"/>
            <a:stretch>
              <a:fillRect/>
            </a:stretch>
          </p:blipFill>
          <p:spPr>
            <a:xfrm rot="9110843" flipH="1">
              <a:off x="6048168" y="1768601"/>
              <a:ext cx="727747" cy="710270"/>
            </a:xfrm>
            <a:prstGeom prst="rect">
              <a:avLst/>
            </a:prstGeom>
          </p:spPr>
        </p:pic>
        <p:sp>
          <p:nvSpPr>
            <p:cNvPr id="54" name="Arrow: Right 53">
              <a:extLst>
                <a:ext uri="{FF2B5EF4-FFF2-40B4-BE49-F238E27FC236}">
                  <a16:creationId xmlns:a16="http://schemas.microsoft.com/office/drawing/2014/main" id="{BFC3F78A-8D56-4195-AC3E-A3EB79B9BD41}"/>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E0D5378-FD71-4C7D-81D6-A439026A3FBD}"/>
                </a:ext>
              </a:extLst>
            </p:cNvPr>
            <p:cNvSpPr txBox="1"/>
            <p:nvPr/>
          </p:nvSpPr>
          <p:spPr>
            <a:xfrm>
              <a:off x="4876725" y="1738119"/>
              <a:ext cx="1026395" cy="277000"/>
            </a:xfrm>
            <a:prstGeom prst="rect">
              <a:avLst/>
            </a:prstGeom>
            <a:noFill/>
          </p:spPr>
          <p:txBody>
            <a:bodyPr wrap="square" rtlCol="0">
              <a:spAutoFit/>
            </a:bodyPr>
            <a:lstStyle/>
            <a:p>
              <a:r>
                <a:rPr lang="en-US" sz="1200" dirty="0"/>
                <a:t>Output2 (Pin)</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4827" y="679922"/>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Led3</a:t>
            </a:r>
          </a:p>
        </p:txBody>
      </p:sp>
      <p:sp>
        <p:nvSpPr>
          <p:cNvPr id="60" name="TextBox 59">
            <a:extLst>
              <a:ext uri="{FF2B5EF4-FFF2-40B4-BE49-F238E27FC236}">
                <a16:creationId xmlns:a16="http://schemas.microsoft.com/office/drawing/2014/main" id="{F350C4E2-7CF7-45AB-8767-986A1E1A587B}"/>
              </a:ext>
            </a:extLst>
          </p:cNvPr>
          <p:cNvSpPr txBox="1"/>
          <p:nvPr/>
        </p:nvSpPr>
        <p:spPr>
          <a:xfrm>
            <a:off x="740388" y="3259219"/>
            <a:ext cx="4589416" cy="369332"/>
          </a:xfrm>
          <a:prstGeom prst="rect">
            <a:avLst/>
          </a:prstGeom>
          <a:noFill/>
        </p:spPr>
        <p:txBody>
          <a:bodyPr wrap="square">
            <a:spAutoFit/>
          </a:bodyPr>
          <a:lstStyle/>
          <a:p>
            <a:pPr marL="0" indent="0">
              <a:buNone/>
            </a:pPr>
            <a:r>
              <a:rPr lang="en-US" sz="1800" dirty="0">
                <a:cs typeface="Courier New" panose="02070309020205020404" pitchFamily="49" charset="0"/>
              </a:rPr>
              <a:t>Define a Led3 variable as before (with a pin #)</a:t>
            </a:r>
          </a:p>
        </p:txBody>
      </p:sp>
      <p:sp>
        <p:nvSpPr>
          <p:cNvPr id="62" name="TextBox 61">
            <a:extLst>
              <a:ext uri="{FF2B5EF4-FFF2-40B4-BE49-F238E27FC236}">
                <a16:creationId xmlns:a16="http://schemas.microsoft.com/office/drawing/2014/main" id="{2D06AF58-CC73-4817-945F-BF924ED5ADEC}"/>
              </a:ext>
            </a:extLst>
          </p:cNvPr>
          <p:cNvSpPr txBox="1"/>
          <p:nvPr/>
        </p:nvSpPr>
        <p:spPr>
          <a:xfrm>
            <a:off x="762447" y="3772821"/>
            <a:ext cx="4723953" cy="923330"/>
          </a:xfrm>
          <a:prstGeom prst="rect">
            <a:avLst/>
          </a:prstGeom>
          <a:noFill/>
        </p:spPr>
        <p:txBody>
          <a:bodyPr wrap="square">
            <a:spAutoFit/>
          </a:bodyPr>
          <a:lstStyle/>
          <a:p>
            <a:r>
              <a:rPr lang="en-US" sz="1800" b="1" dirty="0">
                <a:cs typeface="Courier New" panose="02070309020205020404" pitchFamily="49" charset="0"/>
              </a:rPr>
              <a:t>New: </a:t>
            </a:r>
          </a:p>
          <a:p>
            <a:r>
              <a:rPr lang="en-US" sz="1800" dirty="0">
                <a:cs typeface="Courier New" panose="02070309020205020404" pitchFamily="49" charset="0"/>
              </a:rPr>
              <a:t>Call </a:t>
            </a:r>
            <a:r>
              <a:rPr lang="en-US" sz="1800" dirty="0" err="1">
                <a:cs typeface="Courier New" panose="02070309020205020404" pitchFamily="49" charset="0"/>
              </a:rPr>
              <a:t>setMode</a:t>
            </a:r>
            <a:r>
              <a:rPr lang="en-US" sz="1800" dirty="0">
                <a:cs typeface="Courier New" panose="02070309020205020404" pitchFamily="49" charset="0"/>
              </a:rPr>
              <a:t>( </a:t>
            </a:r>
            <a:r>
              <a:rPr lang="en-US" sz="1800" dirty="0" err="1">
                <a:cs typeface="Courier New" panose="02070309020205020404" pitchFamily="49" charset="0"/>
              </a:rPr>
              <a:t>newMode</a:t>
            </a:r>
            <a:r>
              <a:rPr lang="en-US" sz="1800" dirty="0">
                <a:cs typeface="Courier New" panose="02070309020205020404" pitchFamily="49" charset="0"/>
              </a:rPr>
              <a:t> )</a:t>
            </a:r>
          </a:p>
          <a:p>
            <a:r>
              <a:rPr lang="en-US" sz="1800" dirty="0">
                <a:cs typeface="Courier New" panose="02070309020205020404" pitchFamily="49" charset="0"/>
              </a:rPr>
              <a:t>Can then configure each modes properties </a:t>
            </a:r>
            <a:endParaRPr lang="en-US" dirty="0"/>
          </a:p>
        </p:txBody>
      </p:sp>
    </p:spTree>
    <p:extLst>
      <p:ext uri="{BB962C8B-B14F-4D97-AF65-F5344CB8AC3E}">
        <p14:creationId xmlns:p14="http://schemas.microsoft.com/office/powerpoint/2010/main" val="110244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9" name="TextBox 8">
            <a:extLst>
              <a:ext uri="{FF2B5EF4-FFF2-40B4-BE49-F238E27FC236}">
                <a16:creationId xmlns:a16="http://schemas.microsoft.com/office/drawing/2014/main" id="{B2EA7488-3687-45D1-9CAA-892242892B51}"/>
              </a:ext>
            </a:extLst>
          </p:cNvPr>
          <p:cNvSpPr txBox="1"/>
          <p:nvPr/>
        </p:nvSpPr>
        <p:spPr>
          <a:xfrm>
            <a:off x="341091" y="85614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Normal</a:t>
            </a:r>
            <a:r>
              <a:rPr lang="en-US" sz="1800" dirty="0">
                <a:solidFill>
                  <a:srgbClr val="3333FF"/>
                </a:solidFill>
                <a:effectLst/>
                <a:latin typeface="Courier New" panose="02070309020205020404" pitchFamily="49" charset="0"/>
                <a:cs typeface="Courier New" panose="02070309020205020404" pitchFamily="49" charset="0"/>
              </a:rPr>
              <a:t> – (the default) Just call on() and off() for standard led operation</a:t>
            </a:r>
            <a:endParaRPr lang="en-US" dirty="0"/>
          </a:p>
        </p:txBody>
      </p:sp>
      <p:sp>
        <p:nvSpPr>
          <p:cNvPr id="11" name="Title 10">
            <a:extLst>
              <a:ext uri="{FF2B5EF4-FFF2-40B4-BE49-F238E27FC236}">
                <a16:creationId xmlns:a16="http://schemas.microsoft.com/office/drawing/2014/main" id="{C5D4604A-3E3F-4614-B4E3-24B5C51DCD41}"/>
              </a:ext>
            </a:extLst>
          </p:cNvPr>
          <p:cNvSpPr>
            <a:spLocks noGrp="1"/>
          </p:cNvSpPr>
          <p:nvPr>
            <p:ph type="title"/>
          </p:nvPr>
        </p:nvSpPr>
        <p:spPr>
          <a:xfrm>
            <a:off x="354154" y="124508"/>
            <a:ext cx="7016194" cy="646331"/>
          </a:xfrm>
        </p:spPr>
        <p:txBody>
          <a:bodyPr/>
          <a:lstStyle/>
          <a:p>
            <a:r>
              <a:rPr lang="en-US" dirty="0"/>
              <a:t>Led3 Modes</a:t>
            </a:r>
          </a:p>
        </p:txBody>
      </p:sp>
      <p:sp>
        <p:nvSpPr>
          <p:cNvPr id="12" name="TextBox 11">
            <a:extLst>
              <a:ext uri="{FF2B5EF4-FFF2-40B4-BE49-F238E27FC236}">
                <a16:creationId xmlns:a16="http://schemas.microsoft.com/office/drawing/2014/main" id="{931275BA-1B2E-46DA-91B6-7520167E882D}"/>
              </a:ext>
            </a:extLst>
          </p:cNvPr>
          <p:cNvSpPr txBox="1"/>
          <p:nvPr/>
        </p:nvSpPr>
        <p:spPr>
          <a:xfrm>
            <a:off x="341091" y="1620077"/>
            <a:ext cx="7016194" cy="369332"/>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Blink</a:t>
            </a:r>
            <a:r>
              <a:rPr lang="en-US" sz="1800" dirty="0">
                <a:solidFill>
                  <a:srgbClr val="3333FF"/>
                </a:solidFill>
                <a:effectLst/>
                <a:latin typeface="Courier New" panose="02070309020205020404" pitchFamily="49" charset="0"/>
                <a:cs typeface="Courier New" panose="02070309020205020404" pitchFamily="49" charset="0"/>
              </a:rPr>
              <a:t> – configure on time and off time</a:t>
            </a:r>
            <a:endParaRPr lang="en-US" dirty="0"/>
          </a:p>
        </p:txBody>
      </p:sp>
      <p:sp>
        <p:nvSpPr>
          <p:cNvPr id="13" name="TextBox 12">
            <a:extLst>
              <a:ext uri="{FF2B5EF4-FFF2-40B4-BE49-F238E27FC236}">
                <a16:creationId xmlns:a16="http://schemas.microsoft.com/office/drawing/2014/main" id="{8FCBF208-7BAE-4A01-B434-B3B52D31E5E6}"/>
              </a:ext>
            </a:extLst>
          </p:cNvPr>
          <p:cNvSpPr txBox="1"/>
          <p:nvPr/>
        </p:nvSpPr>
        <p:spPr>
          <a:xfrm>
            <a:off x="341091" y="2107008"/>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Random</a:t>
            </a:r>
            <a:r>
              <a:rPr lang="en-US" sz="1800" dirty="0">
                <a:solidFill>
                  <a:srgbClr val="3333FF"/>
                </a:solidFill>
                <a:effectLst/>
                <a:latin typeface="Courier New" panose="02070309020205020404" pitchFamily="49" charset="0"/>
                <a:cs typeface="Courier New" panose="02070309020205020404" pitchFamily="49" charset="0"/>
              </a:rPr>
              <a:t> – configure minimum and maximum on time and off time but actual time is random (lighting animation)</a:t>
            </a:r>
            <a:endParaRPr lang="en-US" dirty="0"/>
          </a:p>
        </p:txBody>
      </p:sp>
      <p:sp>
        <p:nvSpPr>
          <p:cNvPr id="14" name="TextBox 13">
            <a:extLst>
              <a:ext uri="{FF2B5EF4-FFF2-40B4-BE49-F238E27FC236}">
                <a16:creationId xmlns:a16="http://schemas.microsoft.com/office/drawing/2014/main" id="{B5EB9E2F-4846-42AC-BBEB-058047377576}"/>
              </a:ext>
            </a:extLst>
          </p:cNvPr>
          <p:cNvSpPr txBox="1"/>
          <p:nvPr/>
        </p:nvSpPr>
        <p:spPr>
          <a:xfrm>
            <a:off x="341091" y="314793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Flicker</a:t>
            </a:r>
            <a:r>
              <a:rPr lang="en-US" sz="1800" dirty="0">
                <a:solidFill>
                  <a:srgbClr val="3333FF"/>
                </a:solidFill>
                <a:effectLst/>
                <a:latin typeface="Courier New" panose="02070309020205020404" pitchFamily="49" charset="0"/>
                <a:cs typeface="Courier New" panose="02070309020205020404" pitchFamily="49" charset="0"/>
              </a:rPr>
              <a:t> – configure a flickering candle effect – using timing and </a:t>
            </a:r>
            <a:r>
              <a:rPr lang="en-US" dirty="0">
                <a:solidFill>
                  <a:srgbClr val="3333FF"/>
                </a:solidFill>
                <a:latin typeface="Courier New" panose="02070309020205020404" pitchFamily="49" charset="0"/>
                <a:cs typeface="Courier New" panose="02070309020205020404" pitchFamily="49" charset="0"/>
              </a:rPr>
              <a:t>intensity (lighting animation)</a:t>
            </a:r>
            <a:endParaRPr lang="en-US" dirty="0"/>
          </a:p>
        </p:txBody>
      </p:sp>
      <p:sp>
        <p:nvSpPr>
          <p:cNvPr id="15" name="TextBox 14">
            <a:extLst>
              <a:ext uri="{FF2B5EF4-FFF2-40B4-BE49-F238E27FC236}">
                <a16:creationId xmlns:a16="http://schemas.microsoft.com/office/drawing/2014/main" id="{C09BE328-66F5-4332-8E0F-8152C702F87A}"/>
              </a:ext>
            </a:extLst>
          </p:cNvPr>
          <p:cNvSpPr txBox="1"/>
          <p:nvPr/>
        </p:nvSpPr>
        <p:spPr>
          <a:xfrm>
            <a:off x="341091" y="3911869"/>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Welding</a:t>
            </a:r>
            <a:r>
              <a:rPr lang="en-US" sz="1800" dirty="0">
                <a:solidFill>
                  <a:srgbClr val="3333FF"/>
                </a:solidFill>
                <a:effectLst/>
                <a:latin typeface="Courier New" panose="02070309020205020404" pitchFamily="49" charset="0"/>
                <a:cs typeface="Courier New" panose="02070309020205020404" pitchFamily="49" charset="0"/>
              </a:rPr>
              <a:t>– configure a welding effect (a combo of flickering and random). Also with second led for an afterglow effect</a:t>
            </a:r>
            <a:r>
              <a:rPr lang="en-US" dirty="0">
                <a:solidFill>
                  <a:srgbClr val="3333FF"/>
                </a:solidFill>
                <a:latin typeface="Courier New" panose="02070309020205020404" pitchFamily="49" charset="0"/>
                <a:cs typeface="Courier New" panose="02070309020205020404" pitchFamily="49" charset="0"/>
              </a:rPr>
              <a:t>. (lighting animation)</a:t>
            </a:r>
            <a:endParaRPr lang="en-US" dirty="0"/>
          </a:p>
        </p:txBody>
      </p:sp>
    </p:spTree>
    <p:extLst>
      <p:ext uri="{BB962C8B-B14F-4D97-AF65-F5344CB8AC3E}">
        <p14:creationId xmlns:p14="http://schemas.microsoft.com/office/powerpoint/2010/main" val="26140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Led3: Demonstration ?</a:t>
            </a:r>
          </a:p>
        </p:txBody>
      </p:sp>
      <p:sp>
        <p:nvSpPr>
          <p:cNvPr id="5" name="Content Placeholder 4"/>
          <p:cNvSpPr>
            <a:spLocks noGrp="1"/>
          </p:cNvSpPr>
          <p:nvPr>
            <p:ph idx="1"/>
          </p:nvPr>
        </p:nvSpPr>
        <p:spPr>
          <a:xfrm>
            <a:off x="914400" y="1200150"/>
            <a:ext cx="4724400" cy="2060145"/>
          </a:xfrm>
        </p:spPr>
        <p:txBody>
          <a:bodyPr>
            <a:normAutofit/>
          </a:bodyPr>
          <a:lstStyle/>
          <a:p>
            <a:pPr marL="0" indent="0">
              <a:buNone/>
            </a:pPr>
            <a:r>
              <a:rPr lang="en-US" sz="3200" dirty="0" err="1">
                <a:solidFill>
                  <a:srgbClr val="FF0000"/>
                </a:solidFill>
              </a:rPr>
              <a:t>Parrot_Sketch</a:t>
            </a:r>
            <a:r>
              <a:rPr lang="en-US" sz="3200" dirty="0"/>
              <a:t> </a:t>
            </a:r>
          </a:p>
          <a:p>
            <a:pPr marL="0" indent="0">
              <a:buNone/>
            </a:pPr>
            <a:r>
              <a:rPr lang="en-US" sz="3200" dirty="0">
                <a:cs typeface="Courier New" panose="02070309020205020404" pitchFamily="49" charset="0"/>
              </a:rPr>
              <a:t>it’s not dead yet!</a:t>
            </a:r>
          </a:p>
          <a:p>
            <a:pPr marL="0" indent="0">
              <a:buNone/>
            </a:pPr>
            <a:endParaRPr lang="en-US" sz="3200" dirty="0">
              <a:cs typeface="Courier New" panose="02070309020205020404" pitchFamily="49" charset="0"/>
            </a:endParaRPr>
          </a:p>
          <a:p>
            <a:pPr marL="0" indent="0">
              <a:buNone/>
            </a:pPr>
            <a:endParaRPr lang="en-US" sz="3200"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01415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a:xfrm>
            <a:off x="457201" y="819151"/>
            <a:ext cx="7016194" cy="3954422"/>
          </a:xfrm>
        </p:spPr>
        <p:txBody>
          <a:bodyPr>
            <a:normAutofit/>
          </a:bodyPr>
          <a:lstStyle/>
          <a:p>
            <a:pPr marL="0" indent="0">
              <a:spcBef>
                <a:spcPts val="0"/>
              </a:spcBef>
              <a:buNone/>
            </a:pPr>
            <a:r>
              <a:rPr lang="en-US" sz="2000" dirty="0" err="1"/>
              <a:t>DblDelay</a:t>
            </a:r>
            <a:r>
              <a:rPr lang="en-US" sz="2000" dirty="0"/>
              <a:t>     </a:t>
            </a:r>
            <a:r>
              <a:rPr lang="en-US" sz="2000" dirty="0">
                <a:hlinkClick r:id="rId3"/>
              </a:rPr>
              <a:t>https://github.com/Alan-Lomax/DblDelay</a:t>
            </a:r>
            <a:endParaRPr lang="en-US" sz="2000" dirty="0"/>
          </a:p>
          <a:p>
            <a:pPr marL="0" indent="0">
              <a:spcBef>
                <a:spcPts val="0"/>
              </a:spcBef>
              <a:buNone/>
            </a:pPr>
            <a:r>
              <a:rPr lang="en-US" sz="2000" dirty="0"/>
              <a:t>Timer           </a:t>
            </a:r>
            <a:r>
              <a:rPr lang="en-US" sz="2000" dirty="0">
                <a:hlinkClick r:id="rId4"/>
              </a:rPr>
              <a:t>https://github.com/Alan-Lomax/Timer</a:t>
            </a:r>
            <a:endParaRPr lang="en-US" sz="2000" dirty="0"/>
          </a:p>
          <a:p>
            <a:pPr marL="0" indent="0">
              <a:spcBef>
                <a:spcPts val="0"/>
              </a:spcBef>
              <a:buNone/>
            </a:pPr>
            <a:r>
              <a:rPr lang="en-US" sz="2000" dirty="0"/>
              <a:t>Button         </a:t>
            </a:r>
            <a:r>
              <a:rPr lang="en-US" sz="2000" dirty="0">
                <a:hlinkClick r:id="rId5"/>
              </a:rPr>
              <a:t>https://github.com/Alan-Lomax/Button</a:t>
            </a:r>
            <a:endParaRPr lang="en-US" sz="2000" dirty="0"/>
          </a:p>
          <a:p>
            <a:pPr marL="0" indent="0">
              <a:spcBef>
                <a:spcPts val="0"/>
              </a:spcBef>
              <a:buNone/>
            </a:pPr>
            <a:r>
              <a:rPr lang="en-US" sz="2000" dirty="0"/>
              <a:t>LCD2x20      </a:t>
            </a:r>
            <a:r>
              <a:rPr lang="en-US" sz="2000" dirty="0">
                <a:hlinkClick r:id="rId6"/>
              </a:rPr>
              <a:t>https://github.com/Alan-Lomax/LCD_NHD2x20</a:t>
            </a:r>
            <a:endParaRPr lang="en-US" sz="2000" dirty="0"/>
          </a:p>
          <a:p>
            <a:pPr marL="0" indent="0">
              <a:spcBef>
                <a:spcPts val="0"/>
              </a:spcBef>
              <a:buNone/>
            </a:pPr>
            <a:r>
              <a:rPr lang="en-US" sz="2000" dirty="0"/>
              <a:t>Led2             </a:t>
            </a:r>
            <a:r>
              <a:rPr lang="en-US" sz="2000" dirty="0">
                <a:hlinkClick r:id="rId7"/>
              </a:rPr>
              <a:t>https://github.com/Alan-Lomax/Led2</a:t>
            </a:r>
            <a:endParaRPr lang="en-US" sz="2000" dirty="0"/>
          </a:p>
          <a:p>
            <a:pPr marL="0" indent="0">
              <a:spcBef>
                <a:spcPts val="0"/>
              </a:spcBef>
              <a:buNone/>
            </a:pPr>
            <a:r>
              <a:rPr lang="en-US" sz="2000" dirty="0">
                <a:solidFill>
                  <a:srgbClr val="FF0000"/>
                </a:solidFill>
              </a:rPr>
              <a:t>Led3</a:t>
            </a:r>
            <a:r>
              <a:rPr lang="en-US" sz="2000" dirty="0"/>
              <a:t>      </a:t>
            </a:r>
            <a:r>
              <a:rPr lang="en-US" dirty="0"/>
              <a:t>     </a:t>
            </a:r>
            <a:r>
              <a:rPr lang="en-US" sz="2000" dirty="0">
                <a:hlinkClick r:id="rId8"/>
              </a:rPr>
              <a:t>https://github.com/Alan-Lomax/Led3</a:t>
            </a:r>
            <a:endParaRPr lang="en-US" sz="2000" dirty="0"/>
          </a:p>
          <a:p>
            <a:pPr marL="0" indent="0">
              <a:buNone/>
            </a:pPr>
            <a:endParaRPr lang="en-US" dirty="0"/>
          </a:p>
          <a:p>
            <a:pPr marL="0" indent="0">
              <a:buNone/>
            </a:pPr>
            <a:r>
              <a:rPr lang="en-US" dirty="0"/>
              <a:t>Top Level (in case of more examples) : </a:t>
            </a:r>
          </a:p>
          <a:p>
            <a:pPr marL="0" indent="0">
              <a:buNone/>
            </a:pPr>
            <a:r>
              <a:rPr lang="en-US" dirty="0">
                <a:hlinkClick r:id="rId9"/>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a:t>
            </a:r>
            <a:r>
              <a:rPr lang="en-US" b="1" dirty="0"/>
              <a:t>use</a:t>
            </a:r>
            <a:r>
              <a:rPr lang="en-US" dirty="0"/>
              <a:t>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2815</TotalTime>
  <Words>6033</Words>
  <Application>Microsoft Office PowerPoint</Application>
  <PresentationFormat>On-screen Show (16:9)</PresentationFormat>
  <Paragraphs>709</Paragraphs>
  <Slides>43</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A 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Led3: New and Improved</vt:lpstr>
      <vt:lpstr>The full Led3 class</vt:lpstr>
      <vt:lpstr>Led3 Modes</vt:lpstr>
      <vt:lpstr>Led3: Demonstration ?</vt:lpstr>
      <vt:lpstr>Other Classes You Can Review / Use</vt:lpstr>
      <vt:lpstr>Questions?  </vt:lpstr>
      <vt:lpstr>Backup Material  </vt:lpstr>
      <vt:lpstr>PowerPoint Presentation</vt:lpstr>
      <vt:lpstr>Lessons Learned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120</cp:revision>
  <dcterms:created xsi:type="dcterms:W3CDTF">2021-08-19T02:00:20Z</dcterms:created>
  <dcterms:modified xsi:type="dcterms:W3CDTF">2022-01-26T01:16:01Z</dcterms:modified>
</cp:coreProperties>
</file>