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3"/>
  </p:notesMasterIdLst>
  <p:sldIdLst>
    <p:sldId id="310" r:id="rId3"/>
    <p:sldId id="257" r:id="rId4"/>
    <p:sldId id="330" r:id="rId5"/>
    <p:sldId id="311" r:id="rId6"/>
    <p:sldId id="301" r:id="rId7"/>
    <p:sldId id="324" r:id="rId8"/>
    <p:sldId id="308" r:id="rId9"/>
    <p:sldId id="333" r:id="rId10"/>
    <p:sldId id="331" r:id="rId11"/>
    <p:sldId id="287" r:id="rId12"/>
    <p:sldId id="337" r:id="rId13"/>
    <p:sldId id="316" r:id="rId14"/>
    <p:sldId id="335" r:id="rId15"/>
    <p:sldId id="332" r:id="rId16"/>
    <p:sldId id="334" r:id="rId17"/>
    <p:sldId id="325" r:id="rId18"/>
    <p:sldId id="288" r:id="rId19"/>
    <p:sldId id="328" r:id="rId20"/>
    <p:sldId id="275" r:id="rId21"/>
    <p:sldId id="327" r:id="rId22"/>
    <p:sldId id="292" r:id="rId23"/>
    <p:sldId id="309" r:id="rId24"/>
    <p:sldId id="302" r:id="rId25"/>
    <p:sldId id="266" r:id="rId26"/>
    <p:sldId id="281" r:id="rId27"/>
    <p:sldId id="282" r:id="rId28"/>
    <p:sldId id="283" r:id="rId29"/>
    <p:sldId id="284" r:id="rId30"/>
    <p:sldId id="329" r:id="rId31"/>
    <p:sldId id="293" r:id="rId32"/>
    <p:sldId id="280" r:id="rId33"/>
    <p:sldId id="269" r:id="rId34"/>
    <p:sldId id="263" r:id="rId35"/>
    <p:sldId id="317" r:id="rId36"/>
    <p:sldId id="262" r:id="rId37"/>
    <p:sldId id="304" r:id="rId38"/>
    <p:sldId id="305" r:id="rId39"/>
    <p:sldId id="336" r:id="rId40"/>
    <p:sldId id="291" r:id="rId41"/>
    <p:sldId id="323" r:id="rId4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AACC"/>
    <a:srgbClr val="0066FF"/>
    <a:srgbClr val="990099"/>
    <a:srgbClr val="CC0099"/>
    <a:srgbClr val="FDFD9D"/>
    <a:srgbClr val="5EEC3C"/>
    <a:srgbClr val="E50D79"/>
    <a:srgbClr val="E2109C"/>
    <a:srgbClr val="FE9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8" autoAdjust="0"/>
    <p:restoredTop sz="75789" autoAdjust="0"/>
  </p:normalViewPr>
  <p:slideViewPr>
    <p:cSldViewPr>
      <p:cViewPr varScale="1">
        <p:scale>
          <a:sx n="110" d="100"/>
          <a:sy n="110" d="100"/>
        </p:scale>
        <p:origin x="990" y="78"/>
      </p:cViewPr>
      <p:guideLst>
        <p:guide orient="horz" pos="1620"/>
        <p:guide pos="2880"/>
      </p:guideLst>
    </p:cSldViewPr>
  </p:slideViewPr>
  <p:outlineViewPr>
    <p:cViewPr>
      <p:scale>
        <a:sx n="33" d="100"/>
        <a:sy n="33" d="100"/>
      </p:scale>
      <p:origin x="0" y="-2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MERG presentation for the Arduino SIG.  Prepared 2</a:t>
            </a:r>
            <a:r>
              <a:rPr lang="en-US" baseline="30000" dirty="0"/>
              <a:t>nd</a:t>
            </a:r>
            <a:r>
              <a:rPr lang="en-US" dirty="0"/>
              <a:t> half of 2021 for presenting when needed.</a:t>
            </a:r>
          </a:p>
          <a:p>
            <a:r>
              <a:rPr lang="en-US" dirty="0"/>
              <a:t>Made into a  2 part presentation to allow time for a show and tell session in part 2.</a:t>
            </a:r>
          </a:p>
          <a:p>
            <a:r>
              <a:rPr lang="en-US" dirty="0"/>
              <a:t>Presented January 2022.</a:t>
            </a:r>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1327665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1916473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picture as before but explains what the files do.</a:t>
            </a:r>
          </a:p>
        </p:txBody>
      </p:sp>
      <p:sp>
        <p:nvSpPr>
          <p:cNvPr id="4" name="Slide Number Placeholder 3"/>
          <p:cNvSpPr>
            <a:spLocks noGrp="1"/>
          </p:cNvSpPr>
          <p:nvPr>
            <p:ph type="sldNum" sz="quarter" idx="5"/>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928745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 are many ways to do this and I am showing only one. **</a:t>
            </a:r>
          </a:p>
          <a:p>
            <a:r>
              <a:rPr lang="en-US" dirty="0"/>
              <a:t>To some extent it is a matter of programming style - There are pros and cons to the various ways and I am definitely not the expert on it.</a:t>
            </a:r>
          </a:p>
          <a:p>
            <a:endParaRPr lang="en-US" dirty="0"/>
          </a:p>
          <a:p>
            <a:r>
              <a:rPr lang="en-US" dirty="0"/>
              <a:t>The grey box shows one line from the header file – the line is called a prototype for the indicated function. </a:t>
            </a:r>
          </a:p>
          <a:p>
            <a:r>
              <a:rPr lang="en-US" dirty="0"/>
              <a:t>Notice – NO curly braces, ends in a semi colon.</a:t>
            </a:r>
          </a:p>
          <a:p>
            <a:r>
              <a:rPr lang="en-US" dirty="0"/>
              <a:t>The name of the passed variable (on in this case) is actually ignored in the prototype</a:t>
            </a:r>
          </a:p>
          <a:p>
            <a:r>
              <a:rPr lang="en-US" dirty="0"/>
              <a:t>It is the # of variables the order, and their types that are important. (the signature)</a:t>
            </a:r>
          </a:p>
        </p:txBody>
      </p:sp>
      <p:sp>
        <p:nvSpPr>
          <p:cNvPr id="4" name="Slide Number Placeholder 3"/>
          <p:cNvSpPr>
            <a:spLocks noGrp="1"/>
          </p:cNvSpPr>
          <p:nvPr>
            <p:ph type="sldNum" sz="quarter" idx="5"/>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2138362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covered some of this last time but I am building up our class vocabulary.</a:t>
            </a: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Notice the header has no real executable code of its own – only variable and function declarations – often called prototypes..</a:t>
            </a: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“Type Signature”   which must match perfectly between header file and the </a:t>
            </a:r>
            <a:r>
              <a:rPr lang="en-US" dirty="0" err="1"/>
              <a:t>cpp</a:t>
            </a:r>
            <a:r>
              <a:rPr lang="en-US" dirty="0"/>
              <a:t>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signature is the type of the returned variable plus the number and type of the passed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actual variable name in the prototype is irrelevant and need not even be present.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Remember the constructor?  It is the member function that has same name as class and no other return type</a:t>
            </a: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15</a:t>
            </a:fld>
            <a:endParaRPr lang="en-US"/>
          </a:p>
        </p:txBody>
      </p:sp>
    </p:spTree>
    <p:extLst>
      <p:ext uri="{BB962C8B-B14F-4D97-AF65-F5344CB8AC3E}">
        <p14:creationId xmlns:p14="http://schemas.microsoft.com/office/powerpoint/2010/main" val="3267315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grey box is showing the code that implements the </a:t>
            </a:r>
            <a:r>
              <a:rPr lang="en-US" dirty="0" err="1"/>
              <a:t>onTime</a:t>
            </a:r>
            <a:r>
              <a:rPr lang="en-US" dirty="0"/>
              <a:t> function.</a:t>
            </a:r>
          </a:p>
          <a:p>
            <a:r>
              <a:rPr lang="en-US" dirty="0"/>
              <a:t>Passed and returned variable types are strictly according to the prototype. </a:t>
            </a:r>
          </a:p>
          <a:p>
            <a:r>
              <a:rPr lang="en-US" dirty="0"/>
              <a:t>Note:  curly brackets (prototype did not have any)</a:t>
            </a:r>
          </a:p>
          <a:p>
            <a:r>
              <a:rPr lang="en-US" dirty="0"/>
              <a:t>The actual name of the passed variable is of course NOT ignored here .. Since your function code likely will be using it.</a:t>
            </a:r>
          </a:p>
          <a:p>
            <a:r>
              <a:rPr lang="en-US" dirty="0"/>
              <a:t>My coding style – all internal (private variables) are named with a leading underscore just for clarity) </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16</a:t>
            </a:fld>
            <a:endParaRPr lang="en-US"/>
          </a:p>
        </p:txBody>
      </p:sp>
    </p:spTree>
    <p:extLst>
      <p:ext uri="{BB962C8B-B14F-4D97-AF65-F5344CB8AC3E}">
        <p14:creationId xmlns:p14="http://schemas.microsoft.com/office/powerpoint/2010/main" val="4045862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build up:</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Include the header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CONSTRUCTOR (name is same as class name). We pass it a pin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all it does is save it in a private variable called _pin</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Then call a separate function to initialize things.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double colon ( :: )</a:t>
            </a:r>
            <a:r>
              <a:rPr lang="en-US" sz="1200" dirty="0">
                <a:solidFill>
                  <a:schemeClr val="tx1"/>
                </a:solidFill>
                <a:sym typeface="Wingdings" panose="05000000000000000000" pitchFamily="2" charset="2"/>
              </a:rPr>
              <a:t> </a:t>
            </a:r>
            <a:r>
              <a:rPr lang="en-US" sz="1200" dirty="0">
                <a:solidFill>
                  <a:schemeClr val="tx1"/>
                </a:solidFill>
              </a:rPr>
              <a:t>is called the ‘scope operator’. It tells the compiler (and us) that the name on the right is within the scope of the name on the left. This prevents naming conflicts between what is inside the shoe box and what is outside the shoebox. It is a little confusing for the constructor where the CLASS name (left side) is the same as the Constructor (right side) But it is easier to see the usage on other member functions.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separate member function to initialize things is itself dirt simple .. It sets the pinMode and calls yet another member function called off().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separate member functions on() and off() just set two internal member variables. Note that at no point </a:t>
            </a:r>
            <a:r>
              <a:rPr lang="en-US" sz="1200" b="1" dirty="0">
                <a:solidFill>
                  <a:schemeClr val="tx1"/>
                </a:solidFill>
              </a:rPr>
              <a:t>so far </a:t>
            </a:r>
            <a:r>
              <a:rPr lang="en-US" sz="1200" dirty="0">
                <a:solidFill>
                  <a:schemeClr val="tx1"/>
                </a:solidFill>
              </a:rPr>
              <a:t>have we actually written anything to the output.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dirty="0">
                <a:solidFill>
                  <a:schemeClr val="tx1"/>
                </a:solidFill>
              </a:rPr>
              <a:t>The Magic Sauce</a:t>
            </a:r>
            <a:r>
              <a:rPr lang="en-US" sz="1200" dirty="0">
                <a:solidFill>
                  <a:schemeClr val="tx1"/>
                </a:solidFill>
              </a:rPr>
              <a:t>. Is a public method called update. We will go through it line by line on the next slide.</a:t>
            </a:r>
          </a:p>
          <a:p>
            <a:endParaRPr lang="en-US" dirty="0"/>
          </a:p>
          <a:p>
            <a:r>
              <a:rPr lang="en-US" dirty="0"/>
              <a:t>The term member is used to indicate that these items are part of the class definition and not normal everyday code. </a:t>
            </a:r>
          </a:p>
          <a:p>
            <a:r>
              <a:rPr lang="en-US" dirty="0"/>
              <a:t>A member variable or a member function is implemented inside the shoe box. But if it is public – it can be called from outside.</a:t>
            </a:r>
          </a:p>
          <a:p>
            <a:endParaRPr lang="en-US" dirty="0"/>
          </a:p>
          <a:p>
            <a:r>
              <a:rPr lang="en-US" dirty="0"/>
              <a:t>Most of the methods (or functions if you prefer) just get or set internal variables. In quick and out.</a:t>
            </a:r>
          </a:p>
          <a:p>
            <a:r>
              <a:rPr lang="en-US" dirty="0"/>
              <a:t>The update method reads and acts on the internal variables</a:t>
            </a:r>
          </a:p>
          <a:p>
            <a:r>
              <a:rPr lang="en-US" dirty="0"/>
              <a:t>In the code I am showing the update function is doing most of the work but again it is quick – get in and get out. </a:t>
            </a:r>
          </a:p>
        </p:txBody>
      </p:sp>
      <p:sp>
        <p:nvSpPr>
          <p:cNvPr id="4" name="Slide Number Placeholder 3"/>
          <p:cNvSpPr>
            <a:spLocks noGrp="1"/>
          </p:cNvSpPr>
          <p:nvPr>
            <p:ph type="sldNum" sz="quarter" idx="5"/>
          </p:nvPr>
        </p:nvSpPr>
        <p:spPr/>
        <p:txBody>
          <a:bodyPr/>
          <a:lstStyle/>
          <a:p>
            <a:fld id="{AF533E96-F078-4B3D-A8F4-F1AF21EBC357}" type="slidenum">
              <a:rPr lang="en-US" smtClean="0"/>
              <a:t>17</a:t>
            </a:fld>
            <a:endParaRPr lang="en-US"/>
          </a:p>
        </p:txBody>
      </p:sp>
    </p:spTree>
    <p:extLst>
      <p:ext uri="{BB962C8B-B14F-4D97-AF65-F5344CB8AC3E}">
        <p14:creationId xmlns:p14="http://schemas.microsoft.com/office/powerpoint/2010/main" val="926735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of this is review from last time – getting reacquainted with the terminology.</a:t>
            </a:r>
          </a:p>
          <a:p>
            <a:r>
              <a:rPr lang="en-US" dirty="0"/>
              <a:t>Talk it through as text box builds up in several stages. </a:t>
            </a:r>
          </a:p>
          <a:p>
            <a:endParaRPr lang="en-US" dirty="0"/>
          </a:p>
          <a:p>
            <a:r>
              <a:rPr lang="en-US" dirty="0"/>
              <a:t>Be sure to differentiate between the class definition (the pastry cutter) and the specific object (the mince pie)</a:t>
            </a:r>
          </a:p>
          <a:p>
            <a:endParaRPr lang="en-US" dirty="0"/>
          </a:p>
          <a:p>
            <a:r>
              <a:rPr lang="en-US" dirty="0"/>
              <a:t>Could review the calculation of _</a:t>
            </a:r>
            <a:r>
              <a:rPr lang="en-US" dirty="0" err="1"/>
              <a:t>nextTime</a:t>
            </a:r>
            <a:r>
              <a:rPr lang="en-US" dirty="0"/>
              <a:t> which uses ternary operator (three variables) … aka  conditional evaluation</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18</a:t>
            </a:fld>
            <a:endParaRPr lang="en-US"/>
          </a:p>
        </p:txBody>
      </p:sp>
    </p:spTree>
    <p:extLst>
      <p:ext uri="{BB962C8B-B14F-4D97-AF65-F5344CB8AC3E}">
        <p14:creationId xmlns:p14="http://schemas.microsoft.com/office/powerpoint/2010/main" val="3293336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Come back to our sketch</a:t>
            </a:r>
          </a:p>
          <a:p>
            <a:r>
              <a:rPr lang="en-US" dirty="0"/>
              <a:t>The blue is the Class name</a:t>
            </a:r>
          </a:p>
          <a:p>
            <a:r>
              <a:rPr lang="en-US" dirty="0"/>
              <a:t>Our object is in green</a:t>
            </a:r>
          </a:p>
          <a:p>
            <a:r>
              <a:rPr lang="en-US" dirty="0"/>
              <a:t>The dark red are member functions .. And the first one is the ‘constructor’</a:t>
            </a:r>
          </a:p>
          <a:p>
            <a:endParaRPr lang="en-US" dirty="0"/>
          </a:p>
          <a:p>
            <a:r>
              <a:rPr lang="en-US" dirty="0"/>
              <a:t>We did not talk about </a:t>
            </a:r>
            <a:r>
              <a:rPr lang="en-US" dirty="0" err="1"/>
              <a:t>onTime</a:t>
            </a:r>
            <a:r>
              <a:rPr lang="en-US" dirty="0"/>
              <a:t> and </a:t>
            </a:r>
            <a:r>
              <a:rPr lang="en-US" dirty="0" err="1"/>
              <a:t>offTime</a:t>
            </a:r>
            <a:r>
              <a:rPr lang="en-US" dirty="0"/>
              <a:t> but as you would expect they just save the passed values into private variables inside the class.</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19</a:t>
            </a:fld>
            <a:endParaRPr lang="en-US"/>
          </a:p>
        </p:txBody>
      </p:sp>
    </p:spTree>
    <p:extLst>
      <p:ext uri="{BB962C8B-B14F-4D97-AF65-F5344CB8AC3E}">
        <p14:creationId xmlns:p14="http://schemas.microsoft.com/office/powerpoint/2010/main" val="1194211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accent1">
                    <a:lumMod val="75000"/>
                  </a:schemeClr>
                </a:solidFill>
                <a:latin typeface="Courier New" panose="02070309020205020404" pitchFamily="49" charset="0"/>
                <a:cs typeface="Courier New" panose="02070309020205020404" pitchFamily="49" charset="0"/>
              </a:rPr>
              <a:t>Using double quotes ("") causes it to search the </a:t>
            </a:r>
            <a:r>
              <a:rPr lang="en-US" sz="1200" b="1" i="1" dirty="0">
                <a:solidFill>
                  <a:schemeClr val="accent1">
                    <a:lumMod val="75000"/>
                  </a:schemeClr>
                </a:solidFill>
                <a:latin typeface="Courier New" panose="02070309020205020404" pitchFamily="49" charset="0"/>
                <a:cs typeface="Courier New" panose="02070309020205020404" pitchFamily="49" charset="0"/>
              </a:rPr>
              <a:t>current working directory </a:t>
            </a:r>
            <a:r>
              <a:rPr lang="en-US" sz="1200" dirty="0">
                <a:solidFill>
                  <a:schemeClr val="accent1">
                    <a:lumMod val="75000"/>
                  </a:schemeClr>
                </a:solidFill>
                <a:latin typeface="Courier New" panose="02070309020205020404" pitchFamily="49" charset="0"/>
                <a:cs typeface="Courier New" panose="02070309020205020404" pitchFamily="49" charset="0"/>
              </a:rPr>
              <a:t>and only if that search </a:t>
            </a:r>
            <a:r>
              <a:rPr lang="en-US" sz="1200" b="1" dirty="0">
                <a:solidFill>
                  <a:schemeClr val="accent1">
                    <a:lumMod val="75000"/>
                  </a:schemeClr>
                </a:solidFill>
                <a:latin typeface="Courier New" panose="02070309020205020404" pitchFamily="49" charset="0"/>
                <a:cs typeface="Courier New" panose="02070309020205020404" pitchFamily="49" charset="0"/>
              </a:rPr>
              <a:t>fails</a:t>
            </a:r>
            <a:r>
              <a:rPr lang="en-US" sz="1200" dirty="0">
                <a:solidFill>
                  <a:schemeClr val="accent1">
                    <a:lumMod val="75000"/>
                  </a:schemeClr>
                </a:solidFill>
                <a:latin typeface="Courier New" panose="02070309020205020404" pitchFamily="49" charset="0"/>
                <a:cs typeface="Courier New" panose="02070309020205020404" pitchFamily="49" charset="0"/>
              </a:rPr>
              <a:t> the default include directory.</a:t>
            </a:r>
          </a:p>
          <a:p>
            <a:r>
              <a:rPr lang="en-US" sz="1200" dirty="0">
                <a:solidFill>
                  <a:schemeClr val="accent1">
                    <a:lumMod val="75000"/>
                  </a:schemeClr>
                </a:solidFill>
                <a:latin typeface="Courier New" panose="02070309020205020404" pitchFamily="49" charset="0"/>
                <a:cs typeface="Courier New" panose="02070309020205020404" pitchFamily="49" charset="0"/>
              </a:rPr>
              <a:t>If you use quotes … and the files exist in both places … it is easy to get yourself confused about which files to edit. (how do I know?)</a:t>
            </a:r>
          </a:p>
          <a:p>
            <a:endParaRPr lang="en-US" dirty="0"/>
          </a:p>
          <a:p>
            <a:r>
              <a:rPr lang="en-US" dirty="0"/>
              <a:t>If you use &lt;angle brackets&gt; then the two files </a:t>
            </a:r>
            <a:r>
              <a:rPr lang="en-US" b="1" i="1" dirty="0"/>
              <a:t>must</a:t>
            </a:r>
            <a:r>
              <a:rPr lang="en-US" dirty="0"/>
              <a:t> go in your libraries folder (under the folder where you keep your sketches.) </a:t>
            </a:r>
          </a:p>
          <a:p>
            <a:r>
              <a:rPr lang="en-US" dirty="0"/>
              <a:t>The first is good for code under development .. The second is good for your final code – other sketches can just use it by including it..</a:t>
            </a:r>
          </a:p>
          <a:p>
            <a:endParaRPr lang="en-US" dirty="0"/>
          </a:p>
          <a:p>
            <a:r>
              <a:rPr lang="en-US" dirty="0"/>
              <a:t>Within libraries can have as many subfolders as you like - It would be a good idea to put the two Led2 files in their own subfolder</a:t>
            </a:r>
          </a:p>
          <a:p>
            <a:endParaRPr lang="en-US" dirty="0"/>
          </a:p>
          <a:p>
            <a:r>
              <a:rPr lang="en-US" b="1" dirty="0"/>
              <a:t>Take a look at IDE again</a:t>
            </a:r>
          </a:p>
          <a:p>
            <a:r>
              <a:rPr lang="en-US" dirty="0"/>
              <a:t>Option 1 is good for developing class programs. (all files are visible withing the IDE – compile errors will give warnings)</a:t>
            </a:r>
          </a:p>
          <a:p>
            <a:r>
              <a:rPr lang="en-US" dirty="0"/>
              <a:t>Option 2 is good when the code is ‘stable’ – many sketches can share the class without having lots of copies floating around</a:t>
            </a:r>
          </a:p>
        </p:txBody>
      </p:sp>
      <p:sp>
        <p:nvSpPr>
          <p:cNvPr id="4" name="Slide Number Placeholder 3"/>
          <p:cNvSpPr>
            <a:spLocks noGrp="1"/>
          </p:cNvSpPr>
          <p:nvPr>
            <p:ph type="sldNum" sz="quarter" idx="5"/>
          </p:nvPr>
        </p:nvSpPr>
        <p:spPr/>
        <p:txBody>
          <a:bodyPr/>
          <a:lstStyle/>
          <a:p>
            <a:fld id="{AF533E96-F078-4B3D-A8F4-F1AF21EBC357}" type="slidenum">
              <a:rPr lang="en-US" smtClean="0"/>
              <a:t>21</a:t>
            </a:fld>
            <a:endParaRPr lang="en-US"/>
          </a:p>
        </p:txBody>
      </p:sp>
    </p:spTree>
    <p:extLst>
      <p:ext uri="{BB962C8B-B14F-4D97-AF65-F5344CB8AC3E}">
        <p14:creationId xmlns:p14="http://schemas.microsoft.com/office/powerpoint/2010/main" val="3980934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Arduino 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File – Preferences    and take note where your sketches are kept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go to that folder you should see the subfolder inside it called libraries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Inside there will be all the libraries you have downloaded – Adafruit, Arduino and others.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22</a:t>
            </a:fld>
            <a:endParaRPr lang="en-US"/>
          </a:p>
        </p:txBody>
      </p:sp>
    </p:spTree>
    <p:extLst>
      <p:ext uri="{BB962C8B-B14F-4D97-AF65-F5344CB8AC3E}">
        <p14:creationId xmlns:p14="http://schemas.microsoft.com/office/powerpoint/2010/main" val="3805363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As mentioned last time I am not a professional programmer but I always like learning new things.</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3646895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24</a:t>
            </a:fld>
            <a:endParaRPr lang="en-US"/>
          </a:p>
        </p:txBody>
      </p:sp>
    </p:spTree>
    <p:extLst>
      <p:ext uri="{BB962C8B-B14F-4D97-AF65-F5344CB8AC3E}">
        <p14:creationId xmlns:p14="http://schemas.microsoft.com/office/powerpoint/2010/main" val="3968414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Code of Header</a:t>
            </a:r>
          </a:p>
          <a:p>
            <a:r>
              <a:rPr lang="en-US" dirty="0"/>
              <a:t>Explain pros and cons of #pragma once     (even when copies and pasted it works)   </a:t>
            </a:r>
          </a:p>
          <a:p>
            <a:r>
              <a:rPr lang="en-US" dirty="0"/>
              <a:t>With the traditional guard approach a copy /paste will fail if you do not rename the ‘variable’ you are defining. </a:t>
            </a:r>
          </a:p>
          <a:p>
            <a:r>
              <a:rPr lang="en-US" dirty="0"/>
              <a:t>And the error messages might not point directly back here!</a:t>
            </a:r>
          </a:p>
        </p:txBody>
      </p:sp>
      <p:sp>
        <p:nvSpPr>
          <p:cNvPr id="4" name="Slide Number Placeholder 3"/>
          <p:cNvSpPr>
            <a:spLocks noGrp="1"/>
          </p:cNvSpPr>
          <p:nvPr>
            <p:ph type="sldNum" sz="quarter" idx="5"/>
          </p:nvPr>
        </p:nvSpPr>
        <p:spPr/>
        <p:txBody>
          <a:bodyPr/>
          <a:lstStyle/>
          <a:p>
            <a:fld id="{AF533E96-F078-4B3D-A8F4-F1AF21EBC357}" type="slidenum">
              <a:rPr lang="en-US" smtClean="0"/>
              <a:t>25</a:t>
            </a:fld>
            <a:endParaRPr lang="en-US"/>
          </a:p>
        </p:txBody>
      </p:sp>
    </p:spTree>
    <p:extLst>
      <p:ext uri="{BB962C8B-B14F-4D97-AF65-F5344CB8AC3E}">
        <p14:creationId xmlns:p14="http://schemas.microsoft.com/office/powerpoint/2010/main" val="3437180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Code of Class Program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Talk it through.</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26</a:t>
            </a:fld>
            <a:endParaRPr lang="en-US"/>
          </a:p>
        </p:txBody>
      </p:sp>
    </p:spTree>
    <p:extLst>
      <p:ext uri="{BB962C8B-B14F-4D97-AF65-F5344CB8AC3E}">
        <p14:creationId xmlns:p14="http://schemas.microsoft.com/office/powerpoint/2010/main" val="3682502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Code of Class Program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Talk it through.</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27</a:t>
            </a:fld>
            <a:endParaRPr lang="en-US"/>
          </a:p>
        </p:txBody>
      </p:sp>
    </p:spTree>
    <p:extLst>
      <p:ext uri="{BB962C8B-B14F-4D97-AF65-F5344CB8AC3E}">
        <p14:creationId xmlns:p14="http://schemas.microsoft.com/office/powerpoint/2010/main" val="2678033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Code of Class Program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Talk it through.</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28</a:t>
            </a:fld>
            <a:endParaRPr lang="en-US"/>
          </a:p>
        </p:txBody>
      </p:sp>
    </p:spTree>
    <p:extLst>
      <p:ext uri="{BB962C8B-B14F-4D97-AF65-F5344CB8AC3E}">
        <p14:creationId xmlns:p14="http://schemas.microsoft.com/office/powerpoint/2010/main" val="2016973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few demos coming up.</a:t>
            </a:r>
          </a:p>
          <a:p>
            <a:r>
              <a:rPr lang="en-US" dirty="0"/>
              <a:t>I will share and wink over to Arduino IDE</a:t>
            </a:r>
          </a:p>
          <a:p>
            <a:r>
              <a:rPr lang="en-US" dirty="0"/>
              <a:t>Stop sharing and switch cameras to look down the Arduino.</a:t>
            </a:r>
          </a:p>
        </p:txBody>
      </p:sp>
      <p:sp>
        <p:nvSpPr>
          <p:cNvPr id="4" name="Slide Number Placeholder 3"/>
          <p:cNvSpPr>
            <a:spLocks noGrp="1"/>
          </p:cNvSpPr>
          <p:nvPr>
            <p:ph type="sldNum" sz="quarter" idx="5"/>
          </p:nvPr>
        </p:nvSpPr>
        <p:spPr/>
        <p:txBody>
          <a:bodyPr/>
          <a:lstStyle/>
          <a:p>
            <a:fld id="{AF533E96-F078-4B3D-A8F4-F1AF21EBC357}" type="slidenum">
              <a:rPr lang="en-US" smtClean="0"/>
              <a:t>29</a:t>
            </a:fld>
            <a:endParaRPr lang="en-US"/>
          </a:p>
        </p:txBody>
      </p:sp>
    </p:spTree>
    <p:extLst>
      <p:ext uri="{BB962C8B-B14F-4D97-AF65-F5344CB8AC3E}">
        <p14:creationId xmlns:p14="http://schemas.microsoft.com/office/powerpoint/2010/main" val="1057640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 screen show code … load code   wink over to second camera describe what people are seeing.</a:t>
            </a:r>
          </a:p>
          <a:p>
            <a:r>
              <a:rPr lang="en-US" dirty="0"/>
              <a:t>Change timing and show effect. Pause for discussion.</a:t>
            </a:r>
          </a:p>
          <a:p>
            <a:r>
              <a:rPr lang="en-US" dirty="0"/>
              <a:t>Point out how class header and </a:t>
            </a:r>
            <a:r>
              <a:rPr lang="en-US" dirty="0" err="1"/>
              <a:t>cpp</a:t>
            </a:r>
            <a:r>
              <a:rPr lang="en-US" dirty="0"/>
              <a:t> files are visible in the IDE as tabs</a:t>
            </a:r>
          </a:p>
          <a:p>
            <a:r>
              <a:rPr lang="en-US" dirty="0"/>
              <a:t>Look into class code – discuss how it is working as out sketch lines flow.</a:t>
            </a:r>
          </a:p>
        </p:txBody>
      </p:sp>
      <p:sp>
        <p:nvSpPr>
          <p:cNvPr id="4" name="Slide Number Placeholder 3"/>
          <p:cNvSpPr>
            <a:spLocks noGrp="1"/>
          </p:cNvSpPr>
          <p:nvPr>
            <p:ph type="sldNum" sz="quarter" idx="5"/>
          </p:nvPr>
        </p:nvSpPr>
        <p:spPr/>
        <p:txBody>
          <a:bodyPr/>
          <a:lstStyle/>
          <a:p>
            <a:fld id="{AF533E96-F078-4B3D-A8F4-F1AF21EBC357}" type="slidenum">
              <a:rPr lang="en-US" smtClean="0"/>
              <a:t>30</a:t>
            </a:fld>
            <a:endParaRPr lang="en-US"/>
          </a:p>
        </p:txBody>
      </p:sp>
    </p:spTree>
    <p:extLst>
      <p:ext uri="{BB962C8B-B14F-4D97-AF65-F5344CB8AC3E}">
        <p14:creationId xmlns:p14="http://schemas.microsoft.com/office/powerpoint/2010/main" val="6732231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31</a:t>
            </a:fld>
            <a:endParaRPr lang="en-US"/>
          </a:p>
        </p:txBody>
      </p:sp>
    </p:spTree>
    <p:extLst>
      <p:ext uri="{BB962C8B-B14F-4D97-AF65-F5344CB8AC3E}">
        <p14:creationId xmlns:p14="http://schemas.microsoft.com/office/powerpoint/2010/main" val="1128629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32</a:t>
            </a:fld>
            <a:endParaRPr lang="en-US"/>
          </a:p>
        </p:txBody>
      </p:sp>
    </p:spTree>
    <p:extLst>
      <p:ext uri="{BB962C8B-B14F-4D97-AF65-F5344CB8AC3E}">
        <p14:creationId xmlns:p14="http://schemas.microsoft.com/office/powerpoint/2010/main" val="1624388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Can take a look at and talk through the code</a:t>
            </a: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33</a:t>
            </a:fld>
            <a:endParaRPr lang="en-US"/>
          </a:p>
        </p:txBody>
      </p:sp>
    </p:spTree>
    <p:extLst>
      <p:ext uri="{BB962C8B-B14F-4D97-AF65-F5344CB8AC3E}">
        <p14:creationId xmlns:p14="http://schemas.microsoft.com/office/powerpoint/2010/main" val="284462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 at Widnes shed circa 1964</a:t>
            </a:r>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211461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for this is written and works but I did not want to introduce this change until after the presentations were complete.</a:t>
            </a:r>
          </a:p>
        </p:txBody>
      </p:sp>
      <p:sp>
        <p:nvSpPr>
          <p:cNvPr id="4" name="Slide Number Placeholder 3"/>
          <p:cNvSpPr>
            <a:spLocks noGrp="1"/>
          </p:cNvSpPr>
          <p:nvPr>
            <p:ph type="sldNum" sz="quarter" idx="5"/>
          </p:nvPr>
        </p:nvSpPr>
        <p:spPr/>
        <p:txBody>
          <a:bodyPr/>
          <a:lstStyle/>
          <a:p>
            <a:fld id="{AF533E96-F078-4B3D-A8F4-F1AF21EBC357}" type="slidenum">
              <a:rPr lang="en-US" smtClean="0"/>
              <a:t>35</a:t>
            </a:fld>
            <a:endParaRPr lang="en-US"/>
          </a:p>
        </p:txBody>
      </p:sp>
    </p:spTree>
    <p:extLst>
      <p:ext uri="{BB962C8B-B14F-4D97-AF65-F5344CB8AC3E}">
        <p14:creationId xmlns:p14="http://schemas.microsoft.com/office/powerpoint/2010/main" val="4073761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6A34525-BC6F-4365-82B7-767939DA7206}"/>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BC48C6F-0679-4F34-9BAB-2E9C6BC5AE6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194" name="Rectangle 2">
            <a:extLst>
              <a:ext uri="{FF2B5EF4-FFF2-40B4-BE49-F238E27FC236}">
                <a16:creationId xmlns:a16="http://schemas.microsoft.com/office/drawing/2014/main" id="{3F16077D-EBCC-4E0D-B42A-2D55AB9C7704}"/>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8BC3555A-CF02-4F7B-84B1-3E6D50636692}"/>
              </a:ext>
            </a:extLst>
          </p:cNvPr>
          <p:cNvSpPr>
            <a:spLocks noGrp="1" noChangeArrowheads="1"/>
          </p:cNvSpPr>
          <p:nvPr>
            <p:ph type="body" idx="1"/>
          </p:nvPr>
        </p:nvSpPr>
        <p:spPr/>
        <p:txBody>
          <a:bodyPr/>
          <a:lstStyle/>
          <a:p>
            <a:pPr marL="228600" indent="-228600">
              <a:lnSpc>
                <a:spcPct val="80000"/>
              </a:lnSpc>
            </a:pPr>
            <a:r>
              <a:rPr lang="en-US" altLang="en-US" sz="1000" b="1" dirty="0"/>
              <a:t>Using this PowerPoint break timer</a:t>
            </a:r>
          </a:p>
          <a:p>
            <a:pPr marL="228600" indent="-228600">
              <a:lnSpc>
                <a:spcPct val="80000"/>
              </a:lnSpc>
            </a:pPr>
            <a:endParaRPr lang="en-US" altLang="en-US" sz="1000" b="1" dirty="0"/>
          </a:p>
          <a:p>
            <a:pPr marL="228600" indent="-228600">
              <a:lnSpc>
                <a:spcPct val="80000"/>
              </a:lnSpc>
            </a:pPr>
            <a:r>
              <a:rPr lang="en-US" altLang="en-US" sz="1000" dirty="0"/>
              <a:t>This PowerPoint slide uses images, custom animation, and timing to provide a countdown timer that you can use in any presentation. When you open the template, you’ll notice that the timer is set at 00:00. However, when you start the slide show, the timer will start at the correct time and count down by 1-minute intervals until it gets to 1 minute. At that point, it will count down in two 30-seconds intervals to 00:00.</a:t>
            </a:r>
          </a:p>
          <a:p>
            <a:pPr marL="228600" indent="-228600">
              <a:lnSpc>
                <a:spcPct val="80000"/>
              </a:lnSpc>
            </a:pPr>
            <a:endParaRPr lang="en-US" altLang="en-US" sz="1000" dirty="0"/>
          </a:p>
        </p:txBody>
      </p:sp>
    </p:spTree>
    <p:extLst>
      <p:ext uri="{BB962C8B-B14F-4D97-AF65-F5344CB8AC3E}">
        <p14:creationId xmlns:p14="http://schemas.microsoft.com/office/powerpoint/2010/main" val="35680547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38</a:t>
            </a:fld>
            <a:endParaRPr lang="en-US"/>
          </a:p>
        </p:txBody>
      </p:sp>
    </p:spTree>
    <p:extLst>
      <p:ext uri="{BB962C8B-B14F-4D97-AF65-F5344CB8AC3E}">
        <p14:creationId xmlns:p14="http://schemas.microsoft.com/office/powerpoint/2010/main" val="36682001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39</a:t>
            </a:fld>
            <a:endParaRPr lang="en-US"/>
          </a:p>
        </p:txBody>
      </p:sp>
    </p:spTree>
    <p:extLst>
      <p:ext uri="{BB962C8B-B14F-4D97-AF65-F5344CB8AC3E}">
        <p14:creationId xmlns:p14="http://schemas.microsoft.com/office/powerpoint/2010/main" val="26738878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40</a:t>
            </a:fld>
            <a:endParaRPr lang="en-US"/>
          </a:p>
        </p:txBody>
      </p:sp>
    </p:spTree>
    <p:extLst>
      <p:ext uri="{BB962C8B-B14F-4D97-AF65-F5344CB8AC3E}">
        <p14:creationId xmlns:p14="http://schemas.microsoft.com/office/powerpoint/2010/main" val="3673153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second part of a chat about software Classes.</a:t>
            </a:r>
          </a:p>
          <a:p>
            <a:r>
              <a:rPr lang="en-US" dirty="0"/>
              <a:t>- In the first part we  develop the general concepts  … look at some code fragments to understand how they work … but not in great depth.</a:t>
            </a:r>
          </a:p>
          <a:p>
            <a:r>
              <a:rPr lang="en-US" dirty="0"/>
              <a:t>- In todays second part we will go through a complete example … with some live demonstration of class programming.  </a:t>
            </a:r>
          </a:p>
          <a:p>
            <a:r>
              <a:rPr lang="en-US" dirty="0"/>
              <a:t>- Agenda  Review</a:t>
            </a:r>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2347577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Summary of what was covered in part 1</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2962443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Building on Part 1 material this is our sketch as it was introduced.</a:t>
            </a:r>
          </a:p>
          <a:p>
            <a:r>
              <a:rPr lang="en-US" sz="1200" dirty="0">
                <a:solidFill>
                  <a:schemeClr val="bg1"/>
                </a:solidFill>
              </a:rPr>
              <a:t>At the moment we are chatting about </a:t>
            </a:r>
            <a:r>
              <a:rPr lang="en-US" sz="1200" b="1" dirty="0">
                <a:solidFill>
                  <a:schemeClr val="bg1"/>
                </a:solidFill>
              </a:rPr>
              <a:t>using</a:t>
            </a:r>
            <a:r>
              <a:rPr lang="en-US" sz="1200" dirty="0">
                <a:solidFill>
                  <a:schemeClr val="bg1"/>
                </a:solidFill>
              </a:rPr>
              <a:t> the class …. Not about writing the class definition. (cover writing the class later)</a:t>
            </a:r>
          </a:p>
          <a:p>
            <a:r>
              <a:rPr lang="en-US" sz="1200" dirty="0">
                <a:solidFill>
                  <a:schemeClr val="bg1"/>
                </a:solidFill>
              </a:rPr>
              <a:t>This is a typical style – but by no means the only way of doing it.</a:t>
            </a:r>
          </a:p>
          <a:p>
            <a:endParaRPr lang="en-US" sz="1200" b="1" dirty="0">
              <a:solidFill>
                <a:schemeClr val="bg1"/>
              </a:solidFill>
            </a:endParaRPr>
          </a:p>
          <a:p>
            <a:r>
              <a:rPr lang="en-US" sz="1200" b="1" dirty="0">
                <a:solidFill>
                  <a:schemeClr val="bg1"/>
                </a:solidFill>
              </a:rPr>
              <a:t>First: What does the #include line do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When the compiler gets to the #include line it goes out and reads that file and inserts right then and there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then continues compiling starting with the first line of the header file. This NOT unique to classes and is used frequently on projects where code is shared. </a:t>
            </a:r>
          </a:p>
          <a:p>
            <a:r>
              <a:rPr lang="en-US" sz="1200" dirty="0">
                <a:solidFill>
                  <a:schemeClr val="bg1"/>
                </a:solidFill>
              </a:rPr>
              <a:t>If the header line is missing (or has a typo) the compiler will likely complain that </a:t>
            </a:r>
            <a:r>
              <a:rPr lang="en-US" sz="1200" b="1" dirty="0">
                <a:solidFill>
                  <a:schemeClr val="bg1"/>
                </a:solidFill>
              </a:rPr>
              <a:t>your object definition line does not declare a type</a:t>
            </a:r>
          </a:p>
          <a:p>
            <a:endParaRPr lang="en-US" sz="1200" dirty="0">
              <a:solidFill>
                <a:schemeClr val="bg1"/>
              </a:solidFill>
            </a:endParaRPr>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1225106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2672558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organization is commonly used for ANY shared code – with or without classes.</a:t>
            </a:r>
          </a:p>
          <a:p>
            <a:r>
              <a:rPr lang="en-US" dirty="0"/>
              <a:t>Header file and implementation file are normally a matched set.</a:t>
            </a:r>
          </a:p>
          <a:p>
            <a:r>
              <a:rPr lang="en-US" dirty="0"/>
              <a:t>Last time I sort of assumed this mental model .. And conveyed it as such.</a:t>
            </a:r>
          </a:p>
          <a:p>
            <a:endParaRPr lang="en-US" dirty="0"/>
          </a:p>
          <a:p>
            <a:r>
              <a:rPr lang="en-US" dirty="0"/>
              <a:t>BUT … You could put all of your code in one file … next page.</a:t>
            </a:r>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180281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same elements are all there .. Just don’t need the #include lines.</a:t>
            </a:r>
          </a:p>
          <a:p>
            <a:r>
              <a:rPr lang="en-US" dirty="0"/>
              <a:t>Instead of #include on the header file we just have those same  lines of code.</a:t>
            </a:r>
          </a:p>
          <a:p>
            <a:r>
              <a:rPr lang="en-US" dirty="0"/>
              <a:t>The functions ‘implementing’ the class are also in the same INO sketch.</a:t>
            </a:r>
          </a:p>
          <a:p>
            <a:r>
              <a:rPr lang="en-US" dirty="0"/>
              <a:t>As we will see it compiles and runs just fine. </a:t>
            </a:r>
          </a:p>
          <a:p>
            <a:endParaRPr lang="en-US" dirty="0"/>
          </a:p>
          <a:p>
            <a:r>
              <a:rPr lang="en-US" dirty="0"/>
              <a:t>This is an early test of my setup – second web camera and also sharing the Arduino IDE. </a:t>
            </a:r>
          </a:p>
          <a:p>
            <a:r>
              <a:rPr lang="en-US" dirty="0"/>
              <a:t>Don’t want to go too deep explaining code here – we will cover it in the more traditional style later on.</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17338255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376237"/>
            <a:ext cx="6260905" cy="1737398"/>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182570"/>
            <a:ext cx="6260905" cy="654741"/>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6EAB-8D0A-4189-89DD-A98756097E2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15AE448-2B7D-4FEB-9D23-D95428BB9A4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9A37A9F-68CC-4107-9A9E-5F1ED41C5D7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C55ABE2-8E43-4993-B8AB-23ADC6441C4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AE9F1A0-7161-4E0B-9855-90456EE61E8F}"/>
              </a:ext>
            </a:extLst>
          </p:cNvPr>
          <p:cNvSpPr>
            <a:spLocks noGrp="1"/>
          </p:cNvSpPr>
          <p:nvPr>
            <p:ph type="sldNum" sz="quarter" idx="12"/>
          </p:nvPr>
        </p:nvSpPr>
        <p:spPr/>
        <p:txBody>
          <a:bodyPr/>
          <a:lstStyle>
            <a:lvl1pPr>
              <a:defRPr/>
            </a:lvl1pPr>
          </a:lstStyle>
          <a:p>
            <a:fld id="{4F958EDE-106E-4D44-85F1-33F66685D623}" type="slidenum">
              <a:rPr lang="en-US" altLang="en-US"/>
              <a:pPr/>
              <a:t>‹#›</a:t>
            </a:fld>
            <a:endParaRPr lang="en-US" altLang="en-US"/>
          </a:p>
        </p:txBody>
      </p:sp>
    </p:spTree>
    <p:extLst>
      <p:ext uri="{BB962C8B-B14F-4D97-AF65-F5344CB8AC3E}">
        <p14:creationId xmlns:p14="http://schemas.microsoft.com/office/powerpoint/2010/main" val="384887609"/>
      </p:ext>
    </p:extLst>
  </p:cSld>
  <p:clrMapOvr>
    <a:masterClrMapping/>
  </p:clrMapOvr>
  <p:transition advClick="0" advTm="30100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608B-05C0-4968-8136-C6CBDD924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5C67FB-E06B-4BC4-B824-B1B998A7C5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8E397-77BD-4070-A880-2400E35317E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BA996FF-595F-4A7F-B61A-7368E4A89CC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DD99D1D-11D5-4BB6-9741-F8B5E2A2B2C7}"/>
              </a:ext>
            </a:extLst>
          </p:cNvPr>
          <p:cNvSpPr>
            <a:spLocks noGrp="1"/>
          </p:cNvSpPr>
          <p:nvPr>
            <p:ph type="sldNum" sz="quarter" idx="12"/>
          </p:nvPr>
        </p:nvSpPr>
        <p:spPr/>
        <p:txBody>
          <a:bodyPr/>
          <a:lstStyle>
            <a:lvl1pPr>
              <a:defRPr/>
            </a:lvl1pPr>
          </a:lstStyle>
          <a:p>
            <a:fld id="{33C80D45-7CD6-42FE-8672-69A149E17AC7}" type="slidenum">
              <a:rPr lang="en-US" altLang="en-US"/>
              <a:pPr/>
              <a:t>‹#›</a:t>
            </a:fld>
            <a:endParaRPr lang="en-US" altLang="en-US"/>
          </a:p>
        </p:txBody>
      </p:sp>
    </p:spTree>
    <p:extLst>
      <p:ext uri="{BB962C8B-B14F-4D97-AF65-F5344CB8AC3E}">
        <p14:creationId xmlns:p14="http://schemas.microsoft.com/office/powerpoint/2010/main" val="1861468703"/>
      </p:ext>
    </p:extLst>
  </p:cSld>
  <p:clrMapOvr>
    <a:masterClrMapping/>
  </p:clrMapOvr>
  <p:transition advClick="0" advTm="30100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5034-517B-4296-A672-04B17C6167B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0B3E385-2E85-486E-BFB8-A1F3CDB08451}"/>
              </a:ext>
            </a:extLst>
          </p:cNvPr>
          <p:cNvSpPr>
            <a:spLocks noGrp="1"/>
          </p:cNvSpPr>
          <p:nvPr>
            <p:ph type="body" idx="1"/>
          </p:nvPr>
        </p:nvSpPr>
        <p:spPr>
          <a:xfrm>
            <a:off x="623888" y="3442098"/>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Date Placeholder 3">
            <a:extLst>
              <a:ext uri="{FF2B5EF4-FFF2-40B4-BE49-F238E27FC236}">
                <a16:creationId xmlns:a16="http://schemas.microsoft.com/office/drawing/2014/main" id="{52F53921-0270-4B39-B2B6-B24ACDDB7E2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9279E9A-851D-4F65-A1B1-F574FCFE101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68B6194-4650-43D8-9E8B-62E3433176B4}"/>
              </a:ext>
            </a:extLst>
          </p:cNvPr>
          <p:cNvSpPr>
            <a:spLocks noGrp="1"/>
          </p:cNvSpPr>
          <p:nvPr>
            <p:ph type="sldNum" sz="quarter" idx="12"/>
          </p:nvPr>
        </p:nvSpPr>
        <p:spPr/>
        <p:txBody>
          <a:bodyPr/>
          <a:lstStyle>
            <a:lvl1pPr>
              <a:defRPr/>
            </a:lvl1pPr>
          </a:lstStyle>
          <a:p>
            <a:fld id="{1C01A84A-BFD2-4AE6-8836-B08245832EF1}" type="slidenum">
              <a:rPr lang="en-US" altLang="en-US"/>
              <a:pPr/>
              <a:t>‹#›</a:t>
            </a:fld>
            <a:endParaRPr lang="en-US" altLang="en-US"/>
          </a:p>
        </p:txBody>
      </p:sp>
    </p:spTree>
    <p:extLst>
      <p:ext uri="{BB962C8B-B14F-4D97-AF65-F5344CB8AC3E}">
        <p14:creationId xmlns:p14="http://schemas.microsoft.com/office/powerpoint/2010/main" val="4198594715"/>
      </p:ext>
    </p:extLst>
  </p:cSld>
  <p:clrMapOvr>
    <a:masterClrMapping/>
  </p:clrMapOvr>
  <p:transition advClick="0" advTm="30100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A89F-4D8B-42D8-B8CE-D37E7AE7D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3F14C-4062-48F8-AACE-CBDB217F166B}"/>
              </a:ext>
            </a:extLst>
          </p:cNvPr>
          <p:cNvSpPr>
            <a:spLocks noGrp="1"/>
          </p:cNvSpPr>
          <p:nvPr>
            <p:ph sz="half" idx="1"/>
          </p:nvPr>
        </p:nvSpPr>
        <p:spPr>
          <a:xfrm>
            <a:off x="457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0FE7EC-2605-4CF4-812B-9FB8C5A77583}"/>
              </a:ext>
            </a:extLst>
          </p:cNvPr>
          <p:cNvSpPr>
            <a:spLocks noGrp="1"/>
          </p:cNvSpPr>
          <p:nvPr>
            <p:ph sz="half" idx="2"/>
          </p:nvPr>
        </p:nvSpPr>
        <p:spPr>
          <a:xfrm>
            <a:off x="4648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0AECDB-1489-49E5-B7D9-533AF3AAFBE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CEE5B59-724A-4B12-81D6-1550FF596FBE}"/>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335D79F-B4F8-48A8-A350-C68F28319B62}"/>
              </a:ext>
            </a:extLst>
          </p:cNvPr>
          <p:cNvSpPr>
            <a:spLocks noGrp="1"/>
          </p:cNvSpPr>
          <p:nvPr>
            <p:ph type="sldNum" sz="quarter" idx="12"/>
          </p:nvPr>
        </p:nvSpPr>
        <p:spPr/>
        <p:txBody>
          <a:bodyPr/>
          <a:lstStyle>
            <a:lvl1pPr>
              <a:defRPr/>
            </a:lvl1pPr>
          </a:lstStyle>
          <a:p>
            <a:fld id="{0519C239-1119-4FEC-9B19-6D282370C1E7}" type="slidenum">
              <a:rPr lang="en-US" altLang="en-US"/>
              <a:pPr/>
              <a:t>‹#›</a:t>
            </a:fld>
            <a:endParaRPr lang="en-US" altLang="en-US"/>
          </a:p>
        </p:txBody>
      </p:sp>
    </p:spTree>
    <p:extLst>
      <p:ext uri="{BB962C8B-B14F-4D97-AF65-F5344CB8AC3E}">
        <p14:creationId xmlns:p14="http://schemas.microsoft.com/office/powerpoint/2010/main" val="3151248296"/>
      </p:ext>
    </p:extLst>
  </p:cSld>
  <p:clrMapOvr>
    <a:masterClrMapping/>
  </p:clrMapOvr>
  <p:transition advClick="0" advTm="30100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BB82-21DB-4E22-A0E1-78AE366E8AA3}"/>
              </a:ext>
            </a:extLst>
          </p:cNvPr>
          <p:cNvSpPr>
            <a:spLocks noGrp="1"/>
          </p:cNvSpPr>
          <p:nvPr>
            <p:ph type="title"/>
          </p:nvPr>
        </p:nvSpPr>
        <p:spPr>
          <a:xfrm>
            <a:off x="630238"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A26BE-1FDF-49F5-996F-C951DD580E5A}"/>
              </a:ext>
            </a:extLst>
          </p:cNvPr>
          <p:cNvSpPr>
            <a:spLocks noGrp="1"/>
          </p:cNvSpPr>
          <p:nvPr>
            <p:ph type="body" idx="1"/>
          </p:nvPr>
        </p:nvSpPr>
        <p:spPr>
          <a:xfrm>
            <a:off x="630239"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2D23458-EE9F-4304-88C2-E81D06E923F0}"/>
              </a:ext>
            </a:extLst>
          </p:cNvPr>
          <p:cNvSpPr>
            <a:spLocks noGrp="1"/>
          </p:cNvSpPr>
          <p:nvPr>
            <p:ph sz="half" idx="2"/>
          </p:nvPr>
        </p:nvSpPr>
        <p:spPr>
          <a:xfrm>
            <a:off x="630239" y="1878806"/>
            <a:ext cx="386873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8D46BB-B32E-4279-BD56-DA3EB093CE4E}"/>
              </a:ext>
            </a:extLst>
          </p:cNvPr>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59AF1C0-91EA-42BC-B4FB-4A38DF8E38CB}"/>
              </a:ext>
            </a:extLst>
          </p:cNvPr>
          <p:cNvSpPr>
            <a:spLocks noGrp="1"/>
          </p:cNvSpPr>
          <p:nvPr>
            <p:ph sz="quarter" idx="4"/>
          </p:nvPr>
        </p:nvSpPr>
        <p:spPr>
          <a:xfrm>
            <a:off x="4629150" y="1878806"/>
            <a:ext cx="388778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9D3FEC-ACAD-4335-8E6B-1FF271BDE710}"/>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6E7577F8-A501-4F03-89ED-C12001A19056}"/>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ABCAF73-A90C-45FC-B3C5-C38226F741BE}"/>
              </a:ext>
            </a:extLst>
          </p:cNvPr>
          <p:cNvSpPr>
            <a:spLocks noGrp="1"/>
          </p:cNvSpPr>
          <p:nvPr>
            <p:ph type="sldNum" sz="quarter" idx="12"/>
          </p:nvPr>
        </p:nvSpPr>
        <p:spPr/>
        <p:txBody>
          <a:bodyPr/>
          <a:lstStyle>
            <a:lvl1pPr>
              <a:defRPr/>
            </a:lvl1pPr>
          </a:lstStyle>
          <a:p>
            <a:fld id="{154B9642-EC7A-4297-808C-16FF9C756CFF}" type="slidenum">
              <a:rPr lang="en-US" altLang="en-US"/>
              <a:pPr/>
              <a:t>‹#›</a:t>
            </a:fld>
            <a:endParaRPr lang="en-US" altLang="en-US"/>
          </a:p>
        </p:txBody>
      </p:sp>
    </p:spTree>
    <p:extLst>
      <p:ext uri="{BB962C8B-B14F-4D97-AF65-F5344CB8AC3E}">
        <p14:creationId xmlns:p14="http://schemas.microsoft.com/office/powerpoint/2010/main" val="1814249769"/>
      </p:ext>
    </p:extLst>
  </p:cSld>
  <p:clrMapOvr>
    <a:masterClrMapping/>
  </p:clrMapOvr>
  <p:transition advClick="0" advTm="30100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F5E6-AD58-462C-8DDC-892D08A166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8D1916-1318-4ABD-8614-C002C8820327}"/>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DD248AC7-FFC5-46ED-9AAB-A12709937C16}"/>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7F304F55-C91D-4DAE-89E0-3774FC81F2AB}"/>
              </a:ext>
            </a:extLst>
          </p:cNvPr>
          <p:cNvSpPr>
            <a:spLocks noGrp="1"/>
          </p:cNvSpPr>
          <p:nvPr>
            <p:ph type="sldNum" sz="quarter" idx="12"/>
          </p:nvPr>
        </p:nvSpPr>
        <p:spPr/>
        <p:txBody>
          <a:bodyPr/>
          <a:lstStyle>
            <a:lvl1pPr>
              <a:defRPr/>
            </a:lvl1pPr>
          </a:lstStyle>
          <a:p>
            <a:fld id="{E6FFC1E6-1036-4B06-BAD7-05C06523DA14}" type="slidenum">
              <a:rPr lang="en-US" altLang="en-US"/>
              <a:pPr/>
              <a:t>‹#›</a:t>
            </a:fld>
            <a:endParaRPr lang="en-US" altLang="en-US"/>
          </a:p>
        </p:txBody>
      </p:sp>
    </p:spTree>
    <p:extLst>
      <p:ext uri="{BB962C8B-B14F-4D97-AF65-F5344CB8AC3E}">
        <p14:creationId xmlns:p14="http://schemas.microsoft.com/office/powerpoint/2010/main" val="2252675102"/>
      </p:ext>
    </p:extLst>
  </p:cSld>
  <p:clrMapOvr>
    <a:masterClrMapping/>
  </p:clrMapOvr>
  <p:transition advClick="0" advTm="30100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C7985-343A-423E-BE11-ABD5A9B4D15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7319CDD4-7107-42D8-8D6E-E21A02C3EEF9}"/>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6BA022FE-002B-4663-A587-D8D29F44C970}"/>
              </a:ext>
            </a:extLst>
          </p:cNvPr>
          <p:cNvSpPr>
            <a:spLocks noGrp="1"/>
          </p:cNvSpPr>
          <p:nvPr>
            <p:ph type="sldNum" sz="quarter" idx="12"/>
          </p:nvPr>
        </p:nvSpPr>
        <p:spPr/>
        <p:txBody>
          <a:bodyPr/>
          <a:lstStyle>
            <a:lvl1pPr>
              <a:defRPr/>
            </a:lvl1pPr>
          </a:lstStyle>
          <a:p>
            <a:fld id="{B6A74D9F-BB10-4F8F-9BE7-8CF3F2028447}" type="slidenum">
              <a:rPr lang="en-US" altLang="en-US"/>
              <a:pPr/>
              <a:t>‹#›</a:t>
            </a:fld>
            <a:endParaRPr lang="en-US" altLang="en-US"/>
          </a:p>
        </p:txBody>
      </p:sp>
    </p:spTree>
    <p:extLst>
      <p:ext uri="{BB962C8B-B14F-4D97-AF65-F5344CB8AC3E}">
        <p14:creationId xmlns:p14="http://schemas.microsoft.com/office/powerpoint/2010/main" val="2723148858"/>
      </p:ext>
    </p:extLst>
  </p:cSld>
  <p:clrMapOvr>
    <a:masterClrMapping/>
  </p:clrMapOvr>
  <p:transition advClick="0" advTm="301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102393"/>
            <a:ext cx="8246070" cy="763524"/>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5" y="1350111"/>
            <a:ext cx="8246070" cy="341715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F194-8582-41D5-8E38-6DBE2C489F6A}"/>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D2FE4BF-F5EE-43B2-AB4A-6DB616FC9D95}"/>
              </a:ext>
            </a:extLst>
          </p:cNvPr>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15BCAD-0C53-452E-9241-C9534600AE00}"/>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B54F91C-9E23-4193-941A-607B7F67BF4C}"/>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9B707FB-39F9-44D5-9E50-96029399862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696771C-7D4E-4B8B-A23D-DB627A2665DE}"/>
              </a:ext>
            </a:extLst>
          </p:cNvPr>
          <p:cNvSpPr>
            <a:spLocks noGrp="1"/>
          </p:cNvSpPr>
          <p:nvPr>
            <p:ph type="sldNum" sz="quarter" idx="12"/>
          </p:nvPr>
        </p:nvSpPr>
        <p:spPr/>
        <p:txBody>
          <a:bodyPr/>
          <a:lstStyle>
            <a:lvl1pPr>
              <a:defRPr/>
            </a:lvl1pPr>
          </a:lstStyle>
          <a:p>
            <a:fld id="{02316FE5-6254-4A80-BFAE-9C47DA9B2716}" type="slidenum">
              <a:rPr lang="en-US" altLang="en-US"/>
              <a:pPr/>
              <a:t>‹#›</a:t>
            </a:fld>
            <a:endParaRPr lang="en-US" altLang="en-US"/>
          </a:p>
        </p:txBody>
      </p:sp>
    </p:spTree>
    <p:extLst>
      <p:ext uri="{BB962C8B-B14F-4D97-AF65-F5344CB8AC3E}">
        <p14:creationId xmlns:p14="http://schemas.microsoft.com/office/powerpoint/2010/main" val="1222327565"/>
      </p:ext>
    </p:extLst>
  </p:cSld>
  <p:clrMapOvr>
    <a:masterClrMapping/>
  </p:clrMapOvr>
  <p:transition advClick="0" advTm="30100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356B-A93F-48F2-BB55-FDE68E38D941}"/>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F3CDA51-13C3-4B9F-AA79-4F885380D4A9}"/>
              </a:ext>
            </a:extLst>
          </p:cNvPr>
          <p:cNvSpPr>
            <a:spLocks noGrp="1"/>
          </p:cNvSpPr>
          <p:nvPr>
            <p:ph type="pic" idx="1"/>
          </p:nvPr>
        </p:nvSpPr>
        <p:spPr>
          <a:xfrm>
            <a:off x="3887788"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7949DFF3-0FF0-48C9-A1E3-D93751E04B2F}"/>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1C96528-3E5F-4C85-BFDE-C6C5CFAEB47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7815D6A-2D5E-4D1C-8705-AF5F219A5AF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212B10C-205D-43C6-9356-608FF443CEDA}"/>
              </a:ext>
            </a:extLst>
          </p:cNvPr>
          <p:cNvSpPr>
            <a:spLocks noGrp="1"/>
          </p:cNvSpPr>
          <p:nvPr>
            <p:ph type="sldNum" sz="quarter" idx="12"/>
          </p:nvPr>
        </p:nvSpPr>
        <p:spPr/>
        <p:txBody>
          <a:bodyPr/>
          <a:lstStyle>
            <a:lvl1pPr>
              <a:defRPr/>
            </a:lvl1pPr>
          </a:lstStyle>
          <a:p>
            <a:fld id="{8A4E8C0E-41B0-4962-B41B-C160307924AC}" type="slidenum">
              <a:rPr lang="en-US" altLang="en-US"/>
              <a:pPr/>
              <a:t>‹#›</a:t>
            </a:fld>
            <a:endParaRPr lang="en-US" altLang="en-US"/>
          </a:p>
        </p:txBody>
      </p:sp>
    </p:spTree>
    <p:extLst>
      <p:ext uri="{BB962C8B-B14F-4D97-AF65-F5344CB8AC3E}">
        <p14:creationId xmlns:p14="http://schemas.microsoft.com/office/powerpoint/2010/main" val="2865451714"/>
      </p:ext>
    </p:extLst>
  </p:cSld>
  <p:clrMapOvr>
    <a:masterClrMapping/>
  </p:clrMapOvr>
  <p:transition advClick="0" advTm="30100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1227-20DF-4F0D-BFC5-FDA75D3256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54B035-20CB-43CA-8348-7D3F18827C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F3909-4F02-4E41-A752-339D1B9BCBD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1663496-D1D6-4B5D-BCDB-EDB527A68D1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07A1759-ADD3-4582-9737-811730F733B9}"/>
              </a:ext>
            </a:extLst>
          </p:cNvPr>
          <p:cNvSpPr>
            <a:spLocks noGrp="1"/>
          </p:cNvSpPr>
          <p:nvPr>
            <p:ph type="sldNum" sz="quarter" idx="12"/>
          </p:nvPr>
        </p:nvSpPr>
        <p:spPr/>
        <p:txBody>
          <a:bodyPr/>
          <a:lstStyle>
            <a:lvl1pPr>
              <a:defRPr/>
            </a:lvl1pPr>
          </a:lstStyle>
          <a:p>
            <a:fld id="{ECD97D66-E931-4DB0-BEE5-48C33D4F4529}" type="slidenum">
              <a:rPr lang="en-US" altLang="en-US"/>
              <a:pPr/>
              <a:t>‹#›</a:t>
            </a:fld>
            <a:endParaRPr lang="en-US" altLang="en-US"/>
          </a:p>
        </p:txBody>
      </p:sp>
    </p:spTree>
    <p:extLst>
      <p:ext uri="{BB962C8B-B14F-4D97-AF65-F5344CB8AC3E}">
        <p14:creationId xmlns:p14="http://schemas.microsoft.com/office/powerpoint/2010/main" val="71040441"/>
      </p:ext>
    </p:extLst>
  </p:cSld>
  <p:clrMapOvr>
    <a:masterClrMapping/>
  </p:clrMapOvr>
  <p:transition advClick="0" advTm="30100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CD1C87-50DD-4AF6-8F6D-95ED1388D007}"/>
              </a:ext>
            </a:extLst>
          </p:cNvPr>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3F254F-7392-4193-8E88-89B87D4207EB}"/>
              </a:ext>
            </a:extLst>
          </p:cNvPr>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63F7B-E9AC-419B-8028-6CFF2193560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C301DE1-AFE5-44C1-B808-DEA5D6E6808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A92C72A-4D46-4D50-9328-6BD9BF93DDAF}"/>
              </a:ext>
            </a:extLst>
          </p:cNvPr>
          <p:cNvSpPr>
            <a:spLocks noGrp="1"/>
          </p:cNvSpPr>
          <p:nvPr>
            <p:ph type="sldNum" sz="quarter" idx="12"/>
          </p:nvPr>
        </p:nvSpPr>
        <p:spPr/>
        <p:txBody>
          <a:bodyPr/>
          <a:lstStyle>
            <a:lvl1pPr>
              <a:defRPr/>
            </a:lvl1pPr>
          </a:lstStyle>
          <a:p>
            <a:fld id="{B964E9C6-101A-4776-BA6E-D9B3A153C07D}" type="slidenum">
              <a:rPr lang="en-US" altLang="en-US"/>
              <a:pPr/>
              <a:t>‹#›</a:t>
            </a:fld>
            <a:endParaRPr lang="en-US" altLang="en-US"/>
          </a:p>
        </p:txBody>
      </p:sp>
    </p:spTree>
    <p:extLst>
      <p:ext uri="{BB962C8B-B14F-4D97-AF65-F5344CB8AC3E}">
        <p14:creationId xmlns:p14="http://schemas.microsoft.com/office/powerpoint/2010/main" val="3460766794"/>
      </p:ext>
    </p:extLst>
  </p:cSld>
  <p:clrMapOvr>
    <a:masterClrMapping/>
  </p:clrMapOvr>
  <p:transition advClick="0" advTm="30100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6237"/>
            <a:ext cx="7016194" cy="763525"/>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1" y="1197405"/>
            <a:ext cx="7016194" cy="357616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8171" y="102393"/>
            <a:ext cx="8076896" cy="763525"/>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1/13/2022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3720DE5-19ED-441E-BB54-D8E6900A0CE4}"/>
              </a:ext>
            </a:extLst>
          </p:cNvPr>
          <p:cNvSpPr>
            <a:spLocks noGrp="1" noChangeArrowheads="1"/>
          </p:cNvSpPr>
          <p:nvPr>
            <p:ph type="title"/>
          </p:nvPr>
        </p:nvSpPr>
        <p:spPr bwMode="auto">
          <a:xfrm>
            <a:off x="457200" y="205979"/>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F6C9D51-2532-4FCB-8E72-8F43C652ED8A}"/>
              </a:ext>
            </a:extLst>
          </p:cNvPr>
          <p:cNvSpPr>
            <a:spLocks noGrp="1" noChangeArrowheads="1"/>
          </p:cNvSpPr>
          <p:nvPr>
            <p:ph type="body" idx="1"/>
          </p:nvPr>
        </p:nvSpPr>
        <p:spPr bwMode="auto">
          <a:xfrm>
            <a:off x="457200" y="1200151"/>
            <a:ext cx="8229600"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DC7FEF90-D8A3-4181-9804-54B721269E04}"/>
              </a:ext>
            </a:extLst>
          </p:cNvPr>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50"/>
            </a:lvl1pPr>
          </a:lstStyle>
          <a:p>
            <a:endParaRPr lang="en-US" altLang="en-US"/>
          </a:p>
        </p:txBody>
      </p:sp>
      <p:sp>
        <p:nvSpPr>
          <p:cNvPr id="1029" name="Rectangle 5">
            <a:extLst>
              <a:ext uri="{FF2B5EF4-FFF2-40B4-BE49-F238E27FC236}">
                <a16:creationId xmlns:a16="http://schemas.microsoft.com/office/drawing/2014/main" id="{8BA43090-1064-460E-A34C-A37B3A4D0860}"/>
              </a:ext>
            </a:extLst>
          </p:cNvPr>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50"/>
            </a:lvl1pPr>
          </a:lstStyle>
          <a:p>
            <a:endParaRPr lang="en-US" altLang="en-US"/>
          </a:p>
        </p:txBody>
      </p:sp>
      <p:sp>
        <p:nvSpPr>
          <p:cNvPr id="1030" name="Rectangle 6">
            <a:extLst>
              <a:ext uri="{FF2B5EF4-FFF2-40B4-BE49-F238E27FC236}">
                <a16:creationId xmlns:a16="http://schemas.microsoft.com/office/drawing/2014/main" id="{8883F950-7340-4618-8488-312BE1211C3E}"/>
              </a:ext>
            </a:extLst>
          </p:cNvPr>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50"/>
            </a:lvl1pPr>
          </a:lstStyle>
          <a:p>
            <a:fld id="{8F6C5AAE-8CFC-4D98-B5E6-A291CDE76BB6}" type="slidenum">
              <a:rPr lang="en-US" altLang="en-US"/>
              <a:pPr/>
              <a:t>‹#›</a:t>
            </a:fld>
            <a:endParaRPr lang="en-US" altLang="en-US"/>
          </a:p>
        </p:txBody>
      </p:sp>
      <p:pic>
        <p:nvPicPr>
          <p:cNvPr id="1031" name="Picture 7">
            <a:extLst>
              <a:ext uri="{FF2B5EF4-FFF2-40B4-BE49-F238E27FC236}">
                <a16:creationId xmlns:a16="http://schemas.microsoft.com/office/drawing/2014/main" id="{6A60E870-1288-46E0-B474-C709260D701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3192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advClick="0" advTm="301000"/>
  <p:txStyles>
    <p:title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p:titleStyle>
    <p:bodyStyle>
      <a:lvl1pPr marL="257175" indent="-257175" algn="l" rtl="0" eaLnBrk="1" fontAlgn="base" hangingPunct="1">
        <a:spcBef>
          <a:spcPct val="20000"/>
        </a:spcBef>
        <a:spcAft>
          <a:spcPct val="0"/>
        </a:spcAft>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hyperlink" Target="https://github.com/Alan-Lomax" TargetMode="External"/><Relationship Id="rId3" Type="http://schemas.openxmlformats.org/officeDocument/2006/relationships/hyperlink" Target="https://github.com/Alan-Lomax/DblDelay" TargetMode="External"/><Relationship Id="rId7" Type="http://schemas.openxmlformats.org/officeDocument/2006/relationships/hyperlink" Target="https://github.com/Alan-Lomax/Led2"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hyperlink" Target="https://github.com/Alan-Lomax/LCD_NHD2x20" TargetMode="External"/><Relationship Id="rId5" Type="http://schemas.openxmlformats.org/officeDocument/2006/relationships/hyperlink" Target="https://github.com/Alan-Lomax/Button" TargetMode="External"/><Relationship Id="rId4" Type="http://schemas.openxmlformats.org/officeDocument/2006/relationships/hyperlink" Target="https://github.com/Alan-Lomax/Timer" TargetMode="External"/><Relationship Id="rId9"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jpeg"/></Relationships>
</file>

<file path=ppt/slides/_rels/slide4.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2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20.xml"/><Relationship Id="rId11" Type="http://schemas.openxmlformats.org/officeDocument/2006/relationships/image" Target="../media/image7.png"/><Relationship Id="rId5" Type="http://schemas.openxmlformats.org/officeDocument/2006/relationships/slide" Target="slide12.xml"/><Relationship Id="rId10" Type="http://schemas.openxmlformats.org/officeDocument/2006/relationships/slide" Target="slide37.xml"/><Relationship Id="rId4" Type="http://schemas.openxmlformats.org/officeDocument/2006/relationships/slide" Target="slide8.xml"/><Relationship Id="rId9" Type="http://schemas.openxmlformats.org/officeDocument/2006/relationships/slide" Target="slide34.xml"/></Relationships>
</file>

<file path=ppt/slides/_rels/slide40.xml.rels><?xml version="1.0" encoding="UTF-8" standalone="yes"?>
<Relationships xmlns="http://schemas.openxmlformats.org/package/2006/relationships"><Relationship Id="rId8" Type="http://schemas.openxmlformats.org/officeDocument/2006/relationships/hyperlink" Target="http://mypractic.com/lesson-7-classes-in-c-language-for-arduino-button-as-an-object/" TargetMode="External"/><Relationship Id="rId3" Type="http://schemas.openxmlformats.org/officeDocument/2006/relationships/hyperlink" Target="https://learn.sparkfun.com/tutorials/data-types-in-arduino/all" TargetMode="External"/><Relationship Id="rId7" Type="http://schemas.openxmlformats.org/officeDocument/2006/relationships/hyperlink" Target="https://www.guru99.com/cpp-classes-objects.html" TargetMode="External"/><Relationship Id="rId12"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8.xml"/><Relationship Id="rId6" Type="http://schemas.openxmlformats.org/officeDocument/2006/relationships/hyperlink" Target="https://www.tutorialspoint.com/cplusplus/cpp_conditional_operator.htm" TargetMode="External"/><Relationship Id="rId11" Type="http://schemas.openxmlformats.org/officeDocument/2006/relationships/hyperlink" Target="https://www.acodersjourney.com/top-10-c-header-file-mistakes-and-how-to-fix-them/" TargetMode="External"/><Relationship Id="rId5" Type="http://schemas.openxmlformats.org/officeDocument/2006/relationships/hyperlink" Target="https://learn.adafruit.com/multi-tasking-the-arduino-part-1/overview" TargetMode="External"/><Relationship Id="rId10" Type="http://schemas.openxmlformats.org/officeDocument/2006/relationships/hyperlink" Target="http://paulmurraycbr.github.io/ArduinoTheOOWay.html" TargetMode="External"/><Relationship Id="rId4" Type="http://schemas.openxmlformats.org/officeDocument/2006/relationships/hyperlink" Target="http://users.ece.utexas.edu/~valvano/embed/chap3/chap3.htm" TargetMode="External"/><Relationship Id="rId9" Type="http://schemas.openxmlformats.org/officeDocument/2006/relationships/hyperlink" Target="https://www.geeksforgeeks.org/c-classes-and-objects/" TargetMode="Externa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528" y="817551"/>
            <a:ext cx="6260905" cy="1296084"/>
          </a:xfrm>
        </p:spPr>
        <p:txBody>
          <a:bodyPr>
            <a:noAutofit/>
          </a:bodyPr>
          <a:lstStyle/>
          <a:p>
            <a:r>
              <a:rPr lang="en-US" sz="2800" dirty="0"/>
              <a:t>Arduino</a:t>
            </a:r>
            <a:br>
              <a:rPr lang="en-US" sz="2800" dirty="0"/>
            </a:br>
            <a:r>
              <a:rPr lang="en-US" sz="2800" dirty="0"/>
              <a:t>Class Programming</a:t>
            </a:r>
            <a:br>
              <a:rPr lang="en-US" sz="2800" dirty="0"/>
            </a:br>
            <a:r>
              <a:rPr lang="en-US" sz="2800" dirty="0"/>
              <a:t>with Examples</a:t>
            </a:r>
          </a:p>
        </p:txBody>
      </p:sp>
      <p:sp>
        <p:nvSpPr>
          <p:cNvPr id="5" name="Subtitle 4">
            <a:extLst>
              <a:ext uri="{FF2B5EF4-FFF2-40B4-BE49-F238E27FC236}">
                <a16:creationId xmlns:a16="http://schemas.microsoft.com/office/drawing/2014/main" id="{8FE3DC35-3C64-4660-A8CC-530FC89DB7C0}"/>
              </a:ext>
            </a:extLst>
          </p:cNvPr>
          <p:cNvSpPr>
            <a:spLocks noGrp="1"/>
          </p:cNvSpPr>
          <p:nvPr>
            <p:ph type="subTitle" idx="1"/>
          </p:nvPr>
        </p:nvSpPr>
        <p:spPr>
          <a:xfrm>
            <a:off x="203200" y="2381708"/>
            <a:ext cx="3835400" cy="380084"/>
          </a:xfrm>
          <a:solidFill>
            <a:schemeClr val="accent6">
              <a:lumMod val="75000"/>
            </a:schemeClr>
          </a:solidFill>
        </p:spPr>
        <p:txBody>
          <a:bodyPr anchor="ctr" anchorCtr="0">
            <a:normAutofit fontScale="77500" lnSpcReduction="20000"/>
          </a:bodyPr>
          <a:lstStyle/>
          <a:p>
            <a:r>
              <a:rPr lang="en-US" dirty="0">
                <a:solidFill>
                  <a:schemeClr val="tx1"/>
                </a:solidFill>
              </a:rPr>
              <a:t>Part 2: Code Review &amp; Demo</a:t>
            </a:r>
          </a:p>
        </p:txBody>
      </p:sp>
      <p:sp>
        <p:nvSpPr>
          <p:cNvPr id="4" name="Subtitle 4">
            <a:extLst>
              <a:ext uri="{FF2B5EF4-FFF2-40B4-BE49-F238E27FC236}">
                <a16:creationId xmlns:a16="http://schemas.microsoft.com/office/drawing/2014/main" id="{D59EB138-533B-419C-90C5-50F424F49BB0}"/>
              </a:ext>
            </a:extLst>
          </p:cNvPr>
          <p:cNvSpPr txBox="1">
            <a:spLocks/>
          </p:cNvSpPr>
          <p:nvPr/>
        </p:nvSpPr>
        <p:spPr>
          <a:xfrm>
            <a:off x="203200" y="3754449"/>
            <a:ext cx="2903531" cy="1143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Alan Lomax</a:t>
            </a:r>
          </a:p>
          <a:p>
            <a:r>
              <a:rPr lang="en-US" sz="1400" dirty="0"/>
              <a:t>M8640</a:t>
            </a:r>
          </a:p>
        </p:txBody>
      </p:sp>
      <p:pic>
        <p:nvPicPr>
          <p:cNvPr id="6" name="Picture 2" descr="MERG Logo">
            <a:extLst>
              <a:ext uri="{FF2B5EF4-FFF2-40B4-BE49-F238E27FC236}">
                <a16:creationId xmlns:a16="http://schemas.microsoft.com/office/drawing/2014/main" id="{6652F61E-6C19-4335-BD79-B5C751A7C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55084"/>
            <a:ext cx="1940824" cy="7624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9DEE34C-FA43-48F9-99DE-C77795D449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286925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Typical File Arrangement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2" name="Rectangle 1">
            <a:extLst>
              <a:ext uri="{FF2B5EF4-FFF2-40B4-BE49-F238E27FC236}">
                <a16:creationId xmlns:a16="http://schemas.microsoft.com/office/drawing/2014/main" id="{E4033C97-9E42-438B-9F64-FCDB315673E9}"/>
              </a:ext>
            </a:extLst>
          </p:cNvPr>
          <p:cNvSpPr/>
          <p:nvPr/>
        </p:nvSpPr>
        <p:spPr>
          <a:xfrm>
            <a:off x="1143000" y="1962150"/>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Sketch</a:t>
            </a:r>
          </a:p>
        </p:txBody>
      </p:sp>
      <p:sp>
        <p:nvSpPr>
          <p:cNvPr id="10" name="Rectangle 9">
            <a:extLst>
              <a:ext uri="{FF2B5EF4-FFF2-40B4-BE49-F238E27FC236}">
                <a16:creationId xmlns:a16="http://schemas.microsoft.com/office/drawing/2014/main" id="{DFADDBC3-7317-4D05-BBCE-5B79A27A9295}"/>
              </a:ext>
            </a:extLst>
          </p:cNvPr>
          <p:cNvSpPr/>
          <p:nvPr/>
        </p:nvSpPr>
        <p:spPr>
          <a:xfrm>
            <a:off x="4191000" y="1657350"/>
            <a:ext cx="2057400" cy="90705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Header File</a:t>
            </a:r>
          </a:p>
        </p:txBody>
      </p:sp>
      <p:sp>
        <p:nvSpPr>
          <p:cNvPr id="11" name="Rectangle 10">
            <a:extLst>
              <a:ext uri="{FF2B5EF4-FFF2-40B4-BE49-F238E27FC236}">
                <a16:creationId xmlns:a16="http://schemas.microsoft.com/office/drawing/2014/main" id="{D9965A67-64E0-4178-82EC-A604ADD32FE2}"/>
              </a:ext>
            </a:extLst>
          </p:cNvPr>
          <p:cNvSpPr/>
          <p:nvPr/>
        </p:nvSpPr>
        <p:spPr>
          <a:xfrm>
            <a:off x="4191000" y="2610123"/>
            <a:ext cx="2057400" cy="1219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CPP File</a:t>
            </a:r>
          </a:p>
        </p:txBody>
      </p:sp>
      <p:sp>
        <p:nvSpPr>
          <p:cNvPr id="7" name="Rectangle 6">
            <a:extLst>
              <a:ext uri="{FF2B5EF4-FFF2-40B4-BE49-F238E27FC236}">
                <a16:creationId xmlns:a16="http://schemas.microsoft.com/office/drawing/2014/main" id="{861D812D-1B8E-4382-B877-29F161D7FBEA}"/>
              </a:ext>
            </a:extLst>
          </p:cNvPr>
          <p:cNvSpPr/>
          <p:nvPr/>
        </p:nvSpPr>
        <p:spPr>
          <a:xfrm>
            <a:off x="1219200" y="1986643"/>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0000"/>
                </a:solidFill>
              </a:rPr>
              <a:t>#include header File</a:t>
            </a:r>
          </a:p>
        </p:txBody>
      </p:sp>
      <p:sp>
        <p:nvSpPr>
          <p:cNvPr id="8" name="Rectangle 7">
            <a:extLst>
              <a:ext uri="{FF2B5EF4-FFF2-40B4-BE49-F238E27FC236}">
                <a16:creationId xmlns:a16="http://schemas.microsoft.com/office/drawing/2014/main" id="{C10D932C-861E-4942-B493-7E5267E103D8}"/>
              </a:ext>
            </a:extLst>
          </p:cNvPr>
          <p:cNvSpPr/>
          <p:nvPr/>
        </p:nvSpPr>
        <p:spPr>
          <a:xfrm>
            <a:off x="4267200" y="2647950"/>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0000"/>
                </a:solidFill>
              </a:rPr>
              <a:t>#include header File</a:t>
            </a:r>
          </a:p>
        </p:txBody>
      </p:sp>
      <p:grpSp>
        <p:nvGrpSpPr>
          <p:cNvPr id="6" name="Group 5">
            <a:extLst>
              <a:ext uri="{FF2B5EF4-FFF2-40B4-BE49-F238E27FC236}">
                <a16:creationId xmlns:a16="http://schemas.microsoft.com/office/drawing/2014/main" id="{A5D2415B-3FD2-498A-89BF-B907DAA51A24}"/>
              </a:ext>
            </a:extLst>
          </p:cNvPr>
          <p:cNvGrpSpPr/>
          <p:nvPr/>
        </p:nvGrpSpPr>
        <p:grpSpPr>
          <a:xfrm>
            <a:off x="6021977" y="1504950"/>
            <a:ext cx="1598023" cy="2748099"/>
            <a:chOff x="6021977" y="1662249"/>
            <a:chExt cx="1598023" cy="2590800"/>
          </a:xfrm>
        </p:grpSpPr>
        <p:sp>
          <p:nvSpPr>
            <p:cNvPr id="3" name="Right Brace 2">
              <a:extLst>
                <a:ext uri="{FF2B5EF4-FFF2-40B4-BE49-F238E27FC236}">
                  <a16:creationId xmlns:a16="http://schemas.microsoft.com/office/drawing/2014/main" id="{6E974F93-E3AC-47BE-A533-F235405E1CE6}"/>
                </a:ext>
              </a:extLst>
            </p:cNvPr>
            <p:cNvSpPr/>
            <p:nvPr/>
          </p:nvSpPr>
          <p:spPr>
            <a:xfrm>
              <a:off x="6021977" y="1662249"/>
              <a:ext cx="685800" cy="259080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5" name="TextBox 4">
              <a:extLst>
                <a:ext uri="{FF2B5EF4-FFF2-40B4-BE49-F238E27FC236}">
                  <a16:creationId xmlns:a16="http://schemas.microsoft.com/office/drawing/2014/main" id="{3B4ECFF8-6B43-49D7-86CF-6A7B0986037B}"/>
                </a:ext>
              </a:extLst>
            </p:cNvPr>
            <p:cNvSpPr txBox="1"/>
            <p:nvPr/>
          </p:nvSpPr>
          <p:spPr>
            <a:xfrm>
              <a:off x="6479177" y="2607129"/>
              <a:ext cx="1140823" cy="646331"/>
            </a:xfrm>
            <a:prstGeom prst="rect">
              <a:avLst/>
            </a:prstGeom>
            <a:noFill/>
          </p:spPr>
          <p:txBody>
            <a:bodyPr wrap="square" rtlCol="0">
              <a:spAutoFit/>
            </a:bodyPr>
            <a:lstStyle/>
            <a:p>
              <a:r>
                <a:rPr lang="en-US" dirty="0">
                  <a:solidFill>
                    <a:srgbClr val="FF0000"/>
                  </a:solidFill>
                </a:rPr>
                <a:t>Matched</a:t>
              </a:r>
            </a:p>
            <a:p>
              <a:r>
                <a:rPr lang="en-US" dirty="0">
                  <a:solidFill>
                    <a:srgbClr val="FF0000"/>
                  </a:solidFill>
                </a:rPr>
                <a:t>Set</a:t>
              </a:r>
            </a:p>
          </p:txBody>
        </p:sp>
      </p:grpSp>
    </p:spTree>
    <p:extLst>
      <p:ext uri="{BB962C8B-B14F-4D97-AF65-F5344CB8AC3E}">
        <p14:creationId xmlns:p14="http://schemas.microsoft.com/office/powerpoint/2010/main" val="261245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All in one View</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2" name="Rectangle 1">
            <a:extLst>
              <a:ext uri="{FF2B5EF4-FFF2-40B4-BE49-F238E27FC236}">
                <a16:creationId xmlns:a16="http://schemas.microsoft.com/office/drawing/2014/main" id="{E4033C97-9E42-438B-9F64-FCDB315673E9}"/>
              </a:ext>
            </a:extLst>
          </p:cNvPr>
          <p:cNvSpPr/>
          <p:nvPr/>
        </p:nvSpPr>
        <p:spPr>
          <a:xfrm>
            <a:off x="3276600" y="1790972"/>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Sketch</a:t>
            </a:r>
          </a:p>
        </p:txBody>
      </p:sp>
      <p:sp>
        <p:nvSpPr>
          <p:cNvPr id="10" name="Rectangle 9">
            <a:extLst>
              <a:ext uri="{FF2B5EF4-FFF2-40B4-BE49-F238E27FC236}">
                <a16:creationId xmlns:a16="http://schemas.microsoft.com/office/drawing/2014/main" id="{DFADDBC3-7317-4D05-BBCE-5B79A27A9295}"/>
              </a:ext>
            </a:extLst>
          </p:cNvPr>
          <p:cNvSpPr/>
          <p:nvPr/>
        </p:nvSpPr>
        <p:spPr>
          <a:xfrm>
            <a:off x="3276600" y="895350"/>
            <a:ext cx="2057400" cy="90705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Header ‘Code’</a:t>
            </a:r>
          </a:p>
        </p:txBody>
      </p:sp>
      <p:sp>
        <p:nvSpPr>
          <p:cNvPr id="11" name="Rectangle 10">
            <a:extLst>
              <a:ext uri="{FF2B5EF4-FFF2-40B4-BE49-F238E27FC236}">
                <a16:creationId xmlns:a16="http://schemas.microsoft.com/office/drawing/2014/main" id="{D9965A67-64E0-4178-82EC-A604ADD32FE2}"/>
              </a:ext>
            </a:extLst>
          </p:cNvPr>
          <p:cNvSpPr/>
          <p:nvPr/>
        </p:nvSpPr>
        <p:spPr>
          <a:xfrm>
            <a:off x="3276600" y="3021593"/>
            <a:ext cx="2057400" cy="1219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 ‘Code’</a:t>
            </a:r>
          </a:p>
        </p:txBody>
      </p:sp>
      <p:sp>
        <p:nvSpPr>
          <p:cNvPr id="13" name="TextBox 12">
            <a:extLst>
              <a:ext uri="{FF2B5EF4-FFF2-40B4-BE49-F238E27FC236}">
                <a16:creationId xmlns:a16="http://schemas.microsoft.com/office/drawing/2014/main" id="{0FAA243E-5878-4796-B0EC-FD081ACD4377}"/>
              </a:ext>
            </a:extLst>
          </p:cNvPr>
          <p:cNvSpPr txBox="1"/>
          <p:nvPr/>
        </p:nvSpPr>
        <p:spPr>
          <a:xfrm>
            <a:off x="981892" y="4381057"/>
            <a:ext cx="4589416" cy="369332"/>
          </a:xfrm>
          <a:prstGeom prst="rect">
            <a:avLst/>
          </a:prstGeom>
          <a:noFill/>
        </p:spPr>
        <p:txBody>
          <a:bodyPr wrap="square">
            <a:spAutoFit/>
          </a:bodyPr>
          <a:lstStyle/>
          <a:p>
            <a:r>
              <a:rPr lang="en-US" dirty="0"/>
              <a:t>A </a:t>
            </a:r>
            <a:r>
              <a:rPr lang="en-US" b="1" dirty="0"/>
              <a:t>Quick Demo </a:t>
            </a:r>
            <a:r>
              <a:rPr lang="en-US" dirty="0"/>
              <a:t>of All in one code. </a:t>
            </a:r>
          </a:p>
        </p:txBody>
      </p:sp>
    </p:spTree>
    <p:extLst>
      <p:ext uri="{BB962C8B-B14F-4D97-AF65-F5344CB8AC3E}">
        <p14:creationId xmlns:p14="http://schemas.microsoft.com/office/powerpoint/2010/main" val="135934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Pick Up from Part 1</a:t>
            </a: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3</a:t>
            </a:r>
          </a:p>
        </p:txBody>
      </p:sp>
      <p:sp>
        <p:nvSpPr>
          <p:cNvPr id="6" name="Flowchart: Terminator 5">
            <a:extLst>
              <a:ext uri="{FF2B5EF4-FFF2-40B4-BE49-F238E27FC236}">
                <a16:creationId xmlns:a16="http://schemas.microsoft.com/office/drawing/2014/main" id="{5EE576E7-F661-4017-82F7-C98F7D27BD41}"/>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488533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Typical File Arrangement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2" name="Rectangle 1">
            <a:extLst>
              <a:ext uri="{FF2B5EF4-FFF2-40B4-BE49-F238E27FC236}">
                <a16:creationId xmlns:a16="http://schemas.microsoft.com/office/drawing/2014/main" id="{E4033C97-9E42-438B-9F64-FCDB315673E9}"/>
              </a:ext>
            </a:extLst>
          </p:cNvPr>
          <p:cNvSpPr/>
          <p:nvPr/>
        </p:nvSpPr>
        <p:spPr>
          <a:xfrm>
            <a:off x="1143000" y="1962150"/>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Sketch</a:t>
            </a:r>
          </a:p>
        </p:txBody>
      </p:sp>
      <p:sp>
        <p:nvSpPr>
          <p:cNvPr id="10" name="Rectangle 9">
            <a:extLst>
              <a:ext uri="{FF2B5EF4-FFF2-40B4-BE49-F238E27FC236}">
                <a16:creationId xmlns:a16="http://schemas.microsoft.com/office/drawing/2014/main" id="{DFADDBC3-7317-4D05-BBCE-5B79A27A9295}"/>
              </a:ext>
            </a:extLst>
          </p:cNvPr>
          <p:cNvSpPr/>
          <p:nvPr/>
        </p:nvSpPr>
        <p:spPr>
          <a:xfrm>
            <a:off x="4191000" y="1662249"/>
            <a:ext cx="2057400" cy="90215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Header File</a:t>
            </a:r>
          </a:p>
        </p:txBody>
      </p:sp>
      <p:sp>
        <p:nvSpPr>
          <p:cNvPr id="11" name="Rectangle 10">
            <a:extLst>
              <a:ext uri="{FF2B5EF4-FFF2-40B4-BE49-F238E27FC236}">
                <a16:creationId xmlns:a16="http://schemas.microsoft.com/office/drawing/2014/main" id="{D9965A67-64E0-4178-82EC-A604ADD32FE2}"/>
              </a:ext>
            </a:extLst>
          </p:cNvPr>
          <p:cNvSpPr/>
          <p:nvPr/>
        </p:nvSpPr>
        <p:spPr>
          <a:xfrm>
            <a:off x="4191000" y="2610123"/>
            <a:ext cx="2057400" cy="1219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CPP File</a:t>
            </a:r>
          </a:p>
        </p:txBody>
      </p:sp>
      <p:sp>
        <p:nvSpPr>
          <p:cNvPr id="7" name="Rectangle 6">
            <a:extLst>
              <a:ext uri="{FF2B5EF4-FFF2-40B4-BE49-F238E27FC236}">
                <a16:creationId xmlns:a16="http://schemas.microsoft.com/office/drawing/2014/main" id="{861D812D-1B8E-4382-B877-29F161D7FBEA}"/>
              </a:ext>
            </a:extLst>
          </p:cNvPr>
          <p:cNvSpPr/>
          <p:nvPr/>
        </p:nvSpPr>
        <p:spPr>
          <a:xfrm>
            <a:off x="1181100" y="2952750"/>
            <a:ext cx="1905000" cy="193897"/>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rPr>
              <a:t>Create and use classes</a:t>
            </a:r>
          </a:p>
        </p:txBody>
      </p:sp>
      <p:sp>
        <p:nvSpPr>
          <p:cNvPr id="8" name="Rectangle 7">
            <a:extLst>
              <a:ext uri="{FF2B5EF4-FFF2-40B4-BE49-F238E27FC236}">
                <a16:creationId xmlns:a16="http://schemas.microsoft.com/office/drawing/2014/main" id="{C10D932C-861E-4942-B493-7E5267E103D8}"/>
              </a:ext>
            </a:extLst>
          </p:cNvPr>
          <p:cNvSpPr/>
          <p:nvPr/>
        </p:nvSpPr>
        <p:spPr>
          <a:xfrm>
            <a:off x="4191000" y="2252798"/>
            <a:ext cx="20574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Define what the functions look like</a:t>
            </a:r>
          </a:p>
        </p:txBody>
      </p:sp>
      <p:sp>
        <p:nvSpPr>
          <p:cNvPr id="12" name="Rectangle 11">
            <a:extLst>
              <a:ext uri="{FF2B5EF4-FFF2-40B4-BE49-F238E27FC236}">
                <a16:creationId xmlns:a16="http://schemas.microsoft.com/office/drawing/2014/main" id="{D31F60E1-F438-4C8B-9845-E8611F2FB048}"/>
              </a:ext>
            </a:extLst>
          </p:cNvPr>
          <p:cNvSpPr/>
          <p:nvPr/>
        </p:nvSpPr>
        <p:spPr>
          <a:xfrm>
            <a:off x="1219200" y="1986643"/>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0000"/>
                </a:solidFill>
              </a:rPr>
              <a:t>#include header File</a:t>
            </a:r>
          </a:p>
        </p:txBody>
      </p:sp>
      <p:sp>
        <p:nvSpPr>
          <p:cNvPr id="13" name="Rectangle 12">
            <a:extLst>
              <a:ext uri="{FF2B5EF4-FFF2-40B4-BE49-F238E27FC236}">
                <a16:creationId xmlns:a16="http://schemas.microsoft.com/office/drawing/2014/main" id="{01F29F70-3CF2-44B1-B76A-66FA79D44223}"/>
              </a:ext>
            </a:extLst>
          </p:cNvPr>
          <p:cNvSpPr/>
          <p:nvPr/>
        </p:nvSpPr>
        <p:spPr>
          <a:xfrm>
            <a:off x="4267200" y="2647950"/>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0000"/>
                </a:solidFill>
              </a:rPr>
              <a:t>#include header File</a:t>
            </a:r>
          </a:p>
        </p:txBody>
      </p:sp>
      <p:sp>
        <p:nvSpPr>
          <p:cNvPr id="14" name="Rectangle 13">
            <a:extLst>
              <a:ext uri="{FF2B5EF4-FFF2-40B4-BE49-F238E27FC236}">
                <a16:creationId xmlns:a16="http://schemas.microsoft.com/office/drawing/2014/main" id="{52F50C3E-8A27-4E38-A6FE-0A3B94BFED53}"/>
              </a:ext>
            </a:extLst>
          </p:cNvPr>
          <p:cNvSpPr/>
          <p:nvPr/>
        </p:nvSpPr>
        <p:spPr>
          <a:xfrm>
            <a:off x="4191000" y="3524523"/>
            <a:ext cx="20574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rPr>
              <a:t>Implement the functions</a:t>
            </a:r>
          </a:p>
        </p:txBody>
      </p:sp>
    </p:spTree>
    <p:extLst>
      <p:ext uri="{BB962C8B-B14F-4D97-AF65-F5344CB8AC3E}">
        <p14:creationId xmlns:p14="http://schemas.microsoft.com/office/powerpoint/2010/main" val="57196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C388B4-4A4B-4E0F-9B00-519EF976EC62}"/>
              </a:ext>
            </a:extLst>
          </p:cNvPr>
          <p:cNvSpPr>
            <a:spLocks noGrp="1"/>
          </p:cNvSpPr>
          <p:nvPr>
            <p:ph type="title"/>
          </p:nvPr>
        </p:nvSpPr>
        <p:spPr>
          <a:xfrm>
            <a:off x="426721" y="133350"/>
            <a:ext cx="7016194" cy="763525"/>
          </a:xfrm>
        </p:spPr>
        <p:txBody>
          <a:bodyPr/>
          <a:lstStyle/>
          <a:p>
            <a:r>
              <a:rPr lang="en-US" dirty="0"/>
              <a:t>Header File</a:t>
            </a:r>
          </a:p>
        </p:txBody>
      </p:sp>
      <p:sp>
        <p:nvSpPr>
          <p:cNvPr id="6" name="Content Placeholder 5">
            <a:extLst>
              <a:ext uri="{FF2B5EF4-FFF2-40B4-BE49-F238E27FC236}">
                <a16:creationId xmlns:a16="http://schemas.microsoft.com/office/drawing/2014/main" id="{D59BBCBD-7DCA-4653-A136-D506BEC6880E}"/>
              </a:ext>
            </a:extLst>
          </p:cNvPr>
          <p:cNvSpPr>
            <a:spLocks noGrp="1"/>
          </p:cNvSpPr>
          <p:nvPr>
            <p:ph idx="1"/>
          </p:nvPr>
        </p:nvSpPr>
        <p:spPr>
          <a:xfrm>
            <a:off x="426721" y="899161"/>
            <a:ext cx="7275272" cy="2891790"/>
          </a:xfrm>
        </p:spPr>
        <p:txBody>
          <a:bodyPr>
            <a:normAutofit fontScale="77500" lnSpcReduction="20000"/>
          </a:bodyPr>
          <a:lstStyle/>
          <a:p>
            <a:r>
              <a:rPr lang="en-US" sz="2000" dirty="0"/>
              <a:t>Declares the private and public member </a:t>
            </a:r>
            <a:r>
              <a:rPr lang="en-US" sz="2000" dirty="0">
                <a:solidFill>
                  <a:srgbClr val="3333FF"/>
                </a:solidFill>
              </a:rPr>
              <a:t>variables</a:t>
            </a:r>
            <a:r>
              <a:rPr lang="en-US" sz="2000" dirty="0"/>
              <a:t> and </a:t>
            </a:r>
            <a:r>
              <a:rPr lang="en-US" sz="2000" dirty="0">
                <a:solidFill>
                  <a:srgbClr val="3333FF"/>
                </a:solidFill>
              </a:rPr>
              <a:t>functions</a:t>
            </a:r>
            <a:r>
              <a:rPr lang="en-US" sz="2000" dirty="0"/>
              <a:t> for our class</a:t>
            </a:r>
          </a:p>
          <a:p>
            <a:r>
              <a:rPr lang="en-US" sz="2000" dirty="0"/>
              <a:t>Each defined item is called a ‘</a:t>
            </a:r>
            <a:r>
              <a:rPr lang="en-US" sz="2000" b="1" dirty="0"/>
              <a:t>prototype</a:t>
            </a:r>
            <a:r>
              <a:rPr lang="en-US" sz="2000" dirty="0"/>
              <a:t>’.</a:t>
            </a:r>
          </a:p>
          <a:p>
            <a:r>
              <a:rPr lang="en-US" sz="2000" b="1" dirty="0"/>
              <a:t>Prototype</a:t>
            </a:r>
            <a:r>
              <a:rPr lang="en-US" sz="2000" dirty="0"/>
              <a:t> = strict definition of  passed variable types, their order, and also the returned variable type. This is very important so the compiler knows later on (in your sketch) what is a expected for the variables or function calls. </a:t>
            </a:r>
          </a:p>
          <a:p>
            <a:r>
              <a:rPr lang="en-US" sz="2000" dirty="0"/>
              <a:t>Note: You can have variations of similar function calls but each one has a distinct ‘signature’ </a:t>
            </a:r>
            <a:r>
              <a:rPr lang="en-US" sz="2100" dirty="0"/>
              <a:t>A type signature includes the number, types and order of the arguments contained by a function.</a:t>
            </a:r>
          </a:p>
          <a:p>
            <a:r>
              <a:rPr lang="en-US" sz="2100" dirty="0"/>
              <a:t>We will see later the Led2 class has two constructors (with different signatures)</a:t>
            </a:r>
          </a:p>
          <a:p>
            <a:r>
              <a:rPr lang="en-US" sz="2000" dirty="0"/>
              <a:t>The header could also implement functions (inside or outside of the class). Even though style guides may frown at it … it can still be done.</a:t>
            </a:r>
          </a:p>
          <a:p>
            <a:r>
              <a:rPr lang="en-US" sz="2000" b="1" dirty="0"/>
              <a:t>One Line from the header file: </a:t>
            </a:r>
          </a:p>
        </p:txBody>
      </p:sp>
      <p:sp>
        <p:nvSpPr>
          <p:cNvPr id="7" name="TextBox 6">
            <a:extLst>
              <a:ext uri="{FF2B5EF4-FFF2-40B4-BE49-F238E27FC236}">
                <a16:creationId xmlns:a16="http://schemas.microsoft.com/office/drawing/2014/main" id="{37305FED-1A14-482D-B2C3-148783605100}"/>
              </a:ext>
            </a:extLst>
          </p:cNvPr>
          <p:cNvSpPr txBox="1"/>
          <p:nvPr/>
        </p:nvSpPr>
        <p:spPr>
          <a:xfrm>
            <a:off x="685800" y="4244339"/>
            <a:ext cx="7016193" cy="369332"/>
          </a:xfrm>
          <a:prstGeom prst="rect">
            <a:avLst/>
          </a:prstGeom>
          <a:solidFill>
            <a:schemeClr val="bg1">
              <a:lumMod val="85000"/>
            </a:schemeClr>
          </a:solidFill>
          <a:ln>
            <a:solidFill>
              <a:schemeClr val="tx1"/>
            </a:solidFill>
          </a:ln>
        </p:spPr>
        <p:txBody>
          <a:bodyPr wrap="square">
            <a:spAutoFit/>
          </a:bodyPr>
          <a:lstStyle/>
          <a:p>
            <a:r>
              <a:rPr lang="en-US" dirty="0"/>
              <a:t>void </a:t>
            </a:r>
            <a:r>
              <a:rPr lang="en-US" dirty="0" err="1"/>
              <a:t>onTime</a:t>
            </a:r>
            <a:r>
              <a:rPr lang="en-US" dirty="0"/>
              <a:t>(long on);               // Set the </a:t>
            </a:r>
            <a:r>
              <a:rPr lang="en-US" dirty="0" err="1"/>
              <a:t>onTime</a:t>
            </a:r>
            <a:r>
              <a:rPr lang="en-US" dirty="0"/>
              <a:t> to a new value</a:t>
            </a:r>
          </a:p>
        </p:txBody>
      </p:sp>
    </p:spTree>
    <p:extLst>
      <p:ext uri="{BB962C8B-B14F-4D97-AF65-F5344CB8AC3E}">
        <p14:creationId xmlns:p14="http://schemas.microsoft.com/office/powerpoint/2010/main" val="211207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1000"/>
                                        <p:tgtEl>
                                          <p:spTgt spid="7"/>
                                        </p:tgtEl>
                                      </p:cBhvr>
                                    </p:animEffect>
                                    <p:anim calcmode="lin" valueType="num">
                                      <p:cBhvr>
                                        <p:cTn id="57" dur="1000" fill="hold"/>
                                        <p:tgtEl>
                                          <p:spTgt spid="7"/>
                                        </p:tgtEl>
                                        <p:attrNameLst>
                                          <p:attrName>ppt_x</p:attrName>
                                        </p:attrNameLst>
                                      </p:cBhvr>
                                      <p:tavLst>
                                        <p:tav tm="0">
                                          <p:val>
                                            <p:strVal val="#ppt_x"/>
                                          </p:val>
                                        </p:tav>
                                        <p:tav tm="100000">
                                          <p:val>
                                            <p:strVal val="#ppt_x"/>
                                          </p:val>
                                        </p:tav>
                                      </p:tavLst>
                                    </p:anim>
                                    <p:anim calcmode="lin" valueType="num">
                                      <p:cBhvr>
                                        <p:cTn id="5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The Header File</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34" name="TextBox 33">
            <a:extLst>
              <a:ext uri="{FF2B5EF4-FFF2-40B4-BE49-F238E27FC236}">
                <a16:creationId xmlns:a16="http://schemas.microsoft.com/office/drawing/2014/main" id="{45981F2C-3361-4469-98EE-F5ABB63DDFC3}"/>
              </a:ext>
            </a:extLst>
          </p:cNvPr>
          <p:cNvSpPr txBox="1"/>
          <p:nvPr/>
        </p:nvSpPr>
        <p:spPr>
          <a:xfrm>
            <a:off x="4821150" y="407896"/>
            <a:ext cx="2652244" cy="461665"/>
          </a:xfrm>
          <a:prstGeom prst="rect">
            <a:avLst/>
          </a:prstGeom>
          <a:solidFill>
            <a:schemeClr val="bg2">
              <a:lumMod val="90000"/>
            </a:schemeClr>
          </a:solidFill>
        </p:spPr>
        <p:txBody>
          <a:bodyPr wrap="square" rtlCol="0">
            <a:spAutoFit/>
          </a:bodyPr>
          <a:lstStyle/>
          <a:p>
            <a:r>
              <a:rPr lang="en-US" sz="1200" dirty="0"/>
              <a:t>- a header file (*.h) and</a:t>
            </a:r>
          </a:p>
          <a:p>
            <a:r>
              <a:rPr lang="en-US" sz="1200" dirty="0">
                <a:solidFill>
                  <a:schemeClr val="bg1">
                    <a:lumMod val="65000"/>
                  </a:schemeClr>
                </a:solidFill>
              </a:rPr>
              <a:t>- a C++ program (*.CPP)</a:t>
            </a:r>
          </a:p>
        </p:txBody>
      </p:sp>
      <p:sp>
        <p:nvSpPr>
          <p:cNvPr id="3" name="TextBox 2">
            <a:extLst>
              <a:ext uri="{FF2B5EF4-FFF2-40B4-BE49-F238E27FC236}">
                <a16:creationId xmlns:a16="http://schemas.microsoft.com/office/drawing/2014/main" id="{EF984A4E-3A44-4459-A132-2CB3BE335382}"/>
              </a:ext>
            </a:extLst>
          </p:cNvPr>
          <p:cNvSpPr txBox="1"/>
          <p:nvPr/>
        </p:nvSpPr>
        <p:spPr>
          <a:xfrm>
            <a:off x="326747" y="847236"/>
            <a:ext cx="7277100" cy="3693319"/>
          </a:xfrm>
          <a:prstGeom prst="rect">
            <a:avLst/>
          </a:prstGeom>
          <a:noFill/>
        </p:spPr>
        <p:txBody>
          <a:bodyPr wrap="square" rtlCol="0">
            <a:spAutoFit/>
          </a:bodyPr>
          <a:lstStyle/>
          <a:p>
            <a:r>
              <a:rPr lang="en-US" sz="900" b="1" dirty="0">
                <a:solidFill>
                  <a:srgbClr val="FF0000"/>
                </a:solidFill>
                <a:latin typeface="Courier New" panose="02070309020205020404" pitchFamily="49" charset="0"/>
                <a:cs typeface="Courier New" panose="02070309020205020404" pitchFamily="49" charset="0"/>
              </a:rPr>
              <a:t>{ snip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 Led2_H                                          **</a:t>
            </a:r>
          </a:p>
          <a:p>
            <a:r>
              <a:rPr lang="en-US" sz="900" dirty="0">
                <a:latin typeface="Courier New" panose="02070309020205020404" pitchFamily="49" charset="0"/>
                <a:cs typeface="Courier New" panose="02070309020205020404" pitchFamily="49" charset="0"/>
              </a:rPr>
              <a:t> **                                                 **</a:t>
            </a:r>
          </a:p>
          <a:p>
            <a:r>
              <a:rPr lang="en-US" sz="900" dirty="0">
                <a:latin typeface="Courier New" panose="02070309020205020404" pitchFamily="49" charset="0"/>
                <a:cs typeface="Courier New" panose="02070309020205020404" pitchFamily="49" charset="0"/>
              </a:rPr>
              <a:t> ** This class implements standard LED on-off       **</a:t>
            </a:r>
          </a:p>
          <a:p>
            <a:r>
              <a:rPr lang="en-US" sz="900" dirty="0">
                <a:latin typeface="Courier New" panose="02070309020205020404" pitchFamily="49" charset="0"/>
                <a:cs typeface="Courier New" panose="02070309020205020404" pitchFamily="49" charset="0"/>
              </a:rPr>
              <a:t> ** logic on a pin you specify plus a configurable  **</a:t>
            </a:r>
          </a:p>
          <a:p>
            <a:r>
              <a:rPr lang="en-US" sz="900" dirty="0">
                <a:latin typeface="Courier New" panose="02070309020205020404" pitchFamily="49" charset="0"/>
                <a:cs typeface="Courier New" panose="02070309020205020404" pitchFamily="49" charset="0"/>
              </a:rPr>
              <a:t> ** blinking effect. It does so without any delay   **</a:t>
            </a:r>
          </a:p>
          <a:p>
            <a:r>
              <a:rPr lang="en-US" sz="900" dirty="0">
                <a:latin typeface="Courier New" panose="02070309020205020404" pitchFamily="49" charset="0"/>
                <a:cs typeface="Courier New" panose="02070309020205020404" pitchFamily="49" charset="0"/>
              </a:rPr>
              <a:t> ** calls. (no blocking code)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class Led2 {</a:t>
            </a:r>
          </a:p>
          <a:p>
            <a:r>
              <a:rPr lang="en-US" sz="900" dirty="0">
                <a:latin typeface="Courier New" panose="02070309020205020404" pitchFamily="49" charset="0"/>
                <a:cs typeface="Courier New" panose="02070309020205020404" pitchFamily="49" charset="0"/>
              </a:rPr>
              <a:t>  private:</a:t>
            </a:r>
          </a:p>
          <a:p>
            <a:r>
              <a:rPr lang="en-US" sz="900" dirty="0">
                <a:latin typeface="Courier New" panose="02070309020205020404" pitchFamily="49" charset="0"/>
                <a:cs typeface="Courier New" panose="02070309020205020404" pitchFamily="49" charset="0"/>
              </a:rPr>
              <a:t>    int _pin;                           // the number of the LED pin</a:t>
            </a:r>
          </a:p>
          <a:p>
            <a:r>
              <a:rPr lang="en-US" sz="900" dirty="0">
                <a:latin typeface="Courier New" panose="02070309020205020404" pitchFamily="49" charset="0"/>
                <a:cs typeface="Courier New" panose="02070309020205020404" pitchFamily="49" charset="0"/>
              </a:rPr>
              <a:t>    unsigned long _onTime;              // milliseconds of on-time</a:t>
            </a:r>
          </a:p>
          <a:p>
            <a:r>
              <a:rPr lang="en-US" sz="900" dirty="0">
                <a:latin typeface="Courier New" panose="02070309020205020404" pitchFamily="49" charset="0"/>
                <a:cs typeface="Courier New" panose="02070309020205020404" pitchFamily="49" charset="0"/>
              </a:rPr>
              <a:t>    unsigned long _offTime;             // milliseconds of off-time</a:t>
            </a:r>
          </a:p>
          <a:p>
            <a:r>
              <a:rPr lang="en-US" sz="900" dirty="0">
                <a:latin typeface="Courier New" panose="02070309020205020404" pitchFamily="49" charset="0"/>
                <a:cs typeface="Courier New" panose="02070309020205020404" pitchFamily="49" charset="0"/>
              </a:rPr>
              <a:t>    unsigned long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next time change in milliseconds</a:t>
            </a:r>
          </a:p>
          <a:p>
            <a:r>
              <a:rPr lang="en-US" sz="900" dirty="0">
                <a:latin typeface="Courier New" panose="02070309020205020404" pitchFamily="49" charset="0"/>
                <a:cs typeface="Courier New" panose="02070309020205020404" pitchFamily="49" charset="0"/>
              </a:rPr>
              <a:t>    bool _blink;                        // true if we are in blinking mode, false if not</a:t>
            </a:r>
          </a:p>
          <a:p>
            <a:r>
              <a:rPr lang="en-US" sz="900" b="1" dirty="0">
                <a:solidFill>
                  <a:srgbClr val="FF0000"/>
                </a:solidFill>
                <a:latin typeface="Courier New" panose="02070309020205020404" pitchFamily="49" charset="0"/>
                <a:cs typeface="Courier New" panose="02070309020205020404" pitchFamily="49" charset="0"/>
              </a:rPr>
              <a:t>{ snip }</a:t>
            </a:r>
          </a:p>
          <a:p>
            <a:r>
              <a:rPr lang="en-US" sz="900" dirty="0">
                <a:latin typeface="Courier New" panose="02070309020205020404" pitchFamily="49" charset="0"/>
                <a:cs typeface="Courier New" panose="02070309020205020404" pitchFamily="49" charset="0"/>
              </a:rPr>
              <a:t>  public:</a:t>
            </a:r>
          </a:p>
          <a:p>
            <a:r>
              <a:rPr lang="en-US" sz="900" dirty="0">
                <a:latin typeface="Courier New" panose="02070309020205020404" pitchFamily="49" charset="0"/>
                <a:cs typeface="Courier New" panose="02070309020205020404" pitchFamily="49" charset="0"/>
              </a:rPr>
              <a:t>    Led2(byte pin);                     // Simple default definition </a:t>
            </a:r>
          </a:p>
          <a:p>
            <a:r>
              <a:rPr lang="en-US" sz="900" dirty="0">
                <a:latin typeface="Courier New" panose="02070309020205020404" pitchFamily="49" charset="0"/>
                <a:cs typeface="Courier New" panose="02070309020205020404" pitchFamily="49" charset="0"/>
              </a:rPr>
              <a:t>    void update();                      // update things based on elapsed time (call often)</a:t>
            </a:r>
          </a:p>
          <a:p>
            <a:r>
              <a:rPr lang="en-US" sz="900" dirty="0">
                <a:latin typeface="Courier New" panose="02070309020205020404" pitchFamily="49" charset="0"/>
                <a:cs typeface="Courier New" panose="02070309020205020404" pitchFamily="49" charset="0"/>
              </a:rPr>
              <a:t>    void off();                         // Turning off the LED (and sets blink to false)</a:t>
            </a:r>
          </a:p>
          <a:p>
            <a:r>
              <a:rPr lang="en-US" sz="900" b="1" dirty="0">
                <a:solidFill>
                  <a:srgbClr val="0066FF"/>
                </a:solidFill>
                <a:latin typeface="Courier New" panose="02070309020205020404" pitchFamily="49" charset="0"/>
                <a:cs typeface="Courier New" panose="02070309020205020404" pitchFamily="49" charset="0"/>
              </a:rPr>
              <a:t>    void on();                          // Turning on  the LED (and sets blink to false)</a:t>
            </a:r>
          </a:p>
          <a:p>
            <a:r>
              <a:rPr lang="en-US" sz="900" b="1" dirty="0">
                <a:solidFill>
                  <a:srgbClr val="FF0000"/>
                </a:solidFill>
                <a:latin typeface="Courier New" panose="02070309020205020404" pitchFamily="49" charset="0"/>
                <a:cs typeface="Courier New" panose="02070309020205020404" pitchFamily="49" charset="0"/>
              </a:rPr>
              <a:t>{ snip }</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a:t>
            </a:r>
          </a:p>
        </p:txBody>
      </p:sp>
      <p:sp>
        <p:nvSpPr>
          <p:cNvPr id="5" name="Speech Bubble: Rectangle 4">
            <a:extLst>
              <a:ext uri="{FF2B5EF4-FFF2-40B4-BE49-F238E27FC236}">
                <a16:creationId xmlns:a16="http://schemas.microsoft.com/office/drawing/2014/main" id="{9413B680-B730-4503-8CAB-48425B56E63E}"/>
              </a:ext>
            </a:extLst>
          </p:cNvPr>
          <p:cNvSpPr/>
          <p:nvPr/>
        </p:nvSpPr>
        <p:spPr>
          <a:xfrm>
            <a:off x="2057400" y="1492317"/>
            <a:ext cx="2209800" cy="228600"/>
          </a:xfrm>
          <a:prstGeom prst="wedgeRectCallout">
            <a:avLst>
              <a:gd name="adj1" fmla="val -108446"/>
              <a:gd name="adj2" fmla="val 320793"/>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Tell compiler we are defining a class</a:t>
            </a:r>
            <a:endParaRPr lang="en-US" dirty="0">
              <a:solidFill>
                <a:schemeClr val="tx1"/>
              </a:solidFill>
            </a:endParaRPr>
          </a:p>
        </p:txBody>
      </p:sp>
      <p:sp>
        <p:nvSpPr>
          <p:cNvPr id="36" name="Speech Bubble: Rectangle 35">
            <a:extLst>
              <a:ext uri="{FF2B5EF4-FFF2-40B4-BE49-F238E27FC236}">
                <a16:creationId xmlns:a16="http://schemas.microsoft.com/office/drawing/2014/main" id="{6FE574DC-F015-49C5-841B-51FBEFF86503}"/>
              </a:ext>
            </a:extLst>
          </p:cNvPr>
          <p:cNvSpPr/>
          <p:nvPr/>
        </p:nvSpPr>
        <p:spPr>
          <a:xfrm>
            <a:off x="2247609" y="1842116"/>
            <a:ext cx="4343400" cy="405364"/>
          </a:xfrm>
          <a:prstGeom prst="wedgeRectCallout">
            <a:avLst>
              <a:gd name="adj1" fmla="val -76175"/>
              <a:gd name="adj2" fmla="val 97445"/>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Some member variables (or member functions) are private</a:t>
            </a:r>
          </a:p>
          <a:p>
            <a:pPr algn="ctr"/>
            <a:r>
              <a:rPr lang="en-US" sz="1050" dirty="0">
                <a:solidFill>
                  <a:schemeClr val="tx1"/>
                </a:solidFill>
              </a:rPr>
              <a:t>(completely inside the shoebox)</a:t>
            </a:r>
            <a:endParaRPr lang="en-US" dirty="0">
              <a:solidFill>
                <a:schemeClr val="tx1"/>
              </a:solidFill>
            </a:endParaRPr>
          </a:p>
        </p:txBody>
      </p:sp>
      <p:sp>
        <p:nvSpPr>
          <p:cNvPr id="37" name="Speech Bubble: Rectangle 36">
            <a:extLst>
              <a:ext uri="{FF2B5EF4-FFF2-40B4-BE49-F238E27FC236}">
                <a16:creationId xmlns:a16="http://schemas.microsoft.com/office/drawing/2014/main" id="{60924763-0E37-4C06-8C3E-57540F94278A}"/>
              </a:ext>
            </a:extLst>
          </p:cNvPr>
          <p:cNvSpPr/>
          <p:nvPr/>
        </p:nvSpPr>
        <p:spPr>
          <a:xfrm>
            <a:off x="2514600" y="2945810"/>
            <a:ext cx="4495800" cy="228600"/>
          </a:xfrm>
          <a:prstGeom prst="wedgeRectCallout">
            <a:avLst>
              <a:gd name="adj1" fmla="val -81179"/>
              <a:gd name="adj2" fmla="val 158869"/>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Some are public – available outside the class (They stick out of the shoebox)</a:t>
            </a:r>
            <a:endParaRPr lang="en-US" dirty="0">
              <a:solidFill>
                <a:schemeClr val="tx1"/>
              </a:solidFill>
            </a:endParaRPr>
          </a:p>
        </p:txBody>
      </p:sp>
    </p:spTree>
    <p:extLst>
      <p:ext uri="{BB962C8B-B14F-4D97-AF65-F5344CB8AC3E}">
        <p14:creationId xmlns:p14="http://schemas.microsoft.com/office/powerpoint/2010/main" val="32448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6" grpId="0" animBg="1"/>
      <p:bldP spid="3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C388B4-4A4B-4E0F-9B00-519EF976EC62}"/>
              </a:ext>
            </a:extLst>
          </p:cNvPr>
          <p:cNvSpPr>
            <a:spLocks noGrp="1"/>
          </p:cNvSpPr>
          <p:nvPr>
            <p:ph type="title"/>
          </p:nvPr>
        </p:nvSpPr>
        <p:spPr>
          <a:xfrm>
            <a:off x="426721" y="133350"/>
            <a:ext cx="7016194" cy="763525"/>
          </a:xfrm>
        </p:spPr>
        <p:txBody>
          <a:bodyPr>
            <a:normAutofit/>
          </a:bodyPr>
          <a:lstStyle/>
          <a:p>
            <a:r>
              <a:rPr lang="en-US" dirty="0"/>
              <a:t>The C++ Program file  ( *.</a:t>
            </a:r>
            <a:r>
              <a:rPr lang="en-US" dirty="0" err="1"/>
              <a:t>cpp</a:t>
            </a:r>
            <a:r>
              <a:rPr lang="en-US" dirty="0"/>
              <a:t>)</a:t>
            </a:r>
          </a:p>
        </p:txBody>
      </p:sp>
      <p:sp>
        <p:nvSpPr>
          <p:cNvPr id="6" name="Content Placeholder 5">
            <a:extLst>
              <a:ext uri="{FF2B5EF4-FFF2-40B4-BE49-F238E27FC236}">
                <a16:creationId xmlns:a16="http://schemas.microsoft.com/office/drawing/2014/main" id="{D59BBCBD-7DCA-4653-A136-D506BEC6880E}"/>
              </a:ext>
            </a:extLst>
          </p:cNvPr>
          <p:cNvSpPr>
            <a:spLocks noGrp="1"/>
          </p:cNvSpPr>
          <p:nvPr>
            <p:ph idx="1"/>
          </p:nvPr>
        </p:nvSpPr>
        <p:spPr>
          <a:xfrm>
            <a:off x="422367" y="882179"/>
            <a:ext cx="7619999" cy="2586990"/>
          </a:xfrm>
        </p:spPr>
        <p:txBody>
          <a:bodyPr>
            <a:normAutofit/>
          </a:bodyPr>
          <a:lstStyle/>
          <a:p>
            <a:r>
              <a:rPr lang="en-US" sz="2000" dirty="0"/>
              <a:t>Implements the member functions for our class.</a:t>
            </a:r>
          </a:p>
          <a:p>
            <a:r>
              <a:rPr lang="en-US" sz="2000" dirty="0"/>
              <a:t>Each function call was precisely identified in the header by a prototype</a:t>
            </a:r>
          </a:p>
          <a:p>
            <a:pPr marL="0" indent="0">
              <a:buNone/>
            </a:pPr>
            <a:r>
              <a:rPr lang="en-US" dirty="0"/>
              <a:t>A Best Practice</a:t>
            </a:r>
          </a:p>
          <a:p>
            <a:r>
              <a:rPr lang="en-US" sz="2000" dirty="0"/>
              <a:t>The two files are a matched set and named the same as the class </a:t>
            </a:r>
          </a:p>
          <a:p>
            <a:r>
              <a:rPr lang="en-US" sz="2100" b="1" dirty="0">
                <a:solidFill>
                  <a:srgbClr val="C00000"/>
                </a:solidFill>
              </a:rPr>
              <a:t>Led2.h   </a:t>
            </a:r>
            <a:r>
              <a:rPr lang="en-US" sz="2100" dirty="0"/>
              <a:t>and   </a:t>
            </a:r>
            <a:r>
              <a:rPr lang="en-US" sz="2100" b="1" dirty="0">
                <a:solidFill>
                  <a:srgbClr val="C00000"/>
                </a:solidFill>
              </a:rPr>
              <a:t>Led2.cpp   </a:t>
            </a:r>
            <a:r>
              <a:rPr lang="en-US" sz="2100" dirty="0"/>
              <a:t>is my example.</a:t>
            </a:r>
          </a:p>
        </p:txBody>
      </p:sp>
      <p:sp>
        <p:nvSpPr>
          <p:cNvPr id="7" name="TextBox 6">
            <a:extLst>
              <a:ext uri="{FF2B5EF4-FFF2-40B4-BE49-F238E27FC236}">
                <a16:creationId xmlns:a16="http://schemas.microsoft.com/office/drawing/2014/main" id="{7BB52735-34C9-4B1B-924E-86671E43387F}"/>
              </a:ext>
            </a:extLst>
          </p:cNvPr>
          <p:cNvSpPr txBox="1"/>
          <p:nvPr/>
        </p:nvSpPr>
        <p:spPr>
          <a:xfrm>
            <a:off x="609600" y="3644174"/>
            <a:ext cx="7620000" cy="923330"/>
          </a:xfrm>
          <a:prstGeom prst="rect">
            <a:avLst/>
          </a:prstGeom>
          <a:solidFill>
            <a:schemeClr val="bg1">
              <a:lumMod val="85000"/>
            </a:schemeClr>
          </a:solidFill>
          <a:ln>
            <a:solidFill>
              <a:schemeClr val="tx1"/>
            </a:solidFill>
          </a:ln>
        </p:spPr>
        <p:txBody>
          <a:bodyPr wrap="square">
            <a:spAutoFit/>
          </a:bodyPr>
          <a:lstStyle/>
          <a:p>
            <a:r>
              <a:rPr lang="en-US" dirty="0"/>
              <a:t>void Led2::</a:t>
            </a:r>
            <a:r>
              <a:rPr lang="en-US" dirty="0" err="1"/>
              <a:t>onTime</a:t>
            </a:r>
            <a:r>
              <a:rPr lang="en-US" dirty="0"/>
              <a:t>(long on) </a:t>
            </a:r>
            <a:r>
              <a:rPr lang="en-US" dirty="0">
                <a:solidFill>
                  <a:schemeClr val="accent6">
                    <a:lumMod val="75000"/>
                  </a:schemeClr>
                </a:solidFill>
              </a:rPr>
              <a:t>{</a:t>
            </a:r>
            <a:r>
              <a:rPr lang="en-US" dirty="0"/>
              <a:t>           // update the desired on time of the led</a:t>
            </a:r>
          </a:p>
          <a:p>
            <a:r>
              <a:rPr lang="en-US" dirty="0"/>
              <a:t>  _</a:t>
            </a:r>
            <a:r>
              <a:rPr lang="en-US" dirty="0" err="1"/>
              <a:t>onTime</a:t>
            </a:r>
            <a:r>
              <a:rPr lang="en-US" dirty="0"/>
              <a:t> = on;</a:t>
            </a:r>
          </a:p>
          <a:p>
            <a:r>
              <a:rPr lang="en-US" dirty="0">
                <a:solidFill>
                  <a:schemeClr val="accent6">
                    <a:lumMod val="75000"/>
                  </a:schemeClr>
                </a:solidFill>
              </a:rPr>
              <a:t>}</a:t>
            </a:r>
          </a:p>
        </p:txBody>
      </p:sp>
    </p:spTree>
    <p:extLst>
      <p:ext uri="{BB962C8B-B14F-4D97-AF65-F5344CB8AC3E}">
        <p14:creationId xmlns:p14="http://schemas.microsoft.com/office/powerpoint/2010/main" val="356112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fade">
                                      <p:cBhvr>
                                        <p:cTn id="24" dur="1000"/>
                                        <p:tgtEl>
                                          <p:spTgt spid="6">
                                            <p:txEl>
                                              <p:pRg st="3" end="3"/>
                                            </p:txEl>
                                          </p:spTgt>
                                        </p:tgtEl>
                                      </p:cBhvr>
                                    </p:animEffect>
                                    <p:anim calcmode="lin" valueType="num">
                                      <p:cBhvr>
                                        <p:cTn id="2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fade">
                                      <p:cBhvr>
                                        <p:cTn id="29" dur="1000"/>
                                        <p:tgtEl>
                                          <p:spTgt spid="6">
                                            <p:txEl>
                                              <p:pRg st="4" end="4"/>
                                            </p:txEl>
                                          </p:spTgt>
                                        </p:tgtEl>
                                      </p:cBhvr>
                                    </p:animEffect>
                                    <p:anim calcmode="lin" valueType="num">
                                      <p:cBhvr>
                                        <p:cTn id="3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0986"/>
            <a:ext cx="7016194" cy="602252"/>
          </a:xfrm>
        </p:spPr>
        <p:txBody>
          <a:bodyPr>
            <a:normAutofit fontScale="90000"/>
          </a:bodyPr>
          <a:lstStyle/>
          <a:p>
            <a:r>
              <a:rPr lang="en-US" dirty="0"/>
              <a:t>The C++ part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34" name="TextBox 33">
            <a:extLst>
              <a:ext uri="{FF2B5EF4-FFF2-40B4-BE49-F238E27FC236}">
                <a16:creationId xmlns:a16="http://schemas.microsoft.com/office/drawing/2014/main" id="{45981F2C-3361-4469-98EE-F5ABB63DDFC3}"/>
              </a:ext>
            </a:extLst>
          </p:cNvPr>
          <p:cNvSpPr txBox="1"/>
          <p:nvPr/>
        </p:nvSpPr>
        <p:spPr>
          <a:xfrm>
            <a:off x="4821150" y="167419"/>
            <a:ext cx="2652244" cy="461665"/>
          </a:xfrm>
          <a:prstGeom prst="rect">
            <a:avLst/>
          </a:prstGeom>
          <a:solidFill>
            <a:schemeClr val="bg2">
              <a:lumMod val="90000"/>
            </a:schemeClr>
          </a:solidFill>
        </p:spPr>
        <p:txBody>
          <a:bodyPr wrap="square" rtlCol="0">
            <a:spAutoFit/>
          </a:bodyPr>
          <a:lstStyle/>
          <a:p>
            <a:r>
              <a:rPr lang="en-US" sz="1200" dirty="0">
                <a:solidFill>
                  <a:schemeClr val="bg1">
                    <a:lumMod val="65000"/>
                  </a:schemeClr>
                </a:solidFill>
              </a:rPr>
              <a:t>- a header file (*.h) and</a:t>
            </a:r>
          </a:p>
          <a:p>
            <a:r>
              <a:rPr lang="en-US" sz="1200" dirty="0"/>
              <a:t>- a C++ program (*.CPP)</a:t>
            </a:r>
          </a:p>
        </p:txBody>
      </p:sp>
      <p:sp>
        <p:nvSpPr>
          <p:cNvPr id="3" name="TextBox 2">
            <a:extLst>
              <a:ext uri="{FF2B5EF4-FFF2-40B4-BE49-F238E27FC236}">
                <a16:creationId xmlns:a16="http://schemas.microsoft.com/office/drawing/2014/main" id="{EF984A4E-3A44-4459-A132-2CB3BE335382}"/>
              </a:ext>
            </a:extLst>
          </p:cNvPr>
          <p:cNvSpPr txBox="1"/>
          <p:nvPr/>
        </p:nvSpPr>
        <p:spPr>
          <a:xfrm>
            <a:off x="247505" y="766702"/>
            <a:ext cx="7277100" cy="4108817"/>
          </a:xfrm>
          <a:prstGeom prst="rect">
            <a:avLst/>
          </a:prstGeom>
          <a:solidFill>
            <a:schemeClr val="bg1">
              <a:lumMod val="95000"/>
            </a:schemeClr>
          </a:solidFill>
        </p:spPr>
        <p:txBody>
          <a:bodyPr wrap="square" rtlCol="0">
            <a:spAutoFit/>
          </a:bodyPr>
          <a:lstStyle/>
          <a:p>
            <a:r>
              <a:rPr lang="en-US" sz="900" dirty="0">
                <a:latin typeface="Courier New" panose="02070309020205020404" pitchFamily="49" charset="0"/>
                <a:cs typeface="Courier New" panose="02070309020205020404" pitchFamily="49" charset="0"/>
              </a:rPr>
              <a:t>#include "Led2.h"</a:t>
            </a:r>
          </a:p>
          <a:p>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Led2::Led2(byte pin) {</a:t>
            </a:r>
          </a:p>
          <a:p>
            <a:r>
              <a:rPr lang="en-US" sz="900" dirty="0">
                <a:latin typeface="Courier New" panose="02070309020205020404" pitchFamily="49" charset="0"/>
                <a:cs typeface="Courier New" panose="02070309020205020404" pitchFamily="49" charset="0"/>
              </a:rPr>
              <a:t>  // Save the passed pin</a:t>
            </a:r>
          </a:p>
          <a:p>
            <a:r>
              <a:rPr lang="en-US" sz="900" dirty="0">
                <a:latin typeface="Courier New" panose="02070309020205020404" pitchFamily="49" charset="0"/>
                <a:cs typeface="Courier New" panose="02070309020205020404" pitchFamily="49" charset="0"/>
              </a:rPr>
              <a:t>  _pin = pin;</a:t>
            </a:r>
          </a:p>
          <a:p>
            <a:r>
              <a:rPr lang="en-US" sz="900" dirty="0">
                <a:latin typeface="Courier New" panose="02070309020205020404" pitchFamily="49" charset="0"/>
                <a:cs typeface="Courier New" panose="02070309020205020404" pitchFamily="49" charset="0"/>
              </a:rPr>
              <a:t>  init();</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Led2::init() {</a:t>
            </a:r>
          </a:p>
          <a:p>
            <a:r>
              <a:rPr lang="en-US" sz="900" dirty="0">
                <a:latin typeface="Courier New" panose="02070309020205020404" pitchFamily="49" charset="0"/>
                <a:cs typeface="Courier New" panose="02070309020205020404" pitchFamily="49" charset="0"/>
              </a:rPr>
              <a:t>  pinMode(_pin, OUTPUT);    // define our output pin</a:t>
            </a:r>
          </a:p>
          <a:p>
            <a:r>
              <a:rPr lang="en-US" sz="900" dirty="0">
                <a:latin typeface="Courier New" panose="02070309020205020404" pitchFamily="49" charset="0"/>
                <a:cs typeface="Courier New" panose="02070309020205020404" pitchFamily="49" charset="0"/>
              </a:rPr>
              <a:t>  off();                    // call the function that sets out LED to off initially</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Led2::off() {</a:t>
            </a:r>
          </a:p>
          <a:p>
            <a:r>
              <a:rPr lang="en-US" sz="900" dirty="0">
                <a:latin typeface="Courier New" panose="02070309020205020404" pitchFamily="49" charset="0"/>
                <a:cs typeface="Courier New" panose="02070309020205020404" pitchFamily="49" charset="0"/>
              </a:rPr>
              <a:t>  _blink = false;         // Turn off blink mode</a:t>
            </a:r>
          </a:p>
          <a:p>
            <a:r>
              <a:rPr lang="en-US" sz="900" dirty="0">
                <a:latin typeface="Courier New" panose="02070309020205020404" pitchFamily="49" charset="0"/>
                <a:cs typeface="Courier New" panose="02070309020205020404" pitchFamily="49" charset="0"/>
              </a:rPr>
              <a:t>  _state = LOW;           // Set the desired state - LED will turn off on next call to update</a:t>
            </a:r>
          </a:p>
          <a:p>
            <a:r>
              <a:rPr lang="en-US" sz="900" dirty="0">
                <a:latin typeface="Courier New" panose="02070309020205020404" pitchFamily="49" charset="0"/>
                <a:cs typeface="Courier New" panose="02070309020205020404" pitchFamily="49" charset="0"/>
              </a:rPr>
              <a:t>}</a:t>
            </a:r>
          </a:p>
          <a:p>
            <a:r>
              <a:rPr lang="en-US" sz="900" dirty="0">
                <a:solidFill>
                  <a:srgbClr val="0066FF"/>
                </a:solidFill>
                <a:latin typeface="Courier New" panose="02070309020205020404" pitchFamily="49" charset="0"/>
                <a:cs typeface="Courier New" panose="02070309020205020404" pitchFamily="49" charset="0"/>
              </a:rPr>
              <a:t>void Led2::on() {</a:t>
            </a:r>
          </a:p>
          <a:p>
            <a:r>
              <a:rPr lang="en-US" sz="900" dirty="0">
                <a:solidFill>
                  <a:srgbClr val="0066FF"/>
                </a:solidFill>
                <a:latin typeface="Courier New" panose="02070309020205020404" pitchFamily="49" charset="0"/>
                <a:cs typeface="Courier New" panose="02070309020205020404" pitchFamily="49" charset="0"/>
              </a:rPr>
              <a:t>  _blink = false; // Turn off blink mode</a:t>
            </a:r>
          </a:p>
          <a:p>
            <a:r>
              <a:rPr lang="en-US" sz="900" dirty="0">
                <a:solidFill>
                  <a:srgbClr val="0066FF"/>
                </a:solidFill>
                <a:latin typeface="Courier New" panose="02070309020205020404" pitchFamily="49" charset="0"/>
                <a:cs typeface="Courier New" panose="02070309020205020404" pitchFamily="49" charset="0"/>
              </a:rPr>
              <a:t>  _state = HIGH;  // Set desired state LED will turn on with next call to update</a:t>
            </a:r>
          </a:p>
          <a:p>
            <a:r>
              <a:rPr lang="en-US" sz="900" dirty="0">
                <a:solidFill>
                  <a:srgbClr val="0066FF"/>
                </a:solidFill>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Led2::update() {</a:t>
            </a:r>
          </a:p>
          <a:p>
            <a:r>
              <a:rPr lang="en-US" sz="900" dirty="0">
                <a:latin typeface="Courier New" panose="02070309020205020404" pitchFamily="49" charset="0"/>
                <a:cs typeface="Courier New" panose="02070309020205020404" pitchFamily="49" charset="0"/>
              </a:rPr>
              <a:t>  if (_blink) {                                         // If in blinking mode look at timing first</a:t>
            </a:r>
          </a:p>
          <a:p>
            <a:r>
              <a:rPr lang="en-US" sz="900" dirty="0">
                <a:latin typeface="Courier New" panose="02070309020205020404" pitchFamily="49" charset="0"/>
                <a:cs typeface="Courier New" panose="02070309020205020404" pitchFamily="49" charset="0"/>
              </a:rPr>
              <a:t>    if ( millis() &gt;=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 It is time to do something.</a:t>
            </a:r>
          </a:p>
          <a:p>
            <a:r>
              <a:rPr lang="en-US" sz="900" dirty="0">
                <a:latin typeface="Courier New" panose="02070309020205020404" pitchFamily="49" charset="0"/>
                <a:cs typeface="Courier New" panose="02070309020205020404" pitchFamily="49" charset="0"/>
              </a:rPr>
              <a:t>       _state = !_state;                                              // swap states</a:t>
            </a:r>
          </a:p>
          <a:p>
            <a:r>
              <a:rPr lang="en-US" sz="900" dirty="0">
                <a:latin typeface="Courier New" panose="02070309020205020404" pitchFamily="49" charset="0"/>
                <a:cs typeface="Courier New" panose="02070309020205020404" pitchFamily="49" charset="0"/>
              </a:rPr>
              <a:t>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millis</a:t>
            </a:r>
            <a:r>
              <a:rPr lang="en-US" sz="900" dirty="0">
                <a:latin typeface="Courier New" panose="02070309020205020404" pitchFamily="49" charset="0"/>
                <a:cs typeface="Courier New" panose="02070309020205020404" pitchFamily="49" charset="0"/>
              </a:rPr>
              <a:t>() + (_state == HIGH ? _</a:t>
            </a:r>
            <a:r>
              <a:rPr lang="en-US" sz="900" dirty="0" err="1">
                <a:latin typeface="Courier New" panose="02070309020205020404" pitchFamily="49" charset="0"/>
                <a:cs typeface="Courier New" panose="02070309020205020404" pitchFamily="49" charset="0"/>
              </a:rPr>
              <a:t>onTime</a:t>
            </a:r>
            <a:r>
              <a:rPr lang="en-US" sz="900" dirty="0">
                <a:latin typeface="Courier New" panose="02070309020205020404" pitchFamily="49" charset="0"/>
                <a:cs typeface="Courier New" panose="02070309020205020404" pitchFamily="49" charset="0"/>
              </a:rPr>
              <a:t> : _</a:t>
            </a:r>
            <a:r>
              <a:rPr lang="en-US" sz="900" dirty="0" err="1">
                <a:latin typeface="Courier New" panose="02070309020205020404" pitchFamily="49" charset="0"/>
                <a:cs typeface="Courier New" panose="02070309020205020404" pitchFamily="49" charset="0"/>
              </a:rPr>
              <a:t>offTime</a:t>
            </a:r>
            <a:r>
              <a:rPr lang="en-US" sz="900" dirty="0">
                <a:latin typeface="Courier New" panose="02070309020205020404" pitchFamily="49" charset="0"/>
                <a:cs typeface="Courier New" panose="02070309020205020404" pitchFamily="49" charset="0"/>
              </a:rPr>
              <a:t>); // and calculate when next</a:t>
            </a:r>
          </a:p>
          <a:p>
            <a:r>
              <a:rPr lang="en-US" sz="900" dirty="0">
                <a:latin typeface="Courier New" panose="02070309020205020404" pitchFamily="49" charset="0"/>
                <a:cs typeface="Courier New" panose="02070309020205020404" pitchFamily="49" charset="0"/>
              </a:rPr>
              <a:t>                                                                      // change of state is due</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digitalWrite(_pin, _state);                 // update the actual output according to desired state</a:t>
            </a:r>
          </a:p>
          <a:p>
            <a:r>
              <a:rPr lang="en-US" sz="900" dirty="0">
                <a:latin typeface="Courier New" panose="02070309020205020404" pitchFamily="49" charset="0"/>
                <a:cs typeface="Courier New" panose="02070309020205020404" pitchFamily="49" charset="0"/>
              </a:rPr>
              <a:t>}</a:t>
            </a:r>
          </a:p>
        </p:txBody>
      </p:sp>
      <p:sp>
        <p:nvSpPr>
          <p:cNvPr id="13" name="TextBox 12">
            <a:extLst>
              <a:ext uri="{FF2B5EF4-FFF2-40B4-BE49-F238E27FC236}">
                <a16:creationId xmlns:a16="http://schemas.microsoft.com/office/drawing/2014/main" id="{EFCD049D-87F6-4DCD-BE5B-49BC7CE397CC}"/>
              </a:ext>
            </a:extLst>
          </p:cNvPr>
          <p:cNvSpPr txBox="1"/>
          <p:nvPr/>
        </p:nvSpPr>
        <p:spPr>
          <a:xfrm>
            <a:off x="3810000" y="1033304"/>
            <a:ext cx="28956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chemeClr val="accent1">
                    <a:lumMod val="75000"/>
                  </a:schemeClr>
                </a:solidFill>
                <a:latin typeface="Courier New" panose="02070309020205020404" pitchFamily="49" charset="0"/>
                <a:cs typeface="Courier New" panose="02070309020205020404" pitchFamily="49" charset="0"/>
              </a:rPr>
              <a:t>Led2(13);</a:t>
            </a:r>
          </a:p>
        </p:txBody>
      </p:sp>
      <p:sp>
        <p:nvSpPr>
          <p:cNvPr id="14" name="TextBox 13">
            <a:extLst>
              <a:ext uri="{FF2B5EF4-FFF2-40B4-BE49-F238E27FC236}">
                <a16:creationId xmlns:a16="http://schemas.microsoft.com/office/drawing/2014/main" id="{2E80031F-513A-48C1-AF2F-BBC237F096C8}"/>
              </a:ext>
            </a:extLst>
          </p:cNvPr>
          <p:cNvSpPr txBox="1"/>
          <p:nvPr/>
        </p:nvSpPr>
        <p:spPr>
          <a:xfrm>
            <a:off x="3810000" y="2950745"/>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on</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143372C2-7CD2-4E56-8DCB-5E2C77D8303D}"/>
              </a:ext>
            </a:extLst>
          </p:cNvPr>
          <p:cNvSpPr txBox="1"/>
          <p:nvPr/>
        </p:nvSpPr>
        <p:spPr>
          <a:xfrm>
            <a:off x="3810000" y="4131493"/>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update</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E57A97B5-53CA-4C93-89FA-CD39A574BC08}"/>
              </a:ext>
            </a:extLst>
          </p:cNvPr>
          <p:cNvSpPr txBox="1"/>
          <p:nvPr/>
        </p:nvSpPr>
        <p:spPr>
          <a:xfrm>
            <a:off x="3810000" y="2367941"/>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off</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3018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7" end="1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8" end="18"/>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9" end="1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20" end="2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21" end="2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24" end="2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22" end="2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23" end="23"/>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xEl>
                                              <p:pRg st="25" end="2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
                                            <p:txEl>
                                              <p:pRg st="26" end="2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xEl>
                                              <p:pRg st="28" end="2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xEl>
                                              <p:pRg st="27" end="27"/>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151" y="112538"/>
            <a:ext cx="7622897" cy="552290"/>
          </a:xfrm>
        </p:spPr>
        <p:txBody>
          <a:bodyPr>
            <a:normAutofit fontScale="90000"/>
          </a:bodyPr>
          <a:lstStyle/>
          <a:p>
            <a:r>
              <a:rPr lang="en-US" dirty="0"/>
              <a:t>The Magic Sauce: the </a:t>
            </a:r>
            <a:r>
              <a:rPr lang="en-US" dirty="0">
                <a:solidFill>
                  <a:srgbClr val="5EEC3C"/>
                </a:solidFill>
              </a:rPr>
              <a:t>update() </a:t>
            </a:r>
            <a:r>
              <a:rPr lang="en-US" dirty="0"/>
              <a:t>method</a:t>
            </a:r>
          </a:p>
        </p:txBody>
      </p:sp>
      <p:sp>
        <p:nvSpPr>
          <p:cNvPr id="2" name="Flowchart: Card 1">
            <a:extLst>
              <a:ext uri="{FF2B5EF4-FFF2-40B4-BE49-F238E27FC236}">
                <a16:creationId xmlns:a16="http://schemas.microsoft.com/office/drawing/2014/main" id="{D28882D0-34A9-4243-A02D-162E9AC1F25A}"/>
              </a:ext>
            </a:extLst>
          </p:cNvPr>
          <p:cNvSpPr/>
          <p:nvPr/>
        </p:nvSpPr>
        <p:spPr>
          <a:xfrm>
            <a:off x="2819400" y="68971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3" name="Group 12">
            <a:extLst>
              <a:ext uri="{FF2B5EF4-FFF2-40B4-BE49-F238E27FC236}">
                <a16:creationId xmlns:a16="http://schemas.microsoft.com/office/drawing/2014/main" id="{7FD52B14-EFFC-4063-A6BD-6A39F416055E}"/>
              </a:ext>
            </a:extLst>
          </p:cNvPr>
          <p:cNvGrpSpPr/>
          <p:nvPr/>
        </p:nvGrpSpPr>
        <p:grpSpPr>
          <a:xfrm>
            <a:off x="1312208" y="1330660"/>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“update” method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290274" y="2041389"/>
            <a:ext cx="7261421" cy="276999"/>
          </a:xfrm>
          <a:prstGeom prst="rect">
            <a:avLst/>
          </a:prstGeom>
          <a:solidFill>
            <a:schemeClr val="bg1">
              <a:lumMod val="85000"/>
            </a:schemeClr>
          </a:solidFill>
          <a:ln>
            <a:solidFill>
              <a:schemeClr val="tx1"/>
            </a:solidFill>
          </a:ln>
        </p:spPr>
        <p:txBody>
          <a:bodyPr wrap="square" rtlCol="0">
            <a:spAutoFit/>
          </a:bodyPr>
          <a:lstStyle/>
          <a:p>
            <a:r>
              <a:rPr lang="en-US" sz="1200" b="1" dirty="0">
                <a:solidFill>
                  <a:srgbClr val="00B050"/>
                </a:solidFill>
                <a:latin typeface="Courier New" panose="02070309020205020404" pitchFamily="49" charset="0"/>
                <a:cs typeface="Courier New" panose="02070309020205020404" pitchFamily="49" charset="0"/>
              </a:rPr>
              <a:t>myLed1.</a:t>
            </a:r>
            <a:r>
              <a:rPr lang="en-US" sz="1200" b="1" dirty="0">
                <a:solidFill>
                  <a:srgbClr val="C00000"/>
                </a:solidFill>
                <a:latin typeface="Courier New" panose="02070309020205020404" pitchFamily="49" charset="0"/>
                <a:cs typeface="Courier New" panose="02070309020205020404" pitchFamily="49" charset="0"/>
              </a:rPr>
              <a:t>update(); </a:t>
            </a:r>
            <a:r>
              <a:rPr lang="en-US" sz="1200" dirty="0">
                <a:latin typeface="Courier New" panose="02070309020205020404" pitchFamily="49" charset="0"/>
                <a:cs typeface="Courier New" panose="02070309020205020404" pitchFamily="49" charset="0"/>
              </a:rPr>
              <a:t>// update the myLed1 object</a:t>
            </a:r>
          </a:p>
        </p:txBody>
      </p:sp>
      <p:sp>
        <p:nvSpPr>
          <p:cNvPr id="41" name="TextBox 40">
            <a:extLst>
              <a:ext uri="{FF2B5EF4-FFF2-40B4-BE49-F238E27FC236}">
                <a16:creationId xmlns:a16="http://schemas.microsoft.com/office/drawing/2014/main" id="{EE2C6F95-F2D7-4B6D-AA71-8D7B5504F3CF}"/>
              </a:ext>
            </a:extLst>
          </p:cNvPr>
          <p:cNvSpPr txBox="1"/>
          <p:nvPr/>
        </p:nvSpPr>
        <p:spPr>
          <a:xfrm>
            <a:off x="290274" y="2530888"/>
            <a:ext cx="8025837" cy="1785104"/>
          </a:xfrm>
          <a:prstGeom prst="rect">
            <a:avLst/>
          </a:prstGeom>
          <a:solidFill>
            <a:schemeClr val="bg1">
              <a:lumMod val="85000"/>
            </a:schemeClr>
          </a:solidFill>
          <a:ln>
            <a:solidFill>
              <a:schemeClr val="tx1"/>
            </a:solidFill>
          </a:ln>
        </p:spPr>
        <p:txBody>
          <a:bodyPr wrap="square" rtlCol="0">
            <a:spAutoFit/>
          </a:bodyPr>
          <a:lstStyle/>
          <a:p>
            <a:r>
              <a:rPr lang="en-US" sz="1000" dirty="0">
                <a:latin typeface="Courier New" panose="02070309020205020404" pitchFamily="49" charset="0"/>
                <a:cs typeface="Courier New" panose="02070309020205020404" pitchFamily="49" charset="0"/>
              </a:rPr>
              <a:t>void Led2::update() {</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BCD8E465-CABC-40A6-922C-7F117EC5D80B}"/>
              </a:ext>
            </a:extLst>
          </p:cNvPr>
          <p:cNvSpPr txBox="1"/>
          <p:nvPr/>
        </p:nvSpPr>
        <p:spPr>
          <a:xfrm>
            <a:off x="381000" y="2730942"/>
            <a:ext cx="7935111" cy="1384995"/>
          </a:xfrm>
          <a:prstGeom prst="rect">
            <a:avLst/>
          </a:prstGeom>
          <a:solidFill>
            <a:schemeClr val="bg1">
              <a:lumMod val="85000"/>
            </a:schemeClr>
          </a:solidFill>
          <a:ln>
            <a:noFill/>
          </a:ln>
        </p:spPr>
        <p:txBody>
          <a:bodyPr wrap="square" rtlCol="0">
            <a:spAutoFit/>
          </a:bodyPr>
          <a:lstStyle/>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r>
              <a:rPr lang="en-US" sz="1050" dirty="0" err="1">
                <a:latin typeface="Courier New" panose="02070309020205020404" pitchFamily="49" charset="0"/>
                <a:cs typeface="Courier New" panose="02070309020205020404" pitchFamily="49" charset="0"/>
              </a:rPr>
              <a:t>digitalWrite</a:t>
            </a:r>
            <a:r>
              <a:rPr lang="en-US" sz="1050" dirty="0">
                <a:latin typeface="Courier New" panose="02070309020205020404" pitchFamily="49" charset="0"/>
                <a:cs typeface="Courier New" panose="02070309020205020404" pitchFamily="49" charset="0"/>
              </a:rPr>
              <a:t>(_pin, _state);            // update the actual output according to desired state</a:t>
            </a:r>
          </a:p>
        </p:txBody>
      </p:sp>
      <p:sp>
        <p:nvSpPr>
          <p:cNvPr id="14" name="TextBox 13">
            <a:extLst>
              <a:ext uri="{FF2B5EF4-FFF2-40B4-BE49-F238E27FC236}">
                <a16:creationId xmlns:a16="http://schemas.microsoft.com/office/drawing/2014/main" id="{00E77665-B15D-4D91-8161-865C1D3BA240}"/>
              </a:ext>
            </a:extLst>
          </p:cNvPr>
          <p:cNvSpPr txBox="1"/>
          <p:nvPr/>
        </p:nvSpPr>
        <p:spPr>
          <a:xfrm>
            <a:off x="452985" y="2739164"/>
            <a:ext cx="7863126" cy="1169551"/>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if (_blink) {                                          // If in blinking mode look at timing first</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15" name="TextBox 14">
            <a:extLst>
              <a:ext uri="{FF2B5EF4-FFF2-40B4-BE49-F238E27FC236}">
                <a16:creationId xmlns:a16="http://schemas.microsoft.com/office/drawing/2014/main" id="{77947220-49D0-41A3-9783-72F0B335B58F}"/>
              </a:ext>
            </a:extLst>
          </p:cNvPr>
          <p:cNvSpPr txBox="1"/>
          <p:nvPr/>
        </p:nvSpPr>
        <p:spPr>
          <a:xfrm>
            <a:off x="685800" y="2923304"/>
            <a:ext cx="7702296" cy="861774"/>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if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&gt;=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 It is time to do something.</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42" name="Arrow: Curved Left 41">
            <a:extLst>
              <a:ext uri="{FF2B5EF4-FFF2-40B4-BE49-F238E27FC236}">
                <a16:creationId xmlns:a16="http://schemas.microsoft.com/office/drawing/2014/main" id="{FD39DF94-F2B7-4A9B-89CA-C643FC828426}"/>
              </a:ext>
            </a:extLst>
          </p:cNvPr>
          <p:cNvSpPr/>
          <p:nvPr/>
        </p:nvSpPr>
        <p:spPr>
          <a:xfrm rot="682364">
            <a:off x="5285344" y="2086422"/>
            <a:ext cx="359453" cy="1064500"/>
          </a:xfrm>
          <a:prstGeom prst="curvedLeftArrow">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60DD781-7D83-4F19-BEF1-C917134DB633}"/>
              </a:ext>
            </a:extLst>
          </p:cNvPr>
          <p:cNvSpPr txBox="1"/>
          <p:nvPr/>
        </p:nvSpPr>
        <p:spPr>
          <a:xfrm>
            <a:off x="755904" y="3119511"/>
            <a:ext cx="7702296" cy="553998"/>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_state = !_state;                                              // swap states</a:t>
            </a:r>
          </a:p>
          <a:p>
            <a:r>
              <a:rPr lang="en-US" sz="1000" dirty="0">
                <a:latin typeface="Courier New" panose="02070309020205020404" pitchFamily="49" charset="0"/>
                <a:cs typeface="Courier New" panose="02070309020205020404" pitchFamily="49" charset="0"/>
              </a:rPr>
              <a: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 (_state == HIGH ? _</a:t>
            </a:r>
            <a:r>
              <a:rPr lang="en-US" sz="1000" dirty="0" err="1">
                <a:latin typeface="Courier New" panose="02070309020205020404" pitchFamily="49" charset="0"/>
                <a:cs typeface="Courier New" panose="02070309020205020404" pitchFamily="49" charset="0"/>
              </a:rPr>
              <a:t>onTime</a:t>
            </a:r>
            <a:r>
              <a:rPr lang="en-US" sz="1000" dirty="0">
                <a:latin typeface="Courier New" panose="02070309020205020404" pitchFamily="49" charset="0"/>
                <a:cs typeface="Courier New" panose="02070309020205020404" pitchFamily="49" charset="0"/>
              </a:rPr>
              <a:t> : _</a:t>
            </a:r>
            <a:r>
              <a:rPr lang="en-US" sz="1000" dirty="0" err="1">
                <a:latin typeface="Courier New" panose="02070309020205020404" pitchFamily="49" charset="0"/>
                <a:cs typeface="Courier New" panose="02070309020205020404" pitchFamily="49" charset="0"/>
              </a:rPr>
              <a:t>offTime</a:t>
            </a:r>
            <a:r>
              <a:rPr lang="en-US" sz="1000" dirty="0">
                <a:latin typeface="Courier New" panose="02070309020205020404" pitchFamily="49" charset="0"/>
                <a:cs typeface="Courier New" panose="02070309020205020404" pitchFamily="49" charset="0"/>
              </a:rPr>
              <a:t>); // and calculate when next</a:t>
            </a:r>
          </a:p>
          <a:p>
            <a:r>
              <a:rPr lang="en-US" sz="1000" dirty="0">
                <a:latin typeface="Courier New" panose="02070309020205020404" pitchFamily="49" charset="0"/>
                <a:cs typeface="Courier New" panose="02070309020205020404" pitchFamily="49" charset="0"/>
              </a:rPr>
              <a:t>                                                                 // change of state is due </a:t>
            </a:r>
          </a:p>
        </p:txBody>
      </p:sp>
      <p:sp>
        <p:nvSpPr>
          <p:cNvPr id="18" name="Flowchart: Off-page Connector 17">
            <a:extLst>
              <a:ext uri="{FF2B5EF4-FFF2-40B4-BE49-F238E27FC236}">
                <a16:creationId xmlns:a16="http://schemas.microsoft.com/office/drawing/2014/main" id="{4CC89A8A-997C-461E-AD97-6DF12BA79D23}"/>
              </a:ext>
            </a:extLst>
          </p:cNvPr>
          <p:cNvSpPr/>
          <p:nvPr/>
        </p:nvSpPr>
        <p:spPr>
          <a:xfrm rot="16200000">
            <a:off x="5133856" y="38202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19" name="TextBox 18">
            <a:extLst>
              <a:ext uri="{FF2B5EF4-FFF2-40B4-BE49-F238E27FC236}">
                <a16:creationId xmlns:a16="http://schemas.microsoft.com/office/drawing/2014/main" id="{B5B43267-1C3E-4DB1-994E-77D5B9C47611}"/>
              </a:ext>
            </a:extLst>
          </p:cNvPr>
          <p:cNvSpPr txBox="1"/>
          <p:nvPr/>
        </p:nvSpPr>
        <p:spPr>
          <a:xfrm>
            <a:off x="2968484" y="700550"/>
            <a:ext cx="1905000" cy="253916"/>
          </a:xfrm>
          <a:prstGeom prst="rect">
            <a:avLst/>
          </a:prstGeom>
          <a:noFill/>
        </p:spPr>
        <p:txBody>
          <a:bodyPr wrap="square">
            <a:spAutoFit/>
          </a:bodyPr>
          <a:lstStyle/>
          <a:p>
            <a:r>
              <a:rPr lang="en-US" sz="1050" dirty="0">
                <a:solidFill>
                  <a:schemeClr val="bg1"/>
                </a:solidFill>
                <a:latin typeface="Courier New" panose="02070309020205020404" pitchFamily="49" charset="0"/>
                <a:cs typeface="Courier New" panose="02070309020205020404" pitchFamily="49" charset="0"/>
              </a:rPr>
              <a:t>_pin, _blink, _state</a:t>
            </a:r>
            <a:endParaRPr lang="en-US" sz="1050" dirty="0">
              <a:solidFill>
                <a:schemeClr val="bg1"/>
              </a:solidFill>
            </a:endParaRPr>
          </a:p>
        </p:txBody>
      </p:sp>
    </p:spTree>
    <p:extLst>
      <p:ext uri="{BB962C8B-B14F-4D97-AF65-F5344CB8AC3E}">
        <p14:creationId xmlns:p14="http://schemas.microsoft.com/office/powerpoint/2010/main" val="391560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down)">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arn(inVertical)">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down)">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1" grpId="0" animBg="1"/>
      <p:bldP spid="10" grpId="0" animBg="1"/>
      <p:bldP spid="14" grpId="0"/>
      <p:bldP spid="15" grpId="0"/>
      <p:bldP spid="42" grpId="0" animBg="1"/>
      <p:bldP spid="16" grpId="0"/>
      <p:bldP spid="18" grpId="0" animBg="1"/>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8103" y="134887"/>
            <a:ext cx="7016194" cy="552290"/>
          </a:xfrm>
        </p:spPr>
        <p:txBody>
          <a:bodyPr>
            <a:normAutofit fontScale="90000"/>
          </a:bodyPr>
          <a:lstStyle/>
          <a:p>
            <a:r>
              <a:rPr lang="en-US" dirty="0"/>
              <a:t>The Sketch</a:t>
            </a:r>
          </a:p>
        </p:txBody>
      </p:sp>
      <p:sp>
        <p:nvSpPr>
          <p:cNvPr id="12" name="TextBox 11">
            <a:extLst>
              <a:ext uri="{FF2B5EF4-FFF2-40B4-BE49-F238E27FC236}">
                <a16:creationId xmlns:a16="http://schemas.microsoft.com/office/drawing/2014/main" id="{C3E249C5-8B73-4468-A298-C775C23E0CFF}"/>
              </a:ext>
            </a:extLst>
          </p:cNvPr>
          <p:cNvSpPr txBox="1"/>
          <p:nvPr/>
        </p:nvSpPr>
        <p:spPr>
          <a:xfrm>
            <a:off x="574699" y="1125200"/>
            <a:ext cx="6623002" cy="2893100"/>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r>
              <a:rPr lang="en-US" sz="1400" b="1" dirty="0">
                <a:solidFill>
                  <a:srgbClr val="3333FF"/>
                </a:solidFill>
                <a:latin typeface="Courier New" panose="02070309020205020404" pitchFamily="49" charset="0"/>
                <a:cs typeface="Courier New" panose="02070309020205020404" pitchFamily="49" charset="0"/>
              </a:rPr>
              <a:t>Led2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 = </a:t>
            </a:r>
            <a:r>
              <a:rPr lang="en-US" sz="1400" b="1" dirty="0">
                <a:solidFill>
                  <a:srgbClr val="C00000"/>
                </a:solidFill>
                <a:latin typeface="Courier New" panose="02070309020205020404" pitchFamily="49" charset="0"/>
                <a:cs typeface="Courier New" panose="02070309020205020404" pitchFamily="49" charset="0"/>
              </a:rPr>
              <a:t>Led2(13)</a:t>
            </a:r>
            <a:r>
              <a:rPr lang="en-US" sz="1400" b="1" dirty="0">
                <a:solidFill>
                  <a:srgbClr val="FF0000"/>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setup() {</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onTime</a:t>
            </a:r>
            <a:r>
              <a:rPr lang="en-US" sz="1400" b="1" dirty="0">
                <a:solidFill>
                  <a:schemeClr val="accent1">
                    <a:lumMod val="75000"/>
                  </a:schemeClr>
                </a:solidFill>
                <a:latin typeface="Courier New" panose="02070309020205020404" pitchFamily="49" charset="0"/>
                <a:cs typeface="Courier New" panose="02070309020205020404" pitchFamily="49" charset="0"/>
              </a:rPr>
              <a:t>(50);        // Set LED onTime (50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offTime</a:t>
            </a:r>
            <a:r>
              <a:rPr lang="en-US" sz="1400" b="1" dirty="0">
                <a:solidFill>
                  <a:schemeClr val="accent1">
                    <a:lumMod val="75000"/>
                  </a:schemeClr>
                </a:solidFill>
                <a:latin typeface="Courier New" panose="02070309020205020404" pitchFamily="49" charset="0"/>
                <a:cs typeface="Courier New" panose="02070309020205020404" pitchFamily="49" charset="0"/>
              </a:rPr>
              <a:t>(300);      // Set LED offTime (300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blink</a:t>
            </a:r>
            <a:r>
              <a:rPr lang="en-US" sz="1400" b="1" dirty="0">
                <a:solidFill>
                  <a:schemeClr val="accent1">
                    <a:lumMod val="75000"/>
                  </a:schemeClr>
                </a:solidFill>
                <a:latin typeface="Courier New" panose="02070309020205020404" pitchFamily="49" charset="0"/>
                <a:cs typeface="Courier New" panose="02070309020205020404" pitchFamily="49" charset="0"/>
              </a:rPr>
              <a:t>();           // turn on blink mode</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loop()</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update</a:t>
            </a:r>
            <a:r>
              <a:rPr lang="en-US" sz="1400" b="1" dirty="0">
                <a:solidFill>
                  <a:schemeClr val="accent1">
                    <a:lumMod val="75000"/>
                  </a:schemeClr>
                </a:solidFill>
                <a:latin typeface="Courier New" panose="02070309020205020404" pitchFamily="49" charset="0"/>
                <a:cs typeface="Courier New" panose="02070309020205020404" pitchFamily="49" charset="0"/>
              </a:rPr>
              <a:t>();          // call update frequently</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sp>
        <p:nvSpPr>
          <p:cNvPr id="13" name="Speech Bubble: Rectangle 12">
            <a:extLst>
              <a:ext uri="{FF2B5EF4-FFF2-40B4-BE49-F238E27FC236}">
                <a16:creationId xmlns:a16="http://schemas.microsoft.com/office/drawing/2014/main" id="{C9F313A4-4FD2-4736-A250-11E67EB534D6}"/>
              </a:ext>
            </a:extLst>
          </p:cNvPr>
          <p:cNvSpPr/>
          <p:nvPr/>
        </p:nvSpPr>
        <p:spPr>
          <a:xfrm>
            <a:off x="3429000" y="590550"/>
            <a:ext cx="3581400" cy="428995"/>
          </a:xfrm>
          <a:prstGeom prst="wedgeRectCallout">
            <a:avLst>
              <a:gd name="adj1" fmla="val -57380"/>
              <a:gd name="adj2" fmla="val 153680"/>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Defining it </a:t>
            </a:r>
            <a:r>
              <a:rPr lang="en-US" sz="1200" b="1" dirty="0">
                <a:solidFill>
                  <a:schemeClr val="tx1"/>
                </a:solidFill>
              </a:rPr>
              <a:t>before</a:t>
            </a:r>
            <a:r>
              <a:rPr lang="en-US" sz="1200" dirty="0">
                <a:solidFill>
                  <a:schemeClr val="tx1"/>
                </a:solidFill>
              </a:rPr>
              <a:t> setup makes </a:t>
            </a:r>
            <a:r>
              <a:rPr lang="en-US" sz="1200" b="1" dirty="0">
                <a:solidFill>
                  <a:srgbClr val="00B050"/>
                </a:solidFill>
                <a:latin typeface="Courier New" panose="02070309020205020404" pitchFamily="49" charset="0"/>
                <a:cs typeface="Courier New" panose="02070309020205020404" pitchFamily="49" charset="0"/>
              </a:rPr>
              <a:t>myLed1</a:t>
            </a:r>
            <a:r>
              <a:rPr lang="en-US" sz="1200" dirty="0">
                <a:solidFill>
                  <a:schemeClr val="tx1"/>
                </a:solidFill>
              </a:rPr>
              <a:t> a global variable. It can be accessed in setup or in loop code.</a:t>
            </a:r>
          </a:p>
        </p:txBody>
      </p:sp>
      <p:sp>
        <p:nvSpPr>
          <p:cNvPr id="15" name="Speech Bubble: Rectangle 14">
            <a:extLst>
              <a:ext uri="{FF2B5EF4-FFF2-40B4-BE49-F238E27FC236}">
                <a16:creationId xmlns:a16="http://schemas.microsoft.com/office/drawing/2014/main" id="{24E81589-C7CC-424A-B525-1301429E1E0A}"/>
              </a:ext>
            </a:extLst>
          </p:cNvPr>
          <p:cNvSpPr/>
          <p:nvPr/>
        </p:nvSpPr>
        <p:spPr>
          <a:xfrm>
            <a:off x="3586123" y="1657351"/>
            <a:ext cx="3581400" cy="228600"/>
          </a:xfrm>
          <a:prstGeom prst="wedgeRectCallout">
            <a:avLst>
              <a:gd name="adj1" fmla="val -61424"/>
              <a:gd name="adj2" fmla="val 192791"/>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 setup configure any settings we want.</a:t>
            </a:r>
          </a:p>
        </p:txBody>
      </p:sp>
      <p:sp>
        <p:nvSpPr>
          <p:cNvPr id="17" name="Speech Bubble: Rectangle 16">
            <a:extLst>
              <a:ext uri="{FF2B5EF4-FFF2-40B4-BE49-F238E27FC236}">
                <a16:creationId xmlns:a16="http://schemas.microsoft.com/office/drawing/2014/main" id="{5575540F-53A5-41D7-AD36-D2B9D64649A6}"/>
              </a:ext>
            </a:extLst>
          </p:cNvPr>
          <p:cNvSpPr/>
          <p:nvPr/>
        </p:nvSpPr>
        <p:spPr>
          <a:xfrm>
            <a:off x="3200400" y="2800350"/>
            <a:ext cx="3581400" cy="457200"/>
          </a:xfrm>
          <a:prstGeom prst="wedgeRectCallout">
            <a:avLst>
              <a:gd name="adj1" fmla="val -63446"/>
              <a:gd name="adj2" fmla="val 133385"/>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Loop code could not be simpler. The work is done inside the class checking millis() and doing the work. </a:t>
            </a:r>
          </a:p>
        </p:txBody>
      </p:sp>
    </p:spTree>
    <p:extLst>
      <p:ext uri="{BB962C8B-B14F-4D97-AF65-F5344CB8AC3E}">
        <p14:creationId xmlns:p14="http://schemas.microsoft.com/office/powerpoint/2010/main" val="235393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About Me</a:t>
            </a:r>
          </a:p>
        </p:txBody>
      </p:sp>
      <p:sp>
        <p:nvSpPr>
          <p:cNvPr id="3" name="Content Placeholder 2"/>
          <p:cNvSpPr>
            <a:spLocks noGrp="1"/>
          </p:cNvSpPr>
          <p:nvPr>
            <p:ph idx="1"/>
          </p:nvPr>
        </p:nvSpPr>
        <p:spPr>
          <a:xfrm>
            <a:off x="448964" y="1350110"/>
            <a:ext cx="8428335" cy="3583839"/>
          </a:xfrm>
        </p:spPr>
        <p:txBody>
          <a:bodyPr>
            <a:normAutofit/>
          </a:bodyPr>
          <a:lstStyle/>
          <a:p>
            <a:pPr marL="0" indent="0">
              <a:buNone/>
            </a:pPr>
            <a:endParaRPr lang="en-US" dirty="0"/>
          </a:p>
          <a:p>
            <a:pPr marL="0" indent="0">
              <a:buNone/>
            </a:pPr>
            <a:r>
              <a:rPr lang="en-US" dirty="0"/>
              <a:t>Alan Lomax  </a:t>
            </a:r>
          </a:p>
          <a:p>
            <a:pPr marL="0" indent="0">
              <a:buNone/>
            </a:pPr>
            <a:endParaRPr lang="en-US" dirty="0"/>
          </a:p>
          <a:p>
            <a:pPr marL="0" indent="0">
              <a:buNone/>
            </a:pPr>
            <a:r>
              <a:rPr lang="en-US" dirty="0"/>
              <a:t>calls Ontario, Canada his home</a:t>
            </a:r>
          </a:p>
          <a:p>
            <a:pPr marL="0" indent="0">
              <a:buNone/>
            </a:pPr>
            <a:endParaRPr lang="en-US" dirty="0"/>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pic>
        <p:nvPicPr>
          <p:cNvPr id="1026" name="Picture 2" descr="maple-leaf noun - Definition, pictures, pronunciation and usage notes |  Oxford Advanced Learner&amp;#39;s Dictionary at OxfordLearnersDictionaries.com">
            <a:extLst>
              <a:ext uri="{FF2B5EF4-FFF2-40B4-BE49-F238E27FC236}">
                <a16:creationId xmlns:a16="http://schemas.microsoft.com/office/drawing/2014/main" id="{043757DC-6F07-4CA2-B7D6-7BA6DE0E4168}"/>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93891" y="2171891"/>
            <a:ext cx="2880360" cy="230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Detour =&gt; Organizing Class Code</a:t>
            </a:r>
            <a:br>
              <a:rPr lang="en-US" dirty="0"/>
            </a:br>
            <a:r>
              <a:rPr lang="en-US" dirty="0"/>
              <a:t>*.h     and    *.</a:t>
            </a:r>
            <a:r>
              <a:rPr lang="en-US" dirty="0" err="1"/>
              <a:t>cpp</a:t>
            </a:r>
            <a:r>
              <a:rPr lang="en-US" dirty="0"/>
              <a:t>    files</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4</a:t>
            </a:r>
          </a:p>
        </p:txBody>
      </p:sp>
      <p:sp>
        <p:nvSpPr>
          <p:cNvPr id="6" name="Flowchart: Terminator 5">
            <a:extLst>
              <a:ext uri="{FF2B5EF4-FFF2-40B4-BE49-F238E27FC236}">
                <a16:creationId xmlns:a16="http://schemas.microsoft.com/office/drawing/2014/main" id="{543523EC-6D99-404F-A476-48CAB9E4DAF2}"/>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066463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6203" y="133350"/>
            <a:ext cx="7016194" cy="415879"/>
          </a:xfrm>
        </p:spPr>
        <p:txBody>
          <a:bodyPr>
            <a:normAutofit fontScale="90000"/>
          </a:bodyPr>
          <a:lstStyle/>
          <a:p>
            <a:r>
              <a:rPr lang="en-US" dirty="0"/>
              <a:t>File Locations</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grpSp>
        <p:nvGrpSpPr>
          <p:cNvPr id="16" name="Group 15">
            <a:extLst>
              <a:ext uri="{FF2B5EF4-FFF2-40B4-BE49-F238E27FC236}">
                <a16:creationId xmlns:a16="http://schemas.microsoft.com/office/drawing/2014/main" id="{AFDE83F5-1AF9-4FB5-9C77-0568581D1DC2}"/>
              </a:ext>
            </a:extLst>
          </p:cNvPr>
          <p:cNvGrpSpPr/>
          <p:nvPr/>
        </p:nvGrpSpPr>
        <p:grpSpPr>
          <a:xfrm>
            <a:off x="351080" y="1162206"/>
            <a:ext cx="2098171" cy="584775"/>
            <a:chOff x="3400434" y="748828"/>
            <a:chExt cx="2098171" cy="584775"/>
          </a:xfrm>
        </p:grpSpPr>
        <p:sp>
          <p:nvSpPr>
            <p:cNvPr id="11" name="TextBox 10">
              <a:extLst>
                <a:ext uri="{FF2B5EF4-FFF2-40B4-BE49-F238E27FC236}">
                  <a16:creationId xmlns:a16="http://schemas.microsoft.com/office/drawing/2014/main" id="{561D6032-ECCE-4D92-8901-AC34D145548E}"/>
                </a:ext>
              </a:extLst>
            </p:cNvPr>
            <p:cNvSpPr txBox="1"/>
            <p:nvPr/>
          </p:nvSpPr>
          <p:spPr>
            <a:xfrm>
              <a:off x="3400434" y="748828"/>
              <a:ext cx="2098171" cy="584775"/>
            </a:xfrm>
            <a:prstGeom prst="rect">
              <a:avLst/>
            </a:prstGeom>
            <a:solidFill>
              <a:schemeClr val="bg1"/>
            </a:solidFill>
            <a:ln>
              <a:noFill/>
            </a:ln>
          </p:spPr>
          <p:txBody>
            <a:bodyPr wrap="square" rtlCol="0">
              <a:spAutoFit/>
            </a:bodyPr>
            <a:lstStyle/>
            <a:p>
              <a:endParaRPr lang="en-US" sz="32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9" name="Picture 8">
              <a:extLst>
                <a:ext uri="{FF2B5EF4-FFF2-40B4-BE49-F238E27FC236}">
                  <a16:creationId xmlns:a16="http://schemas.microsoft.com/office/drawing/2014/main" id="{F01F2F5F-AE0D-44D8-ADD6-26CC808B494D}"/>
                </a:ext>
              </a:extLst>
            </p:cNvPr>
            <p:cNvPicPr>
              <a:picLocks noChangeAspect="1"/>
            </p:cNvPicPr>
            <p:nvPr/>
          </p:nvPicPr>
          <p:blipFill>
            <a:blip r:embed="rId4"/>
            <a:stretch>
              <a:fillRect/>
            </a:stretch>
          </p:blipFill>
          <p:spPr>
            <a:xfrm>
              <a:off x="3505200" y="787058"/>
              <a:ext cx="1888640" cy="508314"/>
            </a:xfrm>
            <a:prstGeom prst="rect">
              <a:avLst/>
            </a:prstGeom>
          </p:spPr>
        </p:pic>
      </p:grpSp>
      <p:grpSp>
        <p:nvGrpSpPr>
          <p:cNvPr id="56" name="Group 55">
            <a:extLst>
              <a:ext uri="{FF2B5EF4-FFF2-40B4-BE49-F238E27FC236}">
                <a16:creationId xmlns:a16="http://schemas.microsoft.com/office/drawing/2014/main" id="{0D033F2F-CBFC-4E1B-8B3B-EFF0A9F7415F}"/>
              </a:ext>
            </a:extLst>
          </p:cNvPr>
          <p:cNvGrpSpPr/>
          <p:nvPr/>
        </p:nvGrpSpPr>
        <p:grpSpPr>
          <a:xfrm>
            <a:off x="697151" y="1580230"/>
            <a:ext cx="2155871" cy="584776"/>
            <a:chOff x="697151" y="1580230"/>
            <a:chExt cx="2155871" cy="584776"/>
          </a:xfrm>
        </p:grpSpPr>
        <p:grpSp>
          <p:nvGrpSpPr>
            <p:cNvPr id="19" name="Group 18">
              <a:extLst>
                <a:ext uri="{FF2B5EF4-FFF2-40B4-BE49-F238E27FC236}">
                  <a16:creationId xmlns:a16="http://schemas.microsoft.com/office/drawing/2014/main" id="{A82C87E8-A18C-465B-82ED-AE053C6440CF}"/>
                </a:ext>
              </a:extLst>
            </p:cNvPr>
            <p:cNvGrpSpPr/>
            <p:nvPr/>
          </p:nvGrpSpPr>
          <p:grpSpPr>
            <a:xfrm>
              <a:off x="754851" y="1580230"/>
              <a:ext cx="2098171" cy="584776"/>
              <a:chOff x="3400434" y="2001695"/>
              <a:chExt cx="2202937" cy="570055"/>
            </a:xfrm>
          </p:grpSpPr>
          <p:sp>
            <p:nvSpPr>
              <p:cNvPr id="15" name="TextBox 14">
                <a:extLst>
                  <a:ext uri="{FF2B5EF4-FFF2-40B4-BE49-F238E27FC236}">
                    <a16:creationId xmlns:a16="http://schemas.microsoft.com/office/drawing/2014/main" id="{017D7175-81AF-4746-8375-F786C540C36F}"/>
                  </a:ext>
                </a:extLst>
              </p:cNvPr>
              <p:cNvSpPr txBox="1"/>
              <p:nvPr/>
            </p:nvSpPr>
            <p:spPr>
              <a:xfrm>
                <a:off x="3400434" y="2001695"/>
                <a:ext cx="2202937" cy="570055"/>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18" name="Picture 17">
                <a:extLst>
                  <a:ext uri="{FF2B5EF4-FFF2-40B4-BE49-F238E27FC236}">
                    <a16:creationId xmlns:a16="http://schemas.microsoft.com/office/drawing/2014/main" id="{4D0737E7-EEB8-47F7-B0D1-C82C2D4A4E0E}"/>
                  </a:ext>
                </a:extLst>
              </p:cNvPr>
              <p:cNvPicPr>
                <a:picLocks noChangeAspect="1"/>
              </p:cNvPicPr>
              <p:nvPr/>
            </p:nvPicPr>
            <p:blipFill>
              <a:blip r:embed="rId5"/>
              <a:stretch>
                <a:fillRect/>
              </a:stretch>
            </p:blipFill>
            <p:spPr>
              <a:xfrm>
                <a:off x="3505200" y="2075840"/>
                <a:ext cx="1680151" cy="415879"/>
              </a:xfrm>
              <a:prstGeom prst="rect">
                <a:avLst/>
              </a:prstGeom>
            </p:spPr>
          </p:pic>
        </p:grpSp>
        <p:cxnSp>
          <p:nvCxnSpPr>
            <p:cNvPr id="21" name="Connector: Elbow 20">
              <a:extLst>
                <a:ext uri="{FF2B5EF4-FFF2-40B4-BE49-F238E27FC236}">
                  <a16:creationId xmlns:a16="http://schemas.microsoft.com/office/drawing/2014/main" id="{87065A58-92AA-4D00-87FE-FEB7B40E8087}"/>
                </a:ext>
              </a:extLst>
            </p:cNvPr>
            <p:cNvCxnSpPr/>
            <p:nvPr/>
          </p:nvCxnSpPr>
          <p:spPr>
            <a:xfrm rot="16200000" flipH="1">
              <a:off x="665730" y="1717447"/>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8C66DE39-0A8D-4DA5-A2EE-30324D61A3C2}"/>
              </a:ext>
            </a:extLst>
          </p:cNvPr>
          <p:cNvGrpSpPr/>
          <p:nvPr/>
        </p:nvGrpSpPr>
        <p:grpSpPr>
          <a:xfrm>
            <a:off x="1065958" y="2084772"/>
            <a:ext cx="2327613" cy="365519"/>
            <a:chOff x="1065958" y="2084772"/>
            <a:chExt cx="2327613" cy="365519"/>
          </a:xfrm>
        </p:grpSpPr>
        <p:sp>
          <p:nvSpPr>
            <p:cNvPr id="14" name="TextBox 13">
              <a:extLst>
                <a:ext uri="{FF2B5EF4-FFF2-40B4-BE49-F238E27FC236}">
                  <a16:creationId xmlns:a16="http://schemas.microsoft.com/office/drawing/2014/main" id="{CD273BC9-4DD1-4100-B097-AD95ECC305CC}"/>
                </a:ext>
              </a:extLst>
            </p:cNvPr>
            <p:cNvSpPr txBox="1"/>
            <p:nvPr/>
          </p:nvSpPr>
          <p:spPr>
            <a:xfrm>
              <a:off x="1295400" y="2142514"/>
              <a:ext cx="2098171" cy="307777"/>
            </a:xfrm>
            <a:prstGeom prst="rect">
              <a:avLst/>
            </a:prstGeom>
            <a:solidFill>
              <a:schemeClr val="bg1">
                <a:lumMod val="85000"/>
              </a:schemeClr>
            </a:solidFill>
            <a:ln>
              <a:solidFill>
                <a:srgbClr val="FF0000"/>
              </a:solidFill>
            </a:ln>
          </p:spPr>
          <p:txBody>
            <a:bodyPr wrap="square" rtlCol="0">
              <a:spAutoFit/>
            </a:bodyPr>
            <a:lstStyle/>
            <a:p>
              <a:r>
                <a:rPr lang="en-US" sz="1400" b="1" dirty="0" err="1">
                  <a:solidFill>
                    <a:schemeClr val="accent1">
                      <a:lumMod val="75000"/>
                    </a:schemeClr>
                  </a:solidFill>
                  <a:latin typeface="Courier New" panose="02070309020205020404" pitchFamily="49" charset="0"/>
                  <a:cs typeface="Courier New" panose="02070309020205020404" pitchFamily="49" charset="0"/>
                </a:rPr>
                <a:t>Parrot_Sketch.ino</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cxnSp>
          <p:nvCxnSpPr>
            <p:cNvPr id="23" name="Connector: Elbow 22">
              <a:extLst>
                <a:ext uri="{FF2B5EF4-FFF2-40B4-BE49-F238E27FC236}">
                  <a16:creationId xmlns:a16="http://schemas.microsoft.com/office/drawing/2014/main" id="{5C0C6626-F252-4269-9928-D7C399E03B54}"/>
                </a:ext>
              </a:extLst>
            </p:cNvPr>
            <p:cNvCxnSpPr/>
            <p:nvPr/>
          </p:nvCxnSpPr>
          <p:spPr>
            <a:xfrm rot="16200000" flipH="1">
              <a:off x="1034537" y="2116193"/>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291CEA89-D7A2-4004-BD91-A4FAEF89D410}"/>
              </a:ext>
            </a:extLst>
          </p:cNvPr>
          <p:cNvSpPr txBox="1"/>
          <p:nvPr/>
        </p:nvSpPr>
        <p:spPr>
          <a:xfrm>
            <a:off x="533400" y="737520"/>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Option #1</a:t>
            </a:r>
          </a:p>
        </p:txBody>
      </p:sp>
      <p:sp>
        <p:nvSpPr>
          <p:cNvPr id="25" name="TextBox 24">
            <a:extLst>
              <a:ext uri="{FF2B5EF4-FFF2-40B4-BE49-F238E27FC236}">
                <a16:creationId xmlns:a16="http://schemas.microsoft.com/office/drawing/2014/main" id="{F624D444-562F-48F6-B926-2DBD8DF5A252}"/>
              </a:ext>
            </a:extLst>
          </p:cNvPr>
          <p:cNvSpPr txBox="1"/>
          <p:nvPr/>
        </p:nvSpPr>
        <p:spPr>
          <a:xfrm>
            <a:off x="4211856" y="763950"/>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Option #2</a:t>
            </a:r>
          </a:p>
        </p:txBody>
      </p:sp>
      <p:grpSp>
        <p:nvGrpSpPr>
          <p:cNvPr id="29" name="Group 28">
            <a:extLst>
              <a:ext uri="{FF2B5EF4-FFF2-40B4-BE49-F238E27FC236}">
                <a16:creationId xmlns:a16="http://schemas.microsoft.com/office/drawing/2014/main" id="{7EDF3300-6D52-46EA-B101-40DAAA724874}"/>
              </a:ext>
            </a:extLst>
          </p:cNvPr>
          <p:cNvGrpSpPr/>
          <p:nvPr/>
        </p:nvGrpSpPr>
        <p:grpSpPr>
          <a:xfrm>
            <a:off x="4008680" y="1202722"/>
            <a:ext cx="2098171" cy="584775"/>
            <a:chOff x="3400434" y="748828"/>
            <a:chExt cx="2098171" cy="584775"/>
          </a:xfrm>
        </p:grpSpPr>
        <p:sp>
          <p:nvSpPr>
            <p:cNvPr id="30" name="TextBox 29">
              <a:extLst>
                <a:ext uri="{FF2B5EF4-FFF2-40B4-BE49-F238E27FC236}">
                  <a16:creationId xmlns:a16="http://schemas.microsoft.com/office/drawing/2014/main" id="{B2C8A2D1-75A2-45B2-AA88-082C30008EE9}"/>
                </a:ext>
              </a:extLst>
            </p:cNvPr>
            <p:cNvSpPr txBox="1"/>
            <p:nvPr/>
          </p:nvSpPr>
          <p:spPr>
            <a:xfrm>
              <a:off x="3400434" y="748828"/>
              <a:ext cx="2098171" cy="584775"/>
            </a:xfrm>
            <a:prstGeom prst="rect">
              <a:avLst/>
            </a:prstGeom>
            <a:solidFill>
              <a:schemeClr val="bg1"/>
            </a:solidFill>
            <a:ln>
              <a:noFill/>
            </a:ln>
          </p:spPr>
          <p:txBody>
            <a:bodyPr wrap="square" rtlCol="0">
              <a:spAutoFit/>
            </a:bodyPr>
            <a:lstStyle/>
            <a:p>
              <a:endParaRPr lang="en-US" sz="32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1" name="Picture 30">
              <a:extLst>
                <a:ext uri="{FF2B5EF4-FFF2-40B4-BE49-F238E27FC236}">
                  <a16:creationId xmlns:a16="http://schemas.microsoft.com/office/drawing/2014/main" id="{C980E5C7-1CC5-4E37-8258-F4B722749AAC}"/>
                </a:ext>
              </a:extLst>
            </p:cNvPr>
            <p:cNvPicPr>
              <a:picLocks noChangeAspect="1"/>
            </p:cNvPicPr>
            <p:nvPr/>
          </p:nvPicPr>
          <p:blipFill>
            <a:blip r:embed="rId4"/>
            <a:stretch>
              <a:fillRect/>
            </a:stretch>
          </p:blipFill>
          <p:spPr>
            <a:xfrm>
              <a:off x="3505200" y="787058"/>
              <a:ext cx="1888640" cy="508314"/>
            </a:xfrm>
            <a:prstGeom prst="rect">
              <a:avLst/>
            </a:prstGeom>
          </p:spPr>
        </p:pic>
      </p:grpSp>
      <p:grpSp>
        <p:nvGrpSpPr>
          <p:cNvPr id="57" name="Group 56">
            <a:extLst>
              <a:ext uri="{FF2B5EF4-FFF2-40B4-BE49-F238E27FC236}">
                <a16:creationId xmlns:a16="http://schemas.microsoft.com/office/drawing/2014/main" id="{7996A791-B044-4FF4-815B-F5D79E7B8383}"/>
              </a:ext>
            </a:extLst>
          </p:cNvPr>
          <p:cNvGrpSpPr/>
          <p:nvPr/>
        </p:nvGrpSpPr>
        <p:grpSpPr>
          <a:xfrm>
            <a:off x="4354751" y="1620746"/>
            <a:ext cx="2155871" cy="584776"/>
            <a:chOff x="4354751" y="1620746"/>
            <a:chExt cx="2155871" cy="584776"/>
          </a:xfrm>
        </p:grpSpPr>
        <p:grpSp>
          <p:nvGrpSpPr>
            <p:cNvPr id="32" name="Group 31">
              <a:extLst>
                <a:ext uri="{FF2B5EF4-FFF2-40B4-BE49-F238E27FC236}">
                  <a16:creationId xmlns:a16="http://schemas.microsoft.com/office/drawing/2014/main" id="{AB8F7077-36AA-449E-BC04-98DF4BEE6DA6}"/>
                </a:ext>
              </a:extLst>
            </p:cNvPr>
            <p:cNvGrpSpPr/>
            <p:nvPr/>
          </p:nvGrpSpPr>
          <p:grpSpPr>
            <a:xfrm>
              <a:off x="4412451" y="1620746"/>
              <a:ext cx="2098171" cy="584776"/>
              <a:chOff x="3400434" y="2001695"/>
              <a:chExt cx="2202937" cy="570055"/>
            </a:xfrm>
          </p:grpSpPr>
          <p:sp>
            <p:nvSpPr>
              <p:cNvPr id="33" name="TextBox 32">
                <a:extLst>
                  <a:ext uri="{FF2B5EF4-FFF2-40B4-BE49-F238E27FC236}">
                    <a16:creationId xmlns:a16="http://schemas.microsoft.com/office/drawing/2014/main" id="{9E5F3398-18E1-44BA-A0DD-BF6A966EDE3E}"/>
                  </a:ext>
                </a:extLst>
              </p:cNvPr>
              <p:cNvSpPr txBox="1"/>
              <p:nvPr/>
            </p:nvSpPr>
            <p:spPr>
              <a:xfrm>
                <a:off x="3400434" y="2001695"/>
                <a:ext cx="2202937" cy="570055"/>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4" name="Picture 33">
                <a:extLst>
                  <a:ext uri="{FF2B5EF4-FFF2-40B4-BE49-F238E27FC236}">
                    <a16:creationId xmlns:a16="http://schemas.microsoft.com/office/drawing/2014/main" id="{0A59F2BE-C2B9-4BFB-A381-00A7BF50319E}"/>
                  </a:ext>
                </a:extLst>
              </p:cNvPr>
              <p:cNvPicPr>
                <a:picLocks noChangeAspect="1"/>
              </p:cNvPicPr>
              <p:nvPr/>
            </p:nvPicPr>
            <p:blipFill>
              <a:blip r:embed="rId5"/>
              <a:stretch>
                <a:fillRect/>
              </a:stretch>
            </p:blipFill>
            <p:spPr>
              <a:xfrm>
                <a:off x="3505200" y="2075840"/>
                <a:ext cx="1680151" cy="415879"/>
              </a:xfrm>
              <a:prstGeom prst="rect">
                <a:avLst/>
              </a:prstGeom>
            </p:spPr>
          </p:pic>
        </p:grpSp>
        <p:cxnSp>
          <p:nvCxnSpPr>
            <p:cNvPr id="35" name="Connector: Elbow 34">
              <a:extLst>
                <a:ext uri="{FF2B5EF4-FFF2-40B4-BE49-F238E27FC236}">
                  <a16:creationId xmlns:a16="http://schemas.microsoft.com/office/drawing/2014/main" id="{8C47A22F-D330-48C3-A9CC-916CEAC0FBDB}"/>
                </a:ext>
              </a:extLst>
            </p:cNvPr>
            <p:cNvCxnSpPr/>
            <p:nvPr/>
          </p:nvCxnSpPr>
          <p:spPr>
            <a:xfrm rot="16200000" flipH="1">
              <a:off x="4323330" y="1757963"/>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237A14EC-B2C8-4578-9BA0-3DE04CC4101B}"/>
              </a:ext>
            </a:extLst>
          </p:cNvPr>
          <p:cNvGrpSpPr/>
          <p:nvPr/>
        </p:nvGrpSpPr>
        <p:grpSpPr>
          <a:xfrm>
            <a:off x="4723558" y="2125288"/>
            <a:ext cx="2327613" cy="365519"/>
            <a:chOff x="4723558" y="2125288"/>
            <a:chExt cx="2327613" cy="365519"/>
          </a:xfrm>
        </p:grpSpPr>
        <p:sp>
          <p:nvSpPr>
            <p:cNvPr id="28" name="TextBox 27">
              <a:extLst>
                <a:ext uri="{FF2B5EF4-FFF2-40B4-BE49-F238E27FC236}">
                  <a16:creationId xmlns:a16="http://schemas.microsoft.com/office/drawing/2014/main" id="{8295BF7F-241A-40AD-BD59-100A08BEFF00}"/>
                </a:ext>
              </a:extLst>
            </p:cNvPr>
            <p:cNvSpPr txBox="1"/>
            <p:nvPr/>
          </p:nvSpPr>
          <p:spPr>
            <a:xfrm>
              <a:off x="4953000" y="2183030"/>
              <a:ext cx="2098171" cy="307777"/>
            </a:xfrm>
            <a:prstGeom prst="rect">
              <a:avLst/>
            </a:prstGeom>
            <a:solidFill>
              <a:schemeClr val="bg1">
                <a:lumMod val="85000"/>
              </a:schemeClr>
            </a:solidFill>
            <a:ln>
              <a:solidFill>
                <a:srgbClr val="FF0000"/>
              </a:solidFill>
            </a:ln>
          </p:spPr>
          <p:txBody>
            <a:bodyPr wrap="square" rtlCol="0">
              <a:spAutoFit/>
            </a:bodyPr>
            <a:lstStyle/>
            <a:p>
              <a:r>
                <a:rPr lang="en-US" sz="1400" b="1" dirty="0" err="1">
                  <a:solidFill>
                    <a:schemeClr val="accent1">
                      <a:lumMod val="75000"/>
                    </a:schemeClr>
                  </a:solidFill>
                  <a:latin typeface="Courier New" panose="02070309020205020404" pitchFamily="49" charset="0"/>
                  <a:cs typeface="Courier New" panose="02070309020205020404" pitchFamily="49" charset="0"/>
                </a:rPr>
                <a:t>Parrot_Sketch.ino</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cxnSp>
          <p:nvCxnSpPr>
            <p:cNvPr id="36" name="Connector: Elbow 35">
              <a:extLst>
                <a:ext uri="{FF2B5EF4-FFF2-40B4-BE49-F238E27FC236}">
                  <a16:creationId xmlns:a16="http://schemas.microsoft.com/office/drawing/2014/main" id="{6A5D8202-7EAD-4331-B1EB-AAAFA38125C0}"/>
                </a:ext>
              </a:extLst>
            </p:cNvPr>
            <p:cNvCxnSpPr/>
            <p:nvPr/>
          </p:nvCxnSpPr>
          <p:spPr>
            <a:xfrm rot="16200000" flipH="1">
              <a:off x="4692137" y="2156709"/>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D40476D2-6B87-4BD9-89BA-1A14ECB3A169}"/>
              </a:ext>
            </a:extLst>
          </p:cNvPr>
          <p:cNvGrpSpPr/>
          <p:nvPr/>
        </p:nvGrpSpPr>
        <p:grpSpPr>
          <a:xfrm>
            <a:off x="4354753" y="1746982"/>
            <a:ext cx="2155869" cy="1303104"/>
            <a:chOff x="4354753" y="1746982"/>
            <a:chExt cx="2155869" cy="1303104"/>
          </a:xfrm>
        </p:grpSpPr>
        <p:grpSp>
          <p:nvGrpSpPr>
            <p:cNvPr id="42" name="Group 41">
              <a:extLst>
                <a:ext uri="{FF2B5EF4-FFF2-40B4-BE49-F238E27FC236}">
                  <a16:creationId xmlns:a16="http://schemas.microsoft.com/office/drawing/2014/main" id="{E0891C1D-0D20-4465-8C97-6D36E2BF43D8}"/>
                </a:ext>
              </a:extLst>
            </p:cNvPr>
            <p:cNvGrpSpPr/>
            <p:nvPr/>
          </p:nvGrpSpPr>
          <p:grpSpPr>
            <a:xfrm>
              <a:off x="4588600" y="2465310"/>
              <a:ext cx="1922022" cy="584776"/>
              <a:chOff x="3981470" y="3488019"/>
              <a:chExt cx="2098171" cy="584776"/>
            </a:xfrm>
          </p:grpSpPr>
          <p:sp>
            <p:nvSpPr>
              <p:cNvPr id="40" name="TextBox 39">
                <a:extLst>
                  <a:ext uri="{FF2B5EF4-FFF2-40B4-BE49-F238E27FC236}">
                    <a16:creationId xmlns:a16="http://schemas.microsoft.com/office/drawing/2014/main" id="{F8644B8D-99CB-4D0B-BBD1-090CBFBA1363}"/>
                  </a:ext>
                </a:extLst>
              </p:cNvPr>
              <p:cNvSpPr txBox="1"/>
              <p:nvPr/>
            </p:nvSpPr>
            <p:spPr>
              <a:xfrm>
                <a:off x="3981470" y="3488019"/>
                <a:ext cx="2098171" cy="584776"/>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8" name="Picture 37">
                <a:extLst>
                  <a:ext uri="{FF2B5EF4-FFF2-40B4-BE49-F238E27FC236}">
                    <a16:creationId xmlns:a16="http://schemas.microsoft.com/office/drawing/2014/main" id="{9B318A0E-573D-4C68-86EC-B58A6397F44F}"/>
                  </a:ext>
                </a:extLst>
              </p:cNvPr>
              <p:cNvPicPr>
                <a:picLocks noChangeAspect="1"/>
              </p:cNvPicPr>
              <p:nvPr/>
            </p:nvPicPr>
            <p:blipFill>
              <a:blip r:embed="rId6"/>
              <a:stretch>
                <a:fillRect/>
              </a:stretch>
            </p:blipFill>
            <p:spPr>
              <a:xfrm>
                <a:off x="4008680" y="3567633"/>
                <a:ext cx="1258143" cy="425548"/>
              </a:xfrm>
              <a:prstGeom prst="rect">
                <a:avLst/>
              </a:prstGeom>
            </p:spPr>
          </p:pic>
        </p:grpSp>
        <p:cxnSp>
          <p:nvCxnSpPr>
            <p:cNvPr id="43" name="Connector: Elbow 42">
              <a:extLst>
                <a:ext uri="{FF2B5EF4-FFF2-40B4-BE49-F238E27FC236}">
                  <a16:creationId xmlns:a16="http://schemas.microsoft.com/office/drawing/2014/main" id="{DE077FD0-C980-4BF6-96AA-633383ABDDBF}"/>
                </a:ext>
              </a:extLst>
            </p:cNvPr>
            <p:cNvCxnSpPr>
              <a:cxnSpLocks/>
            </p:cNvCxnSpPr>
            <p:nvPr/>
          </p:nvCxnSpPr>
          <p:spPr>
            <a:xfrm rot="16200000" flipH="1">
              <a:off x="3974138" y="2127597"/>
              <a:ext cx="1020003" cy="258774"/>
            </a:xfrm>
            <a:prstGeom prst="bentConnector3">
              <a:avLst>
                <a:gd name="adj1" fmla="val 99306"/>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8CDD7893-F09B-4DEA-B95D-7E76A43593A3}"/>
              </a:ext>
            </a:extLst>
          </p:cNvPr>
          <p:cNvGrpSpPr/>
          <p:nvPr/>
        </p:nvGrpSpPr>
        <p:grpSpPr>
          <a:xfrm>
            <a:off x="1063894" y="2265588"/>
            <a:ext cx="1450706" cy="561660"/>
            <a:chOff x="1063894" y="2265588"/>
            <a:chExt cx="1450706" cy="561660"/>
          </a:xfrm>
        </p:grpSpPr>
        <p:sp>
          <p:nvSpPr>
            <p:cNvPr id="7" name="TextBox 6">
              <a:extLst>
                <a:ext uri="{FF2B5EF4-FFF2-40B4-BE49-F238E27FC236}">
                  <a16:creationId xmlns:a16="http://schemas.microsoft.com/office/drawing/2014/main" id="{F3913ADD-343E-47BA-A4D8-9B59A35B204C}"/>
                </a:ext>
              </a:extLst>
            </p:cNvPr>
            <p:cNvSpPr txBox="1"/>
            <p:nvPr/>
          </p:nvSpPr>
          <p:spPr>
            <a:xfrm>
              <a:off x="1295400" y="2519471"/>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Led2.h</a:t>
              </a:r>
            </a:p>
          </p:txBody>
        </p:sp>
        <p:cxnSp>
          <p:nvCxnSpPr>
            <p:cNvPr id="47" name="Connector: Elbow 46">
              <a:extLst>
                <a:ext uri="{FF2B5EF4-FFF2-40B4-BE49-F238E27FC236}">
                  <a16:creationId xmlns:a16="http://schemas.microsoft.com/office/drawing/2014/main" id="{B4790F90-FDB5-4F31-90F3-BB43D6E784A2}"/>
                </a:ext>
              </a:extLst>
            </p:cNvPr>
            <p:cNvCxnSpPr>
              <a:cxnSpLocks/>
              <a:endCxn id="7" idx="1"/>
            </p:cNvCxnSpPr>
            <p:nvPr/>
          </p:nvCxnSpPr>
          <p:spPr>
            <a:xfrm rot="16200000" flipH="1">
              <a:off x="975761" y="2353721"/>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BF0B62E1-59AF-47CB-BCC4-4D723454697E}"/>
              </a:ext>
            </a:extLst>
          </p:cNvPr>
          <p:cNvGrpSpPr/>
          <p:nvPr/>
        </p:nvGrpSpPr>
        <p:grpSpPr>
          <a:xfrm>
            <a:off x="1063894" y="2645194"/>
            <a:ext cx="1450706" cy="559011"/>
            <a:chOff x="1063894" y="2645194"/>
            <a:chExt cx="1450706" cy="559011"/>
          </a:xfrm>
        </p:grpSpPr>
        <p:sp>
          <p:nvSpPr>
            <p:cNvPr id="13" name="TextBox 12">
              <a:extLst>
                <a:ext uri="{FF2B5EF4-FFF2-40B4-BE49-F238E27FC236}">
                  <a16:creationId xmlns:a16="http://schemas.microsoft.com/office/drawing/2014/main" id="{81CBB322-CBC3-469B-91F4-781AE39DE115}"/>
                </a:ext>
              </a:extLst>
            </p:cNvPr>
            <p:cNvSpPr txBox="1"/>
            <p:nvPr/>
          </p:nvSpPr>
          <p:spPr>
            <a:xfrm>
              <a:off x="1295400" y="2896428"/>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Led2.cpp</a:t>
              </a:r>
            </a:p>
          </p:txBody>
        </p:sp>
        <p:cxnSp>
          <p:nvCxnSpPr>
            <p:cNvPr id="49" name="Connector: Elbow 48">
              <a:extLst>
                <a:ext uri="{FF2B5EF4-FFF2-40B4-BE49-F238E27FC236}">
                  <a16:creationId xmlns:a16="http://schemas.microsoft.com/office/drawing/2014/main" id="{6E9ED8EA-6506-46FB-9F9E-19285483E462}"/>
                </a:ext>
              </a:extLst>
            </p:cNvPr>
            <p:cNvCxnSpPr>
              <a:cxnSpLocks/>
            </p:cNvCxnSpPr>
            <p:nvPr/>
          </p:nvCxnSpPr>
          <p:spPr>
            <a:xfrm rot="16200000" flipH="1">
              <a:off x="975761" y="2733327"/>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cxnSp>
        <p:nvCxnSpPr>
          <p:cNvPr id="50" name="Connector: Elbow 49">
            <a:extLst>
              <a:ext uri="{FF2B5EF4-FFF2-40B4-BE49-F238E27FC236}">
                <a16:creationId xmlns:a16="http://schemas.microsoft.com/office/drawing/2014/main" id="{D93BE5B5-1150-4CDC-BADC-0E0E64B9BDEA}"/>
              </a:ext>
            </a:extLst>
          </p:cNvPr>
          <p:cNvCxnSpPr>
            <a:cxnSpLocks/>
            <a:endCxn id="26" idx="1"/>
          </p:cNvCxnSpPr>
          <p:nvPr/>
        </p:nvCxnSpPr>
        <p:spPr>
          <a:xfrm rot="16200000" flipH="1">
            <a:off x="4765817" y="2921181"/>
            <a:ext cx="235212" cy="181826"/>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E17EE68D-5335-4744-80AC-4D8AAB3D8D06}"/>
              </a:ext>
            </a:extLst>
          </p:cNvPr>
          <p:cNvGrpSpPr/>
          <p:nvPr/>
        </p:nvGrpSpPr>
        <p:grpSpPr>
          <a:xfrm>
            <a:off x="4792510" y="2975811"/>
            <a:ext cx="1401026" cy="684734"/>
            <a:chOff x="4792510" y="2975811"/>
            <a:chExt cx="1401026" cy="684734"/>
          </a:xfrm>
        </p:grpSpPr>
        <p:sp>
          <p:nvSpPr>
            <p:cNvPr id="27" name="TextBox 26">
              <a:extLst>
                <a:ext uri="{FF2B5EF4-FFF2-40B4-BE49-F238E27FC236}">
                  <a16:creationId xmlns:a16="http://schemas.microsoft.com/office/drawing/2014/main" id="{37720ABF-2036-463C-A85D-C47C1233F2C6}"/>
                </a:ext>
              </a:extLst>
            </p:cNvPr>
            <p:cNvSpPr txBox="1"/>
            <p:nvPr/>
          </p:nvSpPr>
          <p:spPr>
            <a:xfrm>
              <a:off x="4974336" y="3352768"/>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Led2.cpp</a:t>
              </a:r>
            </a:p>
          </p:txBody>
        </p:sp>
        <p:grpSp>
          <p:nvGrpSpPr>
            <p:cNvPr id="60" name="Group 59">
              <a:extLst>
                <a:ext uri="{FF2B5EF4-FFF2-40B4-BE49-F238E27FC236}">
                  <a16:creationId xmlns:a16="http://schemas.microsoft.com/office/drawing/2014/main" id="{8A30028B-89CD-4E4D-B2C7-7500EE83E032}"/>
                </a:ext>
              </a:extLst>
            </p:cNvPr>
            <p:cNvGrpSpPr/>
            <p:nvPr/>
          </p:nvGrpSpPr>
          <p:grpSpPr>
            <a:xfrm>
              <a:off x="4792510" y="2975811"/>
              <a:ext cx="1401026" cy="526521"/>
              <a:chOff x="4792510" y="2975811"/>
              <a:chExt cx="1401026" cy="526521"/>
            </a:xfrm>
          </p:grpSpPr>
          <p:sp>
            <p:nvSpPr>
              <p:cNvPr id="26" name="TextBox 25">
                <a:extLst>
                  <a:ext uri="{FF2B5EF4-FFF2-40B4-BE49-F238E27FC236}">
                    <a16:creationId xmlns:a16="http://schemas.microsoft.com/office/drawing/2014/main" id="{748EB112-1132-44CC-AF16-2A54F0A3FC5C}"/>
                  </a:ext>
                </a:extLst>
              </p:cNvPr>
              <p:cNvSpPr txBox="1"/>
              <p:nvPr/>
            </p:nvSpPr>
            <p:spPr>
              <a:xfrm>
                <a:off x="4974336" y="2975811"/>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Led2.h</a:t>
                </a:r>
              </a:p>
            </p:txBody>
          </p:sp>
          <p:cxnSp>
            <p:nvCxnSpPr>
              <p:cNvPr id="52" name="Connector: Elbow 51">
                <a:extLst>
                  <a:ext uri="{FF2B5EF4-FFF2-40B4-BE49-F238E27FC236}">
                    <a16:creationId xmlns:a16="http://schemas.microsoft.com/office/drawing/2014/main" id="{4557B548-C2E2-4BBA-9A4F-2A871F4113FB}"/>
                  </a:ext>
                </a:extLst>
              </p:cNvPr>
              <p:cNvCxnSpPr>
                <a:cxnSpLocks/>
              </p:cNvCxnSpPr>
              <p:nvPr/>
            </p:nvCxnSpPr>
            <p:spPr>
              <a:xfrm rot="16200000" flipH="1">
                <a:off x="4704377" y="3182693"/>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sp>
        <p:nvSpPr>
          <p:cNvPr id="62" name="TextBox 61">
            <a:extLst>
              <a:ext uri="{FF2B5EF4-FFF2-40B4-BE49-F238E27FC236}">
                <a16:creationId xmlns:a16="http://schemas.microsoft.com/office/drawing/2014/main" id="{424EC7E5-1E13-4896-8EE6-1B8BF3CF4D46}"/>
              </a:ext>
            </a:extLst>
          </p:cNvPr>
          <p:cNvSpPr txBox="1"/>
          <p:nvPr/>
        </p:nvSpPr>
        <p:spPr>
          <a:xfrm>
            <a:off x="321227" y="3800087"/>
            <a:ext cx="3393778" cy="461665"/>
          </a:xfrm>
          <a:prstGeom prst="rect">
            <a:avLst/>
          </a:prstGeom>
          <a:solidFill>
            <a:srgbClr val="FFFF00"/>
          </a:solidFill>
          <a:ln>
            <a:solidFill>
              <a:srgbClr val="FF0000"/>
            </a:solidFill>
          </a:ln>
        </p:spPr>
        <p:txBody>
          <a:bodyPr wrap="square" rtlCol="0">
            <a:spAutoFit/>
          </a:bodyPr>
          <a:lstStyle/>
          <a:p>
            <a:r>
              <a:rPr lang="en-US" sz="1200" b="1" dirty="0">
                <a:solidFill>
                  <a:schemeClr val="accent1">
                    <a:lumMod val="75000"/>
                  </a:schemeClr>
                </a:solidFill>
                <a:latin typeface="Courier New" panose="02070309020205020404" pitchFamily="49" charset="0"/>
                <a:cs typeface="Courier New" panose="02070309020205020404" pitchFamily="49" charset="0"/>
              </a:rPr>
              <a:t>// In </a:t>
            </a:r>
            <a:r>
              <a:rPr lang="en-US" sz="1200" b="1" dirty="0" err="1">
                <a:solidFill>
                  <a:schemeClr val="accent1">
                    <a:lumMod val="75000"/>
                  </a:schemeClr>
                </a:solidFill>
                <a:latin typeface="Courier New" panose="02070309020205020404" pitchFamily="49" charset="0"/>
                <a:cs typeface="Courier New" panose="02070309020205020404" pitchFamily="49" charset="0"/>
              </a:rPr>
              <a:t>Parrot_Sketch.ino</a:t>
            </a:r>
            <a:r>
              <a:rPr lang="en-US" sz="1200" b="1" dirty="0">
                <a:solidFill>
                  <a:schemeClr val="accent1">
                    <a:lumMod val="75000"/>
                  </a:schemeClr>
                </a:solidFill>
                <a:latin typeface="Courier New" panose="02070309020205020404" pitchFamily="49" charset="0"/>
                <a:cs typeface="Courier New" panose="02070309020205020404" pitchFamily="49" charset="0"/>
              </a:rPr>
              <a:t> use quotes</a:t>
            </a:r>
          </a:p>
          <a:p>
            <a:r>
              <a:rPr lang="en-US" sz="1200" b="1" dirty="0">
                <a:solidFill>
                  <a:schemeClr val="accent1">
                    <a:lumMod val="75000"/>
                  </a:schemeClr>
                </a:solidFill>
                <a:latin typeface="Courier New" panose="02070309020205020404" pitchFamily="49" charset="0"/>
                <a:cs typeface="Courier New" panose="02070309020205020404" pitchFamily="49" charset="0"/>
              </a:rPr>
              <a:t>#include "Led2.h"</a:t>
            </a:r>
          </a:p>
        </p:txBody>
      </p:sp>
      <p:sp>
        <p:nvSpPr>
          <p:cNvPr id="63" name="TextBox 62">
            <a:extLst>
              <a:ext uri="{FF2B5EF4-FFF2-40B4-BE49-F238E27FC236}">
                <a16:creationId xmlns:a16="http://schemas.microsoft.com/office/drawing/2014/main" id="{444C13CF-9A86-4F44-806B-2CBC569B801B}"/>
              </a:ext>
            </a:extLst>
          </p:cNvPr>
          <p:cNvSpPr txBox="1"/>
          <p:nvPr/>
        </p:nvSpPr>
        <p:spPr>
          <a:xfrm>
            <a:off x="3964014" y="3800086"/>
            <a:ext cx="4233209" cy="461665"/>
          </a:xfrm>
          <a:prstGeom prst="rect">
            <a:avLst/>
          </a:prstGeom>
          <a:solidFill>
            <a:srgbClr val="FFFF00"/>
          </a:solidFill>
          <a:ln>
            <a:solidFill>
              <a:srgbClr val="FF0000"/>
            </a:solidFill>
          </a:ln>
        </p:spPr>
        <p:txBody>
          <a:bodyPr wrap="square" rtlCol="0">
            <a:spAutoFit/>
          </a:bodyPr>
          <a:lstStyle/>
          <a:p>
            <a:r>
              <a:rPr lang="en-US" sz="1200" b="1" dirty="0">
                <a:solidFill>
                  <a:schemeClr val="accent1">
                    <a:lumMod val="75000"/>
                  </a:schemeClr>
                </a:solidFill>
                <a:latin typeface="Courier New" panose="02070309020205020404" pitchFamily="49" charset="0"/>
                <a:cs typeface="Courier New" panose="02070309020205020404" pitchFamily="49" charset="0"/>
              </a:rPr>
              <a:t>// In </a:t>
            </a:r>
            <a:r>
              <a:rPr lang="en-US" sz="1200" b="1" dirty="0" err="1">
                <a:solidFill>
                  <a:schemeClr val="accent1">
                    <a:lumMod val="75000"/>
                  </a:schemeClr>
                </a:solidFill>
                <a:latin typeface="Courier New" panose="02070309020205020404" pitchFamily="49" charset="0"/>
                <a:cs typeface="Courier New" panose="02070309020205020404" pitchFamily="49" charset="0"/>
              </a:rPr>
              <a:t>Parrot_Sketch.ino</a:t>
            </a:r>
            <a:r>
              <a:rPr lang="en-US" sz="1200" b="1" dirty="0">
                <a:solidFill>
                  <a:schemeClr val="accent1">
                    <a:lumMod val="75000"/>
                  </a:schemeClr>
                </a:solidFill>
                <a:latin typeface="Courier New" panose="02070309020205020404" pitchFamily="49" charset="0"/>
                <a:cs typeface="Courier New" panose="02070309020205020404" pitchFamily="49" charset="0"/>
              </a:rPr>
              <a:t> use angle brackets</a:t>
            </a:r>
          </a:p>
          <a:p>
            <a:r>
              <a:rPr lang="en-US" sz="1200" b="1" dirty="0">
                <a:solidFill>
                  <a:schemeClr val="accent1">
                    <a:lumMod val="75000"/>
                  </a:schemeClr>
                </a:solidFill>
                <a:latin typeface="Courier New" panose="02070309020205020404" pitchFamily="49" charset="0"/>
                <a:cs typeface="Courier New" panose="02070309020205020404" pitchFamily="49" charset="0"/>
              </a:rPr>
              <a:t>#include &lt;Led2.h&gt;</a:t>
            </a:r>
          </a:p>
        </p:txBody>
      </p:sp>
    </p:spTree>
    <p:extLst>
      <p:ext uri="{BB962C8B-B14F-4D97-AF65-F5344CB8AC3E}">
        <p14:creationId xmlns:p14="http://schemas.microsoft.com/office/powerpoint/2010/main" val="87433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fade">
                                      <p:cBhvr>
                                        <p:cTn id="14" dur="1000"/>
                                        <p:tgtEl>
                                          <p:spTgt spid="56"/>
                                        </p:tgtEl>
                                      </p:cBhvr>
                                    </p:animEffect>
                                    <p:anim calcmode="lin" valueType="num">
                                      <p:cBhvr>
                                        <p:cTn id="15" dur="1000" fill="hold"/>
                                        <p:tgtEl>
                                          <p:spTgt spid="56"/>
                                        </p:tgtEl>
                                        <p:attrNameLst>
                                          <p:attrName>ppt_x</p:attrName>
                                        </p:attrNameLst>
                                      </p:cBhvr>
                                      <p:tavLst>
                                        <p:tav tm="0">
                                          <p:val>
                                            <p:strVal val="#ppt_x"/>
                                          </p:val>
                                        </p:tav>
                                        <p:tav tm="100000">
                                          <p:val>
                                            <p:strVal val="#ppt_x"/>
                                          </p:val>
                                        </p:tav>
                                      </p:tavLst>
                                    </p:anim>
                                    <p:anim calcmode="lin" valueType="num">
                                      <p:cBhvr>
                                        <p:cTn id="16"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1000"/>
                                        <p:tgtEl>
                                          <p:spTgt spid="55"/>
                                        </p:tgtEl>
                                      </p:cBhvr>
                                    </p:animEffect>
                                    <p:anim calcmode="lin" valueType="num">
                                      <p:cBhvr>
                                        <p:cTn id="22" dur="1000" fill="hold"/>
                                        <p:tgtEl>
                                          <p:spTgt spid="55"/>
                                        </p:tgtEl>
                                        <p:attrNameLst>
                                          <p:attrName>ppt_x</p:attrName>
                                        </p:attrNameLst>
                                      </p:cBhvr>
                                      <p:tavLst>
                                        <p:tav tm="0">
                                          <p:val>
                                            <p:strVal val="#ppt_x"/>
                                          </p:val>
                                        </p:tav>
                                        <p:tav tm="100000">
                                          <p:val>
                                            <p:strVal val="#ppt_x"/>
                                          </p:val>
                                        </p:tav>
                                      </p:tavLst>
                                    </p:anim>
                                    <p:anim calcmode="lin" valueType="num">
                                      <p:cBhvr>
                                        <p:cTn id="2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1000"/>
                                        <p:tgtEl>
                                          <p:spTgt spid="54"/>
                                        </p:tgtEl>
                                      </p:cBhvr>
                                    </p:animEffect>
                                    <p:anim calcmode="lin" valueType="num">
                                      <p:cBhvr>
                                        <p:cTn id="29" dur="1000" fill="hold"/>
                                        <p:tgtEl>
                                          <p:spTgt spid="54"/>
                                        </p:tgtEl>
                                        <p:attrNameLst>
                                          <p:attrName>ppt_x</p:attrName>
                                        </p:attrNameLst>
                                      </p:cBhvr>
                                      <p:tavLst>
                                        <p:tav tm="0">
                                          <p:val>
                                            <p:strVal val="#ppt_x"/>
                                          </p:val>
                                        </p:tav>
                                        <p:tav tm="100000">
                                          <p:val>
                                            <p:strVal val="#ppt_x"/>
                                          </p:val>
                                        </p:tav>
                                      </p:tavLst>
                                    </p:anim>
                                    <p:anim calcmode="lin" valueType="num">
                                      <p:cBhvr>
                                        <p:cTn id="30" dur="1000" fill="hold"/>
                                        <p:tgtEl>
                                          <p:spTgt spid="54"/>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1000"/>
                                        <p:tgtEl>
                                          <p:spTgt spid="53"/>
                                        </p:tgtEl>
                                      </p:cBhvr>
                                    </p:animEffect>
                                    <p:anim calcmode="lin" valueType="num">
                                      <p:cBhvr>
                                        <p:cTn id="34" dur="1000" fill="hold"/>
                                        <p:tgtEl>
                                          <p:spTgt spid="53"/>
                                        </p:tgtEl>
                                        <p:attrNameLst>
                                          <p:attrName>ppt_x</p:attrName>
                                        </p:attrNameLst>
                                      </p:cBhvr>
                                      <p:tavLst>
                                        <p:tav tm="0">
                                          <p:val>
                                            <p:strVal val="#ppt_x"/>
                                          </p:val>
                                        </p:tav>
                                        <p:tav tm="100000">
                                          <p:val>
                                            <p:strVal val="#ppt_x"/>
                                          </p:val>
                                        </p:tav>
                                      </p:tavLst>
                                    </p:anim>
                                    <p:anim calcmode="lin" valueType="num">
                                      <p:cBhvr>
                                        <p:cTn id="35"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barn(inVertical)">
                                      <p:cBhvr>
                                        <p:cTn id="40" dur="500"/>
                                        <p:tgtEl>
                                          <p:spTgt spid="62"/>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1000"/>
                                        <p:tgtEl>
                                          <p:spTgt spid="29"/>
                                        </p:tgtEl>
                                      </p:cBhvr>
                                    </p:animEffect>
                                    <p:anim calcmode="lin" valueType="num">
                                      <p:cBhvr>
                                        <p:cTn id="46" dur="1000" fill="hold"/>
                                        <p:tgtEl>
                                          <p:spTgt spid="29"/>
                                        </p:tgtEl>
                                        <p:attrNameLst>
                                          <p:attrName>ppt_x</p:attrName>
                                        </p:attrNameLst>
                                      </p:cBhvr>
                                      <p:tavLst>
                                        <p:tav tm="0">
                                          <p:val>
                                            <p:strVal val="#ppt_x"/>
                                          </p:val>
                                        </p:tav>
                                        <p:tav tm="100000">
                                          <p:val>
                                            <p:strVal val="#ppt_x"/>
                                          </p:val>
                                        </p:tav>
                                      </p:tavLst>
                                    </p:anim>
                                    <p:anim calcmode="lin" valueType="num">
                                      <p:cBhvr>
                                        <p:cTn id="4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1000"/>
                                        <p:tgtEl>
                                          <p:spTgt spid="57"/>
                                        </p:tgtEl>
                                      </p:cBhvr>
                                    </p:animEffect>
                                    <p:anim calcmode="lin" valueType="num">
                                      <p:cBhvr>
                                        <p:cTn id="53" dur="1000" fill="hold"/>
                                        <p:tgtEl>
                                          <p:spTgt spid="57"/>
                                        </p:tgtEl>
                                        <p:attrNameLst>
                                          <p:attrName>ppt_x</p:attrName>
                                        </p:attrNameLst>
                                      </p:cBhvr>
                                      <p:tavLst>
                                        <p:tav tm="0">
                                          <p:val>
                                            <p:strVal val="#ppt_x"/>
                                          </p:val>
                                        </p:tav>
                                        <p:tav tm="100000">
                                          <p:val>
                                            <p:strVal val="#ppt_x"/>
                                          </p:val>
                                        </p:tav>
                                      </p:tavLst>
                                    </p:anim>
                                    <p:anim calcmode="lin" valueType="num">
                                      <p:cBhvr>
                                        <p:cTn id="54"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1000"/>
                                        <p:tgtEl>
                                          <p:spTgt spid="58"/>
                                        </p:tgtEl>
                                      </p:cBhvr>
                                    </p:animEffect>
                                    <p:anim calcmode="lin" valueType="num">
                                      <p:cBhvr>
                                        <p:cTn id="60" dur="1000" fill="hold"/>
                                        <p:tgtEl>
                                          <p:spTgt spid="58"/>
                                        </p:tgtEl>
                                        <p:attrNameLst>
                                          <p:attrName>ppt_x</p:attrName>
                                        </p:attrNameLst>
                                      </p:cBhvr>
                                      <p:tavLst>
                                        <p:tav tm="0">
                                          <p:val>
                                            <p:strVal val="#ppt_x"/>
                                          </p:val>
                                        </p:tav>
                                        <p:tav tm="100000">
                                          <p:val>
                                            <p:strVal val="#ppt_x"/>
                                          </p:val>
                                        </p:tav>
                                      </p:tavLst>
                                    </p:anim>
                                    <p:anim calcmode="lin" valueType="num">
                                      <p:cBhvr>
                                        <p:cTn id="61"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fade">
                                      <p:cBhvr>
                                        <p:cTn id="66" dur="1000"/>
                                        <p:tgtEl>
                                          <p:spTgt spid="59"/>
                                        </p:tgtEl>
                                      </p:cBhvr>
                                    </p:animEffect>
                                    <p:anim calcmode="lin" valueType="num">
                                      <p:cBhvr>
                                        <p:cTn id="67" dur="1000" fill="hold"/>
                                        <p:tgtEl>
                                          <p:spTgt spid="59"/>
                                        </p:tgtEl>
                                        <p:attrNameLst>
                                          <p:attrName>ppt_x</p:attrName>
                                        </p:attrNameLst>
                                      </p:cBhvr>
                                      <p:tavLst>
                                        <p:tav tm="0">
                                          <p:val>
                                            <p:strVal val="#ppt_x"/>
                                          </p:val>
                                        </p:tav>
                                        <p:tav tm="100000">
                                          <p:val>
                                            <p:strVal val="#ppt_x"/>
                                          </p:val>
                                        </p:tav>
                                      </p:tavLst>
                                    </p:anim>
                                    <p:anim calcmode="lin" valueType="num">
                                      <p:cBhvr>
                                        <p:cTn id="68"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fade">
                                      <p:cBhvr>
                                        <p:cTn id="73" dur="1000"/>
                                        <p:tgtEl>
                                          <p:spTgt spid="50"/>
                                        </p:tgtEl>
                                      </p:cBhvr>
                                    </p:animEffect>
                                    <p:anim calcmode="lin" valueType="num">
                                      <p:cBhvr>
                                        <p:cTn id="74" dur="1000" fill="hold"/>
                                        <p:tgtEl>
                                          <p:spTgt spid="50"/>
                                        </p:tgtEl>
                                        <p:attrNameLst>
                                          <p:attrName>ppt_x</p:attrName>
                                        </p:attrNameLst>
                                      </p:cBhvr>
                                      <p:tavLst>
                                        <p:tav tm="0">
                                          <p:val>
                                            <p:strVal val="#ppt_x"/>
                                          </p:val>
                                        </p:tav>
                                        <p:tav tm="100000">
                                          <p:val>
                                            <p:strVal val="#ppt_x"/>
                                          </p:val>
                                        </p:tav>
                                      </p:tavLst>
                                    </p:anim>
                                    <p:anim calcmode="lin" valueType="num">
                                      <p:cBhvr>
                                        <p:cTn id="75" dur="1000" fill="hold"/>
                                        <p:tgtEl>
                                          <p:spTgt spid="50"/>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fade">
                                      <p:cBhvr>
                                        <p:cTn id="78" dur="1000"/>
                                        <p:tgtEl>
                                          <p:spTgt spid="61"/>
                                        </p:tgtEl>
                                      </p:cBhvr>
                                    </p:animEffect>
                                    <p:anim calcmode="lin" valueType="num">
                                      <p:cBhvr>
                                        <p:cTn id="79" dur="1000" fill="hold"/>
                                        <p:tgtEl>
                                          <p:spTgt spid="61"/>
                                        </p:tgtEl>
                                        <p:attrNameLst>
                                          <p:attrName>ppt_x</p:attrName>
                                        </p:attrNameLst>
                                      </p:cBhvr>
                                      <p:tavLst>
                                        <p:tav tm="0">
                                          <p:val>
                                            <p:strVal val="#ppt_x"/>
                                          </p:val>
                                        </p:tav>
                                        <p:tav tm="100000">
                                          <p:val>
                                            <p:strVal val="#ppt_x"/>
                                          </p:val>
                                        </p:tav>
                                      </p:tavLst>
                                    </p:anim>
                                    <p:anim calcmode="lin" valueType="num">
                                      <p:cBhvr>
                                        <p:cTn id="80"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grpId="0" nodeType="clickEffect">
                                  <p:stCondLst>
                                    <p:cond delay="0"/>
                                  </p:stCondLst>
                                  <p:childTnLst>
                                    <p:set>
                                      <p:cBhvr>
                                        <p:cTn id="84" dur="1" fill="hold">
                                          <p:stCondLst>
                                            <p:cond delay="0"/>
                                          </p:stCondLst>
                                        </p:cTn>
                                        <p:tgtEl>
                                          <p:spTgt spid="63"/>
                                        </p:tgtEl>
                                        <p:attrNameLst>
                                          <p:attrName>style.visibility</p:attrName>
                                        </p:attrNameLst>
                                      </p:cBhvr>
                                      <p:to>
                                        <p:strVal val="visible"/>
                                      </p:to>
                                    </p:set>
                                    <p:animEffect transition="in" filter="barn(inVertical)">
                                      <p:cBhvr>
                                        <p:cTn id="8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2AFE-2E2D-494E-8CF5-3CF50F299EED}"/>
              </a:ext>
            </a:extLst>
          </p:cNvPr>
          <p:cNvSpPr>
            <a:spLocks noGrp="1"/>
          </p:cNvSpPr>
          <p:nvPr>
            <p:ph type="title"/>
          </p:nvPr>
        </p:nvSpPr>
        <p:spPr>
          <a:xfrm>
            <a:off x="304800" y="209550"/>
            <a:ext cx="7016194" cy="442913"/>
          </a:xfrm>
        </p:spPr>
        <p:txBody>
          <a:bodyPr>
            <a:normAutofit fontScale="90000"/>
          </a:bodyPr>
          <a:lstStyle/>
          <a:p>
            <a:r>
              <a:rPr lang="en-US" dirty="0"/>
              <a:t>In the IDE:  To Find Your Sketch Location</a:t>
            </a:r>
          </a:p>
        </p:txBody>
      </p:sp>
      <p:pic>
        <p:nvPicPr>
          <p:cNvPr id="7" name="Picture 6">
            <a:extLst>
              <a:ext uri="{FF2B5EF4-FFF2-40B4-BE49-F238E27FC236}">
                <a16:creationId xmlns:a16="http://schemas.microsoft.com/office/drawing/2014/main" id="{417CA359-AE66-4C3A-ACD5-BAA8DDD29B75}"/>
              </a:ext>
            </a:extLst>
          </p:cNvPr>
          <p:cNvPicPr>
            <a:picLocks noChangeAspect="1"/>
          </p:cNvPicPr>
          <p:nvPr/>
        </p:nvPicPr>
        <p:blipFill>
          <a:blip r:embed="rId3"/>
          <a:stretch>
            <a:fillRect/>
          </a:stretch>
        </p:blipFill>
        <p:spPr>
          <a:xfrm>
            <a:off x="1371600" y="819150"/>
            <a:ext cx="1356438" cy="2269426"/>
          </a:xfrm>
          <a:prstGeom prst="rect">
            <a:avLst/>
          </a:prstGeom>
        </p:spPr>
      </p:pic>
      <p:pic>
        <p:nvPicPr>
          <p:cNvPr id="4" name="Picture 3">
            <a:extLst>
              <a:ext uri="{FF2B5EF4-FFF2-40B4-BE49-F238E27FC236}">
                <a16:creationId xmlns:a16="http://schemas.microsoft.com/office/drawing/2014/main" id="{FD23C664-497C-4255-9E26-EA8CC0DF57EE}"/>
              </a:ext>
            </a:extLst>
          </p:cNvPr>
          <p:cNvPicPr>
            <a:picLocks noChangeAspect="1"/>
          </p:cNvPicPr>
          <p:nvPr/>
        </p:nvPicPr>
        <p:blipFill>
          <a:blip r:embed="rId4"/>
          <a:stretch>
            <a:fillRect/>
          </a:stretch>
        </p:blipFill>
        <p:spPr>
          <a:xfrm>
            <a:off x="3429000" y="819150"/>
            <a:ext cx="2990273" cy="2667000"/>
          </a:xfrm>
          <a:prstGeom prst="rect">
            <a:avLst/>
          </a:prstGeom>
        </p:spPr>
      </p:pic>
      <p:sp>
        <p:nvSpPr>
          <p:cNvPr id="5" name="TextBox 4">
            <a:extLst>
              <a:ext uri="{FF2B5EF4-FFF2-40B4-BE49-F238E27FC236}">
                <a16:creationId xmlns:a16="http://schemas.microsoft.com/office/drawing/2014/main" id="{F25B0DC8-0388-4559-BBF2-909231BC5C74}"/>
              </a:ext>
            </a:extLst>
          </p:cNvPr>
          <p:cNvSpPr txBox="1"/>
          <p:nvPr/>
        </p:nvSpPr>
        <p:spPr>
          <a:xfrm>
            <a:off x="533400" y="3640318"/>
            <a:ext cx="6858000" cy="1200329"/>
          </a:xfrm>
          <a:prstGeom prst="rect">
            <a:avLst/>
          </a:prstGeom>
          <a:noFill/>
        </p:spPr>
        <p:txBody>
          <a:bodyPr wrap="square" rtlCol="0">
            <a:spAutoFit/>
          </a:bodyPr>
          <a:lstStyle/>
          <a:p>
            <a:r>
              <a:rPr lang="en-US" dirty="0"/>
              <a:t>While looking at preferences for file location:</a:t>
            </a:r>
          </a:p>
          <a:p>
            <a:pPr marL="342900" indent="-342900">
              <a:buAutoNum type="arabicParenR"/>
            </a:pPr>
            <a:r>
              <a:rPr lang="en-US" dirty="0"/>
              <a:t>Here is File Location </a:t>
            </a:r>
            <a:r>
              <a:rPr lang="en-US" dirty="0">
                <a:solidFill>
                  <a:srgbClr val="3333FF"/>
                </a:solidFill>
              </a:rPr>
              <a:t>(and therefore Library Location)</a:t>
            </a:r>
          </a:p>
          <a:p>
            <a:pPr marL="342900" indent="-342900">
              <a:buAutoNum type="arabicParenR"/>
            </a:pPr>
            <a:r>
              <a:rPr lang="en-US" dirty="0"/>
              <a:t>Check Compiler warnings – set to ‘ALL’ vs default of ‘none’</a:t>
            </a:r>
          </a:p>
          <a:p>
            <a:pPr marL="342900" indent="-342900">
              <a:buAutoNum type="arabicParenR"/>
            </a:pPr>
            <a:r>
              <a:rPr lang="en-US" dirty="0"/>
              <a:t>Turn on ‘Display line numbers’ – makes finding things much easier.</a:t>
            </a:r>
          </a:p>
        </p:txBody>
      </p:sp>
    </p:spTree>
    <p:extLst>
      <p:ext uri="{BB962C8B-B14F-4D97-AF65-F5344CB8AC3E}">
        <p14:creationId xmlns:p14="http://schemas.microsoft.com/office/powerpoint/2010/main" val="1242052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Inspecting the Led2 Class in detail</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5</a:t>
            </a:r>
          </a:p>
        </p:txBody>
      </p:sp>
      <p:sp>
        <p:nvSpPr>
          <p:cNvPr id="6" name="Flowchart: Terminator 5">
            <a:extLst>
              <a:ext uri="{FF2B5EF4-FFF2-40B4-BE49-F238E27FC236}">
                <a16:creationId xmlns:a16="http://schemas.microsoft.com/office/drawing/2014/main" id="{ED2EF692-0598-4D57-9750-8C3FB41591E6}"/>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664296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0A33608B-B1E1-433C-8105-07D0043ADEC7}"/>
              </a:ext>
            </a:extLst>
          </p:cNvPr>
          <p:cNvGrpSpPr/>
          <p:nvPr/>
        </p:nvGrpSpPr>
        <p:grpSpPr>
          <a:xfrm>
            <a:off x="4572000" y="2532197"/>
            <a:ext cx="1481418" cy="311956"/>
            <a:chOff x="1199029" y="2905612"/>
            <a:chExt cx="1600200" cy="311956"/>
          </a:xfrm>
        </p:grpSpPr>
        <p:sp>
          <p:nvSpPr>
            <p:cNvPr id="46" name="Arrow: Right 45">
              <a:extLst>
                <a:ext uri="{FF2B5EF4-FFF2-40B4-BE49-F238E27FC236}">
                  <a16:creationId xmlns:a16="http://schemas.microsoft.com/office/drawing/2014/main" id="{1B8932FF-8EB2-4929-8168-EE92BBF6B044}"/>
                </a:ext>
              </a:extLst>
            </p:cNvPr>
            <p:cNvSpPr/>
            <p:nvPr/>
          </p:nvSpPr>
          <p:spPr>
            <a:xfrm>
              <a:off x="1294279" y="3109555"/>
              <a:ext cx="1371600" cy="108013"/>
            </a:xfrm>
            <a:prstGeom prst="rightArrow">
              <a:avLst/>
            </a:prstGeom>
            <a:solidFill>
              <a:srgbClr val="FF0000"/>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E4D789A-8C2F-4B0B-9B27-82D1309F4873}"/>
                </a:ext>
              </a:extLst>
            </p:cNvPr>
            <p:cNvSpPr txBox="1"/>
            <p:nvPr/>
          </p:nvSpPr>
          <p:spPr>
            <a:xfrm>
              <a:off x="1199029" y="2905612"/>
              <a:ext cx="1600200" cy="276999"/>
            </a:xfrm>
            <a:prstGeom prst="rect">
              <a:avLst/>
            </a:prstGeom>
            <a:noFill/>
          </p:spPr>
          <p:txBody>
            <a:bodyPr wrap="square" rtlCol="0">
              <a:spAutoFit/>
            </a:bodyPr>
            <a:lstStyle/>
            <a:p>
              <a:pPr algn="ctr"/>
              <a:r>
                <a:rPr lang="en-US" sz="1200" dirty="0" err="1"/>
                <a:t>offTime</a:t>
              </a:r>
              <a:r>
                <a:rPr lang="en-US" sz="1200" dirty="0"/>
                <a:t> (</a:t>
              </a:r>
              <a:r>
                <a:rPr lang="en-US" sz="1200" dirty="0" err="1"/>
                <a:t>ms</a:t>
              </a:r>
              <a:r>
                <a:rPr lang="en-US" sz="1200" dirty="0"/>
                <a:t>)</a:t>
              </a:r>
            </a:p>
          </p:txBody>
        </p:sp>
      </p:grpSp>
      <p:grpSp>
        <p:nvGrpSpPr>
          <p:cNvPr id="39" name="Group 38">
            <a:extLst>
              <a:ext uri="{FF2B5EF4-FFF2-40B4-BE49-F238E27FC236}">
                <a16:creationId xmlns:a16="http://schemas.microsoft.com/office/drawing/2014/main" id="{4F86B8A3-C93C-4CD4-A077-126FE62D7D1F}"/>
              </a:ext>
            </a:extLst>
          </p:cNvPr>
          <p:cNvGrpSpPr/>
          <p:nvPr/>
        </p:nvGrpSpPr>
        <p:grpSpPr>
          <a:xfrm>
            <a:off x="4572000" y="1905438"/>
            <a:ext cx="1718982" cy="350849"/>
            <a:chOff x="4572000" y="1782751"/>
            <a:chExt cx="1718982" cy="350849"/>
          </a:xfrm>
        </p:grpSpPr>
        <p:sp>
          <p:nvSpPr>
            <p:cNvPr id="40" name="Arrow: Right 39">
              <a:extLst>
                <a:ext uri="{FF2B5EF4-FFF2-40B4-BE49-F238E27FC236}">
                  <a16:creationId xmlns:a16="http://schemas.microsoft.com/office/drawing/2014/main" id="{91C36D05-BAAA-46B8-B2AD-5D3D4F5158CB}"/>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4E2FC6DA-2485-44AE-AD79-EF4B76DDB9A1}"/>
                </a:ext>
              </a:extLst>
            </p:cNvPr>
            <p:cNvSpPr txBox="1"/>
            <p:nvPr/>
          </p:nvSpPr>
          <p:spPr>
            <a:xfrm>
              <a:off x="4953000" y="1782751"/>
              <a:ext cx="1337982" cy="276999"/>
            </a:xfrm>
            <a:prstGeom prst="rect">
              <a:avLst/>
            </a:prstGeom>
            <a:noFill/>
          </p:spPr>
          <p:txBody>
            <a:bodyPr wrap="square" rtlCol="0">
              <a:spAutoFit/>
            </a:bodyPr>
            <a:lstStyle/>
            <a:p>
              <a:r>
                <a:rPr lang="en-US" sz="1200" dirty="0" err="1"/>
                <a:t>getBlink</a:t>
              </a:r>
              <a:r>
                <a:rPr lang="en-US" sz="1200" dirty="0"/>
                <a:t> (T / F)</a:t>
              </a:r>
            </a:p>
          </p:txBody>
        </p:sp>
      </p:grpSp>
      <p:sp>
        <p:nvSpPr>
          <p:cNvPr id="4" name="Title 3"/>
          <p:cNvSpPr>
            <a:spLocks noGrp="1"/>
          </p:cNvSpPr>
          <p:nvPr>
            <p:ph type="title"/>
          </p:nvPr>
        </p:nvSpPr>
        <p:spPr>
          <a:xfrm>
            <a:off x="378103" y="134887"/>
            <a:ext cx="7016194" cy="552290"/>
          </a:xfrm>
        </p:spPr>
        <p:txBody>
          <a:bodyPr>
            <a:normAutofit fontScale="90000"/>
          </a:bodyPr>
          <a:lstStyle/>
          <a:p>
            <a:r>
              <a:rPr lang="en-US" dirty="0"/>
              <a:t>The full Led2 class</a:t>
            </a:r>
          </a:p>
        </p:txBody>
      </p:sp>
      <p:sp>
        <p:nvSpPr>
          <p:cNvPr id="2" name="Flowchart: Card 1">
            <a:extLst>
              <a:ext uri="{FF2B5EF4-FFF2-40B4-BE49-F238E27FC236}">
                <a16:creationId xmlns:a16="http://schemas.microsoft.com/office/drawing/2014/main" id="{D28882D0-34A9-4243-A02D-162E9AC1F25A}"/>
              </a:ext>
            </a:extLst>
          </p:cNvPr>
          <p:cNvSpPr/>
          <p:nvPr/>
        </p:nvSpPr>
        <p:spPr>
          <a:xfrm>
            <a:off x="2700618" y="861139"/>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0" name="Group 9">
            <a:extLst>
              <a:ext uri="{FF2B5EF4-FFF2-40B4-BE49-F238E27FC236}">
                <a16:creationId xmlns:a16="http://schemas.microsoft.com/office/drawing/2014/main" id="{1E5847B3-59B7-4713-8BAA-95836AD943AD}"/>
              </a:ext>
            </a:extLst>
          </p:cNvPr>
          <p:cNvGrpSpPr/>
          <p:nvPr/>
        </p:nvGrpSpPr>
        <p:grpSpPr>
          <a:xfrm>
            <a:off x="4605618" y="776595"/>
            <a:ext cx="2175547" cy="552450"/>
            <a:chOff x="4572000" y="1777937"/>
            <a:chExt cx="2175547" cy="552450"/>
          </a:xfrm>
        </p:grpSpPr>
        <p:sp>
          <p:nvSpPr>
            <p:cNvPr id="5" name="Arrow: Right 4">
              <a:extLst>
                <a:ext uri="{FF2B5EF4-FFF2-40B4-BE49-F238E27FC236}">
                  <a16:creationId xmlns:a16="http://schemas.microsoft.com/office/drawing/2014/main" id="{90EE711D-C513-418C-A984-1EC2B6584365}"/>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AAEAA5D-4A61-427D-AB73-1C7106DF4DF4}"/>
                </a:ext>
              </a:extLst>
            </p:cNvPr>
            <p:cNvPicPr>
              <a:picLocks noChangeAspect="1"/>
            </p:cNvPicPr>
            <p:nvPr/>
          </p:nvPicPr>
          <p:blipFill>
            <a:blip r:embed="rId3"/>
            <a:stretch>
              <a:fillRect/>
            </a:stretch>
          </p:blipFill>
          <p:spPr>
            <a:xfrm flipH="1">
              <a:off x="6019800" y="1777937"/>
              <a:ext cx="727747" cy="552450"/>
            </a:xfrm>
            <a:prstGeom prst="rect">
              <a:avLst/>
            </a:prstGeom>
          </p:spPr>
        </p:pic>
        <p:sp>
          <p:nvSpPr>
            <p:cNvPr id="9" name="TextBox 8">
              <a:extLst>
                <a:ext uri="{FF2B5EF4-FFF2-40B4-BE49-F238E27FC236}">
                  <a16:creationId xmlns:a16="http://schemas.microsoft.com/office/drawing/2014/main" id="{8A566929-B222-415A-BBAB-5CF4F18021E6}"/>
                </a:ext>
              </a:extLst>
            </p:cNvPr>
            <p:cNvSpPr txBox="1"/>
            <p:nvPr/>
          </p:nvSpPr>
          <p:spPr>
            <a:xfrm>
              <a:off x="4953000" y="1782751"/>
              <a:ext cx="990600" cy="276999"/>
            </a:xfrm>
            <a:prstGeom prst="rect">
              <a:avLst/>
            </a:prstGeom>
            <a:noFill/>
          </p:spPr>
          <p:txBody>
            <a:bodyPr wrap="square" rtlCol="0">
              <a:spAutoFit/>
            </a:bodyPr>
            <a:lstStyle/>
            <a:p>
              <a:r>
                <a:rPr lang="en-US" sz="1200" dirty="0"/>
                <a:t>Output (Pin)</a:t>
              </a:r>
            </a:p>
          </p:txBody>
        </p:sp>
      </p:grpSp>
      <p:grpSp>
        <p:nvGrpSpPr>
          <p:cNvPr id="13" name="Group 12">
            <a:extLst>
              <a:ext uri="{FF2B5EF4-FFF2-40B4-BE49-F238E27FC236}">
                <a16:creationId xmlns:a16="http://schemas.microsoft.com/office/drawing/2014/main" id="{7FD52B14-EFFC-4063-A6BD-6A39F416055E}"/>
              </a:ext>
            </a:extLst>
          </p:cNvPr>
          <p:cNvGrpSpPr/>
          <p:nvPr/>
        </p:nvGrpSpPr>
        <p:grpSpPr>
          <a:xfrm>
            <a:off x="1233768" y="938057"/>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“on” Command</a:t>
              </a:r>
            </a:p>
          </p:txBody>
        </p:sp>
      </p:grpSp>
      <p:grpSp>
        <p:nvGrpSpPr>
          <p:cNvPr id="14" name="Group 13">
            <a:extLst>
              <a:ext uri="{FF2B5EF4-FFF2-40B4-BE49-F238E27FC236}">
                <a16:creationId xmlns:a16="http://schemas.microsoft.com/office/drawing/2014/main" id="{00E4124D-CAE1-49B4-BBF5-B8A5A53EA2E3}"/>
              </a:ext>
            </a:extLst>
          </p:cNvPr>
          <p:cNvGrpSpPr/>
          <p:nvPr/>
        </p:nvGrpSpPr>
        <p:grpSpPr>
          <a:xfrm>
            <a:off x="1233768" y="1274315"/>
            <a:ext cx="1600200" cy="311956"/>
            <a:chOff x="1200150" y="1573994"/>
            <a:chExt cx="1600200" cy="311956"/>
          </a:xfrm>
        </p:grpSpPr>
        <p:sp>
          <p:nvSpPr>
            <p:cNvPr id="15" name="Arrow: Right 14">
              <a:extLst>
                <a:ext uri="{FF2B5EF4-FFF2-40B4-BE49-F238E27FC236}">
                  <a16:creationId xmlns:a16="http://schemas.microsoft.com/office/drawing/2014/main" id="{66BB5F99-277A-4987-A863-957BFA8522B9}"/>
                </a:ext>
              </a:extLst>
            </p:cNvPr>
            <p:cNvSpPr/>
            <p:nvPr/>
          </p:nvSpPr>
          <p:spPr>
            <a:xfrm>
              <a:off x="1295400" y="1777937"/>
              <a:ext cx="1371600" cy="108013"/>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8FC6B0E-9BB8-4035-8FDF-6E0A37DCD271}"/>
                </a:ext>
              </a:extLst>
            </p:cNvPr>
            <p:cNvSpPr txBox="1"/>
            <p:nvPr/>
          </p:nvSpPr>
          <p:spPr>
            <a:xfrm>
              <a:off x="1200150" y="1573994"/>
              <a:ext cx="1600200" cy="276999"/>
            </a:xfrm>
            <a:prstGeom prst="rect">
              <a:avLst/>
            </a:prstGeom>
            <a:noFill/>
          </p:spPr>
          <p:txBody>
            <a:bodyPr wrap="square" rtlCol="0">
              <a:spAutoFit/>
            </a:bodyPr>
            <a:lstStyle/>
            <a:p>
              <a:r>
                <a:rPr lang="en-US" sz="1200" dirty="0"/>
                <a:t>“off” Command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495300" y="3039330"/>
            <a:ext cx="69723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On and Off commands are hardly a compelling usage case</a:t>
            </a:r>
          </a:p>
        </p:txBody>
      </p:sp>
      <p:grpSp>
        <p:nvGrpSpPr>
          <p:cNvPr id="18" name="Group 17">
            <a:extLst>
              <a:ext uri="{FF2B5EF4-FFF2-40B4-BE49-F238E27FC236}">
                <a16:creationId xmlns:a16="http://schemas.microsoft.com/office/drawing/2014/main" id="{C94616D0-E81A-4AA4-B923-F8F27C594EC6}"/>
              </a:ext>
            </a:extLst>
          </p:cNvPr>
          <p:cNvGrpSpPr/>
          <p:nvPr/>
        </p:nvGrpSpPr>
        <p:grpSpPr>
          <a:xfrm>
            <a:off x="1232647" y="1599279"/>
            <a:ext cx="1600200" cy="311956"/>
            <a:chOff x="1200150" y="1573994"/>
            <a:chExt cx="1600200" cy="311956"/>
          </a:xfrm>
        </p:grpSpPr>
        <p:sp>
          <p:nvSpPr>
            <p:cNvPr id="19" name="Arrow: Right 18">
              <a:extLst>
                <a:ext uri="{FF2B5EF4-FFF2-40B4-BE49-F238E27FC236}">
                  <a16:creationId xmlns:a16="http://schemas.microsoft.com/office/drawing/2014/main" id="{8057CEB9-C9D7-4803-9AEE-7739C2221531}"/>
                </a:ext>
              </a:extLst>
            </p:cNvPr>
            <p:cNvSpPr/>
            <p:nvPr/>
          </p:nvSpPr>
          <p:spPr>
            <a:xfrm>
              <a:off x="1295400" y="1777937"/>
              <a:ext cx="1371600" cy="108013"/>
            </a:xfrm>
            <a:prstGeom prst="rightArrow">
              <a:avLst/>
            </a:prstGeom>
            <a:gradFill flip="none" rotWithShape="1">
              <a:gsLst>
                <a:gs pos="0">
                  <a:srgbClr val="00B050"/>
                </a:gs>
                <a:gs pos="100000">
                  <a:srgbClr val="FF0000"/>
                </a:gs>
              </a:gsLst>
              <a:lin ang="10800000" scaled="1"/>
              <a:tileRect/>
            </a:gradFill>
            <a:ln w="41275">
              <a:no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99F95B6-6B0D-4A3A-B21D-78E6DC99034E}"/>
                </a:ext>
              </a:extLst>
            </p:cNvPr>
            <p:cNvSpPr txBox="1"/>
            <p:nvPr/>
          </p:nvSpPr>
          <p:spPr>
            <a:xfrm>
              <a:off x="1200150" y="1573994"/>
              <a:ext cx="1600200" cy="276999"/>
            </a:xfrm>
            <a:prstGeom prst="rect">
              <a:avLst/>
            </a:prstGeom>
            <a:noFill/>
          </p:spPr>
          <p:txBody>
            <a:bodyPr wrap="square" rtlCol="0">
              <a:spAutoFit/>
            </a:bodyPr>
            <a:lstStyle/>
            <a:p>
              <a:r>
                <a:rPr lang="en-US" sz="1200" dirty="0"/>
                <a:t>“blink” Command</a:t>
              </a:r>
            </a:p>
          </p:txBody>
        </p:sp>
      </p:grpSp>
      <p:grpSp>
        <p:nvGrpSpPr>
          <p:cNvPr id="3" name="Group 2">
            <a:extLst>
              <a:ext uri="{FF2B5EF4-FFF2-40B4-BE49-F238E27FC236}">
                <a16:creationId xmlns:a16="http://schemas.microsoft.com/office/drawing/2014/main" id="{50D24D40-6B58-465A-B99C-BFF79183A920}"/>
              </a:ext>
            </a:extLst>
          </p:cNvPr>
          <p:cNvGrpSpPr/>
          <p:nvPr/>
        </p:nvGrpSpPr>
        <p:grpSpPr>
          <a:xfrm>
            <a:off x="1225507" y="1946986"/>
            <a:ext cx="1600200" cy="311956"/>
            <a:chOff x="1191889" y="2582923"/>
            <a:chExt cx="1600200" cy="311956"/>
          </a:xfrm>
        </p:grpSpPr>
        <p:sp>
          <p:nvSpPr>
            <p:cNvPr id="22" name="Arrow: Right 21">
              <a:extLst>
                <a:ext uri="{FF2B5EF4-FFF2-40B4-BE49-F238E27FC236}">
                  <a16:creationId xmlns:a16="http://schemas.microsoft.com/office/drawing/2014/main" id="{CB2639E0-37E9-483C-9D5B-0B075530E3B9}"/>
                </a:ext>
              </a:extLst>
            </p:cNvPr>
            <p:cNvSpPr/>
            <p:nvPr/>
          </p:nvSpPr>
          <p:spPr>
            <a:xfrm>
              <a:off x="1287139" y="2786866"/>
              <a:ext cx="1371600" cy="108013"/>
            </a:xfrm>
            <a:prstGeom prst="rightArrow">
              <a:avLst/>
            </a:prstGeom>
            <a:solidFill>
              <a:srgbClr val="5EEC3C"/>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8EDF746-739F-433A-BA00-95B90F994E40}"/>
                </a:ext>
              </a:extLst>
            </p:cNvPr>
            <p:cNvSpPr txBox="1"/>
            <p:nvPr/>
          </p:nvSpPr>
          <p:spPr>
            <a:xfrm>
              <a:off x="1191889" y="2582923"/>
              <a:ext cx="1600200" cy="276999"/>
            </a:xfrm>
            <a:prstGeom prst="rect">
              <a:avLst/>
            </a:prstGeom>
            <a:noFill/>
          </p:spPr>
          <p:txBody>
            <a:bodyPr wrap="square" rtlCol="0">
              <a:spAutoFit/>
            </a:bodyPr>
            <a:lstStyle/>
            <a:p>
              <a:r>
                <a:rPr lang="en-US" sz="1200" dirty="0"/>
                <a:t>“onTime (ms)”</a:t>
              </a:r>
            </a:p>
          </p:txBody>
        </p:sp>
      </p:grpSp>
      <p:grpSp>
        <p:nvGrpSpPr>
          <p:cNvPr id="7" name="Group 6">
            <a:extLst>
              <a:ext uri="{FF2B5EF4-FFF2-40B4-BE49-F238E27FC236}">
                <a16:creationId xmlns:a16="http://schemas.microsoft.com/office/drawing/2014/main" id="{802911B6-42BE-483C-93ED-A15486610DAC}"/>
              </a:ext>
            </a:extLst>
          </p:cNvPr>
          <p:cNvGrpSpPr/>
          <p:nvPr/>
        </p:nvGrpSpPr>
        <p:grpSpPr>
          <a:xfrm>
            <a:off x="1232647" y="2269675"/>
            <a:ext cx="1600200" cy="311956"/>
            <a:chOff x="1199029" y="2905612"/>
            <a:chExt cx="1600200" cy="311956"/>
          </a:xfrm>
        </p:grpSpPr>
        <p:sp>
          <p:nvSpPr>
            <p:cNvPr id="25" name="Arrow: Right 24">
              <a:extLst>
                <a:ext uri="{FF2B5EF4-FFF2-40B4-BE49-F238E27FC236}">
                  <a16:creationId xmlns:a16="http://schemas.microsoft.com/office/drawing/2014/main" id="{0469270F-293B-41C4-A164-7CC462BC2A6D}"/>
                </a:ext>
              </a:extLst>
            </p:cNvPr>
            <p:cNvSpPr/>
            <p:nvPr/>
          </p:nvSpPr>
          <p:spPr>
            <a:xfrm>
              <a:off x="1294279" y="3109555"/>
              <a:ext cx="1371600" cy="108013"/>
            </a:xfrm>
            <a:prstGeom prst="rightArrow">
              <a:avLst/>
            </a:prstGeom>
            <a:solidFill>
              <a:srgbClr val="FF0000"/>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31A75AD-3CF5-4093-9041-B882BDF23375}"/>
                </a:ext>
              </a:extLst>
            </p:cNvPr>
            <p:cNvSpPr txBox="1"/>
            <p:nvPr/>
          </p:nvSpPr>
          <p:spPr>
            <a:xfrm>
              <a:off x="1199029" y="2905612"/>
              <a:ext cx="1600200" cy="276999"/>
            </a:xfrm>
            <a:prstGeom prst="rect">
              <a:avLst/>
            </a:prstGeom>
            <a:noFill/>
          </p:spPr>
          <p:txBody>
            <a:bodyPr wrap="square" rtlCol="0">
              <a:spAutoFit/>
            </a:bodyPr>
            <a:lstStyle/>
            <a:p>
              <a:r>
                <a:rPr lang="en-US" sz="1200" dirty="0"/>
                <a:t>“offTime (ms)”</a:t>
              </a:r>
            </a:p>
          </p:txBody>
        </p:sp>
      </p:grpSp>
      <p:grpSp>
        <p:nvGrpSpPr>
          <p:cNvPr id="27" name="Group 26">
            <a:extLst>
              <a:ext uri="{FF2B5EF4-FFF2-40B4-BE49-F238E27FC236}">
                <a16:creationId xmlns:a16="http://schemas.microsoft.com/office/drawing/2014/main" id="{12407695-FA22-46D3-86F4-B6D51E5DAF9E}"/>
              </a:ext>
            </a:extLst>
          </p:cNvPr>
          <p:cNvGrpSpPr/>
          <p:nvPr/>
        </p:nvGrpSpPr>
        <p:grpSpPr>
          <a:xfrm>
            <a:off x="4572000" y="1539255"/>
            <a:ext cx="1718982" cy="350849"/>
            <a:chOff x="4572000" y="1782751"/>
            <a:chExt cx="1718982" cy="350849"/>
          </a:xfrm>
        </p:grpSpPr>
        <p:sp>
          <p:nvSpPr>
            <p:cNvPr id="28" name="Arrow: Right 27">
              <a:extLst>
                <a:ext uri="{FF2B5EF4-FFF2-40B4-BE49-F238E27FC236}">
                  <a16:creationId xmlns:a16="http://schemas.microsoft.com/office/drawing/2014/main" id="{6185A85E-B0C5-4F3A-B646-CD77CB069572}"/>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35CBC53-A5D4-45A4-AFAC-01DDDBF7A7B9}"/>
                </a:ext>
              </a:extLst>
            </p:cNvPr>
            <p:cNvSpPr txBox="1"/>
            <p:nvPr/>
          </p:nvSpPr>
          <p:spPr>
            <a:xfrm>
              <a:off x="4953000" y="1782751"/>
              <a:ext cx="1337982" cy="276999"/>
            </a:xfrm>
            <a:prstGeom prst="rect">
              <a:avLst/>
            </a:prstGeom>
            <a:noFill/>
          </p:spPr>
          <p:txBody>
            <a:bodyPr wrap="square" rtlCol="0">
              <a:spAutoFit/>
            </a:bodyPr>
            <a:lstStyle/>
            <a:p>
              <a:r>
                <a:rPr lang="en-US" sz="1200" dirty="0" err="1"/>
                <a:t>getState</a:t>
              </a:r>
              <a:r>
                <a:rPr lang="en-US" sz="1200" dirty="0"/>
                <a:t> (T / F)</a:t>
              </a:r>
            </a:p>
          </p:txBody>
        </p:sp>
      </p:grpSp>
      <p:sp>
        <p:nvSpPr>
          <p:cNvPr id="32" name="TextBox 31">
            <a:extLst>
              <a:ext uri="{FF2B5EF4-FFF2-40B4-BE49-F238E27FC236}">
                <a16:creationId xmlns:a16="http://schemas.microsoft.com/office/drawing/2014/main" id="{317193A4-A0BA-4C8D-9719-0DA95A31E2D9}"/>
              </a:ext>
            </a:extLst>
          </p:cNvPr>
          <p:cNvSpPr txBox="1"/>
          <p:nvPr/>
        </p:nvSpPr>
        <p:spPr>
          <a:xfrm>
            <a:off x="495300" y="3347107"/>
            <a:ext cx="67818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A blink command for our class makes it a bit more interesting </a:t>
            </a:r>
          </a:p>
        </p:txBody>
      </p:sp>
      <p:grpSp>
        <p:nvGrpSpPr>
          <p:cNvPr id="33" name="Group 32">
            <a:extLst>
              <a:ext uri="{FF2B5EF4-FFF2-40B4-BE49-F238E27FC236}">
                <a16:creationId xmlns:a16="http://schemas.microsoft.com/office/drawing/2014/main" id="{2FAD6FB3-5D0A-4F9D-9AEF-6F03F1A3C700}"/>
              </a:ext>
            </a:extLst>
          </p:cNvPr>
          <p:cNvGrpSpPr/>
          <p:nvPr/>
        </p:nvGrpSpPr>
        <p:grpSpPr>
          <a:xfrm>
            <a:off x="1224386" y="2544021"/>
            <a:ext cx="1600200" cy="311956"/>
            <a:chOff x="1199029" y="2905612"/>
            <a:chExt cx="1600200" cy="311956"/>
          </a:xfrm>
        </p:grpSpPr>
        <p:sp>
          <p:nvSpPr>
            <p:cNvPr id="34" name="Arrow: Right 33">
              <a:extLst>
                <a:ext uri="{FF2B5EF4-FFF2-40B4-BE49-F238E27FC236}">
                  <a16:creationId xmlns:a16="http://schemas.microsoft.com/office/drawing/2014/main" id="{DF44FC8E-99CC-48BA-84B3-58303B2BA1BD}"/>
                </a:ext>
              </a:extLst>
            </p:cNvPr>
            <p:cNvSpPr/>
            <p:nvPr/>
          </p:nvSpPr>
          <p:spPr>
            <a:xfrm>
              <a:off x="1294279" y="3109555"/>
              <a:ext cx="1371600" cy="108013"/>
            </a:xfrm>
            <a:prstGeom prst="rightArrow">
              <a:avLst/>
            </a:prstGeom>
            <a:solidFill>
              <a:srgbClr val="0070C0"/>
            </a:solidFill>
            <a:ln w="15875">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DF7539F-1BCA-4C90-B5C8-1E812BFE0DD4}"/>
                </a:ext>
              </a:extLst>
            </p:cNvPr>
            <p:cNvSpPr txBox="1"/>
            <p:nvPr/>
          </p:nvSpPr>
          <p:spPr>
            <a:xfrm>
              <a:off x="1199029" y="2905612"/>
              <a:ext cx="1600200" cy="276999"/>
            </a:xfrm>
            <a:prstGeom prst="rect">
              <a:avLst/>
            </a:prstGeom>
            <a:noFill/>
          </p:spPr>
          <p:txBody>
            <a:bodyPr wrap="square" rtlCol="0">
              <a:spAutoFit/>
            </a:bodyPr>
            <a:lstStyle/>
            <a:p>
              <a:r>
                <a:rPr lang="en-US" sz="1200" dirty="0"/>
                <a:t>“update()”</a:t>
              </a:r>
            </a:p>
          </p:txBody>
        </p:sp>
      </p:grpSp>
      <p:sp>
        <p:nvSpPr>
          <p:cNvPr id="31" name="Flowchart: Card 30">
            <a:extLst>
              <a:ext uri="{FF2B5EF4-FFF2-40B4-BE49-F238E27FC236}">
                <a16:creationId xmlns:a16="http://schemas.microsoft.com/office/drawing/2014/main" id="{5581CDAB-D23A-4542-95BC-C9B0BFA278F2}"/>
              </a:ext>
            </a:extLst>
          </p:cNvPr>
          <p:cNvSpPr/>
          <p:nvPr/>
        </p:nvSpPr>
        <p:spPr>
          <a:xfrm>
            <a:off x="2692356" y="687177"/>
            <a:ext cx="1989461" cy="2239235"/>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8EF1971-53C3-497C-95CE-FDDE59DFBDFD}"/>
              </a:ext>
            </a:extLst>
          </p:cNvPr>
          <p:cNvSpPr txBox="1"/>
          <p:nvPr/>
        </p:nvSpPr>
        <p:spPr>
          <a:xfrm>
            <a:off x="495300" y="3675784"/>
            <a:ext cx="7124700" cy="523220"/>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400"/>
            </a:lvl1pPr>
          </a:lstStyle>
          <a:p>
            <a:r>
              <a:rPr lang="en-US" dirty="0"/>
              <a:t>Set and read back user definable on time and off times – even better </a:t>
            </a:r>
          </a:p>
          <a:p>
            <a:r>
              <a:rPr lang="en-US" dirty="0"/>
              <a:t>Blinking an LED output without ever calling delay() is an example of hidden complexity</a:t>
            </a:r>
          </a:p>
        </p:txBody>
      </p:sp>
      <p:sp>
        <p:nvSpPr>
          <p:cNvPr id="21" name="TextBox 20">
            <a:extLst>
              <a:ext uri="{FF2B5EF4-FFF2-40B4-BE49-F238E27FC236}">
                <a16:creationId xmlns:a16="http://schemas.microsoft.com/office/drawing/2014/main" id="{983AD7F0-2FFE-4714-BB22-ABC69A8ED789}"/>
              </a:ext>
            </a:extLst>
          </p:cNvPr>
          <p:cNvSpPr txBox="1"/>
          <p:nvPr/>
        </p:nvSpPr>
        <p:spPr>
          <a:xfrm>
            <a:off x="530134" y="4358281"/>
            <a:ext cx="7011848" cy="584775"/>
          </a:xfrm>
          <a:prstGeom prst="rect">
            <a:avLst/>
          </a:prstGeom>
          <a:noFill/>
        </p:spPr>
        <p:txBody>
          <a:bodyPr wrap="square" rtlCol="0">
            <a:spAutoFit/>
          </a:bodyPr>
          <a:lstStyle/>
          <a:p>
            <a:pPr marL="0" indent="0">
              <a:buNone/>
            </a:pPr>
            <a:r>
              <a:rPr lang="en-US" sz="1600" dirty="0"/>
              <a:t>As a </a:t>
            </a:r>
            <a:r>
              <a:rPr lang="en-US" sz="1600" b="1" i="1" dirty="0">
                <a:solidFill>
                  <a:srgbClr val="990099"/>
                </a:solidFill>
              </a:rPr>
              <a:t>user</a:t>
            </a:r>
            <a:r>
              <a:rPr lang="en-US" sz="1600" dirty="0"/>
              <a:t> you don’t need to know how it works, only that it does work!</a:t>
            </a:r>
          </a:p>
          <a:p>
            <a:pPr marL="0" indent="0">
              <a:buNone/>
            </a:pPr>
            <a:r>
              <a:rPr lang="en-US" sz="1600" dirty="0"/>
              <a:t>Code comprehension is almost intuitive.</a:t>
            </a:r>
          </a:p>
        </p:txBody>
      </p:sp>
      <p:grpSp>
        <p:nvGrpSpPr>
          <p:cNvPr id="36" name="Group 35">
            <a:extLst>
              <a:ext uri="{FF2B5EF4-FFF2-40B4-BE49-F238E27FC236}">
                <a16:creationId xmlns:a16="http://schemas.microsoft.com/office/drawing/2014/main" id="{B6C7450D-AF1F-41F8-8A19-9C387E274EAA}"/>
              </a:ext>
            </a:extLst>
          </p:cNvPr>
          <p:cNvGrpSpPr/>
          <p:nvPr/>
        </p:nvGrpSpPr>
        <p:grpSpPr>
          <a:xfrm>
            <a:off x="1225507" y="1590351"/>
            <a:ext cx="1600200" cy="311956"/>
            <a:chOff x="1199029" y="2905612"/>
            <a:chExt cx="1600200" cy="311956"/>
          </a:xfrm>
        </p:grpSpPr>
        <p:sp>
          <p:nvSpPr>
            <p:cNvPr id="37" name="Arrow: Right 36">
              <a:extLst>
                <a:ext uri="{FF2B5EF4-FFF2-40B4-BE49-F238E27FC236}">
                  <a16:creationId xmlns:a16="http://schemas.microsoft.com/office/drawing/2014/main" id="{D7EB195B-142B-4E5A-A493-17C26B1515F3}"/>
                </a:ext>
              </a:extLst>
            </p:cNvPr>
            <p:cNvSpPr/>
            <p:nvPr/>
          </p:nvSpPr>
          <p:spPr>
            <a:xfrm>
              <a:off x="1294279" y="3109555"/>
              <a:ext cx="1371600" cy="108013"/>
            </a:xfrm>
            <a:prstGeom prst="rightArrow">
              <a:avLst/>
            </a:prstGeom>
            <a:solidFill>
              <a:srgbClr val="0070C0"/>
            </a:solidFill>
            <a:ln w="15875">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7DE93997-A9FC-44AF-B22C-166B55BE83B5}"/>
                </a:ext>
              </a:extLst>
            </p:cNvPr>
            <p:cNvSpPr txBox="1"/>
            <p:nvPr/>
          </p:nvSpPr>
          <p:spPr>
            <a:xfrm>
              <a:off x="1199029" y="2905612"/>
              <a:ext cx="1600200" cy="276999"/>
            </a:xfrm>
            <a:prstGeom prst="rect">
              <a:avLst/>
            </a:prstGeom>
            <a:noFill/>
          </p:spPr>
          <p:txBody>
            <a:bodyPr wrap="square" rtlCol="0">
              <a:spAutoFit/>
            </a:bodyPr>
            <a:lstStyle/>
            <a:p>
              <a:r>
                <a:rPr lang="en-US" sz="1200" dirty="0"/>
                <a:t>“update()”</a:t>
              </a:r>
            </a:p>
          </p:txBody>
        </p:sp>
      </p:grpSp>
      <p:sp>
        <p:nvSpPr>
          <p:cNvPr id="24" name="Rectangle: Rounded Corners 23">
            <a:extLst>
              <a:ext uri="{FF2B5EF4-FFF2-40B4-BE49-F238E27FC236}">
                <a16:creationId xmlns:a16="http://schemas.microsoft.com/office/drawing/2014/main" id="{8875BB46-FF93-4388-BABA-D7460A971D66}"/>
              </a:ext>
            </a:extLst>
          </p:cNvPr>
          <p:cNvSpPr/>
          <p:nvPr/>
        </p:nvSpPr>
        <p:spPr>
          <a:xfrm rot="19689217">
            <a:off x="2796468" y="1553092"/>
            <a:ext cx="1746910" cy="531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Complexity is hidden inside the shoebox</a:t>
            </a:r>
          </a:p>
        </p:txBody>
      </p:sp>
      <p:grpSp>
        <p:nvGrpSpPr>
          <p:cNvPr id="42" name="Group 41">
            <a:extLst>
              <a:ext uri="{FF2B5EF4-FFF2-40B4-BE49-F238E27FC236}">
                <a16:creationId xmlns:a16="http://schemas.microsoft.com/office/drawing/2014/main" id="{22A909E6-DC11-46C1-9217-02DB181FB9FD}"/>
              </a:ext>
            </a:extLst>
          </p:cNvPr>
          <p:cNvGrpSpPr/>
          <p:nvPr/>
        </p:nvGrpSpPr>
        <p:grpSpPr>
          <a:xfrm>
            <a:off x="4571999" y="2216317"/>
            <a:ext cx="1454331" cy="305147"/>
            <a:chOff x="1163586" y="2589732"/>
            <a:chExt cx="1600200" cy="305147"/>
          </a:xfrm>
        </p:grpSpPr>
        <p:sp>
          <p:nvSpPr>
            <p:cNvPr id="43" name="Arrow: Right 42">
              <a:extLst>
                <a:ext uri="{FF2B5EF4-FFF2-40B4-BE49-F238E27FC236}">
                  <a16:creationId xmlns:a16="http://schemas.microsoft.com/office/drawing/2014/main" id="{5FE87874-7CD8-4938-B81F-45C1A32B4B74}"/>
                </a:ext>
              </a:extLst>
            </p:cNvPr>
            <p:cNvSpPr/>
            <p:nvPr/>
          </p:nvSpPr>
          <p:spPr>
            <a:xfrm>
              <a:off x="1287139" y="2786866"/>
              <a:ext cx="1371600" cy="108013"/>
            </a:xfrm>
            <a:prstGeom prst="rightArrow">
              <a:avLst/>
            </a:prstGeom>
            <a:solidFill>
              <a:srgbClr val="5EEC3C"/>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181E4EDE-F9BA-4D1F-B32D-B1B65B71E94A}"/>
                </a:ext>
              </a:extLst>
            </p:cNvPr>
            <p:cNvSpPr txBox="1"/>
            <p:nvPr/>
          </p:nvSpPr>
          <p:spPr>
            <a:xfrm>
              <a:off x="1163586" y="2589732"/>
              <a:ext cx="1600200" cy="276999"/>
            </a:xfrm>
            <a:prstGeom prst="rect">
              <a:avLst/>
            </a:prstGeom>
            <a:noFill/>
          </p:spPr>
          <p:txBody>
            <a:bodyPr wrap="square" rtlCol="0">
              <a:spAutoFit/>
            </a:bodyPr>
            <a:lstStyle/>
            <a:p>
              <a:pPr algn="ctr"/>
              <a:r>
                <a:rPr lang="en-US" sz="1200" dirty="0" err="1"/>
                <a:t>onTime</a:t>
              </a:r>
              <a:r>
                <a:rPr lang="en-US" sz="1200" dirty="0"/>
                <a:t> (</a:t>
              </a:r>
              <a:r>
                <a:rPr lang="en-US" sz="1200" dirty="0" err="1"/>
                <a:t>ms</a:t>
              </a:r>
              <a:r>
                <a:rPr lang="en-US" sz="1200" dirty="0"/>
                <a:t>)</a:t>
              </a:r>
            </a:p>
          </p:txBody>
        </p:sp>
      </p:grpSp>
      <p:sp>
        <p:nvSpPr>
          <p:cNvPr id="48" name="TextBox 47">
            <a:extLst>
              <a:ext uri="{FF2B5EF4-FFF2-40B4-BE49-F238E27FC236}">
                <a16:creationId xmlns:a16="http://schemas.microsoft.com/office/drawing/2014/main" id="{9ABE40BF-7114-47E9-B4F2-FAEA68E47C14}"/>
              </a:ext>
            </a:extLst>
          </p:cNvPr>
          <p:cNvSpPr txBox="1"/>
          <p:nvPr/>
        </p:nvSpPr>
        <p:spPr>
          <a:xfrm>
            <a:off x="3981450" y="4636697"/>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on</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5143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0" presetClass="exit" presetSubtype="0" fill="hold" nodeType="withEffect">
                                  <p:stCondLst>
                                    <p:cond delay="0"/>
                                  </p:stCondLst>
                                  <p:childTnLst>
                                    <p:animEffect transition="out" filter="fade">
                                      <p:cBhvr>
                                        <p:cTn id="14" dur="500"/>
                                        <p:tgtEl>
                                          <p:spTgt spid="36"/>
                                        </p:tgtEl>
                                      </p:cBhvr>
                                    </p:animEffect>
                                    <p:set>
                                      <p:cBhvr>
                                        <p:cTn id="15" dur="1" fill="hold">
                                          <p:stCondLst>
                                            <p:cond delay="499"/>
                                          </p:stCondLst>
                                        </p:cTn>
                                        <p:tgtEl>
                                          <p:spTgt spid="36"/>
                                        </p:tgtEl>
                                        <p:attrNameLst>
                                          <p:attrName>style.visibility</p:attrName>
                                        </p:attrNameLst>
                                      </p:cBhvr>
                                      <p:to>
                                        <p:strVal val="hidden"/>
                                      </p:to>
                                    </p:se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ppt_x"/>
                                          </p:val>
                                        </p:tav>
                                        <p:tav tm="100000">
                                          <p:val>
                                            <p:strVal val="#ppt_x"/>
                                          </p:val>
                                        </p:tav>
                                      </p:tavLst>
                                    </p:anim>
                                    <p:anim calcmode="lin" valueType="num">
                                      <p:cBhvr additive="base">
                                        <p:cTn id="2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42"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par>
                                <p:cTn id="37" presetID="10" presetClass="entr" presetSubtype="0"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childTnLst>
                          </p:cTn>
                        </p:par>
                        <p:par>
                          <p:cTn id="60" fill="hold">
                            <p:stCondLst>
                              <p:cond delay="1000"/>
                            </p:stCondLst>
                            <p:childTnLst>
                              <p:par>
                                <p:cTn id="61" presetID="1" presetClass="entr" presetSubtype="0"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par>
                                <p:cTn id="63" presetID="10" presetClass="entr" presetSubtype="0"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2" grpId="0"/>
      <p:bldP spid="31" grpId="0" animBg="1"/>
      <p:bldP spid="6" grpId="0"/>
      <p:bldP spid="21" grpId="0"/>
      <p:bldP spid="24" grpId="0" animBg="1"/>
      <p:bldP spid="4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Led2.H</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498687" y="603335"/>
            <a:ext cx="7232226" cy="4401205"/>
          </a:xfrm>
          <a:prstGeom prst="rect">
            <a:avLst/>
          </a:prstGeom>
          <a:noFill/>
        </p:spPr>
        <p:txBody>
          <a:bodyPr wrap="square">
            <a:spAutoFit/>
          </a:bodyPr>
          <a:lstStyle/>
          <a:p>
            <a:r>
              <a:rPr lang="en-US" sz="700" dirty="0">
                <a:solidFill>
                  <a:srgbClr val="3333FF"/>
                </a:solidFill>
                <a:latin typeface="Courier New" panose="02070309020205020404" pitchFamily="49" charset="0"/>
                <a:cs typeface="Courier New" panose="02070309020205020404" pitchFamily="49" charset="0"/>
              </a:rPr>
              <a:t>#ifndef MY_LED2_H</a:t>
            </a:r>
          </a:p>
          <a:p>
            <a:r>
              <a:rPr lang="en-US" sz="700" dirty="0">
                <a:solidFill>
                  <a:srgbClr val="3333FF"/>
                </a:solidFill>
                <a:latin typeface="Courier New" panose="02070309020205020404" pitchFamily="49" charset="0"/>
                <a:cs typeface="Courier New" panose="02070309020205020404" pitchFamily="49" charset="0"/>
              </a:rPr>
              <a:t>#define MY_LED2_H</a:t>
            </a:r>
          </a:p>
          <a:p>
            <a:r>
              <a:rPr lang="en-US" sz="700" dirty="0">
                <a:latin typeface="Courier New" panose="02070309020205020404" pitchFamily="49" charset="0"/>
                <a:cs typeface="Courier New" panose="02070309020205020404" pitchFamily="49" charset="0"/>
              </a:rPr>
              <a:t>#include "</a:t>
            </a:r>
            <a:r>
              <a:rPr lang="en-US" sz="700" dirty="0" err="1">
                <a:latin typeface="Courier New" panose="02070309020205020404" pitchFamily="49" charset="0"/>
                <a:cs typeface="Courier New" panose="02070309020205020404" pitchFamily="49" charset="0"/>
              </a:rPr>
              <a:t>Arduino.h</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LED2_H                                          **</a:t>
            </a:r>
          </a:p>
          <a:p>
            <a:r>
              <a:rPr lang="en-US" sz="700" dirty="0">
                <a:latin typeface="Courier New" panose="02070309020205020404" pitchFamily="49" charset="0"/>
                <a:cs typeface="Courier New" panose="02070309020205020404" pitchFamily="49" charset="0"/>
              </a:rPr>
              <a:t> **                                                 **</a:t>
            </a:r>
          </a:p>
          <a:p>
            <a:r>
              <a:rPr lang="en-US" sz="700" dirty="0">
                <a:latin typeface="Courier New" panose="02070309020205020404" pitchFamily="49" charset="0"/>
                <a:cs typeface="Courier New" panose="02070309020205020404" pitchFamily="49" charset="0"/>
              </a:rPr>
              <a:t> ** This class implements standard LED on-off       **</a:t>
            </a:r>
          </a:p>
          <a:p>
            <a:r>
              <a:rPr lang="en-US" sz="700" dirty="0">
                <a:latin typeface="Courier New" panose="02070309020205020404" pitchFamily="49" charset="0"/>
                <a:cs typeface="Courier New" panose="02070309020205020404" pitchFamily="49" charset="0"/>
              </a:rPr>
              <a:t> ** logic on a pin you specify plus a configurable  **</a:t>
            </a:r>
          </a:p>
          <a:p>
            <a:r>
              <a:rPr lang="en-US" sz="700" dirty="0">
                <a:latin typeface="Courier New" panose="02070309020205020404" pitchFamily="49" charset="0"/>
                <a:cs typeface="Courier New" panose="02070309020205020404" pitchFamily="49" charset="0"/>
              </a:rPr>
              <a:t> ** blinking effect. It does so without any delay   **</a:t>
            </a:r>
          </a:p>
          <a:p>
            <a:r>
              <a:rPr lang="en-US" sz="700" dirty="0">
                <a:latin typeface="Courier New" panose="02070309020205020404" pitchFamily="49" charset="0"/>
                <a:cs typeface="Courier New" panose="02070309020205020404" pitchFamily="49" charset="0"/>
              </a:rPr>
              <a:t> ** calls. (no blocking code)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class Led2 {</a:t>
            </a:r>
          </a:p>
          <a:p>
            <a:r>
              <a:rPr lang="en-US" sz="700" dirty="0">
                <a:latin typeface="Courier New" panose="02070309020205020404" pitchFamily="49" charset="0"/>
                <a:cs typeface="Courier New" panose="02070309020205020404" pitchFamily="49" charset="0"/>
              </a:rPr>
              <a:t>  private:</a:t>
            </a:r>
          </a:p>
          <a:p>
            <a:r>
              <a:rPr lang="en-US" sz="700" dirty="0">
                <a:latin typeface="Courier New" panose="02070309020205020404" pitchFamily="49" charset="0"/>
                <a:cs typeface="Courier New" panose="02070309020205020404" pitchFamily="49" charset="0"/>
              </a:rPr>
              <a:t>    int _pin;                           // the number of the LED pin</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milliseconds of on-time</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milliseconds of off-time</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next time change in milliseconds</a:t>
            </a:r>
          </a:p>
          <a:p>
            <a:r>
              <a:rPr lang="en-US" sz="700" dirty="0">
                <a:latin typeface="Courier New" panose="02070309020205020404" pitchFamily="49" charset="0"/>
                <a:cs typeface="Courier New" panose="02070309020205020404" pitchFamily="49" charset="0"/>
              </a:rPr>
              <a:t>    bool _blink;                        // true if we are in blinking mode, false if not</a:t>
            </a:r>
          </a:p>
          <a:p>
            <a:r>
              <a:rPr lang="en-US" sz="700" dirty="0">
                <a:latin typeface="Courier New" panose="02070309020205020404" pitchFamily="49" charset="0"/>
                <a:cs typeface="Courier New" panose="02070309020205020404" pitchFamily="49" charset="0"/>
              </a:rPr>
              <a:t>    int _state;                         // </a:t>
            </a:r>
            <a:r>
              <a:rPr lang="en-US" sz="700" dirty="0" err="1">
                <a:latin typeface="Courier New" panose="02070309020205020404" pitchFamily="49" charset="0"/>
                <a:cs typeface="Courier New" panose="02070309020205020404" pitchFamily="49" charset="0"/>
              </a:rPr>
              <a:t>ledstate</a:t>
            </a:r>
            <a:r>
              <a:rPr lang="en-US" sz="700" dirty="0">
                <a:latin typeface="Courier New" panose="02070309020205020404" pitchFamily="49" charset="0"/>
                <a:cs typeface="Courier New" panose="02070309020205020404" pitchFamily="49" charset="0"/>
              </a:rPr>
              <a:t> used to set the LED</a:t>
            </a: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                        // Initialization code</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public:</a:t>
            </a:r>
          </a:p>
          <a:p>
            <a:r>
              <a:rPr lang="en-US" sz="700" dirty="0">
                <a:latin typeface="Courier New" panose="02070309020205020404" pitchFamily="49" charset="0"/>
                <a:cs typeface="Courier New" panose="02070309020205020404" pitchFamily="49" charset="0"/>
              </a:rPr>
              <a:t>    Led2(byte pin);                     // Simple default definition without a pre specified on and off time.</a:t>
            </a:r>
          </a:p>
          <a:p>
            <a:r>
              <a:rPr lang="en-US" sz="700" dirty="0">
                <a:latin typeface="Courier New" panose="02070309020205020404" pitchFamily="49" charset="0"/>
                <a:cs typeface="Courier New" panose="02070309020205020404" pitchFamily="49" charset="0"/>
              </a:rPr>
              <a:t>    Led2(byte pin, unsigned long on, unsigned long off);  // this definition includes the on and off time values from the outset</a:t>
            </a:r>
          </a:p>
          <a:p>
            <a:r>
              <a:rPr lang="en-US" sz="700" dirty="0">
                <a:latin typeface="Courier New" panose="02070309020205020404" pitchFamily="49" charset="0"/>
                <a:cs typeface="Courier New" panose="02070309020205020404" pitchFamily="49" charset="0"/>
              </a:rPr>
              <a:t>    void update();                      // update things based on elapsed time (call this as often as possible)</a:t>
            </a:r>
          </a:p>
          <a:p>
            <a:r>
              <a:rPr lang="en-US" sz="700" dirty="0">
                <a:latin typeface="Courier New" panose="02070309020205020404" pitchFamily="49" charset="0"/>
                <a:cs typeface="Courier New" panose="02070309020205020404" pitchFamily="49" charset="0"/>
              </a:rPr>
              <a:t>    bool </a:t>
            </a:r>
            <a:r>
              <a:rPr lang="en-US" sz="700" dirty="0" err="1">
                <a:latin typeface="Courier New" panose="02070309020205020404" pitchFamily="49" charset="0"/>
                <a:cs typeface="Courier New" panose="02070309020205020404" pitchFamily="49" charset="0"/>
              </a:rPr>
              <a:t>getState</a:t>
            </a:r>
            <a:r>
              <a:rPr lang="en-US" sz="700" dirty="0">
                <a:latin typeface="Courier New" panose="02070309020205020404" pitchFamily="49" charset="0"/>
                <a:cs typeface="Courier New" panose="02070309020205020404" pitchFamily="49" charset="0"/>
              </a:rPr>
              <a:t>();                    // Return the current state of LED (on / off) Allows parts of your code to run only when LED is on for example.</a:t>
            </a:r>
          </a:p>
          <a:p>
            <a:r>
              <a:rPr lang="en-US" sz="700" dirty="0">
                <a:latin typeface="Courier New" panose="02070309020205020404" pitchFamily="49" charset="0"/>
                <a:cs typeface="Courier New" panose="02070309020205020404" pitchFamily="49" charset="0"/>
              </a:rPr>
              <a:t>    bool </a:t>
            </a:r>
            <a:r>
              <a:rPr lang="en-US" sz="700" dirty="0" err="1">
                <a:latin typeface="Courier New" panose="02070309020205020404" pitchFamily="49" charset="0"/>
                <a:cs typeface="Courier New" panose="02070309020205020404" pitchFamily="49" charset="0"/>
              </a:rPr>
              <a:t>getBlink</a:t>
            </a:r>
            <a:r>
              <a:rPr lang="en-US" sz="700" dirty="0">
                <a:latin typeface="Courier New" panose="02070309020205020404" pitchFamily="49" charset="0"/>
                <a:cs typeface="Courier New" panose="02070309020205020404" pitchFamily="49" charset="0"/>
              </a:rPr>
              <a:t>();                    // return the LEDs current blinking state (true / false)</a:t>
            </a: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(long on);               // Set the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to a new value</a:t>
            </a:r>
          </a:p>
          <a:p>
            <a:r>
              <a:rPr lang="en-US" sz="700" dirty="0">
                <a:latin typeface="Courier New" panose="02070309020205020404" pitchFamily="49" charset="0"/>
                <a:cs typeface="Courier New" panose="02070309020205020404" pitchFamily="49" charset="0"/>
              </a:rPr>
              <a:t>    long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Return the current </a:t>
            </a:r>
            <a:r>
              <a:rPr lang="en-US" sz="700" dirty="0" err="1">
                <a:latin typeface="Courier New" panose="02070309020205020404" pitchFamily="49" charset="0"/>
                <a:cs typeface="Courier New" panose="02070309020205020404" pitchFamily="49" charset="0"/>
              </a:rPr>
              <a:t>onTime</a:t>
            </a:r>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(long off);             // Set the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to a new value</a:t>
            </a:r>
          </a:p>
          <a:p>
            <a:r>
              <a:rPr lang="en-US" sz="700" dirty="0">
                <a:latin typeface="Courier New" panose="02070309020205020404" pitchFamily="49" charset="0"/>
                <a:cs typeface="Courier New" panose="02070309020205020404" pitchFamily="49" charset="0"/>
              </a:rPr>
              <a:t>    long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Return the current </a:t>
            </a:r>
            <a:r>
              <a:rPr lang="en-US" sz="700" dirty="0" err="1">
                <a:latin typeface="Courier New" panose="02070309020205020404" pitchFamily="49" charset="0"/>
                <a:cs typeface="Courier New" panose="02070309020205020404" pitchFamily="49" charset="0"/>
              </a:rPr>
              <a:t>offTime</a:t>
            </a:r>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void off();                         // Turning off the LED (sets blink to false and ignores timing values)</a:t>
            </a:r>
          </a:p>
          <a:p>
            <a:r>
              <a:rPr lang="en-US" sz="700" dirty="0">
                <a:latin typeface="Courier New" panose="02070309020205020404" pitchFamily="49" charset="0"/>
                <a:cs typeface="Courier New" panose="02070309020205020404" pitchFamily="49" charset="0"/>
              </a:rPr>
              <a:t>    void on();                          // Turning on  the LED (sets blink to false and ignores timing values)</a:t>
            </a:r>
          </a:p>
          <a:p>
            <a:r>
              <a:rPr lang="en-US" sz="700" dirty="0">
                <a:latin typeface="Courier New" panose="02070309020205020404" pitchFamily="49" charset="0"/>
                <a:cs typeface="Courier New" panose="02070309020205020404" pitchFamily="49" charset="0"/>
              </a:rPr>
              <a:t>    void blink();                       // set the LED to a blinking state using the previously set timing values</a:t>
            </a:r>
          </a:p>
          <a:p>
            <a:r>
              <a:rPr lang="en-US" sz="700" dirty="0">
                <a:latin typeface="Courier New" panose="02070309020205020404" pitchFamily="49" charset="0"/>
                <a:cs typeface="Courier New" panose="02070309020205020404" pitchFamily="49" charset="0"/>
              </a:rPr>
              <a:t>};</a:t>
            </a:r>
          </a:p>
          <a:p>
            <a:r>
              <a:rPr lang="en-US" sz="700" dirty="0">
                <a:solidFill>
                  <a:srgbClr val="3333FF"/>
                </a:solidFill>
                <a:latin typeface="Courier New" panose="02070309020205020404" pitchFamily="49" charset="0"/>
                <a:cs typeface="Courier New" panose="02070309020205020404" pitchFamily="49" charset="0"/>
              </a:rPr>
              <a:t>#endif</a:t>
            </a:r>
          </a:p>
        </p:txBody>
      </p:sp>
      <p:sp>
        <p:nvSpPr>
          <p:cNvPr id="2" name="Speech Bubble: Rectangle 1">
            <a:extLst>
              <a:ext uri="{FF2B5EF4-FFF2-40B4-BE49-F238E27FC236}">
                <a16:creationId xmlns:a16="http://schemas.microsoft.com/office/drawing/2014/main" id="{17023515-2F41-4C24-8C8B-7CF2C351E0CB}"/>
              </a:ext>
            </a:extLst>
          </p:cNvPr>
          <p:cNvSpPr/>
          <p:nvPr/>
        </p:nvSpPr>
        <p:spPr>
          <a:xfrm>
            <a:off x="4114800" y="619337"/>
            <a:ext cx="3206194" cy="1495213"/>
          </a:xfrm>
          <a:prstGeom prst="wedgeRectCallout">
            <a:avLst>
              <a:gd name="adj1" fmla="val -125070"/>
              <a:gd name="adj2" fmla="val -394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These two lines are called an #include guard.</a:t>
            </a:r>
          </a:p>
          <a:p>
            <a:pPr algn="ctr"/>
            <a:r>
              <a:rPr lang="en-US" sz="1200" dirty="0"/>
              <a:t>They prevent including the same code twice.</a:t>
            </a:r>
          </a:p>
          <a:p>
            <a:pPr algn="ctr"/>
            <a:r>
              <a:rPr lang="en-US" sz="1200" dirty="0"/>
              <a:t>First line  - IF NOT DEFINED (name)</a:t>
            </a:r>
          </a:p>
          <a:p>
            <a:pPr algn="ctr"/>
            <a:r>
              <a:rPr lang="en-US" sz="1200" dirty="0"/>
              <a:t>Second line – DEFINE (name) </a:t>
            </a:r>
          </a:p>
          <a:p>
            <a:pPr algn="ctr"/>
            <a:r>
              <a:rPr lang="en-US" sz="1200" dirty="0"/>
              <a:t>At end of the header file – END IF</a:t>
            </a:r>
          </a:p>
          <a:p>
            <a:pPr algn="ctr"/>
            <a:endParaRPr lang="en-US" sz="1200" dirty="0"/>
          </a:p>
          <a:p>
            <a:pPr algn="ctr"/>
            <a:r>
              <a:rPr lang="en-US" sz="1200" dirty="0"/>
              <a:t>An alternate: at top of file put </a:t>
            </a:r>
            <a:r>
              <a:rPr lang="en-US" sz="1200" dirty="0">
                <a:solidFill>
                  <a:srgbClr val="FFFF00"/>
                </a:solidFill>
              </a:rPr>
              <a:t>#pragma once</a:t>
            </a:r>
          </a:p>
          <a:p>
            <a:pPr algn="ctr"/>
            <a:r>
              <a:rPr lang="en-US" sz="1200" dirty="0"/>
              <a:t>(less confusing, less prone to error) </a:t>
            </a:r>
          </a:p>
        </p:txBody>
      </p:sp>
    </p:spTree>
    <p:extLst>
      <p:ext uri="{BB962C8B-B14F-4D97-AF65-F5344CB8AC3E}">
        <p14:creationId xmlns:p14="http://schemas.microsoft.com/office/powerpoint/2010/main" val="575056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(1/3)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457200" y="742950"/>
            <a:ext cx="6934200" cy="2246769"/>
          </a:xfrm>
          <a:prstGeom prst="rect">
            <a:avLst/>
          </a:prstGeom>
          <a:noFill/>
        </p:spPr>
        <p:txBody>
          <a:bodyPr wrap="square">
            <a:spAutoFit/>
          </a:bodyPr>
          <a:lstStyle/>
          <a:p>
            <a:r>
              <a:rPr lang="en-US" sz="700" dirty="0">
                <a:latin typeface="Courier New" panose="02070309020205020404" pitchFamily="49" charset="0"/>
                <a:cs typeface="Courier New" panose="02070309020205020404" pitchFamily="49" charset="0"/>
              </a:rPr>
              <a:t>#include "Led2.h“</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Led2::Led2(byte pin) {</a:t>
            </a:r>
          </a:p>
          <a:p>
            <a:r>
              <a:rPr lang="en-US" sz="700" dirty="0">
                <a:latin typeface="Courier New" panose="02070309020205020404" pitchFamily="49" charset="0"/>
                <a:cs typeface="Courier New" panose="02070309020205020404" pitchFamily="49" charset="0"/>
              </a:rPr>
              <a:t>  // Save the passed pin</a:t>
            </a:r>
          </a:p>
          <a:p>
            <a:r>
              <a:rPr lang="en-US" sz="700" dirty="0">
                <a:latin typeface="Courier New" panose="02070309020205020404" pitchFamily="49" charset="0"/>
                <a:cs typeface="Courier New" panose="02070309020205020404" pitchFamily="49" charset="0"/>
              </a:rPr>
              <a:t>  _pin = pin;</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Led2::Led2(byte pin, unsigned long on, unsigned long off) {</a:t>
            </a:r>
          </a:p>
          <a:p>
            <a:r>
              <a:rPr lang="en-US" sz="700" dirty="0">
                <a:latin typeface="Courier New" panose="02070309020205020404" pitchFamily="49" charset="0"/>
                <a:cs typeface="Courier New" panose="02070309020205020404" pitchFamily="49" charset="0"/>
              </a:rPr>
              <a:t>  // Save the passed pin and timing values into the equivalent local variables (with underscore)</a:t>
            </a:r>
          </a:p>
          <a:p>
            <a:r>
              <a:rPr lang="en-US" sz="700" dirty="0">
                <a:latin typeface="Courier New" panose="02070309020205020404" pitchFamily="49" charset="0"/>
                <a:cs typeface="Courier New" panose="02070309020205020404" pitchFamily="49" charset="0"/>
              </a:rPr>
              <a:t>  _pin = pin;</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on;</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off;           // </a:t>
            </a:r>
            <a:r>
              <a:rPr lang="en-US" sz="700" dirty="0" err="1">
                <a:latin typeface="Courier New" panose="02070309020205020404" pitchFamily="49" charset="0"/>
                <a:cs typeface="Courier New" panose="02070309020205020404" pitchFamily="49" charset="0"/>
              </a:rPr>
              <a:t>Initializion</a:t>
            </a:r>
            <a:r>
              <a:rPr lang="en-US" sz="700" dirty="0">
                <a:latin typeface="Courier New" panose="02070309020205020404" pitchFamily="49" charset="0"/>
                <a:cs typeface="Courier New" panose="02070309020205020404" pitchFamily="49" charset="0"/>
              </a:rPr>
              <a:t> code is kept separate just for clarity.</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pinMode(_pin, OUTPUT);    // define our output pin</a:t>
            </a:r>
          </a:p>
          <a:p>
            <a:r>
              <a:rPr lang="en-US" sz="700" dirty="0">
                <a:latin typeface="Courier New" panose="02070309020205020404" pitchFamily="49" charset="0"/>
                <a:cs typeface="Courier New" panose="02070309020205020404" pitchFamily="49" charset="0"/>
              </a:rPr>
              <a:t>  off();                    // call the function that sets out LED to off initially</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31951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(2/3)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762000" y="742950"/>
            <a:ext cx="7232226" cy="2246769"/>
          </a:xfrm>
          <a:prstGeom prst="rect">
            <a:avLst/>
          </a:prstGeom>
          <a:noFill/>
        </p:spPr>
        <p:txBody>
          <a:bodyPr wrap="square">
            <a:spAutoFit/>
          </a:bodyPr>
          <a:lstStyle>
            <a:defPPr>
              <a:defRPr lang="en-US"/>
            </a:defPPr>
            <a:lvl1pPr>
              <a:defRPr sz="700">
                <a:latin typeface="Courier New" panose="02070309020205020404" pitchFamily="49" charset="0"/>
                <a:cs typeface="Courier New" panose="02070309020205020404" pitchFamily="49" charset="0"/>
              </a:defRPr>
            </a:lvl1pPr>
          </a:lstStyle>
          <a:p>
            <a:r>
              <a:rPr lang="en-US" sz="700" dirty="0">
                <a:latin typeface="Courier New" panose="02070309020205020404" pitchFamily="49" charset="0"/>
                <a:cs typeface="Courier New" panose="02070309020205020404" pitchFamily="49" charset="0"/>
              </a:rPr>
              <a:t>void Led2::update() {</a:t>
            </a:r>
          </a:p>
          <a:p>
            <a:r>
              <a:rPr lang="en-US" sz="700" dirty="0">
                <a:latin typeface="Courier New" panose="02070309020205020404" pitchFamily="49" charset="0"/>
                <a:cs typeface="Courier New" panose="02070309020205020404" pitchFamily="49" charset="0"/>
              </a:rPr>
              <a:t>  if (_blink) {                                                         // If in blinking mode look at timing first</a:t>
            </a:r>
          </a:p>
          <a:p>
            <a:r>
              <a:rPr lang="en-US" sz="700" dirty="0">
                <a:latin typeface="Courier New" panose="02070309020205020404" pitchFamily="49" charset="0"/>
                <a:cs typeface="Courier New" panose="02070309020205020404" pitchFamily="49" charset="0"/>
              </a:rPr>
              <a:t>    if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&gt;=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 It is time to do something.</a:t>
            </a:r>
          </a:p>
          <a:p>
            <a:r>
              <a:rPr lang="en-US" sz="700" dirty="0">
                <a:latin typeface="Courier New" panose="02070309020205020404" pitchFamily="49" charset="0"/>
                <a:cs typeface="Courier New" panose="02070309020205020404" pitchFamily="49" charset="0"/>
              </a:rPr>
              <a:t>      _state = !_state;                                                 // swap states</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 (_state == HIGH ?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and calculate when next</a:t>
            </a:r>
          </a:p>
          <a:p>
            <a:r>
              <a:rPr lang="en-US" sz="700" dirty="0">
                <a:latin typeface="Courier New" panose="02070309020205020404" pitchFamily="49" charset="0"/>
                <a:cs typeface="Courier New" panose="02070309020205020404" pitchFamily="49" charset="0"/>
              </a:rPr>
              <a:t>                                                                        // change of state is due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digitalWrite</a:t>
            </a:r>
            <a:r>
              <a:rPr lang="en-US" sz="700" dirty="0">
                <a:latin typeface="Courier New" panose="02070309020205020404" pitchFamily="49" charset="0"/>
                <a:cs typeface="Courier New" panose="02070309020205020404" pitchFamily="49" charset="0"/>
              </a:rPr>
              <a:t>(_pin, _state);                                           // update the actual output according to desired state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bool Led2::</a:t>
            </a:r>
            <a:r>
              <a:rPr lang="en-US" sz="700" dirty="0" err="1">
                <a:latin typeface="Courier New" panose="02070309020205020404" pitchFamily="49" charset="0"/>
                <a:cs typeface="Courier New" panose="02070309020205020404" pitchFamily="49" charset="0"/>
              </a:rPr>
              <a:t>getState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state of the led (True or False)</a:t>
            </a:r>
          </a:p>
          <a:p>
            <a:r>
              <a:rPr lang="en-US" sz="700" dirty="0">
                <a:latin typeface="Courier New" panose="02070309020205020404" pitchFamily="49" charset="0"/>
                <a:cs typeface="Courier New" panose="02070309020205020404" pitchFamily="49" charset="0"/>
              </a:rPr>
              <a:t>  return _state;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bool Led2::</a:t>
            </a:r>
            <a:r>
              <a:rPr lang="en-US" sz="700" dirty="0" err="1">
                <a:latin typeface="Courier New" panose="02070309020205020404" pitchFamily="49" charset="0"/>
                <a:cs typeface="Courier New" panose="02070309020205020404" pitchFamily="49" charset="0"/>
              </a:rPr>
              <a:t>getBlink</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blink state of the led (True or False)</a:t>
            </a:r>
          </a:p>
          <a:p>
            <a:r>
              <a:rPr lang="en-US" sz="700" dirty="0">
                <a:latin typeface="Courier New" panose="02070309020205020404" pitchFamily="49" charset="0"/>
                <a:cs typeface="Courier New" panose="02070309020205020404" pitchFamily="49" charset="0"/>
              </a:rPr>
              <a:t>  return _blink;</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38415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(3/3)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762000" y="742950"/>
            <a:ext cx="7232226" cy="3862596"/>
          </a:xfrm>
          <a:prstGeom prst="rect">
            <a:avLst/>
          </a:prstGeom>
          <a:noFill/>
        </p:spPr>
        <p:txBody>
          <a:bodyPr wrap="square">
            <a:spAutoFit/>
          </a:bodyPr>
          <a:lstStyle>
            <a:defPPr>
              <a:defRPr lang="en-US"/>
            </a:defPPr>
            <a:lvl1pPr>
              <a:defRPr sz="700">
                <a:latin typeface="Courier New" panose="02070309020205020404" pitchFamily="49" charset="0"/>
                <a:cs typeface="Courier New" panose="02070309020205020404" pitchFamily="49" charset="0"/>
              </a:defRPr>
            </a:lvl1pPr>
          </a:lstStyle>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(long on) {</a:t>
            </a:r>
          </a:p>
          <a:p>
            <a:r>
              <a:rPr lang="en-US" sz="700" dirty="0">
                <a:latin typeface="Courier New" panose="02070309020205020404" pitchFamily="49" charset="0"/>
                <a:cs typeface="Courier New" panose="02070309020205020404" pitchFamily="49" charset="0"/>
              </a:rPr>
              <a:t>  // update the desired on time of the led</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on;</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long Led2::</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on time of the led</a:t>
            </a:r>
          </a:p>
          <a:p>
            <a:r>
              <a:rPr lang="en-US" sz="700" dirty="0">
                <a:latin typeface="Courier New" panose="02070309020205020404" pitchFamily="49" charset="0"/>
                <a:cs typeface="Courier New" panose="02070309020205020404" pitchFamily="49" charset="0"/>
              </a:rPr>
              <a:t>  return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(long off) {</a:t>
            </a:r>
          </a:p>
          <a:p>
            <a:r>
              <a:rPr lang="en-US" sz="700" dirty="0">
                <a:latin typeface="Courier New" panose="02070309020205020404" pitchFamily="49" charset="0"/>
                <a:cs typeface="Courier New" panose="02070309020205020404" pitchFamily="49" charset="0"/>
              </a:rPr>
              <a:t>  // update the desired off time of the led</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off;</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long Led2::</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off time of the led</a:t>
            </a:r>
          </a:p>
          <a:p>
            <a:r>
              <a:rPr lang="en-US" sz="700" dirty="0">
                <a:latin typeface="Courier New" panose="02070309020205020404" pitchFamily="49" charset="0"/>
                <a:cs typeface="Courier New" panose="02070309020205020404" pitchFamily="49" charset="0"/>
              </a:rPr>
              <a:t>  return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Led2::off() {</a:t>
            </a:r>
          </a:p>
          <a:p>
            <a:r>
              <a:rPr lang="en-US" sz="700" dirty="0">
                <a:latin typeface="Courier New" panose="02070309020205020404" pitchFamily="49" charset="0"/>
                <a:cs typeface="Courier New" panose="02070309020205020404" pitchFamily="49" charset="0"/>
              </a:rPr>
              <a:t>  _blink = false;         // Turn off blink mode</a:t>
            </a:r>
          </a:p>
          <a:p>
            <a:r>
              <a:rPr lang="en-US" sz="700" dirty="0">
                <a:latin typeface="Courier New" panose="02070309020205020404" pitchFamily="49" charset="0"/>
                <a:cs typeface="Courier New" panose="02070309020205020404" pitchFamily="49" charset="0"/>
              </a:rPr>
              <a:t>  _state = LOW;           // Set the desired state - LED will turn off on next call to update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Led2::on() {</a:t>
            </a:r>
          </a:p>
          <a:p>
            <a:r>
              <a:rPr lang="en-US" sz="700" dirty="0">
                <a:latin typeface="Courier New" panose="02070309020205020404" pitchFamily="49" charset="0"/>
                <a:cs typeface="Courier New" panose="02070309020205020404" pitchFamily="49" charset="0"/>
              </a:rPr>
              <a:t>  _blink = false; // Turn off blink mode</a:t>
            </a:r>
          </a:p>
          <a:p>
            <a:r>
              <a:rPr lang="en-US" sz="700" dirty="0">
                <a:latin typeface="Courier New" panose="02070309020205020404" pitchFamily="49" charset="0"/>
                <a:cs typeface="Courier New" panose="02070309020205020404" pitchFamily="49" charset="0"/>
              </a:rPr>
              <a:t>  _state = HIGH;  // Set desired state LED will turn on with next call to update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Led2::blink() {</a:t>
            </a:r>
          </a:p>
          <a:p>
            <a:r>
              <a:rPr lang="en-US" sz="700" dirty="0">
                <a:latin typeface="Courier New" panose="02070309020205020404" pitchFamily="49" charset="0"/>
                <a:cs typeface="Courier New" panose="02070309020205020404" pitchFamily="49" charset="0"/>
              </a:rPr>
              <a:t>  _blink = true;                       // Turn on blink mode</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Next change of state will be when the off time has expired</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76363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Live Demo</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6</a:t>
            </a:r>
          </a:p>
        </p:txBody>
      </p:sp>
      <p:sp>
        <p:nvSpPr>
          <p:cNvPr id="6" name="Flowchart: Terminator 5">
            <a:extLst>
              <a:ext uri="{FF2B5EF4-FFF2-40B4-BE49-F238E27FC236}">
                <a16:creationId xmlns:a16="http://schemas.microsoft.com/office/drawing/2014/main" id="{ED2EF692-0598-4D57-9750-8C3FB41591E6}"/>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4238617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pic>
        <p:nvPicPr>
          <p:cNvPr id="6" name="Picture 5">
            <a:extLst>
              <a:ext uri="{FF2B5EF4-FFF2-40B4-BE49-F238E27FC236}">
                <a16:creationId xmlns:a16="http://schemas.microsoft.com/office/drawing/2014/main" id="{2FA1156E-8DE9-4005-9DDD-96F1A1DB38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47800" y="1200150"/>
            <a:ext cx="5486400" cy="3624744"/>
          </a:xfrm>
          <a:prstGeom prst="rect">
            <a:avLst/>
          </a:prstGeom>
        </p:spPr>
      </p:pic>
    </p:spTree>
    <p:extLst>
      <p:ext uri="{BB962C8B-B14F-4D97-AF65-F5344CB8AC3E}">
        <p14:creationId xmlns:p14="http://schemas.microsoft.com/office/powerpoint/2010/main" val="3799763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8103" y="134887"/>
            <a:ext cx="7016194" cy="552290"/>
          </a:xfrm>
        </p:spPr>
        <p:txBody>
          <a:bodyPr>
            <a:normAutofit fontScale="90000"/>
          </a:bodyPr>
          <a:lstStyle/>
          <a:p>
            <a:r>
              <a:rPr lang="en-US" dirty="0"/>
              <a:t>Live Demo Time</a:t>
            </a:r>
          </a:p>
        </p:txBody>
      </p:sp>
      <p:sp>
        <p:nvSpPr>
          <p:cNvPr id="39" name="TextBox 38">
            <a:extLst>
              <a:ext uri="{FF2B5EF4-FFF2-40B4-BE49-F238E27FC236}">
                <a16:creationId xmlns:a16="http://schemas.microsoft.com/office/drawing/2014/main" id="{B2151CEE-8C31-4CF6-98A5-87996386EAD4}"/>
              </a:ext>
            </a:extLst>
          </p:cNvPr>
          <p:cNvSpPr txBox="1"/>
          <p:nvPr/>
        </p:nvSpPr>
        <p:spPr>
          <a:xfrm>
            <a:off x="411631" y="1428750"/>
            <a:ext cx="7239000"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Single LED blinking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Multiple LEDs blinking with very different timing patterns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Multiple LEDs blinking with different patterns and a Servo sweep</a:t>
            </a:r>
          </a:p>
        </p:txBody>
      </p:sp>
    </p:spTree>
    <p:extLst>
      <p:ext uri="{BB962C8B-B14F-4D97-AF65-F5344CB8AC3E}">
        <p14:creationId xmlns:p14="http://schemas.microsoft.com/office/powerpoint/2010/main" val="201233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1000"/>
                                        <p:tgtEl>
                                          <p:spTgt spid="39">
                                            <p:txEl>
                                              <p:pRg st="0" end="0"/>
                                            </p:txEl>
                                          </p:spTgt>
                                        </p:tgtEl>
                                      </p:cBhvr>
                                    </p:animEffect>
                                    <p:anim calcmode="lin" valueType="num">
                                      <p:cBhvr>
                                        <p:cTn id="8" dur="10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9">
                                            <p:txEl>
                                              <p:pRg st="2" end="2"/>
                                            </p:txEl>
                                          </p:spTgt>
                                        </p:tgtEl>
                                        <p:attrNameLst>
                                          <p:attrName>style.visibility</p:attrName>
                                        </p:attrNameLst>
                                      </p:cBhvr>
                                      <p:to>
                                        <p:strVal val="visible"/>
                                      </p:to>
                                    </p:set>
                                    <p:animEffect transition="in" filter="fade">
                                      <p:cBhvr>
                                        <p:cTn id="14" dur="1000"/>
                                        <p:tgtEl>
                                          <p:spTgt spid="39">
                                            <p:txEl>
                                              <p:pRg st="2" end="2"/>
                                            </p:txEl>
                                          </p:spTgt>
                                        </p:tgtEl>
                                      </p:cBhvr>
                                    </p:animEffect>
                                    <p:anim calcmode="lin" valueType="num">
                                      <p:cBhvr>
                                        <p:cTn id="15" dur="1000" fill="hold"/>
                                        <p:tgtEl>
                                          <p:spTgt spid="3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9">
                                            <p:txEl>
                                              <p:pRg st="4" end="4"/>
                                            </p:txEl>
                                          </p:spTgt>
                                        </p:tgtEl>
                                        <p:attrNameLst>
                                          <p:attrName>style.visibility</p:attrName>
                                        </p:attrNameLst>
                                      </p:cBhvr>
                                      <p:to>
                                        <p:strVal val="visible"/>
                                      </p:to>
                                    </p:set>
                                    <p:animEffect transition="in" filter="fade">
                                      <p:cBhvr>
                                        <p:cTn id="21" dur="1000"/>
                                        <p:tgtEl>
                                          <p:spTgt spid="39">
                                            <p:txEl>
                                              <p:pRg st="4" end="4"/>
                                            </p:txEl>
                                          </p:spTgt>
                                        </p:tgtEl>
                                      </p:cBhvr>
                                    </p:animEffect>
                                    <p:anim calcmode="lin" valueType="num">
                                      <p:cBhvr>
                                        <p:cTn id="22" dur="1000" fill="hold"/>
                                        <p:tgtEl>
                                          <p:spTgt spid="39">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0999" y="170129"/>
            <a:ext cx="7016194" cy="763525"/>
          </a:xfrm>
        </p:spPr>
        <p:txBody>
          <a:bodyPr>
            <a:normAutofit/>
          </a:bodyPr>
          <a:lstStyle/>
          <a:p>
            <a:r>
              <a:rPr lang="en-US" dirty="0"/>
              <a:t>Summary: How it all works together</a:t>
            </a:r>
          </a:p>
        </p:txBody>
      </p:sp>
      <p:sp>
        <p:nvSpPr>
          <p:cNvPr id="11" name="Speech Bubble: Oval 10">
            <a:extLst>
              <a:ext uri="{FF2B5EF4-FFF2-40B4-BE49-F238E27FC236}">
                <a16:creationId xmlns:a16="http://schemas.microsoft.com/office/drawing/2014/main" id="{8F81FFE4-7032-4B18-A56A-54901DA2AF5C}"/>
              </a:ext>
            </a:extLst>
          </p:cNvPr>
          <p:cNvSpPr/>
          <p:nvPr/>
        </p:nvSpPr>
        <p:spPr>
          <a:xfrm>
            <a:off x="380999" y="1075641"/>
            <a:ext cx="3474719" cy="831112"/>
          </a:xfrm>
          <a:prstGeom prst="wedgeEllipseCallout">
            <a:avLst>
              <a:gd name="adj1" fmla="val 71218"/>
              <a:gd name="adj2" fmla="val 34621"/>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 Use The class definition and create an object like so:</a:t>
            </a:r>
          </a:p>
          <a:p>
            <a:pPr algn="ctr"/>
            <a:r>
              <a:rPr lang="en-US" sz="1200" b="1" dirty="0">
                <a:solidFill>
                  <a:schemeClr val="accent1">
                    <a:lumMod val="75000"/>
                  </a:schemeClr>
                </a:solidFill>
                <a:latin typeface="Courier New" panose="02070309020205020404" pitchFamily="49" charset="0"/>
                <a:cs typeface="Courier New" panose="02070309020205020404" pitchFamily="49" charset="0"/>
              </a:rPr>
              <a:t>Led2</a:t>
            </a:r>
            <a:r>
              <a:rPr lang="en-US" sz="1200" dirty="0">
                <a:solidFill>
                  <a:schemeClr val="bg1"/>
                </a:solidFill>
              </a:rPr>
              <a:t> </a:t>
            </a:r>
            <a:r>
              <a:rPr lang="en-US" sz="1200" b="1" dirty="0">
                <a:solidFill>
                  <a:srgbClr val="00B050"/>
                </a:solidFill>
                <a:latin typeface="Courier New" panose="02070309020205020404" pitchFamily="49" charset="0"/>
                <a:cs typeface="Courier New" panose="02070309020205020404" pitchFamily="49" charset="0"/>
              </a:rPr>
              <a:t>myLed1</a:t>
            </a:r>
            <a:r>
              <a:rPr lang="en-US" sz="1200" dirty="0">
                <a:solidFill>
                  <a:schemeClr val="bg1"/>
                </a:solidFill>
              </a:rPr>
              <a:t> </a:t>
            </a:r>
            <a:r>
              <a:rPr lang="en-US" sz="1200" b="1" dirty="0">
                <a:solidFill>
                  <a:srgbClr val="0070C0"/>
                </a:solidFill>
              </a:rPr>
              <a:t>=</a:t>
            </a:r>
            <a:r>
              <a:rPr lang="en-US" sz="1200" dirty="0">
                <a:solidFill>
                  <a:schemeClr val="bg1"/>
                </a:solidFill>
              </a:rPr>
              <a:t> </a:t>
            </a:r>
            <a:r>
              <a:rPr lang="en-US" sz="1200" b="1" dirty="0">
                <a:solidFill>
                  <a:srgbClr val="FF0000"/>
                </a:solidFill>
                <a:latin typeface="Courier New" panose="02070309020205020404" pitchFamily="49" charset="0"/>
                <a:cs typeface="Courier New" panose="02070309020205020404" pitchFamily="49" charset="0"/>
              </a:rPr>
              <a:t>Led2(13)</a:t>
            </a:r>
            <a:r>
              <a:rPr lang="en-US" sz="1200" b="1" dirty="0">
                <a:solidFill>
                  <a:schemeClr val="accent1">
                    <a:lumMod val="75000"/>
                  </a:schemeClr>
                </a:solidFill>
                <a:latin typeface="Courier New" panose="02070309020205020404" pitchFamily="49" charset="0"/>
                <a:cs typeface="Courier New" panose="02070309020205020404" pitchFamily="49" charset="0"/>
              </a:rPr>
              <a:t>;</a:t>
            </a:r>
          </a:p>
        </p:txBody>
      </p:sp>
      <p:pic>
        <p:nvPicPr>
          <p:cNvPr id="12" name="Picture 11">
            <a:extLst>
              <a:ext uri="{FF2B5EF4-FFF2-40B4-BE49-F238E27FC236}">
                <a16:creationId xmlns:a16="http://schemas.microsoft.com/office/drawing/2014/main" id="{BA0DDA37-9D7B-4A4F-8912-AA6734EACB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18" name="Speech Bubble: Oval 17">
            <a:extLst>
              <a:ext uri="{FF2B5EF4-FFF2-40B4-BE49-F238E27FC236}">
                <a16:creationId xmlns:a16="http://schemas.microsoft.com/office/drawing/2014/main" id="{69B9587F-B841-41A6-B021-413794DE2923}"/>
              </a:ext>
            </a:extLst>
          </p:cNvPr>
          <p:cNvSpPr/>
          <p:nvPr/>
        </p:nvSpPr>
        <p:spPr>
          <a:xfrm>
            <a:off x="0" y="2262209"/>
            <a:ext cx="4038600" cy="831112"/>
          </a:xfrm>
          <a:prstGeom prst="wedgeEllipseCallout">
            <a:avLst>
              <a:gd name="adj1" fmla="val 62880"/>
              <a:gd name="adj2" fmla="val -1590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 constructor runs and sets private (internal to class)  variables:</a:t>
            </a:r>
          </a:p>
          <a:p>
            <a:pPr algn="ctr"/>
            <a:r>
              <a:rPr lang="en-US" sz="1200" dirty="0">
                <a:solidFill>
                  <a:schemeClr val="tx1"/>
                </a:solidFill>
              </a:rPr>
              <a:t> </a:t>
            </a:r>
            <a:r>
              <a:rPr lang="en-US" sz="1200" dirty="0">
                <a:solidFill>
                  <a:schemeClr val="accent2"/>
                </a:solidFill>
              </a:rPr>
              <a:t>_pin </a:t>
            </a:r>
            <a:r>
              <a:rPr lang="en-US" sz="1200" dirty="0">
                <a:solidFill>
                  <a:schemeClr val="tx1"/>
                </a:solidFill>
              </a:rPr>
              <a:t>= 13, </a:t>
            </a:r>
            <a:r>
              <a:rPr lang="en-US" sz="1200" dirty="0">
                <a:solidFill>
                  <a:schemeClr val="accent2"/>
                </a:solidFill>
              </a:rPr>
              <a:t>_state</a:t>
            </a:r>
            <a:r>
              <a:rPr lang="en-US" sz="1200" dirty="0">
                <a:solidFill>
                  <a:schemeClr val="tx1"/>
                </a:solidFill>
              </a:rPr>
              <a:t>=OFF</a:t>
            </a:r>
          </a:p>
          <a:p>
            <a:pPr algn="ctr"/>
            <a:r>
              <a:rPr lang="en-US" sz="1200" dirty="0">
                <a:solidFill>
                  <a:schemeClr val="tx1"/>
                </a:solidFill>
              </a:rPr>
              <a:t> and the mode of </a:t>
            </a:r>
            <a:r>
              <a:rPr lang="en-US" sz="1200" dirty="0">
                <a:solidFill>
                  <a:srgbClr val="C00000"/>
                </a:solidFill>
              </a:rPr>
              <a:t>_pin </a:t>
            </a:r>
            <a:r>
              <a:rPr lang="en-US" sz="1200" dirty="0">
                <a:solidFill>
                  <a:schemeClr val="tx1"/>
                </a:solidFill>
              </a:rPr>
              <a:t>is set to </a:t>
            </a:r>
            <a:r>
              <a:rPr lang="en-US" sz="1200" dirty="0">
                <a:solidFill>
                  <a:srgbClr val="C00000"/>
                </a:solidFill>
              </a:rPr>
              <a:t>OUTPUT</a:t>
            </a:r>
            <a:endParaRPr lang="en-US" sz="1200" b="1" dirty="0">
              <a:solidFill>
                <a:srgbClr val="C00000"/>
              </a:solidFill>
              <a:latin typeface="Courier New" panose="02070309020205020404" pitchFamily="49" charset="0"/>
              <a:cs typeface="Courier New" panose="02070309020205020404" pitchFamily="49" charset="0"/>
            </a:endParaRPr>
          </a:p>
        </p:txBody>
      </p:sp>
      <p:grpSp>
        <p:nvGrpSpPr>
          <p:cNvPr id="6" name="Group 5">
            <a:extLst>
              <a:ext uri="{FF2B5EF4-FFF2-40B4-BE49-F238E27FC236}">
                <a16:creationId xmlns:a16="http://schemas.microsoft.com/office/drawing/2014/main" id="{A0BC1BE2-5CBC-4FBA-9D47-2553A7512A98}"/>
              </a:ext>
            </a:extLst>
          </p:cNvPr>
          <p:cNvGrpSpPr/>
          <p:nvPr/>
        </p:nvGrpSpPr>
        <p:grpSpPr>
          <a:xfrm>
            <a:off x="3581398" y="1497076"/>
            <a:ext cx="3882990" cy="1074674"/>
            <a:chOff x="3581398" y="1497076"/>
            <a:chExt cx="3882990"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4572000" y="149707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25" name="Flowchart: Off-page Connector 24">
              <a:extLst>
                <a:ext uri="{FF2B5EF4-FFF2-40B4-BE49-F238E27FC236}">
                  <a16:creationId xmlns:a16="http://schemas.microsoft.com/office/drawing/2014/main" id="{88B81992-77FD-4DBF-9F84-028DA8A66AE2}"/>
                </a:ext>
              </a:extLst>
            </p:cNvPr>
            <p:cNvSpPr/>
            <p:nvPr/>
          </p:nvSpPr>
          <p:spPr>
            <a:xfrm rot="16200000">
              <a:off x="6883243" y="1325608"/>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26" name="Flowchart: Off-page Connector 25">
              <a:extLst>
                <a:ext uri="{FF2B5EF4-FFF2-40B4-BE49-F238E27FC236}">
                  <a16:creationId xmlns:a16="http://schemas.microsoft.com/office/drawing/2014/main" id="{2092BDF5-5E9D-4993-8150-A5EF8B5B1191}"/>
                </a:ext>
              </a:extLst>
            </p:cNvPr>
            <p:cNvSpPr/>
            <p:nvPr/>
          </p:nvSpPr>
          <p:spPr>
            <a:xfrm rot="16200000">
              <a:off x="3990856" y="1448955"/>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27" name="Flowchart: Off-page Connector 26">
              <a:extLst>
                <a:ext uri="{FF2B5EF4-FFF2-40B4-BE49-F238E27FC236}">
                  <a16:creationId xmlns:a16="http://schemas.microsoft.com/office/drawing/2014/main" id="{060AF254-157D-40E1-8628-C8DE34EFF1F7}"/>
                </a:ext>
              </a:extLst>
            </p:cNvPr>
            <p:cNvSpPr/>
            <p:nvPr/>
          </p:nvSpPr>
          <p:spPr>
            <a:xfrm rot="16200000">
              <a:off x="3999860" y="168216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21" name="Flowchart: Off-page Connector 20">
              <a:extLst>
                <a:ext uri="{FF2B5EF4-FFF2-40B4-BE49-F238E27FC236}">
                  <a16:creationId xmlns:a16="http://schemas.microsoft.com/office/drawing/2014/main" id="{4296738A-9DEC-41F7-B44B-F6C6EFF6BB2E}"/>
                </a:ext>
              </a:extLst>
            </p:cNvPr>
            <p:cNvSpPr/>
            <p:nvPr/>
          </p:nvSpPr>
          <p:spPr>
            <a:xfrm rot="16200000">
              <a:off x="3990854" y="1914270"/>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grpSp>
        <p:nvGrpSpPr>
          <p:cNvPr id="8" name="Group 7">
            <a:extLst>
              <a:ext uri="{FF2B5EF4-FFF2-40B4-BE49-F238E27FC236}">
                <a16:creationId xmlns:a16="http://schemas.microsoft.com/office/drawing/2014/main" id="{4862A25E-5FED-462F-9EEC-A787945FB324}"/>
              </a:ext>
            </a:extLst>
          </p:cNvPr>
          <p:cNvGrpSpPr/>
          <p:nvPr/>
        </p:nvGrpSpPr>
        <p:grpSpPr>
          <a:xfrm>
            <a:off x="3581398" y="1504274"/>
            <a:ext cx="3882990" cy="1074674"/>
            <a:chOff x="3590404" y="2808398"/>
            <a:chExt cx="3882990" cy="1074674"/>
          </a:xfrm>
        </p:grpSpPr>
        <p:sp>
          <p:nvSpPr>
            <p:cNvPr id="14" name="Flowchart: Card 13">
              <a:extLst>
                <a:ext uri="{FF2B5EF4-FFF2-40B4-BE49-F238E27FC236}">
                  <a16:creationId xmlns:a16="http://schemas.microsoft.com/office/drawing/2014/main" id="{B1AAB3EF-5605-4ACC-BC44-7412C53FFBD6}"/>
                </a:ext>
              </a:extLst>
            </p:cNvPr>
            <p:cNvSpPr/>
            <p:nvPr/>
          </p:nvSpPr>
          <p:spPr>
            <a:xfrm>
              <a:off x="4577792" y="2808398"/>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00"/>
                  </a:solidFill>
                  <a:latin typeface="Courier New" panose="02070309020205020404" pitchFamily="49" charset="0"/>
                  <a:cs typeface="Courier New" panose="02070309020205020404" pitchFamily="49" charset="0"/>
                </a:rPr>
                <a:t>Object</a:t>
              </a:r>
            </a:p>
            <a:p>
              <a:pPr algn="ctr"/>
              <a:r>
                <a:rPr lang="en-US" sz="1800" b="1" dirty="0">
                  <a:solidFill>
                    <a:srgbClr val="00B050"/>
                  </a:solidFill>
                  <a:latin typeface="Courier New" panose="02070309020205020404" pitchFamily="49" charset="0"/>
                  <a:cs typeface="Courier New" panose="02070309020205020404" pitchFamily="49" charset="0"/>
                </a:rPr>
                <a:t>myLed1</a:t>
              </a:r>
              <a:endParaRPr lang="en-US" dirty="0"/>
            </a:p>
            <a:p>
              <a:pPr algn="ctr"/>
              <a:r>
                <a:rPr lang="en-US" sz="1000" dirty="0">
                  <a:solidFill>
                    <a:srgbClr val="FFFF00"/>
                  </a:solidFill>
                  <a:latin typeface="Courier New" panose="02070309020205020404" pitchFamily="49" charset="0"/>
                  <a:cs typeface="Courier New" panose="02070309020205020404" pitchFamily="49" charset="0"/>
                </a:rPr>
                <a:t>_pin = 13</a:t>
              </a:r>
            </a:p>
            <a:p>
              <a:pPr algn="ctr"/>
              <a:r>
                <a:rPr lang="en-US" sz="1000" dirty="0">
                  <a:solidFill>
                    <a:srgbClr val="FFFF00"/>
                  </a:solidFill>
                  <a:latin typeface="Courier New" panose="02070309020205020404" pitchFamily="49" charset="0"/>
                  <a:cs typeface="Courier New" panose="02070309020205020404" pitchFamily="49" charset="0"/>
                </a:rPr>
                <a:t>_state = OFF</a:t>
              </a:r>
            </a:p>
            <a:p>
              <a:pPr algn="ctr"/>
              <a:r>
                <a:rPr lang="en-US" sz="1000" b="0" i="0" dirty="0">
                  <a:solidFill>
                    <a:srgbClr val="FFFF00"/>
                  </a:solidFill>
                  <a:effectLst/>
                  <a:latin typeface="Courier New" panose="02070309020205020404" pitchFamily="49" charset="0"/>
                  <a:cs typeface="Courier New" panose="02070309020205020404" pitchFamily="49" charset="0"/>
                </a:rPr>
                <a:t>pinMode(_pin, OUTPUT);</a:t>
              </a:r>
              <a:endParaRPr lang="en-US" sz="1000" dirty="0">
                <a:solidFill>
                  <a:srgbClr val="FFFF00"/>
                </a:solidFill>
                <a:latin typeface="Courier New" panose="02070309020205020404" pitchFamily="49" charset="0"/>
                <a:cs typeface="Courier New" panose="02070309020205020404" pitchFamily="49" charset="0"/>
              </a:endParaRPr>
            </a:p>
          </p:txBody>
        </p:sp>
        <p:sp>
          <p:nvSpPr>
            <p:cNvPr id="15" name="Flowchart: Off-page Connector 14">
              <a:extLst>
                <a:ext uri="{FF2B5EF4-FFF2-40B4-BE49-F238E27FC236}">
                  <a16:creationId xmlns:a16="http://schemas.microsoft.com/office/drawing/2014/main" id="{520FA034-D7BB-40D4-8352-C95296D5BAA9}"/>
                </a:ext>
              </a:extLst>
            </p:cNvPr>
            <p:cNvSpPr/>
            <p:nvPr/>
          </p:nvSpPr>
          <p:spPr>
            <a:xfrm rot="16200000">
              <a:off x="6892249" y="2618421"/>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13</a:t>
              </a:r>
            </a:p>
          </p:txBody>
        </p:sp>
        <p:sp>
          <p:nvSpPr>
            <p:cNvPr id="16" name="Flowchart: Off-page Connector 15">
              <a:extLst>
                <a:ext uri="{FF2B5EF4-FFF2-40B4-BE49-F238E27FC236}">
                  <a16:creationId xmlns:a16="http://schemas.microsoft.com/office/drawing/2014/main" id="{010A05CC-79E5-411F-9D94-DFDF57DDE2C4}"/>
                </a:ext>
              </a:extLst>
            </p:cNvPr>
            <p:cNvSpPr/>
            <p:nvPr/>
          </p:nvSpPr>
          <p:spPr>
            <a:xfrm rot="16200000">
              <a:off x="3999862" y="2741768"/>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17" name="Flowchart: Off-page Connector 16">
              <a:extLst>
                <a:ext uri="{FF2B5EF4-FFF2-40B4-BE49-F238E27FC236}">
                  <a16:creationId xmlns:a16="http://schemas.microsoft.com/office/drawing/2014/main" id="{7E902A9D-B4F0-4F13-B94D-BB3B66B7E93E}"/>
                </a:ext>
              </a:extLst>
            </p:cNvPr>
            <p:cNvSpPr/>
            <p:nvPr/>
          </p:nvSpPr>
          <p:spPr>
            <a:xfrm rot="16200000">
              <a:off x="3999861" y="298173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22" name="Flowchart: Off-page Connector 21">
              <a:extLst>
                <a:ext uri="{FF2B5EF4-FFF2-40B4-BE49-F238E27FC236}">
                  <a16:creationId xmlns:a16="http://schemas.microsoft.com/office/drawing/2014/main" id="{88CEE0B3-41C5-4BF8-8D73-F50A785F0551}"/>
                </a:ext>
              </a:extLst>
            </p:cNvPr>
            <p:cNvSpPr/>
            <p:nvPr/>
          </p:nvSpPr>
          <p:spPr>
            <a:xfrm rot="16200000">
              <a:off x="3999860" y="321668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sp>
        <p:nvSpPr>
          <p:cNvPr id="29" name="Speech Bubble: Oval 28">
            <a:extLst>
              <a:ext uri="{FF2B5EF4-FFF2-40B4-BE49-F238E27FC236}">
                <a16:creationId xmlns:a16="http://schemas.microsoft.com/office/drawing/2014/main" id="{196BB82D-A62F-4B58-95BD-BEA289CD90B3}"/>
              </a:ext>
            </a:extLst>
          </p:cNvPr>
          <p:cNvSpPr/>
          <p:nvPr/>
        </p:nvSpPr>
        <p:spPr>
          <a:xfrm>
            <a:off x="1794933" y="3752224"/>
            <a:ext cx="5943600" cy="831112"/>
          </a:xfrm>
          <a:prstGeom prst="wedgeEllipseCallout">
            <a:avLst>
              <a:gd name="adj1" fmla="val -5780"/>
              <a:gd name="adj2" fmla="val -204166"/>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5) When next our loop code calls </a:t>
            </a:r>
            <a:r>
              <a:rPr lang="en-US" sz="1200" b="1" dirty="0">
                <a:solidFill>
                  <a:srgbClr val="00B050"/>
                </a:solidFill>
                <a:latin typeface="Courier New" panose="02070309020205020404" pitchFamily="49" charset="0"/>
                <a:cs typeface="Courier New" panose="02070309020205020404" pitchFamily="49" charset="0"/>
              </a:rPr>
              <a:t>myLed1.update() </a:t>
            </a:r>
            <a:r>
              <a:rPr lang="en-US" sz="1200" dirty="0">
                <a:solidFill>
                  <a:schemeClr val="tx1"/>
                </a:solidFill>
              </a:rPr>
              <a:t>it will check the local variables </a:t>
            </a:r>
            <a:r>
              <a:rPr lang="en-US" sz="1200" dirty="0">
                <a:solidFill>
                  <a:schemeClr val="accent2"/>
                </a:solidFill>
              </a:rPr>
              <a:t>_state </a:t>
            </a:r>
            <a:r>
              <a:rPr lang="en-US" sz="1200" dirty="0">
                <a:solidFill>
                  <a:schemeClr val="tx1"/>
                </a:solidFill>
              </a:rPr>
              <a:t>and writes it to the output pin.</a:t>
            </a:r>
          </a:p>
          <a:p>
            <a:pPr algn="ctr"/>
            <a:r>
              <a:rPr lang="en-US" sz="1200" dirty="0">
                <a:solidFill>
                  <a:schemeClr val="tx1"/>
                </a:solidFill>
              </a:rPr>
              <a:t>It is only at this point our LED will turn ON.</a:t>
            </a:r>
          </a:p>
        </p:txBody>
      </p:sp>
      <p:grpSp>
        <p:nvGrpSpPr>
          <p:cNvPr id="36" name="Group 35">
            <a:extLst>
              <a:ext uri="{FF2B5EF4-FFF2-40B4-BE49-F238E27FC236}">
                <a16:creationId xmlns:a16="http://schemas.microsoft.com/office/drawing/2014/main" id="{23B6AE25-824F-42A3-83A8-53AAA971BFD4}"/>
              </a:ext>
            </a:extLst>
          </p:cNvPr>
          <p:cNvGrpSpPr/>
          <p:nvPr/>
        </p:nvGrpSpPr>
        <p:grpSpPr>
          <a:xfrm>
            <a:off x="3590404" y="1497076"/>
            <a:ext cx="3882990" cy="1074674"/>
            <a:chOff x="3590404" y="2785576"/>
            <a:chExt cx="3882990" cy="1074674"/>
          </a:xfrm>
        </p:grpSpPr>
        <p:sp>
          <p:nvSpPr>
            <p:cNvPr id="37" name="Flowchart: Card 36">
              <a:extLst>
                <a:ext uri="{FF2B5EF4-FFF2-40B4-BE49-F238E27FC236}">
                  <a16:creationId xmlns:a16="http://schemas.microsoft.com/office/drawing/2014/main" id="{611CFD28-9CE6-4092-81C4-68C51FD48D18}"/>
                </a:ext>
              </a:extLst>
            </p:cNvPr>
            <p:cNvSpPr/>
            <p:nvPr/>
          </p:nvSpPr>
          <p:spPr>
            <a:xfrm>
              <a:off x="4577792" y="278557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00"/>
                  </a:solidFill>
                  <a:latin typeface="Courier New" panose="02070309020205020404" pitchFamily="49" charset="0"/>
                  <a:cs typeface="Courier New" panose="02070309020205020404" pitchFamily="49" charset="0"/>
                </a:rPr>
                <a:t>Object</a:t>
              </a:r>
            </a:p>
            <a:p>
              <a:pPr algn="ctr"/>
              <a:r>
                <a:rPr lang="en-US" sz="1400" b="1" dirty="0">
                  <a:solidFill>
                    <a:srgbClr val="00B050"/>
                  </a:solidFill>
                  <a:latin typeface="Courier New" panose="02070309020205020404" pitchFamily="49" charset="0"/>
                  <a:cs typeface="Courier New" panose="02070309020205020404" pitchFamily="49" charset="0"/>
                </a:rPr>
                <a:t>myLed1</a:t>
              </a:r>
              <a:endParaRPr lang="en-US" sz="1000" dirty="0"/>
            </a:p>
            <a:p>
              <a:pPr algn="ctr"/>
              <a:r>
                <a:rPr lang="en-US" sz="1000" dirty="0">
                  <a:solidFill>
                    <a:srgbClr val="FFFF00"/>
                  </a:solidFill>
                  <a:latin typeface="Courier New" panose="02070309020205020404" pitchFamily="49" charset="0"/>
                  <a:cs typeface="Courier New" panose="02070309020205020404" pitchFamily="49" charset="0"/>
                </a:rPr>
                <a:t>_pin = 13</a:t>
              </a:r>
            </a:p>
            <a:p>
              <a:pPr algn="ctr"/>
              <a:r>
                <a:rPr lang="en-US" sz="1000" dirty="0">
                  <a:solidFill>
                    <a:srgbClr val="FFFF00"/>
                  </a:solidFill>
                  <a:latin typeface="Courier New" panose="02070309020205020404" pitchFamily="49" charset="0"/>
                  <a:cs typeface="Courier New" panose="02070309020205020404" pitchFamily="49" charset="0"/>
                </a:rPr>
                <a:t>_state = </a:t>
              </a:r>
              <a:r>
                <a:rPr lang="en-US" sz="1000" dirty="0">
                  <a:solidFill>
                    <a:srgbClr val="FF0000"/>
                  </a:solidFill>
                  <a:latin typeface="Courier New" panose="02070309020205020404" pitchFamily="49" charset="0"/>
                  <a:cs typeface="Courier New" panose="02070309020205020404" pitchFamily="49" charset="0"/>
                </a:rPr>
                <a:t>ON</a:t>
              </a:r>
            </a:p>
          </p:txBody>
        </p:sp>
        <p:sp>
          <p:nvSpPr>
            <p:cNvPr id="38" name="Flowchart: Off-page Connector 37">
              <a:extLst>
                <a:ext uri="{FF2B5EF4-FFF2-40B4-BE49-F238E27FC236}">
                  <a16:creationId xmlns:a16="http://schemas.microsoft.com/office/drawing/2014/main" id="{8B029866-F41C-4E38-8C38-5CDF16E5BFE3}"/>
                </a:ext>
              </a:extLst>
            </p:cNvPr>
            <p:cNvSpPr/>
            <p:nvPr/>
          </p:nvSpPr>
          <p:spPr>
            <a:xfrm rot="16200000">
              <a:off x="6892249" y="2618421"/>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13</a:t>
              </a:r>
            </a:p>
          </p:txBody>
        </p:sp>
        <p:sp>
          <p:nvSpPr>
            <p:cNvPr id="39" name="Flowchart: Off-page Connector 38">
              <a:extLst>
                <a:ext uri="{FF2B5EF4-FFF2-40B4-BE49-F238E27FC236}">
                  <a16:creationId xmlns:a16="http://schemas.microsoft.com/office/drawing/2014/main" id="{7CA2CC62-3497-42AC-8F8A-0C94ABC836C4}"/>
                </a:ext>
              </a:extLst>
            </p:cNvPr>
            <p:cNvSpPr/>
            <p:nvPr/>
          </p:nvSpPr>
          <p:spPr>
            <a:xfrm rot="16200000">
              <a:off x="3999862" y="2741768"/>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40" name="Flowchart: Off-page Connector 39">
              <a:extLst>
                <a:ext uri="{FF2B5EF4-FFF2-40B4-BE49-F238E27FC236}">
                  <a16:creationId xmlns:a16="http://schemas.microsoft.com/office/drawing/2014/main" id="{77CB987D-1ACB-4665-9C72-708D6A7B8180}"/>
                </a:ext>
              </a:extLst>
            </p:cNvPr>
            <p:cNvSpPr/>
            <p:nvPr/>
          </p:nvSpPr>
          <p:spPr>
            <a:xfrm rot="16200000">
              <a:off x="3999861" y="298173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41" name="Flowchart: Off-page Connector 40">
              <a:extLst>
                <a:ext uri="{FF2B5EF4-FFF2-40B4-BE49-F238E27FC236}">
                  <a16:creationId xmlns:a16="http://schemas.microsoft.com/office/drawing/2014/main" id="{0A389270-A98B-4DD8-B1A2-4031524A15D1}"/>
                </a:ext>
              </a:extLst>
            </p:cNvPr>
            <p:cNvSpPr/>
            <p:nvPr/>
          </p:nvSpPr>
          <p:spPr>
            <a:xfrm rot="16200000">
              <a:off x="3999860" y="321668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sp>
        <p:nvSpPr>
          <p:cNvPr id="28" name="Speech Bubble: Oval 27">
            <a:extLst>
              <a:ext uri="{FF2B5EF4-FFF2-40B4-BE49-F238E27FC236}">
                <a16:creationId xmlns:a16="http://schemas.microsoft.com/office/drawing/2014/main" id="{CBA65244-4E76-48F9-8F1E-C0BD77F0F556}"/>
              </a:ext>
            </a:extLst>
          </p:cNvPr>
          <p:cNvSpPr/>
          <p:nvPr/>
        </p:nvSpPr>
        <p:spPr>
          <a:xfrm>
            <a:off x="1447800" y="4142572"/>
            <a:ext cx="6096000" cy="831112"/>
          </a:xfrm>
          <a:prstGeom prst="wedgeEllipseCallout">
            <a:avLst>
              <a:gd name="adj1" fmla="val -5324"/>
              <a:gd name="adj2" fmla="val -30440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4) Now lets say we called the on method </a:t>
            </a:r>
            <a:r>
              <a:rPr lang="en-US" sz="1200" b="1" dirty="0">
                <a:solidFill>
                  <a:srgbClr val="00B050"/>
                </a:solidFill>
                <a:latin typeface="Courier New" panose="02070309020205020404" pitchFamily="49" charset="0"/>
                <a:cs typeface="Courier New" panose="02070309020205020404" pitchFamily="49" charset="0"/>
              </a:rPr>
              <a:t>myLed1.on() </a:t>
            </a:r>
            <a:r>
              <a:rPr lang="en-US" sz="1200" dirty="0">
                <a:solidFill>
                  <a:schemeClr val="tx1"/>
                </a:solidFill>
              </a:rPr>
              <a:t>All this does is set the local variable </a:t>
            </a:r>
            <a:r>
              <a:rPr lang="en-US" sz="1200" dirty="0">
                <a:solidFill>
                  <a:schemeClr val="accent2"/>
                </a:solidFill>
              </a:rPr>
              <a:t>_state to on. </a:t>
            </a:r>
            <a:r>
              <a:rPr lang="en-US" sz="1200" dirty="0">
                <a:solidFill>
                  <a:schemeClr val="tx1"/>
                </a:solidFill>
              </a:rPr>
              <a:t>At this point still nothing happens because </a:t>
            </a:r>
            <a:r>
              <a:rPr lang="en-US" sz="1200" dirty="0">
                <a:solidFill>
                  <a:srgbClr val="C00000"/>
                </a:solidFill>
              </a:rPr>
              <a:t>_state </a:t>
            </a:r>
            <a:r>
              <a:rPr lang="en-US" sz="1200" dirty="0">
                <a:solidFill>
                  <a:schemeClr val="tx1"/>
                </a:solidFill>
              </a:rPr>
              <a:t>is just a private variable inside our class. </a:t>
            </a:r>
          </a:p>
        </p:txBody>
      </p:sp>
      <p:sp>
        <p:nvSpPr>
          <p:cNvPr id="19" name="Speech Bubble: Oval 18">
            <a:extLst>
              <a:ext uri="{FF2B5EF4-FFF2-40B4-BE49-F238E27FC236}">
                <a16:creationId xmlns:a16="http://schemas.microsoft.com/office/drawing/2014/main" id="{CFF09492-3A55-48C5-A1B3-BC0CFC3F387A}"/>
              </a:ext>
            </a:extLst>
          </p:cNvPr>
          <p:cNvSpPr/>
          <p:nvPr/>
        </p:nvSpPr>
        <p:spPr>
          <a:xfrm>
            <a:off x="228600" y="3311459"/>
            <a:ext cx="6400800" cy="1206097"/>
          </a:xfrm>
          <a:prstGeom prst="wedgeEllipseCallout">
            <a:avLst>
              <a:gd name="adj1" fmla="val 5986"/>
              <a:gd name="adj2" fmla="val -114799"/>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3) In  loop code we call the update method </a:t>
            </a:r>
            <a:r>
              <a:rPr lang="en-US" sz="1200" b="1" dirty="0">
                <a:solidFill>
                  <a:srgbClr val="00B050"/>
                </a:solidFill>
                <a:latin typeface="Courier New" panose="02070309020205020404" pitchFamily="49" charset="0"/>
                <a:cs typeface="Courier New" panose="02070309020205020404" pitchFamily="49" charset="0"/>
              </a:rPr>
              <a:t>myLed1.update() </a:t>
            </a:r>
            <a:r>
              <a:rPr lang="en-US" sz="1200" dirty="0">
                <a:solidFill>
                  <a:schemeClr val="tx1"/>
                </a:solidFill>
              </a:rPr>
              <a:t>which executes the line  </a:t>
            </a:r>
            <a:r>
              <a:rPr lang="en-US" sz="1200" b="1" dirty="0">
                <a:solidFill>
                  <a:srgbClr val="C00000"/>
                </a:solidFill>
                <a:latin typeface="Courier New" panose="02070309020205020404" pitchFamily="49" charset="0"/>
                <a:cs typeface="Courier New" panose="02070309020205020404" pitchFamily="49" charset="0"/>
              </a:rPr>
              <a:t>digitalWrite(_pin, _state)</a:t>
            </a:r>
          </a:p>
          <a:p>
            <a:pPr algn="ctr"/>
            <a:r>
              <a:rPr lang="en-US" sz="1200" dirty="0">
                <a:solidFill>
                  <a:schemeClr val="tx1"/>
                </a:solidFill>
              </a:rPr>
              <a:t>Not too much else happens- we just turned off a pin that was probably already off!</a:t>
            </a:r>
          </a:p>
        </p:txBody>
      </p:sp>
    </p:spTree>
    <p:extLst>
      <p:ext uri="{BB962C8B-B14F-4D97-AF65-F5344CB8AC3E}">
        <p14:creationId xmlns:p14="http://schemas.microsoft.com/office/powerpoint/2010/main" val="32048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28"/>
                                        </p:tgtEl>
                                        <p:attrNameLst>
                                          <p:attrName>style.visibility</p:attrName>
                                        </p:attrNameLst>
                                      </p:cBhvr>
                                      <p:to>
                                        <p:strVal val="hidden"/>
                                      </p:to>
                                    </p:set>
                                  </p:childTnLst>
                                </p:cTn>
                              </p:par>
                            </p:childTnLst>
                          </p:cTn>
                        </p:par>
                        <p:par>
                          <p:cTn id="44" fill="hold">
                            <p:stCondLst>
                              <p:cond delay="0"/>
                            </p:stCondLst>
                            <p:childTnLst>
                              <p:par>
                                <p:cTn id="45" presetID="10"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8" grpId="0" animBg="1"/>
      <p:bldP spid="18" grpId="1" animBg="1"/>
      <p:bldP spid="29" grpId="0" animBg="1"/>
      <p:bldP spid="28" grpId="0" animBg="1"/>
      <p:bldP spid="28" grpId="1" animBg="1"/>
      <p:bldP spid="19" grpId="0" animBg="1"/>
      <p:bldP spid="1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Recap</a:t>
            </a:r>
          </a:p>
        </p:txBody>
      </p:sp>
      <p:sp>
        <p:nvSpPr>
          <p:cNvPr id="5" name="Content Placeholder 4"/>
          <p:cNvSpPr>
            <a:spLocks noGrp="1"/>
          </p:cNvSpPr>
          <p:nvPr>
            <p:ph idx="1"/>
          </p:nvPr>
        </p:nvSpPr>
        <p:spPr>
          <a:xfrm>
            <a:off x="457200" y="1197405"/>
            <a:ext cx="7162799" cy="3576168"/>
          </a:xfrm>
        </p:spPr>
        <p:txBody>
          <a:bodyPr>
            <a:normAutofit/>
          </a:bodyPr>
          <a:lstStyle/>
          <a:p>
            <a:pPr>
              <a:buFont typeface="Wingdings" panose="05000000000000000000" pitchFamily="2" charset="2"/>
              <a:buChar char="ü"/>
            </a:pPr>
            <a:r>
              <a:rPr lang="en-US" sz="2400" dirty="0">
                <a:solidFill>
                  <a:srgbClr val="00B050"/>
                </a:solidFill>
              </a:rPr>
              <a:t>A user defined variable type</a:t>
            </a:r>
          </a:p>
          <a:p>
            <a:pPr>
              <a:buFont typeface="Wingdings" panose="05000000000000000000" pitchFamily="2" charset="2"/>
              <a:buChar char="ü"/>
            </a:pPr>
            <a:r>
              <a:rPr lang="en-US" sz="2400" dirty="0">
                <a:solidFill>
                  <a:srgbClr val="00B050"/>
                </a:solidFill>
              </a:rPr>
              <a:t>A blueprint for making software ‘objects’</a:t>
            </a:r>
          </a:p>
          <a:p>
            <a:pPr>
              <a:buFont typeface="Wingdings" panose="05000000000000000000" pitchFamily="2" charset="2"/>
              <a:buChar char="ü"/>
            </a:pPr>
            <a:r>
              <a:rPr lang="en-US" sz="2400" dirty="0">
                <a:solidFill>
                  <a:srgbClr val="00B050"/>
                </a:solidFill>
              </a:rPr>
              <a:t>Hides complexity, increasing code comprehension</a:t>
            </a:r>
          </a:p>
          <a:p>
            <a:pPr>
              <a:buFont typeface="Wingdings" panose="05000000000000000000" pitchFamily="2" charset="2"/>
              <a:buChar char="ü"/>
            </a:pPr>
            <a:r>
              <a:rPr lang="en-US" sz="2400" dirty="0">
                <a:solidFill>
                  <a:srgbClr val="00B050"/>
                </a:solidFill>
              </a:rPr>
              <a:t>Coding productivity in new programs</a:t>
            </a:r>
          </a:p>
          <a:p>
            <a:pPr>
              <a:buFont typeface="Wingdings" panose="05000000000000000000" pitchFamily="2" charset="2"/>
              <a:buChar char="ü"/>
            </a:pPr>
            <a:r>
              <a:rPr lang="en-US" sz="2400" dirty="0">
                <a:solidFill>
                  <a:srgbClr val="00B050"/>
                </a:solidFill>
              </a:rPr>
              <a:t>Improved software maintainability</a:t>
            </a:r>
          </a:p>
          <a:p>
            <a:pPr>
              <a:buFont typeface="Wingdings" panose="05000000000000000000" pitchFamily="2" charset="2"/>
              <a:buChar char="ü"/>
            </a:pPr>
            <a:r>
              <a:rPr lang="en-US" sz="2400" dirty="0">
                <a:solidFill>
                  <a:srgbClr val="00B050"/>
                </a:solidFill>
              </a:rPr>
              <a:t>A fundamental part of Object Oriented Programming</a:t>
            </a:r>
          </a:p>
        </p:txBody>
      </p:sp>
      <p:pic>
        <p:nvPicPr>
          <p:cNvPr id="6" name="Picture 5">
            <a:extLst>
              <a:ext uri="{FF2B5EF4-FFF2-40B4-BE49-F238E27FC236}">
                <a16:creationId xmlns:a16="http://schemas.microsoft.com/office/drawing/2014/main" id="{A8ABA063-ABB7-4B5A-9BE5-07BBECBFF3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268589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879" y="209551"/>
            <a:ext cx="7016194" cy="609600"/>
          </a:xfrm>
        </p:spPr>
        <p:txBody>
          <a:bodyPr>
            <a:normAutofit fontScale="90000"/>
          </a:bodyPr>
          <a:lstStyle/>
          <a:p>
            <a:r>
              <a:rPr lang="en-US" dirty="0"/>
              <a:t>Other Classes You Can Review / Use</a:t>
            </a:r>
            <a:endParaRPr lang="en-US" sz="1300" dirty="0"/>
          </a:p>
        </p:txBody>
      </p:sp>
      <p:sp>
        <p:nvSpPr>
          <p:cNvPr id="5" name="Content Placeholder 4"/>
          <p:cNvSpPr>
            <a:spLocks noGrp="1"/>
          </p:cNvSpPr>
          <p:nvPr>
            <p:ph idx="1"/>
          </p:nvPr>
        </p:nvSpPr>
        <p:spPr/>
        <p:txBody>
          <a:bodyPr/>
          <a:lstStyle/>
          <a:p>
            <a:pPr marL="0" indent="0">
              <a:buNone/>
            </a:pPr>
            <a:r>
              <a:rPr lang="en-US" sz="2000" dirty="0" err="1"/>
              <a:t>DblDelay</a:t>
            </a:r>
            <a:r>
              <a:rPr lang="en-US" sz="2000" dirty="0"/>
              <a:t>     </a:t>
            </a:r>
            <a:r>
              <a:rPr lang="en-US" sz="2000" dirty="0">
                <a:hlinkClick r:id="rId3"/>
              </a:rPr>
              <a:t>https://github.com/Alan-Lomax/DblDelay</a:t>
            </a:r>
            <a:endParaRPr lang="en-US" sz="2000" dirty="0"/>
          </a:p>
          <a:p>
            <a:pPr marL="0" indent="0">
              <a:buNone/>
            </a:pPr>
            <a:r>
              <a:rPr lang="en-US" sz="2000" dirty="0"/>
              <a:t>Timer           </a:t>
            </a:r>
            <a:r>
              <a:rPr lang="en-US" sz="2000" dirty="0">
                <a:hlinkClick r:id="rId4"/>
              </a:rPr>
              <a:t>https://github.com/Alan-Lomax/Timer</a:t>
            </a:r>
            <a:endParaRPr lang="en-US" sz="2000" dirty="0"/>
          </a:p>
          <a:p>
            <a:pPr marL="0" indent="0">
              <a:buNone/>
            </a:pPr>
            <a:r>
              <a:rPr lang="en-US" sz="2000" dirty="0"/>
              <a:t>Button         </a:t>
            </a:r>
            <a:r>
              <a:rPr lang="en-US" sz="2000" dirty="0">
                <a:hlinkClick r:id="rId5"/>
              </a:rPr>
              <a:t>https://github.com/Alan-Lomax/Button</a:t>
            </a:r>
            <a:endParaRPr lang="en-US" sz="2000" dirty="0"/>
          </a:p>
          <a:p>
            <a:pPr marL="0" indent="0">
              <a:buNone/>
            </a:pPr>
            <a:r>
              <a:rPr lang="en-US" sz="2000" dirty="0"/>
              <a:t>LCD2x20      </a:t>
            </a:r>
            <a:r>
              <a:rPr lang="en-US" sz="2000" dirty="0">
                <a:hlinkClick r:id="rId6"/>
              </a:rPr>
              <a:t>https://github.com/Alan-Lomax/LCD_NHD2x20</a:t>
            </a:r>
            <a:endParaRPr lang="en-US" sz="2000" dirty="0"/>
          </a:p>
          <a:p>
            <a:pPr marL="0" indent="0">
              <a:buNone/>
            </a:pPr>
            <a:r>
              <a:rPr lang="en-US" sz="2000" dirty="0"/>
              <a:t>Led2             </a:t>
            </a:r>
            <a:r>
              <a:rPr lang="en-US" sz="2000" dirty="0">
                <a:hlinkClick r:id="rId7"/>
              </a:rPr>
              <a:t>https://github.com/Alan-Lomax/Led2</a:t>
            </a:r>
            <a:r>
              <a:rPr lang="en-US" sz="2000" dirty="0"/>
              <a:t> </a:t>
            </a:r>
          </a:p>
          <a:p>
            <a:pPr marL="0" indent="0">
              <a:buNone/>
            </a:pPr>
            <a:endParaRPr lang="en-US" dirty="0"/>
          </a:p>
          <a:p>
            <a:pPr marL="0" indent="0">
              <a:buNone/>
            </a:pPr>
            <a:r>
              <a:rPr lang="en-US" dirty="0"/>
              <a:t>Top Level (in case of more examples) : </a:t>
            </a:r>
          </a:p>
          <a:p>
            <a:pPr marL="0" indent="0">
              <a:buNone/>
            </a:pPr>
            <a:r>
              <a:rPr lang="en-US" dirty="0">
                <a:hlinkClick r:id="rId8"/>
              </a:rPr>
              <a:t>https://github.com/Alan-Lomax</a:t>
            </a:r>
            <a:endParaRPr lang="en-US" dirty="0"/>
          </a:p>
        </p:txBody>
      </p:sp>
      <p:pic>
        <p:nvPicPr>
          <p:cNvPr id="6" name="Picture 5">
            <a:extLst>
              <a:ext uri="{FF2B5EF4-FFF2-40B4-BE49-F238E27FC236}">
                <a16:creationId xmlns:a16="http://schemas.microsoft.com/office/drawing/2014/main" id="{B997932D-D1FE-47A8-850E-350B1BB281A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950211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Questions?</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7</a:t>
            </a:r>
          </a:p>
        </p:txBody>
      </p:sp>
      <p:sp>
        <p:nvSpPr>
          <p:cNvPr id="6" name="Flowchart: Terminator 5">
            <a:extLst>
              <a:ext uri="{FF2B5EF4-FFF2-40B4-BE49-F238E27FC236}">
                <a16:creationId xmlns:a16="http://schemas.microsoft.com/office/drawing/2014/main" id="{B8DF4192-CFE1-4A67-AE00-4ECB21BB495C}"/>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
        <p:nvSpPr>
          <p:cNvPr id="7" name="TextBox 6">
            <a:extLst>
              <a:ext uri="{FF2B5EF4-FFF2-40B4-BE49-F238E27FC236}">
                <a16:creationId xmlns:a16="http://schemas.microsoft.com/office/drawing/2014/main" id="{43A0B979-06BF-49A8-BE30-6AF60959430A}"/>
              </a:ext>
            </a:extLst>
          </p:cNvPr>
          <p:cNvSpPr txBox="1"/>
          <p:nvPr/>
        </p:nvSpPr>
        <p:spPr>
          <a:xfrm>
            <a:off x="210207" y="4263628"/>
            <a:ext cx="4585716" cy="369332"/>
          </a:xfrm>
          <a:prstGeom prst="rect">
            <a:avLst/>
          </a:prstGeom>
          <a:noFill/>
        </p:spPr>
        <p:txBody>
          <a:bodyPr wrap="square">
            <a:spAutoFit/>
          </a:bodyPr>
          <a:lstStyle/>
          <a:p>
            <a:pPr algn="ctr"/>
            <a:r>
              <a:rPr lang="en-US" sz="1800" dirty="0">
                <a:solidFill>
                  <a:srgbClr val="0070C0"/>
                </a:solidFill>
              </a:rPr>
              <a:t>Additional Backup Material Follows</a:t>
            </a:r>
          </a:p>
        </p:txBody>
      </p:sp>
    </p:spTree>
    <p:extLst>
      <p:ext uri="{BB962C8B-B14F-4D97-AF65-F5344CB8AC3E}">
        <p14:creationId xmlns:p14="http://schemas.microsoft.com/office/powerpoint/2010/main" val="4016498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Additional Member Functions</a:t>
            </a:r>
          </a:p>
        </p:txBody>
      </p:sp>
      <p:sp>
        <p:nvSpPr>
          <p:cNvPr id="5" name="Content Placeholder 4"/>
          <p:cNvSpPr>
            <a:spLocks noGrp="1"/>
          </p:cNvSpPr>
          <p:nvPr>
            <p:ph idx="1"/>
          </p:nvPr>
        </p:nvSpPr>
        <p:spPr>
          <a:xfrm>
            <a:off x="304800" y="1197405"/>
            <a:ext cx="7315200" cy="2517345"/>
          </a:xfrm>
        </p:spPr>
        <p:txBody>
          <a:bodyPr>
            <a:normAutofit fontScale="55000" lnSpcReduction="20000"/>
          </a:bodyPr>
          <a:lstStyle/>
          <a:p>
            <a:pPr marL="0" indent="0">
              <a:buNone/>
            </a:pPr>
            <a:r>
              <a:rPr lang="en-US" sz="3300" b="1" dirty="0">
                <a:solidFill>
                  <a:schemeClr val="tx2">
                    <a:lumMod val="60000"/>
                    <a:lumOff val="40000"/>
                  </a:schemeClr>
                </a:solidFill>
                <a:latin typeface="Courier New" panose="02070309020205020404" pitchFamily="49" charset="0"/>
                <a:cs typeface="Courier New" panose="02070309020205020404" pitchFamily="49" charset="0"/>
              </a:rPr>
              <a:t>A Timing feature called Random Mode</a:t>
            </a:r>
          </a:p>
          <a:p>
            <a:pPr marL="0" indent="0">
              <a:buNone/>
            </a:pPr>
            <a:r>
              <a:rPr lang="en-US" sz="3300" b="1" dirty="0">
                <a:solidFill>
                  <a:schemeClr val="tx2">
                    <a:lumMod val="60000"/>
                    <a:lumOff val="40000"/>
                  </a:schemeClr>
                </a:solidFill>
                <a:latin typeface="Courier New" panose="02070309020205020404" pitchFamily="49" charset="0"/>
                <a:cs typeface="Courier New" panose="02070309020205020404" pitchFamily="49" charset="0"/>
              </a:rPr>
              <a:t>(not un</a:t>
            </a:r>
            <a:r>
              <a:rPr lang="en-US" sz="2800" b="1" dirty="0">
                <a:solidFill>
                  <a:schemeClr val="tx2">
                    <a:lumMod val="60000"/>
                    <a:lumOff val="40000"/>
                  </a:schemeClr>
                </a:solidFill>
                <a:latin typeface="Courier New" panose="02070309020205020404" pitchFamily="49" charset="0"/>
                <a:cs typeface="Courier New" panose="02070309020205020404" pitchFamily="49" charset="0"/>
              </a:rPr>
              <a:t>like blink mode)</a:t>
            </a:r>
          </a:p>
          <a:p>
            <a:pPr marL="0" indent="0">
              <a:buNone/>
            </a:pPr>
            <a:r>
              <a:rPr lang="en-US" sz="2900" dirty="0">
                <a:cs typeface="Courier New" panose="02070309020205020404" pitchFamily="49" charset="0"/>
              </a:rPr>
              <a:t>Use with a call to </a:t>
            </a:r>
            <a:r>
              <a:rPr lang="en-US" sz="2900" dirty="0" err="1">
                <a:cs typeface="Courier New" panose="02070309020205020404" pitchFamily="49" charset="0"/>
              </a:rPr>
              <a:t>setRandom</a:t>
            </a:r>
            <a:r>
              <a:rPr lang="en-US" sz="2900" dirty="0">
                <a:cs typeface="Courier New" panose="02070309020205020404" pitchFamily="49" charset="0"/>
              </a:rPr>
              <a:t>()      (Calling on/off/or blink will cancel random mode)</a:t>
            </a:r>
          </a:p>
          <a:p>
            <a:pPr marL="0" indent="0">
              <a:buNone/>
            </a:pPr>
            <a:r>
              <a:rPr lang="en-US" sz="2900" dirty="0">
                <a:cs typeface="Courier New" panose="02070309020205020404" pitchFamily="49" charset="0"/>
              </a:rPr>
              <a:t>You set the minimum and maximum interval but the duration will be random between these.</a:t>
            </a:r>
          </a:p>
          <a:p>
            <a:pPr marL="0" indent="0">
              <a:buNone/>
            </a:pPr>
            <a:r>
              <a:rPr lang="en-US" sz="2900" dirty="0">
                <a:cs typeface="Courier New" panose="02070309020205020404" pitchFamily="49" charset="0"/>
              </a:rPr>
              <a:t>A third parameter called </a:t>
            </a:r>
            <a:r>
              <a:rPr lang="en-US" sz="2900" dirty="0" err="1">
                <a:cs typeface="Courier New" panose="02070309020205020404" pitchFamily="49" charset="0"/>
              </a:rPr>
              <a:t>cosMode</a:t>
            </a:r>
            <a:r>
              <a:rPr lang="en-US" sz="2900" dirty="0">
                <a:cs typeface="Courier New" panose="02070309020205020404" pitchFamily="49" charset="0"/>
              </a:rPr>
              <a:t> (for change of state Mode) determines whether the change of state itself will also be random, or will always be a flip over.</a:t>
            </a:r>
          </a:p>
          <a:p>
            <a:pPr marL="0" indent="0">
              <a:buNone/>
            </a:pPr>
            <a:r>
              <a:rPr lang="en-US" sz="2900" dirty="0">
                <a:cs typeface="Courier New" panose="02070309020205020404" pitchFamily="49" charset="0"/>
              </a:rPr>
              <a:t>Intended for random building lighting effects. </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611B9BFD-BA52-4C55-9EE5-8ABC3A77E5BC}"/>
              </a:ext>
            </a:extLst>
          </p:cNvPr>
          <p:cNvSpPr txBox="1"/>
          <p:nvPr/>
        </p:nvSpPr>
        <p:spPr>
          <a:xfrm>
            <a:off x="304800" y="3638550"/>
            <a:ext cx="7315200" cy="523220"/>
          </a:xfrm>
          <a:prstGeom prst="rect">
            <a:avLst/>
          </a:prstGeom>
          <a:solidFill>
            <a:schemeClr val="bg1">
              <a:lumMod val="95000"/>
            </a:schemeClr>
          </a:solidFill>
          <a:ln>
            <a:solidFill>
              <a:schemeClr val="tx1"/>
            </a:solidFill>
          </a:ln>
        </p:spPr>
        <p:txBody>
          <a:bodyPr wrap="square">
            <a:spAutoFit/>
          </a:bodyPr>
          <a:lstStyle/>
          <a:p>
            <a:pPr marL="0" indent="0">
              <a:buNone/>
            </a:pPr>
            <a:r>
              <a:rPr lang="en-US" sz="1400" dirty="0" err="1">
                <a:latin typeface="Courier New" panose="02070309020205020404" pitchFamily="49" charset="0"/>
                <a:cs typeface="Courier New" panose="02070309020205020404" pitchFamily="49" charset="0"/>
              </a:rPr>
              <a:t>setRandom</a:t>
            </a:r>
            <a:r>
              <a:rPr lang="en-US" sz="1400" dirty="0">
                <a:latin typeface="Courier New" panose="02070309020205020404" pitchFamily="49" charset="0"/>
                <a:cs typeface="Courier New" panose="02070309020205020404" pitchFamily="49" charset="0"/>
              </a:rPr>
              <a:t>(long </a:t>
            </a:r>
            <a:r>
              <a:rPr lang="en-US" sz="1400" dirty="0" err="1">
                <a:latin typeface="Courier New" panose="02070309020205020404" pitchFamily="49" charset="0"/>
                <a:cs typeface="Courier New" panose="02070309020205020404" pitchFamily="49" charset="0"/>
              </a:rPr>
              <a:t>minTime</a:t>
            </a:r>
            <a:r>
              <a:rPr lang="en-US" sz="1400" dirty="0">
                <a:latin typeface="Courier New" panose="02070309020205020404" pitchFamily="49" charset="0"/>
                <a:cs typeface="Courier New" panose="02070309020205020404" pitchFamily="49" charset="0"/>
              </a:rPr>
              <a:t>, long </a:t>
            </a:r>
            <a:r>
              <a:rPr lang="en-US" sz="1400" dirty="0" err="1">
                <a:latin typeface="Courier New" panose="02070309020205020404" pitchFamily="49" charset="0"/>
                <a:cs typeface="Courier New" panose="02070309020205020404" pitchFamily="49" charset="0"/>
              </a:rPr>
              <a:t>maxTime</a:t>
            </a:r>
            <a:r>
              <a:rPr lang="en-US" sz="1400" dirty="0">
                <a:latin typeface="Courier New" panose="02070309020205020404" pitchFamily="49" charset="0"/>
                <a:cs typeface="Courier New" panose="02070309020205020404" pitchFamily="49" charset="0"/>
              </a:rPr>
              <a:t>, bool </a:t>
            </a:r>
            <a:r>
              <a:rPr lang="en-US" sz="1400" dirty="0" err="1">
                <a:latin typeface="Courier New" panose="02070309020205020404" pitchFamily="49" charset="0"/>
                <a:cs typeface="Courier New" panose="02070309020205020404" pitchFamily="49" charset="0"/>
              </a:rPr>
              <a:t>cosMode</a:t>
            </a:r>
            <a:r>
              <a:rPr lang="en-US" sz="1400" dirty="0">
                <a:latin typeface="Courier New" panose="02070309020205020404" pitchFamily="49" charset="0"/>
                <a:cs typeface="Courier New" panose="02070309020205020404" pitchFamily="49" charset="0"/>
              </a:rPr>
              <a:t>)</a:t>
            </a:r>
          </a:p>
          <a:p>
            <a:pPr marL="0" indent="0">
              <a:buNone/>
            </a:pPr>
            <a:r>
              <a:rPr lang="en-US" sz="1400" dirty="0" err="1">
                <a:latin typeface="Courier New" panose="02070309020205020404" pitchFamily="49" charset="0"/>
                <a:cs typeface="Courier New" panose="02070309020205020404" pitchFamily="49" charset="0"/>
              </a:rPr>
              <a:t>getRandomPct</a:t>
            </a:r>
            <a:r>
              <a:rPr lang="en-US" sz="1400" dirty="0">
                <a:latin typeface="Courier New" panose="02070309020205020404" pitchFamily="49" charset="0"/>
                <a:cs typeface="Courier New" panose="02070309020205020404" pitchFamily="49" charset="0"/>
              </a:rPr>
              <a:t>()      // return the percent of the interval remaining</a:t>
            </a:r>
          </a:p>
        </p:txBody>
      </p:sp>
    </p:spTree>
    <p:extLst>
      <p:ext uri="{BB962C8B-B14F-4D97-AF65-F5344CB8AC3E}">
        <p14:creationId xmlns:p14="http://schemas.microsoft.com/office/powerpoint/2010/main" val="343254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3" name="Picture 25">
            <a:extLst>
              <a:ext uri="{FF2B5EF4-FFF2-40B4-BE49-F238E27FC236}">
                <a16:creationId xmlns:a16="http://schemas.microsoft.com/office/drawing/2014/main" id="{942FA947-34E7-4B98-ACA9-887D7D31AE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a:extLst>
              <a:ext uri="{FF2B5EF4-FFF2-40B4-BE49-F238E27FC236}">
                <a16:creationId xmlns:a16="http://schemas.microsoft.com/office/drawing/2014/main" id="{B927D04C-B84D-4C20-9BE5-2E24D3E4D0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5" name="Picture 27">
            <a:extLst>
              <a:ext uri="{FF2B5EF4-FFF2-40B4-BE49-F238E27FC236}">
                <a16:creationId xmlns:a16="http://schemas.microsoft.com/office/drawing/2014/main" id="{7AD8BEA8-FBF0-48AA-BFC9-9368ABDF2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a:extLst>
              <a:ext uri="{FF2B5EF4-FFF2-40B4-BE49-F238E27FC236}">
                <a16:creationId xmlns:a16="http://schemas.microsoft.com/office/drawing/2014/main" id="{7C6FC37A-2EC6-4FF9-BA27-23679FF7F5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a:extLst>
              <a:ext uri="{FF2B5EF4-FFF2-40B4-BE49-F238E27FC236}">
                <a16:creationId xmlns:a16="http://schemas.microsoft.com/office/drawing/2014/main" id="{5271E19D-644A-45E1-A935-1D3F1BE852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16D9B409-0757-4758-9826-8279A8B5C5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59E45B28-434A-43E3-BDAB-8DC356ECAA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3275" y="0"/>
            <a:ext cx="4657725" cy="298013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3">
            <a:extLst>
              <a:ext uri="{FF2B5EF4-FFF2-40B4-BE49-F238E27FC236}">
                <a16:creationId xmlns:a16="http://schemas.microsoft.com/office/drawing/2014/main" id="{9748826B-DA3E-493C-B135-1BA40EEDF3E6}"/>
              </a:ext>
            </a:extLst>
          </p:cNvPr>
          <p:cNvSpPr txBox="1">
            <a:spLocks/>
          </p:cNvSpPr>
          <p:nvPr/>
        </p:nvSpPr>
        <p:spPr>
          <a:xfrm>
            <a:off x="3581400" y="590550"/>
            <a:ext cx="4190999" cy="441377"/>
          </a:xfrm>
          <a:prstGeom prst="rect">
            <a:avLst/>
          </a:prstGeom>
        </p:spPr>
        <p:txBody>
          <a:bodyPr>
            <a:normAutofit fontScale="82500" lnSpcReduction="20000"/>
          </a:bodyPr>
          <a:lst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a:lstStyle>
          <a:p>
            <a:r>
              <a:rPr lang="en-US" dirty="0"/>
              <a:t>The Next Train Departs in:</a:t>
            </a:r>
          </a:p>
        </p:txBody>
      </p:sp>
    </p:spTree>
    <p:extLst>
      <p:ext uri="{BB962C8B-B14F-4D97-AF65-F5344CB8AC3E}">
        <p14:creationId xmlns:p14="http://schemas.microsoft.com/office/powerpoint/2010/main" val="2049583860"/>
      </p:ext>
    </p:extLst>
  </p:cSld>
  <p:clrMapOvr>
    <a:masterClrMapping/>
  </p:clrMapOvr>
  <p:transition advClick="0" advTm="301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60000"/>
                                  </p:stCondLst>
                                  <p:childTnLst>
                                    <p:set>
                                      <p:cBhvr>
                                        <p:cTn id="6" dur="1" fill="hold">
                                          <p:stCondLst>
                                            <p:cond delay="0"/>
                                          </p:stCondLst>
                                        </p:cTn>
                                        <p:tgtEl>
                                          <p:spTgt spid="2076"/>
                                        </p:tgtEl>
                                        <p:attrNameLst>
                                          <p:attrName>style.visibility</p:attrName>
                                        </p:attrNameLst>
                                      </p:cBhvr>
                                      <p:to>
                                        <p:strVal val="visible"/>
                                      </p:to>
                                    </p:set>
                                  </p:childTnLst>
                                </p:cTn>
                              </p:par>
                            </p:childTnLst>
                          </p:cTn>
                        </p:par>
                        <p:par>
                          <p:cTn id="7" fill="hold" nodeType="afterGroup">
                            <p:stCondLst>
                              <p:cond delay="60000"/>
                            </p:stCondLst>
                            <p:childTnLst>
                              <p:par>
                                <p:cTn id="8" presetID="1" presetClass="entr" presetSubtype="0" fill="hold" nodeType="afterEffect">
                                  <p:stCondLst>
                                    <p:cond delay="60000"/>
                                  </p:stCondLst>
                                  <p:childTnLst>
                                    <p:set>
                                      <p:cBhvr>
                                        <p:cTn id="9" dur="1" fill="hold">
                                          <p:stCondLst>
                                            <p:cond delay="0"/>
                                          </p:stCondLst>
                                        </p:cTn>
                                        <p:tgtEl>
                                          <p:spTgt spid="2075"/>
                                        </p:tgtEl>
                                        <p:attrNameLst>
                                          <p:attrName>style.visibility</p:attrName>
                                        </p:attrNameLst>
                                      </p:cBhvr>
                                      <p:to>
                                        <p:strVal val="visible"/>
                                      </p:to>
                                    </p:set>
                                  </p:childTnLst>
                                </p:cTn>
                              </p:par>
                            </p:childTnLst>
                          </p:cTn>
                        </p:par>
                        <p:par>
                          <p:cTn id="10" fill="hold" nodeType="afterGroup">
                            <p:stCondLst>
                              <p:cond delay="120000"/>
                            </p:stCondLst>
                            <p:childTnLst>
                              <p:par>
                                <p:cTn id="11" presetID="1" presetClass="entr" presetSubtype="0" fill="hold" nodeType="afterEffect">
                                  <p:stCondLst>
                                    <p:cond delay="60000"/>
                                  </p:stCondLst>
                                  <p:childTnLst>
                                    <p:set>
                                      <p:cBhvr>
                                        <p:cTn id="12" dur="1" fill="hold">
                                          <p:stCondLst>
                                            <p:cond delay="0"/>
                                          </p:stCondLst>
                                        </p:cTn>
                                        <p:tgtEl>
                                          <p:spTgt spid="2074"/>
                                        </p:tgtEl>
                                        <p:attrNameLst>
                                          <p:attrName>style.visibility</p:attrName>
                                        </p:attrNameLst>
                                      </p:cBhvr>
                                      <p:to>
                                        <p:strVal val="visible"/>
                                      </p:to>
                                    </p:set>
                                  </p:childTnLst>
                                </p:cTn>
                              </p:par>
                            </p:childTnLst>
                          </p:cTn>
                        </p:par>
                        <p:par>
                          <p:cTn id="13" fill="hold" nodeType="afterGroup">
                            <p:stCondLst>
                              <p:cond delay="180000"/>
                            </p:stCondLst>
                            <p:childTnLst>
                              <p:par>
                                <p:cTn id="14" presetID="1" presetClass="entr" presetSubtype="0" fill="hold" nodeType="afterEffect">
                                  <p:stCondLst>
                                    <p:cond delay="60000"/>
                                  </p:stCondLst>
                                  <p:childTnLst>
                                    <p:set>
                                      <p:cBhvr>
                                        <p:cTn id="15" dur="1" fill="hold">
                                          <p:stCondLst>
                                            <p:cond delay="0"/>
                                          </p:stCondLst>
                                        </p:cTn>
                                        <p:tgtEl>
                                          <p:spTgt spid="2067"/>
                                        </p:tgtEl>
                                        <p:attrNameLst>
                                          <p:attrName>style.visibility</p:attrName>
                                        </p:attrNameLst>
                                      </p:cBhvr>
                                      <p:to>
                                        <p:strVal val="visible"/>
                                      </p:to>
                                    </p:set>
                                  </p:childTnLst>
                                </p:cTn>
                              </p:par>
                            </p:childTnLst>
                          </p:cTn>
                        </p:par>
                        <p:par>
                          <p:cTn id="16" fill="hold" nodeType="afterGroup">
                            <p:stCondLst>
                              <p:cond delay="240000"/>
                            </p:stCondLst>
                            <p:childTnLst>
                              <p:par>
                                <p:cTn id="17" presetID="1" presetClass="entr" presetSubtype="0" fill="hold" nodeType="afterEffect">
                                  <p:stCondLst>
                                    <p:cond delay="30000"/>
                                  </p:stCondLst>
                                  <p:childTnLst>
                                    <p:set>
                                      <p:cBhvr>
                                        <p:cTn id="18" dur="1" fill="hold">
                                          <p:stCondLst>
                                            <p:cond delay="0"/>
                                          </p:stCondLst>
                                        </p:cTn>
                                        <p:tgtEl>
                                          <p:spTgt spid="2070"/>
                                        </p:tgtEl>
                                        <p:attrNameLst>
                                          <p:attrName>style.visibility</p:attrName>
                                        </p:attrNameLst>
                                      </p:cBhvr>
                                      <p:to>
                                        <p:strVal val="visible"/>
                                      </p:to>
                                    </p:set>
                                  </p:childTnLst>
                                </p:cTn>
                              </p:par>
                            </p:childTnLst>
                          </p:cTn>
                        </p:par>
                        <p:par>
                          <p:cTn id="19" fill="hold" nodeType="afterGroup">
                            <p:stCondLst>
                              <p:cond delay="270000"/>
                            </p:stCondLst>
                            <p:childTnLst>
                              <p:par>
                                <p:cTn id="20" presetID="1" presetClass="entr" presetSubtype="0" fill="hold" nodeType="afterEffect">
                                  <p:stCondLst>
                                    <p:cond delay="30000"/>
                                  </p:stCondLst>
                                  <p:childTnLst>
                                    <p:set>
                                      <p:cBhvr>
                                        <p:cTn id="21" dur="1" fill="hold">
                                          <p:stCondLst>
                                            <p:cond delay="0"/>
                                          </p:stCondLst>
                                        </p:cTn>
                                        <p:tgtEl>
                                          <p:spTgt spid="2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Backup Material</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8</a:t>
            </a:r>
          </a:p>
        </p:txBody>
      </p:sp>
      <p:sp>
        <p:nvSpPr>
          <p:cNvPr id="6" name="Flowchart: Terminator 5">
            <a:extLst>
              <a:ext uri="{FF2B5EF4-FFF2-40B4-BE49-F238E27FC236}">
                <a16:creationId xmlns:a16="http://schemas.microsoft.com/office/drawing/2014/main" id="{B8DF4192-CFE1-4A67-AE00-4ECB21BB495C}"/>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2197259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Lessons Learned</a:t>
            </a:r>
          </a:p>
        </p:txBody>
      </p:sp>
      <p:sp>
        <p:nvSpPr>
          <p:cNvPr id="5" name="Content Placeholder 4"/>
          <p:cNvSpPr>
            <a:spLocks noGrp="1"/>
          </p:cNvSpPr>
          <p:nvPr>
            <p:ph idx="1"/>
          </p:nvPr>
        </p:nvSpPr>
        <p:spPr>
          <a:xfrm>
            <a:off x="304800" y="1197405"/>
            <a:ext cx="7315200" cy="3576168"/>
          </a:xfrm>
        </p:spPr>
        <p:txBody>
          <a:bodyPr>
            <a:normAutofit fontScale="92500" lnSpcReduction="10000"/>
          </a:bodyPr>
          <a:lstStyle/>
          <a:p>
            <a:pPr marL="0" indent="0">
              <a:buNone/>
            </a:pPr>
            <a:r>
              <a:rPr lang="en-US" sz="2400" dirty="0">
                <a:cs typeface="Courier New" panose="02070309020205020404" pitchFamily="49" charset="0"/>
              </a:rPr>
              <a:t>IMO:  The hardest part is knowing what properties and methods are available with a (non-trivial) class. </a:t>
            </a:r>
          </a:p>
          <a:p>
            <a:pPr marL="0" indent="0">
              <a:buNone/>
            </a:pPr>
            <a:r>
              <a:rPr lang="en-US" sz="2400" dirty="0">
                <a:cs typeface="Courier New" panose="02070309020205020404" pitchFamily="49" charset="0"/>
              </a:rPr>
              <a:t>Not only what they are but also the many options available for a given property can also be quite involved.</a:t>
            </a:r>
          </a:p>
          <a:p>
            <a:pPr marL="0" indent="0">
              <a:buNone/>
            </a:pPr>
            <a:r>
              <a:rPr lang="en-US" sz="2400" dirty="0">
                <a:cs typeface="Courier New" panose="02070309020205020404" pitchFamily="49" charset="0"/>
              </a:rPr>
              <a:t>These aspects are often poorly documented. Realizing the true power of a class is a challenge under such conditions and users might be reluctant to accept the implementation at face value.</a:t>
            </a:r>
          </a:p>
          <a:p>
            <a:pPr marL="0" indent="0">
              <a:buNone/>
            </a:pPr>
            <a:r>
              <a:rPr lang="en-US" sz="2400" dirty="0">
                <a:cs typeface="Courier New" panose="02070309020205020404" pitchFamily="49" charset="0"/>
              </a:rPr>
              <a:t>An example sketch demonstrating usage of some properties is helpful – but is not sufficient especially if there are many options and alternate uses.</a:t>
            </a:r>
            <a:endParaRPr lang="en-US" sz="2800" b="1" dirty="0">
              <a:solidFill>
                <a:srgbClr val="00B050"/>
              </a:solidFill>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6840722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2645" y="209550"/>
            <a:ext cx="7016194" cy="423863"/>
          </a:xfrm>
        </p:spPr>
        <p:txBody>
          <a:bodyPr>
            <a:normAutofit fontScale="90000"/>
          </a:bodyPr>
          <a:lstStyle/>
          <a:p>
            <a:r>
              <a:rPr lang="en-US" dirty="0"/>
              <a:t>Ground Work </a:t>
            </a:r>
            <a:r>
              <a:rPr lang="en-US" sz="2200" dirty="0"/>
              <a:t>– Types and Structures</a:t>
            </a:r>
            <a:endParaRPr lang="en-US" dirty="0"/>
          </a:p>
        </p:txBody>
      </p:sp>
      <p:sp>
        <p:nvSpPr>
          <p:cNvPr id="5" name="Content Placeholder 4"/>
          <p:cNvSpPr>
            <a:spLocks noGrp="1"/>
          </p:cNvSpPr>
          <p:nvPr>
            <p:ph idx="1"/>
          </p:nvPr>
        </p:nvSpPr>
        <p:spPr>
          <a:xfrm>
            <a:off x="1670606" y="1139762"/>
            <a:ext cx="5671487" cy="1355788"/>
          </a:xfrm>
        </p:spPr>
        <p:txBody>
          <a:bodyPr>
            <a:normAutofit lnSpcReduction="10000"/>
          </a:bodyPr>
          <a:lstStyle/>
          <a:p>
            <a:pPr marL="285750" indent="0">
              <a:spcBef>
                <a:spcPts val="0"/>
              </a:spcBef>
              <a:buNone/>
            </a:pPr>
            <a:r>
              <a:rPr lang="en-US" sz="1200" b="1" dirty="0">
                <a:solidFill>
                  <a:srgbClr val="0066FF"/>
                </a:solidFill>
                <a:latin typeface="Courier New" panose="02070309020205020404" pitchFamily="49" charset="0"/>
                <a:cs typeface="Courier New" panose="02070309020205020404" pitchFamily="49" charset="0"/>
              </a:rPr>
              <a:t>byte</a:t>
            </a:r>
            <a:r>
              <a:rPr lang="en-US" sz="1200" dirty="0">
                <a:solidFill>
                  <a:srgbClr val="0066FF"/>
                </a:solidFill>
                <a:latin typeface="Courier New" panose="02070309020205020404" pitchFamily="49" charset="0"/>
                <a:cs typeface="Courier New" panose="02070309020205020404" pitchFamily="49" charset="0"/>
              </a:rPr>
              <a:t> x = 65;</a:t>
            </a:r>
          </a:p>
          <a:p>
            <a:pPr marL="285750" indent="0">
              <a:spcBef>
                <a:spcPts val="0"/>
              </a:spcBef>
              <a:buNone/>
            </a:pPr>
            <a:r>
              <a:rPr lang="en-US" sz="1200" b="1" dirty="0">
                <a:solidFill>
                  <a:srgbClr val="0066FF"/>
                </a:solidFill>
                <a:latin typeface="Courier New" panose="02070309020205020404" pitchFamily="49" charset="0"/>
                <a:cs typeface="Courier New" panose="02070309020205020404" pitchFamily="49" charset="0"/>
              </a:rPr>
              <a:t>char</a:t>
            </a:r>
            <a:r>
              <a:rPr lang="en-US" sz="1200" dirty="0">
                <a:solidFill>
                  <a:srgbClr val="0066FF"/>
                </a:solidFill>
                <a:latin typeface="Courier New" panose="02070309020205020404" pitchFamily="49" charset="0"/>
                <a:cs typeface="Courier New" panose="02070309020205020404" pitchFamily="49" charset="0"/>
              </a:rPr>
              <a:t> </a:t>
            </a:r>
            <a:r>
              <a:rPr lang="en-US" sz="1200" dirty="0" err="1">
                <a:solidFill>
                  <a:srgbClr val="0066FF"/>
                </a:solidFill>
                <a:latin typeface="Courier New" panose="02070309020205020404" pitchFamily="49" charset="0"/>
                <a:cs typeface="Courier New" panose="02070309020205020404" pitchFamily="49" charset="0"/>
              </a:rPr>
              <a:t>myLetter</a:t>
            </a:r>
            <a:r>
              <a:rPr lang="en-US" sz="1200" dirty="0">
                <a:solidFill>
                  <a:srgbClr val="0066FF"/>
                </a:solidFill>
                <a:latin typeface="Courier New" panose="02070309020205020404" pitchFamily="49" charset="0"/>
                <a:cs typeface="Courier New" panose="02070309020205020404" pitchFamily="49" charset="0"/>
              </a:rPr>
              <a:t> = ‘A’;</a:t>
            </a:r>
            <a:endParaRPr lang="en-US" sz="1800" dirty="0"/>
          </a:p>
          <a:p>
            <a:pPr marL="0" indent="0">
              <a:buNone/>
            </a:pPr>
            <a:r>
              <a:rPr lang="en-US" sz="1800" dirty="0"/>
              <a:t>In binary both of these are the same bit pattern  01000001</a:t>
            </a:r>
          </a:p>
          <a:p>
            <a:pPr marL="0" indent="0">
              <a:buNone/>
            </a:pPr>
            <a:r>
              <a:rPr lang="en-US" sz="1800" dirty="0"/>
              <a:t>The computer does not care.</a:t>
            </a:r>
          </a:p>
          <a:p>
            <a:pPr marL="0" indent="0">
              <a:buNone/>
            </a:pPr>
            <a:r>
              <a:rPr lang="en-US" sz="1800" dirty="0"/>
              <a:t>It is only how we interpret the two variables that matters. </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pic>
        <p:nvPicPr>
          <p:cNvPr id="1026" name="Picture 2" descr="Writing Binary Numbers | wild.maths.org">
            <a:extLst>
              <a:ext uri="{FF2B5EF4-FFF2-40B4-BE49-F238E27FC236}">
                <a16:creationId xmlns:a16="http://schemas.microsoft.com/office/drawing/2014/main" id="{EF59FB9C-FF89-4CA9-A361-99521883138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1" y="1139762"/>
            <a:ext cx="1192419" cy="66998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A15E929-D800-4DAA-8155-E9920C5637CC}"/>
              </a:ext>
            </a:extLst>
          </p:cNvPr>
          <p:cNvPicPr>
            <a:picLocks noChangeAspect="1"/>
          </p:cNvPicPr>
          <p:nvPr/>
        </p:nvPicPr>
        <p:blipFill>
          <a:blip r:embed="rId5"/>
          <a:stretch>
            <a:fillRect/>
          </a:stretch>
        </p:blipFill>
        <p:spPr>
          <a:xfrm>
            <a:off x="366458" y="3105150"/>
            <a:ext cx="3905250" cy="1238250"/>
          </a:xfrm>
          <a:prstGeom prst="rect">
            <a:avLst/>
          </a:prstGeom>
        </p:spPr>
      </p:pic>
      <p:sp>
        <p:nvSpPr>
          <p:cNvPr id="8" name="Content Placeholder 4">
            <a:extLst>
              <a:ext uri="{FF2B5EF4-FFF2-40B4-BE49-F238E27FC236}">
                <a16:creationId xmlns:a16="http://schemas.microsoft.com/office/drawing/2014/main" id="{7D3F3627-4786-484E-AA57-6C7D8A914050}"/>
              </a:ext>
            </a:extLst>
          </p:cNvPr>
          <p:cNvSpPr txBox="1">
            <a:spLocks/>
          </p:cNvSpPr>
          <p:nvPr/>
        </p:nvSpPr>
        <p:spPr>
          <a:xfrm>
            <a:off x="4580725" y="3473340"/>
            <a:ext cx="2994185" cy="638269"/>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spcBef>
                <a:spcPts val="0"/>
              </a:spcBef>
              <a:buFont typeface="Arial" pitchFamily="34" charset="0"/>
              <a:buNone/>
            </a:pPr>
            <a:r>
              <a:rPr lang="en-US" sz="1800" dirty="0"/>
              <a:t>Lots of on line help is available (see references)</a:t>
            </a:r>
          </a:p>
          <a:p>
            <a:pPr marL="171450" lvl="1" indent="0">
              <a:spcBef>
                <a:spcPts val="0"/>
              </a:spcBef>
              <a:buFont typeface="Arial" pitchFamily="34" charset="0"/>
              <a:buNone/>
            </a:pPr>
            <a:endParaRPr lang="en-US" sz="1800" dirty="0"/>
          </a:p>
          <a:p>
            <a:pPr marL="457200" lvl="1">
              <a:spcBef>
                <a:spcPts val="0"/>
              </a:spcBef>
            </a:pPr>
            <a:endParaRPr lang="en-US" sz="1800" dirty="0"/>
          </a:p>
          <a:p>
            <a:pPr marL="0" indent="0">
              <a:buFont typeface="Arial" pitchFamily="34" charset="0"/>
              <a:buNone/>
            </a:pPr>
            <a:endParaRPr lang="en-US" sz="2400" dirty="0"/>
          </a:p>
          <a:p>
            <a:pPr marL="0" indent="0">
              <a:buFont typeface="Arial" pitchFamily="34" charset="0"/>
              <a:buNone/>
            </a:pPr>
            <a:endParaRPr lang="en-US" sz="2400" dirty="0"/>
          </a:p>
        </p:txBody>
      </p:sp>
    </p:spTree>
    <p:extLst>
      <p:ext uri="{BB962C8B-B14F-4D97-AF65-F5344CB8AC3E}">
        <p14:creationId xmlns:p14="http://schemas.microsoft.com/office/powerpoint/2010/main" val="418159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hlinkClick r:id="rId3" action="ppaction://hlinksldjump"/>
              </a:rPr>
              <a:t>Recap from Part 1</a:t>
            </a:r>
          </a:p>
          <a:p>
            <a:pPr marL="514350" indent="-514350">
              <a:buFont typeface="+mj-lt"/>
              <a:buAutoNum type="arabicPeriod"/>
            </a:pPr>
            <a:r>
              <a:rPr lang="en-US" dirty="0">
                <a:hlinkClick r:id="rId4" action="ppaction://hlinksldjump"/>
              </a:rPr>
              <a:t>The all in One Approach</a:t>
            </a:r>
            <a:endParaRPr lang="en-US" dirty="0">
              <a:hlinkClick r:id="rId3" action="ppaction://hlinksldjump"/>
            </a:endParaRPr>
          </a:p>
          <a:p>
            <a:pPr marL="514350" indent="-514350">
              <a:buFont typeface="+mj-lt"/>
              <a:buAutoNum type="arabicPeriod"/>
            </a:pPr>
            <a:r>
              <a:rPr lang="en-US" dirty="0">
                <a:hlinkClick r:id="rId5" action="ppaction://hlinksldjump"/>
              </a:rPr>
              <a:t>Pick Up from Part 1</a:t>
            </a:r>
            <a:endParaRPr lang="en-US" dirty="0"/>
          </a:p>
          <a:p>
            <a:pPr marL="514350" indent="-514350">
              <a:buFont typeface="+mj-lt"/>
              <a:buAutoNum type="arabicPeriod"/>
            </a:pPr>
            <a:r>
              <a:rPr lang="en-US" dirty="0">
                <a:hlinkClick r:id="rId6" action="ppaction://hlinksldjump"/>
              </a:rPr>
              <a:t>Detour =&gt; Organizing Class Code</a:t>
            </a:r>
            <a:endParaRPr lang="en-US" dirty="0">
              <a:hlinkClick r:id="rId5" action="ppaction://hlinksldjump"/>
            </a:endParaRPr>
          </a:p>
          <a:p>
            <a:pPr marL="514350" indent="-514350">
              <a:buFont typeface="+mj-lt"/>
              <a:buAutoNum type="arabicPeriod"/>
            </a:pPr>
            <a:r>
              <a:rPr lang="en-US" dirty="0">
                <a:hlinkClick r:id="rId7" action="ppaction://hlinksldjump"/>
              </a:rPr>
              <a:t>Inspecting the Led2 Class in Detail</a:t>
            </a:r>
            <a:endParaRPr lang="en-US" dirty="0"/>
          </a:p>
          <a:p>
            <a:pPr marL="514350" indent="-514350">
              <a:buFont typeface="+mj-lt"/>
              <a:buAutoNum type="arabicPeriod"/>
            </a:pPr>
            <a:r>
              <a:rPr lang="en-US" dirty="0">
                <a:hlinkClick r:id="rId8" action="ppaction://hlinksldjump"/>
              </a:rPr>
              <a:t>Live Demo</a:t>
            </a:r>
            <a:endParaRPr lang="en-US" dirty="0"/>
          </a:p>
          <a:p>
            <a:pPr marL="514350" indent="-514350">
              <a:buFont typeface="+mj-lt"/>
              <a:buAutoNum type="arabicPeriod"/>
            </a:pPr>
            <a:r>
              <a:rPr lang="en-US" dirty="0">
                <a:hlinkClick r:id="rId9" action="ppaction://hlinksldjump"/>
              </a:rPr>
              <a:t>Questions</a:t>
            </a:r>
            <a:endParaRPr lang="en-US" dirty="0"/>
          </a:p>
          <a:p>
            <a:pPr marL="514350" indent="-514350">
              <a:buFont typeface="+mj-lt"/>
              <a:buAutoNum type="arabicPeriod"/>
            </a:pPr>
            <a:r>
              <a:rPr lang="en-US" dirty="0">
                <a:hlinkClick r:id="rId10" action="ppaction://hlinksldjump"/>
              </a:rPr>
              <a:t>Backup Material</a:t>
            </a:r>
            <a:endParaRPr lang="en-US" dirty="0"/>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28857124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F6C9F-FE06-42A7-A215-13D116D868D2}"/>
              </a:ext>
            </a:extLst>
          </p:cNvPr>
          <p:cNvSpPr txBox="1"/>
          <p:nvPr/>
        </p:nvSpPr>
        <p:spPr>
          <a:xfrm>
            <a:off x="0" y="0"/>
            <a:ext cx="7467600" cy="646331"/>
          </a:xfrm>
          <a:prstGeom prst="rect">
            <a:avLst/>
          </a:prstGeom>
          <a:noFill/>
        </p:spPr>
        <p:txBody>
          <a:bodyPr wrap="square" rtlCol="0">
            <a:spAutoFit/>
          </a:bodyPr>
          <a:lstStyle/>
          <a:p>
            <a:r>
              <a:rPr lang="en-US" sz="3600" dirty="0">
                <a:solidFill>
                  <a:schemeClr val="bg1"/>
                </a:solidFill>
              </a:rPr>
              <a:t>References and Additional Material</a:t>
            </a:r>
          </a:p>
        </p:txBody>
      </p:sp>
      <p:sp>
        <p:nvSpPr>
          <p:cNvPr id="3" name="TextBox 2">
            <a:extLst>
              <a:ext uri="{FF2B5EF4-FFF2-40B4-BE49-F238E27FC236}">
                <a16:creationId xmlns:a16="http://schemas.microsoft.com/office/drawing/2014/main" id="{29B74366-6C02-4246-BB33-8688199CF3DC}"/>
              </a:ext>
            </a:extLst>
          </p:cNvPr>
          <p:cNvSpPr txBox="1"/>
          <p:nvPr/>
        </p:nvSpPr>
        <p:spPr>
          <a:xfrm>
            <a:off x="266700" y="1200150"/>
            <a:ext cx="8610600" cy="3293209"/>
          </a:xfrm>
          <a:prstGeom prst="rect">
            <a:avLst/>
          </a:prstGeom>
          <a:noFill/>
        </p:spPr>
        <p:txBody>
          <a:bodyPr wrap="square" rtlCol="0">
            <a:spAutoFit/>
          </a:bodyPr>
          <a:lstStyle/>
          <a:p>
            <a:r>
              <a:rPr lang="en-US" sz="1600" dirty="0"/>
              <a:t>Binary numbers and types :</a:t>
            </a:r>
          </a:p>
          <a:p>
            <a:pPr marL="971550" indent="-285750">
              <a:buFont typeface="Arial" panose="020B0604020202020204" pitchFamily="34" charset="0"/>
              <a:buChar char="•"/>
            </a:pPr>
            <a:r>
              <a:rPr lang="en-US" sz="1400" dirty="0">
                <a:solidFill>
                  <a:srgbClr val="0066FF"/>
                </a:solidFill>
                <a:hlinkClick r:id="rId3"/>
              </a:rPr>
              <a:t>https://learn.sparkfun.com/tutorials/data-types-in-arduino/all</a:t>
            </a:r>
            <a:endParaRPr lang="en-US" sz="1400" dirty="0">
              <a:solidFill>
                <a:srgbClr val="0066FF"/>
              </a:solidFill>
            </a:endParaRPr>
          </a:p>
          <a:p>
            <a:pPr marL="971550" indent="-285750">
              <a:buFont typeface="Arial" panose="020B0604020202020204" pitchFamily="34" charset="0"/>
              <a:buChar char="•"/>
            </a:pPr>
            <a:r>
              <a:rPr lang="en-US" sz="1400" dirty="0">
                <a:hlinkClick r:id="rId4"/>
              </a:rPr>
              <a:t>http://users.ece.utexas.edu/~valvano/embed/chap3/chap3.htm</a:t>
            </a:r>
            <a:endParaRPr lang="en-US" sz="1400" dirty="0"/>
          </a:p>
          <a:p>
            <a:r>
              <a:rPr lang="en-US" sz="1600" dirty="0"/>
              <a:t>Multi-Tasking on the Arduino:</a:t>
            </a:r>
          </a:p>
          <a:p>
            <a:pPr marL="974725" lvl="2" indent="-285750">
              <a:buFont typeface="Arial" panose="020B0604020202020204" pitchFamily="34" charset="0"/>
              <a:buChar char="•"/>
            </a:pPr>
            <a:r>
              <a:rPr lang="en-US" sz="1400" dirty="0">
                <a:solidFill>
                  <a:srgbClr val="3333FF"/>
                </a:solidFill>
                <a:hlinkClick r:id="rId5">
                  <a:extLst>
                    <a:ext uri="{A12FA001-AC4F-418D-AE19-62706E023703}">
                      <ahyp:hlinkClr xmlns:ahyp="http://schemas.microsoft.com/office/drawing/2018/hyperlinkcolor" val="tx"/>
                    </a:ext>
                  </a:extLst>
                </a:hlinkClick>
              </a:rPr>
              <a:t>https://learn.adafruit.com/multi-tasking-the-arduino-part-1/overview</a:t>
            </a:r>
            <a:r>
              <a:rPr lang="en-US" sz="1400" dirty="0">
                <a:solidFill>
                  <a:srgbClr val="3333FF"/>
                </a:solidFill>
              </a:rPr>
              <a:t> </a:t>
            </a:r>
          </a:p>
          <a:p>
            <a:r>
              <a:rPr lang="en-US" sz="1600" dirty="0"/>
              <a:t>Conditional Evaluation (ternary operator):</a:t>
            </a:r>
          </a:p>
          <a:p>
            <a:pPr marL="971550" lvl="1" indent="-285750">
              <a:buFont typeface="Arial" panose="020B0604020202020204" pitchFamily="34" charset="0"/>
              <a:buChar char="•"/>
            </a:pPr>
            <a:r>
              <a:rPr lang="en-US" sz="1400" dirty="0">
                <a:solidFill>
                  <a:srgbClr val="3333FF"/>
                </a:solidFill>
                <a:hlinkClick r:id="rId6">
                  <a:extLst>
                    <a:ext uri="{A12FA001-AC4F-418D-AE19-62706E023703}">
                      <ahyp:hlinkClr xmlns:ahyp="http://schemas.microsoft.com/office/drawing/2018/hyperlinkcolor" val="tx"/>
                    </a:ext>
                  </a:extLst>
                </a:hlinkClick>
              </a:rPr>
              <a:t>https://www.tutorialspoint.com/cplusplus/cpp_conditional_operator.htm</a:t>
            </a:r>
            <a:endParaRPr lang="en-US" sz="1400" dirty="0"/>
          </a:p>
          <a:p>
            <a:r>
              <a:rPr lang="en-US" sz="1600" dirty="0"/>
              <a:t>Alternate explanations on the subject of  Classes:</a:t>
            </a:r>
          </a:p>
          <a:p>
            <a:pPr marL="971550" indent="-285750">
              <a:buFont typeface="Arial" panose="020B0604020202020204" pitchFamily="34" charset="0"/>
              <a:buChar char="•"/>
            </a:pPr>
            <a:r>
              <a:rPr lang="en-US" sz="1400" dirty="0">
                <a:hlinkClick r:id="rId7"/>
              </a:rPr>
              <a:t>https://www.guru99.com/cpp-classes-objects.html</a:t>
            </a:r>
            <a:endParaRPr lang="en-US" sz="1400" dirty="0"/>
          </a:p>
          <a:p>
            <a:pPr marL="971550" indent="-285750">
              <a:buFont typeface="Arial" panose="020B0604020202020204" pitchFamily="34" charset="0"/>
              <a:buChar char="•"/>
            </a:pPr>
            <a:r>
              <a:rPr lang="en-US" sz="1400" dirty="0">
                <a:hlinkClick r:id="rId8"/>
              </a:rPr>
              <a:t>http://mypractic.com/lesson-7-classes-in-c-language-for-arduino-button-as-an-object/</a:t>
            </a:r>
            <a:endParaRPr lang="en-US" sz="1400" dirty="0"/>
          </a:p>
          <a:p>
            <a:pPr marL="971550" indent="-285750">
              <a:buFont typeface="Arial" panose="020B0604020202020204" pitchFamily="34" charset="0"/>
              <a:buChar char="•"/>
            </a:pPr>
            <a:r>
              <a:rPr lang="en-US" sz="1400" dirty="0">
                <a:hlinkClick r:id="rId9"/>
              </a:rPr>
              <a:t>https://www.geeksforgeeks.org/c-classes-and-objects/</a:t>
            </a:r>
            <a:endParaRPr lang="en-US" sz="1400" dirty="0"/>
          </a:p>
          <a:p>
            <a:pPr marL="971550" indent="-285750">
              <a:buFont typeface="Arial" panose="020B0604020202020204" pitchFamily="34" charset="0"/>
              <a:buChar char="•"/>
            </a:pPr>
            <a:r>
              <a:rPr lang="en-US" sz="1400" dirty="0">
                <a:hlinkClick r:id="rId10"/>
              </a:rPr>
              <a:t>http://paulmurraycbr.github.io/ArduinoTheOOWay.html</a:t>
            </a:r>
            <a:endParaRPr lang="en-US" sz="1400" dirty="0"/>
          </a:p>
          <a:p>
            <a:r>
              <a:rPr lang="en-US" sz="1600" dirty="0"/>
              <a:t>Common Mistakes and How to Fix them:</a:t>
            </a:r>
          </a:p>
          <a:p>
            <a:pPr marL="971550" indent="-285750">
              <a:buFont typeface="Arial" panose="020B0604020202020204" pitchFamily="34" charset="0"/>
              <a:buChar char="•"/>
            </a:pPr>
            <a:r>
              <a:rPr lang="en-US" sz="1400" dirty="0">
                <a:hlinkClick r:id="rId11"/>
              </a:rPr>
              <a:t>https://www.acodersjourney.com/top-10-c-header-file-mistakes-and-how-to-fix-them/</a:t>
            </a:r>
            <a:endParaRPr lang="en-US" sz="1400" dirty="0"/>
          </a:p>
        </p:txBody>
      </p:sp>
      <p:pic>
        <p:nvPicPr>
          <p:cNvPr id="4" name="Picture 3">
            <a:extLst>
              <a:ext uri="{FF2B5EF4-FFF2-40B4-BE49-F238E27FC236}">
                <a16:creationId xmlns:a16="http://schemas.microsoft.com/office/drawing/2014/main" id="{647A4B9F-DE7E-4A43-8005-7D11EB9274A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444531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Recap from Part 1</a:t>
            </a: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1</a:t>
            </a:r>
          </a:p>
        </p:txBody>
      </p:sp>
      <p:sp>
        <p:nvSpPr>
          <p:cNvPr id="6" name="Flowchart: Terminator 5">
            <a:extLst>
              <a:ext uri="{FF2B5EF4-FFF2-40B4-BE49-F238E27FC236}">
                <a16:creationId xmlns:a16="http://schemas.microsoft.com/office/drawing/2014/main" id="{543523EC-6D99-404F-A476-48CAB9E4DAF2}"/>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80180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33351"/>
            <a:ext cx="7016194" cy="304799"/>
          </a:xfrm>
        </p:spPr>
        <p:txBody>
          <a:bodyPr>
            <a:normAutofit fontScale="90000"/>
          </a:bodyPr>
          <a:lstStyle/>
          <a:p>
            <a:r>
              <a:rPr lang="en-US" dirty="0"/>
              <a:t>Part 1 (In one Page)</a:t>
            </a:r>
          </a:p>
        </p:txBody>
      </p:sp>
      <p:pic>
        <p:nvPicPr>
          <p:cNvPr id="6" name="Picture 5">
            <a:extLst>
              <a:ext uri="{FF2B5EF4-FFF2-40B4-BE49-F238E27FC236}">
                <a16:creationId xmlns:a16="http://schemas.microsoft.com/office/drawing/2014/main" id="{0A05405C-9B1B-4F6F-9FCD-E79A81DDA4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DF55F91A-9730-4B3C-9259-4CD783FEABC3}"/>
              </a:ext>
            </a:extLst>
          </p:cNvPr>
          <p:cNvSpPr txBox="1"/>
          <p:nvPr/>
        </p:nvSpPr>
        <p:spPr>
          <a:xfrm>
            <a:off x="228599" y="573259"/>
            <a:ext cx="7315199" cy="646331"/>
          </a:xfrm>
          <a:prstGeom prst="rect">
            <a:avLst/>
          </a:prstGeom>
          <a:noFill/>
        </p:spPr>
        <p:txBody>
          <a:bodyPr wrap="square" rtlCol="0">
            <a:spAutoFit/>
          </a:bodyPr>
          <a:lstStyle/>
          <a:p>
            <a:r>
              <a:rPr lang="en-US" dirty="0"/>
              <a:t>Bread and butter- Basic variable </a:t>
            </a:r>
            <a:r>
              <a:rPr lang="en-US" b="1" dirty="0"/>
              <a:t>types</a:t>
            </a:r>
            <a:r>
              <a:rPr lang="en-US" dirty="0"/>
              <a:t> like bool, int, and string.</a:t>
            </a:r>
          </a:p>
          <a:p>
            <a:r>
              <a:rPr lang="en-US" dirty="0"/>
              <a:t>A </a:t>
            </a:r>
            <a:r>
              <a:rPr lang="en-US" b="1" dirty="0"/>
              <a:t>struct{} </a:t>
            </a:r>
            <a:r>
              <a:rPr lang="en-US" dirty="0"/>
              <a:t>can be considered as a custom variable </a:t>
            </a:r>
            <a:r>
              <a:rPr lang="en-US" b="1" dirty="0"/>
              <a:t>type</a:t>
            </a:r>
            <a:r>
              <a:rPr lang="en-US" dirty="0"/>
              <a:t>   </a:t>
            </a:r>
          </a:p>
        </p:txBody>
      </p:sp>
      <p:sp>
        <p:nvSpPr>
          <p:cNvPr id="8" name="TextBox 7">
            <a:extLst>
              <a:ext uri="{FF2B5EF4-FFF2-40B4-BE49-F238E27FC236}">
                <a16:creationId xmlns:a16="http://schemas.microsoft.com/office/drawing/2014/main" id="{BEDD09E5-2F41-4DA9-BF9E-A15C0423797B}"/>
              </a:ext>
            </a:extLst>
          </p:cNvPr>
          <p:cNvSpPr txBox="1"/>
          <p:nvPr/>
        </p:nvSpPr>
        <p:spPr>
          <a:xfrm>
            <a:off x="228599" y="1218288"/>
            <a:ext cx="7016193" cy="369332"/>
          </a:xfrm>
          <a:prstGeom prst="rect">
            <a:avLst/>
          </a:prstGeom>
          <a:noFill/>
        </p:spPr>
        <p:txBody>
          <a:bodyPr wrap="square" rtlCol="0">
            <a:spAutoFit/>
          </a:bodyPr>
          <a:lstStyle/>
          <a:p>
            <a:r>
              <a:rPr lang="en-US" dirty="0"/>
              <a:t>Creating a </a:t>
            </a:r>
            <a:r>
              <a:rPr lang="en-US" b="1" dirty="0"/>
              <a:t>Class{} </a:t>
            </a:r>
            <a:r>
              <a:rPr lang="en-US" dirty="0"/>
              <a:t>is also defining a custom variable type. </a:t>
            </a:r>
          </a:p>
        </p:txBody>
      </p:sp>
      <p:sp>
        <p:nvSpPr>
          <p:cNvPr id="10" name="TextBox 9">
            <a:extLst>
              <a:ext uri="{FF2B5EF4-FFF2-40B4-BE49-F238E27FC236}">
                <a16:creationId xmlns:a16="http://schemas.microsoft.com/office/drawing/2014/main" id="{C0969E3C-B1B8-4505-BE97-A50DF2AEA921}"/>
              </a:ext>
            </a:extLst>
          </p:cNvPr>
          <p:cNvSpPr txBox="1"/>
          <p:nvPr/>
        </p:nvSpPr>
        <p:spPr>
          <a:xfrm>
            <a:off x="228599" y="2785345"/>
            <a:ext cx="7016195" cy="923330"/>
          </a:xfrm>
          <a:prstGeom prst="rect">
            <a:avLst/>
          </a:prstGeom>
          <a:noFill/>
        </p:spPr>
        <p:txBody>
          <a:bodyPr wrap="square" rtlCol="0">
            <a:spAutoFit/>
          </a:bodyPr>
          <a:lstStyle>
            <a:defPPr>
              <a:defRPr lang="en-US"/>
            </a:defPPr>
            <a:lvl1pPr>
              <a:defRPr sz="1400" b="1"/>
            </a:lvl1pPr>
          </a:lstStyle>
          <a:p>
            <a:r>
              <a:rPr lang="en-US" sz="1800" b="0" dirty="0"/>
              <a:t>We looked at some code fragments to hopefully get a good feel for what is going on inside the shoebox. The constructor function creates our objects. Other member functions allow us to interact with that object.</a:t>
            </a:r>
          </a:p>
        </p:txBody>
      </p:sp>
      <p:sp>
        <p:nvSpPr>
          <p:cNvPr id="12" name="TextBox 11">
            <a:extLst>
              <a:ext uri="{FF2B5EF4-FFF2-40B4-BE49-F238E27FC236}">
                <a16:creationId xmlns:a16="http://schemas.microsoft.com/office/drawing/2014/main" id="{DCE0ADD0-9207-4952-866F-9AD13A92DBB9}"/>
              </a:ext>
            </a:extLst>
          </p:cNvPr>
          <p:cNvSpPr txBox="1"/>
          <p:nvPr/>
        </p:nvSpPr>
        <p:spPr>
          <a:xfrm>
            <a:off x="228599" y="3707373"/>
            <a:ext cx="7016195" cy="923330"/>
          </a:xfrm>
          <a:prstGeom prst="rect">
            <a:avLst/>
          </a:prstGeom>
          <a:noFill/>
        </p:spPr>
        <p:txBody>
          <a:bodyPr wrap="square" rtlCol="0">
            <a:spAutoFit/>
          </a:bodyPr>
          <a:lstStyle>
            <a:defPPr>
              <a:defRPr lang="en-US"/>
            </a:defPPr>
            <a:lvl1pPr>
              <a:defRPr sz="1400" b="0"/>
            </a:lvl1pPr>
          </a:lstStyle>
          <a:p>
            <a:r>
              <a:rPr lang="en-US" sz="1800" dirty="0"/>
              <a:t>Reusability of a class without exposing the complexity makes for significant coding efficiency. This applies to both writing, comprehending, and maintaining our code.</a:t>
            </a:r>
          </a:p>
        </p:txBody>
      </p:sp>
      <p:sp>
        <p:nvSpPr>
          <p:cNvPr id="9" name="TextBox 8">
            <a:extLst>
              <a:ext uri="{FF2B5EF4-FFF2-40B4-BE49-F238E27FC236}">
                <a16:creationId xmlns:a16="http://schemas.microsoft.com/office/drawing/2014/main" id="{4E167C76-599A-405D-8BA0-7C7441898153}"/>
              </a:ext>
            </a:extLst>
          </p:cNvPr>
          <p:cNvSpPr txBox="1"/>
          <p:nvPr/>
        </p:nvSpPr>
        <p:spPr>
          <a:xfrm>
            <a:off x="228598" y="1586318"/>
            <a:ext cx="7315199" cy="1200329"/>
          </a:xfrm>
          <a:prstGeom prst="rect">
            <a:avLst/>
          </a:prstGeom>
          <a:noFill/>
        </p:spPr>
        <p:txBody>
          <a:bodyPr wrap="square">
            <a:spAutoFit/>
          </a:bodyPr>
          <a:lstStyle/>
          <a:p>
            <a:r>
              <a:rPr lang="en-US" dirty="0"/>
              <a:t>There can be private and public members of a class. (These can be </a:t>
            </a:r>
            <a:r>
              <a:rPr lang="en-US" b="1" dirty="0"/>
              <a:t>member</a:t>
            </a:r>
            <a:r>
              <a:rPr lang="en-US" dirty="0"/>
              <a:t> variables or </a:t>
            </a:r>
            <a:r>
              <a:rPr lang="en-US" b="1" dirty="0"/>
              <a:t>member</a:t>
            </a:r>
            <a:r>
              <a:rPr lang="en-US" dirty="0"/>
              <a:t> functions). I used the analogy to a shoebox frequently. Some things are hidden inside the box, but some other things are visible on the outside. To just use a class you do not need to know the insides.</a:t>
            </a:r>
          </a:p>
        </p:txBody>
      </p:sp>
    </p:spTree>
    <p:extLst>
      <p:ext uri="{BB962C8B-B14F-4D97-AF65-F5344CB8AC3E}">
        <p14:creationId xmlns:p14="http://schemas.microsoft.com/office/powerpoint/2010/main" val="371915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subTnLst>
                                    <p:animClr clrSpc="rgb" dir="cw">
                                      <p:cBhvr override="childStyle">
                                        <p:cTn dur="1" fill="hold" display="0" masterRel="nextClick" afterEffect="1"/>
                                        <p:tgtEl>
                                          <p:spTgt spid="7"/>
                                        </p:tgtEl>
                                        <p:attrNameLst>
                                          <p:attrName>ppt_c</p:attrName>
                                        </p:attrNameLst>
                                      </p:cBhvr>
                                      <p:to>
                                        <a:srgbClr val="E2DFCC"/>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subTnLst>
                                    <p:animClr clrSpc="rgb" dir="cw">
                                      <p:cBhvr override="childStyle">
                                        <p:cTn dur="1" fill="hold" display="0" masterRel="nextClick" afterEffect="1"/>
                                        <p:tgtEl>
                                          <p:spTgt spid="8"/>
                                        </p:tgtEl>
                                        <p:attrNameLst>
                                          <p:attrName>ppt_c</p:attrName>
                                        </p:attrNameLst>
                                      </p:cBhvr>
                                      <p:to>
                                        <a:srgbClr val="E2DFCC"/>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subTnLst>
                                    <p:animClr clrSpc="rgb" dir="cw">
                                      <p:cBhvr override="childStyle">
                                        <p:cTn dur="1" fill="hold" display="0" masterRel="nextClick" afterEffect="1"/>
                                        <p:tgtEl>
                                          <p:spTgt spid="9"/>
                                        </p:tgtEl>
                                        <p:attrNameLst>
                                          <p:attrName>ppt_c</p:attrName>
                                        </p:attrNameLst>
                                      </p:cBhvr>
                                      <p:to>
                                        <a:srgbClr val="E2DFCC"/>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subTnLst>
                                    <p:animClr clrSpc="rgb" dir="cw">
                                      <p:cBhvr override="childStyle">
                                        <p:cTn dur="1" fill="hold" display="0" masterRel="nextClick" afterEffect="1"/>
                                        <p:tgtEl>
                                          <p:spTgt spid="10"/>
                                        </p:tgtEl>
                                        <p:attrNameLst>
                                          <p:attrName>ppt_c</p:attrName>
                                        </p:attrNameLst>
                                      </p:cBhvr>
                                      <p:to>
                                        <a:srgbClr val="E2DFCC"/>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2"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DB870073-BDDD-4577-8BAC-E1C9A09C5EBD}"/>
              </a:ext>
            </a:extLst>
          </p:cNvPr>
          <p:cNvSpPr txBox="1"/>
          <p:nvPr/>
        </p:nvSpPr>
        <p:spPr>
          <a:xfrm>
            <a:off x="986784" y="2713586"/>
            <a:ext cx="3872179" cy="738664"/>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4" name="Title 3"/>
          <p:cNvSpPr>
            <a:spLocks noGrp="1"/>
          </p:cNvSpPr>
          <p:nvPr>
            <p:ph type="title"/>
          </p:nvPr>
        </p:nvSpPr>
        <p:spPr>
          <a:xfrm>
            <a:off x="392124" y="165719"/>
            <a:ext cx="7016194" cy="602252"/>
          </a:xfrm>
        </p:spPr>
        <p:txBody>
          <a:bodyPr>
            <a:normAutofit fontScale="90000"/>
          </a:bodyPr>
          <a:lstStyle/>
          <a:p>
            <a:r>
              <a:rPr lang="en-US" dirty="0"/>
              <a:t>Our Sketch</a:t>
            </a:r>
          </a:p>
        </p:txBody>
      </p:sp>
      <p:sp>
        <p:nvSpPr>
          <p:cNvPr id="2" name="Flowchart: Card 1">
            <a:extLst>
              <a:ext uri="{FF2B5EF4-FFF2-40B4-BE49-F238E27FC236}">
                <a16:creationId xmlns:a16="http://schemas.microsoft.com/office/drawing/2014/main" id="{D28882D0-34A9-4243-A02D-162E9AC1F25A}"/>
              </a:ext>
            </a:extLst>
          </p:cNvPr>
          <p:cNvSpPr/>
          <p:nvPr/>
        </p:nvSpPr>
        <p:spPr>
          <a:xfrm>
            <a:off x="2667000" y="120015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18" name="TextBox 17">
            <a:extLst>
              <a:ext uri="{FF2B5EF4-FFF2-40B4-BE49-F238E27FC236}">
                <a16:creationId xmlns:a16="http://schemas.microsoft.com/office/drawing/2014/main" id="{E89C1A85-0E3D-4717-AC15-2D154D38944F}"/>
              </a:ext>
            </a:extLst>
          </p:cNvPr>
          <p:cNvSpPr txBox="1"/>
          <p:nvPr/>
        </p:nvSpPr>
        <p:spPr>
          <a:xfrm>
            <a:off x="990302" y="2713586"/>
            <a:ext cx="3872179" cy="738664"/>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grpSp>
        <p:nvGrpSpPr>
          <p:cNvPr id="15" name="Group 14">
            <a:extLst>
              <a:ext uri="{FF2B5EF4-FFF2-40B4-BE49-F238E27FC236}">
                <a16:creationId xmlns:a16="http://schemas.microsoft.com/office/drawing/2014/main" id="{348A01E3-5F68-485B-AB66-8E4C5312B3D8}"/>
              </a:ext>
            </a:extLst>
          </p:cNvPr>
          <p:cNvGrpSpPr/>
          <p:nvPr/>
        </p:nvGrpSpPr>
        <p:grpSpPr>
          <a:xfrm>
            <a:off x="263824" y="1204397"/>
            <a:ext cx="2403176" cy="2163478"/>
            <a:chOff x="345215" y="1342991"/>
            <a:chExt cx="2403176" cy="2234726"/>
          </a:xfrm>
        </p:grpSpPr>
        <p:sp>
          <p:nvSpPr>
            <p:cNvPr id="30" name="Arrow: Curved Right 29">
              <a:extLst>
                <a:ext uri="{FF2B5EF4-FFF2-40B4-BE49-F238E27FC236}">
                  <a16:creationId xmlns:a16="http://schemas.microsoft.com/office/drawing/2014/main" id="{9EE3AA32-DAC3-4486-B72D-823BBCA5EAC5}"/>
                </a:ext>
              </a:extLst>
            </p:cNvPr>
            <p:cNvSpPr/>
            <p:nvPr/>
          </p:nvSpPr>
          <p:spPr>
            <a:xfrm>
              <a:off x="381960" y="1920082"/>
              <a:ext cx="661897" cy="165763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5B59D9F6-9270-43AB-AB36-8D205E890560}"/>
                </a:ext>
              </a:extLst>
            </p:cNvPr>
            <p:cNvSpPr txBox="1"/>
            <p:nvPr/>
          </p:nvSpPr>
          <p:spPr>
            <a:xfrm>
              <a:off x="345215" y="1342991"/>
              <a:ext cx="2403176" cy="540451"/>
            </a:xfrm>
            <a:prstGeom prst="rect">
              <a:avLst/>
            </a:prstGeom>
            <a:noFill/>
          </p:spPr>
          <p:txBody>
            <a:bodyPr wrap="square" rtlCol="0">
              <a:spAutoFit/>
            </a:bodyPr>
            <a:lstStyle/>
            <a:p>
              <a:r>
                <a:rPr lang="en-US" sz="1400" dirty="0">
                  <a:solidFill>
                    <a:schemeClr val="accent1">
                      <a:lumMod val="75000"/>
                    </a:schemeClr>
                  </a:solidFill>
                </a:rPr>
                <a:t>So we can use this line to create a new object</a:t>
              </a:r>
              <a:r>
                <a:rPr lang="en-US" sz="1400" b="1" dirty="0">
                  <a:solidFill>
                    <a:schemeClr val="accent1">
                      <a:lumMod val="75000"/>
                    </a:schemeClr>
                  </a:solidFill>
                </a:rPr>
                <a:t>.</a:t>
              </a:r>
              <a:endParaRPr lang="en-US" sz="1400" dirty="0">
                <a:solidFill>
                  <a:schemeClr val="accent1">
                    <a:lumMod val="75000"/>
                  </a:schemeClr>
                </a:solidFill>
              </a:endParaRPr>
            </a:p>
          </p:txBody>
        </p:sp>
      </p:grpSp>
      <p:grpSp>
        <p:nvGrpSpPr>
          <p:cNvPr id="17" name="Group 16">
            <a:extLst>
              <a:ext uri="{FF2B5EF4-FFF2-40B4-BE49-F238E27FC236}">
                <a16:creationId xmlns:a16="http://schemas.microsoft.com/office/drawing/2014/main" id="{0F82BDD7-8C82-496A-8799-652A6D1A9D07}"/>
              </a:ext>
            </a:extLst>
          </p:cNvPr>
          <p:cNvGrpSpPr/>
          <p:nvPr/>
        </p:nvGrpSpPr>
        <p:grpSpPr>
          <a:xfrm>
            <a:off x="517822" y="1914276"/>
            <a:ext cx="3991985" cy="1067554"/>
            <a:chOff x="661939" y="1846855"/>
            <a:chExt cx="3044280" cy="1452856"/>
          </a:xfrm>
        </p:grpSpPr>
        <p:sp>
          <p:nvSpPr>
            <p:cNvPr id="32" name="Arrow: Curved Right 31">
              <a:extLst>
                <a:ext uri="{FF2B5EF4-FFF2-40B4-BE49-F238E27FC236}">
                  <a16:creationId xmlns:a16="http://schemas.microsoft.com/office/drawing/2014/main" id="{AD8F849C-AC58-47F7-9F67-446002AA5088}"/>
                </a:ext>
              </a:extLst>
            </p:cNvPr>
            <p:cNvSpPr/>
            <p:nvPr/>
          </p:nvSpPr>
          <p:spPr>
            <a:xfrm rot="21156198">
              <a:off x="661939" y="2038066"/>
              <a:ext cx="297498" cy="1261645"/>
            </a:xfrm>
            <a:prstGeom prst="curved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0492AFEB-F4D0-48C8-8E51-B57B93D3FCDE}"/>
                </a:ext>
              </a:extLst>
            </p:cNvPr>
            <p:cNvSpPr txBox="1"/>
            <p:nvPr/>
          </p:nvSpPr>
          <p:spPr>
            <a:xfrm>
              <a:off x="753303" y="1846855"/>
              <a:ext cx="2952916" cy="628289"/>
            </a:xfrm>
            <a:prstGeom prst="rect">
              <a:avLst/>
            </a:prstGeom>
            <a:solidFill>
              <a:schemeClr val="bg2">
                <a:lumMod val="90000"/>
              </a:schemeClr>
            </a:solidFill>
          </p:spPr>
          <p:txBody>
            <a:bodyPr wrap="square" rtlCol="0">
              <a:spAutoFit/>
            </a:bodyPr>
            <a:lstStyle/>
            <a:p>
              <a:r>
                <a:rPr lang="en-US" sz="1200" dirty="0"/>
                <a:t>The header lets our sketch and the compiler know how to use the Led2 class to make a new object</a:t>
              </a:r>
            </a:p>
          </p:txBody>
        </p:sp>
      </p:gr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grpSp>
        <p:nvGrpSpPr>
          <p:cNvPr id="8" name="Group 7">
            <a:extLst>
              <a:ext uri="{FF2B5EF4-FFF2-40B4-BE49-F238E27FC236}">
                <a16:creationId xmlns:a16="http://schemas.microsoft.com/office/drawing/2014/main" id="{D99F5F24-F9DE-4D9A-904E-71483A2E1C5A}"/>
              </a:ext>
            </a:extLst>
          </p:cNvPr>
          <p:cNvGrpSpPr/>
          <p:nvPr/>
        </p:nvGrpSpPr>
        <p:grpSpPr>
          <a:xfrm>
            <a:off x="305866" y="3175136"/>
            <a:ext cx="1740366" cy="1066800"/>
            <a:chOff x="533400" y="3080891"/>
            <a:chExt cx="1740366" cy="1066800"/>
          </a:xfrm>
        </p:grpSpPr>
        <p:sp>
          <p:nvSpPr>
            <p:cNvPr id="21" name="Arrow: Curved Up 20">
              <a:extLst>
                <a:ext uri="{FF2B5EF4-FFF2-40B4-BE49-F238E27FC236}">
                  <a16:creationId xmlns:a16="http://schemas.microsoft.com/office/drawing/2014/main" id="{9DECA5C6-F95D-4EBA-B420-CD20EF6527DA}"/>
                </a:ext>
              </a:extLst>
            </p:cNvPr>
            <p:cNvSpPr/>
            <p:nvPr/>
          </p:nvSpPr>
          <p:spPr>
            <a:xfrm rot="17984957">
              <a:off x="1501996" y="3375920"/>
              <a:ext cx="1066800" cy="476741"/>
            </a:xfrm>
            <a:prstGeom prst="curved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062B114D-7A67-498B-BAC7-8F4909C06497}"/>
                </a:ext>
              </a:extLst>
            </p:cNvPr>
            <p:cNvSpPr txBox="1"/>
            <p:nvPr/>
          </p:nvSpPr>
          <p:spPr>
            <a:xfrm>
              <a:off x="533400" y="3549322"/>
              <a:ext cx="1242172" cy="523220"/>
            </a:xfrm>
            <a:prstGeom prst="rect">
              <a:avLst/>
            </a:prstGeom>
            <a:noFill/>
          </p:spPr>
          <p:txBody>
            <a:bodyPr wrap="square" rtlCol="0">
              <a:spAutoFit/>
            </a:bodyPr>
            <a:lstStyle/>
            <a:p>
              <a:r>
                <a:rPr lang="en-US" sz="1400" dirty="0">
                  <a:solidFill>
                    <a:srgbClr val="00B050"/>
                  </a:solidFill>
                </a:rPr>
                <a:t>Name of our  New Object</a:t>
              </a:r>
            </a:p>
          </p:txBody>
        </p:sp>
      </p:grpSp>
      <p:grpSp>
        <p:nvGrpSpPr>
          <p:cNvPr id="9" name="Group 8">
            <a:extLst>
              <a:ext uri="{FF2B5EF4-FFF2-40B4-BE49-F238E27FC236}">
                <a16:creationId xmlns:a16="http://schemas.microsoft.com/office/drawing/2014/main" id="{40B29FF3-FFAC-413B-9DFE-2C1704D5B23B}"/>
              </a:ext>
            </a:extLst>
          </p:cNvPr>
          <p:cNvGrpSpPr/>
          <p:nvPr/>
        </p:nvGrpSpPr>
        <p:grpSpPr>
          <a:xfrm>
            <a:off x="2385249" y="3142896"/>
            <a:ext cx="4249115" cy="1592413"/>
            <a:chOff x="2796986" y="2312794"/>
            <a:chExt cx="4249115" cy="1592413"/>
          </a:xfrm>
        </p:grpSpPr>
        <p:sp>
          <p:nvSpPr>
            <p:cNvPr id="23" name="Arrow: Curved Down 22">
              <a:extLst>
                <a:ext uri="{FF2B5EF4-FFF2-40B4-BE49-F238E27FC236}">
                  <a16:creationId xmlns:a16="http://schemas.microsoft.com/office/drawing/2014/main" id="{56C6A982-D3FC-463D-818E-4A2DC75D98C4}"/>
                </a:ext>
              </a:extLst>
            </p:cNvPr>
            <p:cNvSpPr/>
            <p:nvPr/>
          </p:nvSpPr>
          <p:spPr>
            <a:xfrm rot="14690225">
              <a:off x="2347861" y="2761919"/>
              <a:ext cx="1421761" cy="523512"/>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B5AE67AB-C00D-40C6-B375-6AE37E201CD1}"/>
                </a:ext>
              </a:extLst>
            </p:cNvPr>
            <p:cNvSpPr txBox="1"/>
            <p:nvPr/>
          </p:nvSpPr>
          <p:spPr>
            <a:xfrm>
              <a:off x="3587614" y="3381987"/>
              <a:ext cx="3458487" cy="523220"/>
            </a:xfrm>
            <a:prstGeom prst="rect">
              <a:avLst/>
            </a:prstGeom>
            <a:noFill/>
          </p:spPr>
          <p:txBody>
            <a:bodyPr wrap="square" rtlCol="0">
              <a:spAutoFit/>
            </a:bodyPr>
            <a:lstStyle/>
            <a:p>
              <a:r>
                <a:rPr lang="en-US" sz="1400" dirty="0">
                  <a:solidFill>
                    <a:srgbClr val="FF0000"/>
                  </a:solidFill>
                </a:rPr>
                <a:t>Constructor with a passed parameter to be used when first constructing the object </a:t>
              </a:r>
            </a:p>
          </p:txBody>
        </p:sp>
      </p:grpSp>
    </p:spTree>
    <p:extLst>
      <p:ext uri="{BB962C8B-B14F-4D97-AF65-F5344CB8AC3E}">
        <p14:creationId xmlns:p14="http://schemas.microsoft.com/office/powerpoint/2010/main" val="348149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25"/>
                                        </p:tgtEl>
                                      </p:cBhvr>
                                    </p:animEffect>
                                    <p:set>
                                      <p:cBhvr>
                                        <p:cTn id="16" dur="1" fill="hold">
                                          <p:stCondLst>
                                            <p:cond delay="499"/>
                                          </p:stCondLst>
                                        </p:cTn>
                                        <p:tgtEl>
                                          <p:spTgt spid="2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a:bodyPr>
          <a:lstStyle/>
          <a:p>
            <a:r>
              <a:rPr lang="en-US" dirty="0"/>
              <a:t>The All in One Approach</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2</a:t>
            </a:r>
          </a:p>
        </p:txBody>
      </p:sp>
      <p:sp>
        <p:nvSpPr>
          <p:cNvPr id="6" name="Flowchart: Terminator 5">
            <a:extLst>
              <a:ext uri="{FF2B5EF4-FFF2-40B4-BE49-F238E27FC236}">
                <a16:creationId xmlns:a16="http://schemas.microsoft.com/office/drawing/2014/main" id="{543523EC-6D99-404F-A476-48CAB9E4DAF2}"/>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4088211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F3F4A-B72A-4896-8807-D94D8A7E019C}"/>
              </a:ext>
            </a:extLst>
          </p:cNvPr>
          <p:cNvSpPr>
            <a:spLocks noGrp="1"/>
          </p:cNvSpPr>
          <p:nvPr>
            <p:ph type="title"/>
          </p:nvPr>
        </p:nvSpPr>
        <p:spPr/>
        <p:txBody>
          <a:bodyPr/>
          <a:lstStyle/>
          <a:p>
            <a:r>
              <a:rPr lang="en-US" dirty="0"/>
              <a:t>All in One Approach</a:t>
            </a:r>
          </a:p>
        </p:txBody>
      </p:sp>
      <p:sp>
        <p:nvSpPr>
          <p:cNvPr id="3" name="Content Placeholder 2">
            <a:extLst>
              <a:ext uri="{FF2B5EF4-FFF2-40B4-BE49-F238E27FC236}">
                <a16:creationId xmlns:a16="http://schemas.microsoft.com/office/drawing/2014/main" id="{43C89502-E656-407B-A470-37DADF5D6AE2}"/>
              </a:ext>
            </a:extLst>
          </p:cNvPr>
          <p:cNvSpPr>
            <a:spLocks noGrp="1"/>
          </p:cNvSpPr>
          <p:nvPr>
            <p:ph idx="1"/>
          </p:nvPr>
        </p:nvSpPr>
        <p:spPr>
          <a:xfrm>
            <a:off x="457200" y="1197405"/>
            <a:ext cx="7238999" cy="3576168"/>
          </a:xfrm>
        </p:spPr>
        <p:txBody>
          <a:bodyPr>
            <a:normAutofit fontScale="85000" lnSpcReduction="10000"/>
          </a:bodyPr>
          <a:lstStyle/>
          <a:p>
            <a:r>
              <a:rPr lang="en-US" dirty="0"/>
              <a:t>I may have left you with the impression class code </a:t>
            </a:r>
            <a:r>
              <a:rPr lang="en-US" b="1" i="1" dirty="0"/>
              <a:t>needs</a:t>
            </a:r>
            <a:r>
              <a:rPr lang="en-US" dirty="0"/>
              <a:t> to be in separate files. </a:t>
            </a:r>
            <a:r>
              <a:rPr lang="en-US" b="1" i="1" dirty="0"/>
              <a:t>This is not so ...</a:t>
            </a:r>
          </a:p>
          <a:p>
            <a:r>
              <a:rPr lang="en-US" dirty="0"/>
              <a:t>You </a:t>
            </a:r>
            <a:r>
              <a:rPr lang="en-US" b="1" dirty="0"/>
              <a:t>could</a:t>
            </a:r>
            <a:r>
              <a:rPr lang="en-US" dirty="0"/>
              <a:t> put class code right in your sketch</a:t>
            </a:r>
          </a:p>
          <a:p>
            <a:r>
              <a:rPr lang="en-US" dirty="0"/>
              <a:t>Yes – there is only one file to maintain.</a:t>
            </a:r>
          </a:p>
          <a:p>
            <a:r>
              <a:rPr lang="en-US" dirty="0"/>
              <a:t>But lose a key advantage – libraries and code sharing</a:t>
            </a:r>
          </a:p>
          <a:p>
            <a:r>
              <a:rPr lang="en-US" dirty="0"/>
              <a:t>And a big drawback is that the hidden complexity is now back in plain view.</a:t>
            </a:r>
          </a:p>
          <a:p>
            <a:r>
              <a:rPr lang="en-US" dirty="0"/>
              <a:t>I did not mention it last time as it is not typical to put all code in one file but it can be done.</a:t>
            </a:r>
          </a:p>
        </p:txBody>
      </p:sp>
    </p:spTree>
    <p:extLst>
      <p:ext uri="{BB962C8B-B14F-4D97-AF65-F5344CB8AC3E}">
        <p14:creationId xmlns:p14="http://schemas.microsoft.com/office/powerpoint/2010/main" val="400129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par>
                                <p:cTn id="7" presetID="10"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animEffect transition="in" filter="fade">
                                      <p:cBhvr>
                                        <p:cTn id="9"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1924-software-development-template-16x9.pptx" id="{D29C7D62-FF9B-42DB-B3F3-E43E95488BC2}" vid="{0ED04EA4-AC88-4EA6-80F4-BC371EFF9CAC}"/>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4DD37973-5B31-4A12-B2A3-381F812EF5B4}" vid="{05C0D6A1-2EC7-4C38-A5D0-2E59927C1D5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161924-software-development-template-16x9</Template>
  <TotalTime>2522</TotalTime>
  <Words>5385</Words>
  <Application>Microsoft Office PowerPoint</Application>
  <PresentationFormat>On-screen Show (16:9)</PresentationFormat>
  <Paragraphs>644</Paragraphs>
  <Slides>40</Slides>
  <Notes>34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40</vt:i4>
      </vt:variant>
    </vt:vector>
  </HeadingPairs>
  <TitlesOfParts>
    <vt:vector size="46" baseType="lpstr">
      <vt:lpstr>Arial</vt:lpstr>
      <vt:lpstr>Calibri</vt:lpstr>
      <vt:lpstr>Courier New</vt:lpstr>
      <vt:lpstr>Wingdings</vt:lpstr>
      <vt:lpstr>Office Theme</vt:lpstr>
      <vt:lpstr>Default Design</vt:lpstr>
      <vt:lpstr>Arduino Class Programming with Examples</vt:lpstr>
      <vt:lpstr>About Me</vt:lpstr>
      <vt:lpstr>Introduction</vt:lpstr>
      <vt:lpstr>Agenda</vt:lpstr>
      <vt:lpstr>Recap from Part 1 </vt:lpstr>
      <vt:lpstr>Part 1 (In one Page)</vt:lpstr>
      <vt:lpstr>Our Sketch</vt:lpstr>
      <vt:lpstr>The All in One Approach</vt:lpstr>
      <vt:lpstr>All in One Approach</vt:lpstr>
      <vt:lpstr>Typical File Arrangement</vt:lpstr>
      <vt:lpstr>All in one View</vt:lpstr>
      <vt:lpstr>Pick Up from Part 1 </vt:lpstr>
      <vt:lpstr>Typical File Arrangement</vt:lpstr>
      <vt:lpstr>Header File</vt:lpstr>
      <vt:lpstr>The Header File</vt:lpstr>
      <vt:lpstr>The C++ Program file  ( *.cpp)</vt:lpstr>
      <vt:lpstr>The C++ part</vt:lpstr>
      <vt:lpstr>The Magic Sauce: the update() method</vt:lpstr>
      <vt:lpstr>The Sketch</vt:lpstr>
      <vt:lpstr>Detour =&gt; Organizing Class Code *.h     and    *.cpp    files</vt:lpstr>
      <vt:lpstr>File Locations</vt:lpstr>
      <vt:lpstr>In the IDE:  To Find Your Sketch Location</vt:lpstr>
      <vt:lpstr>Inspecting the Led2 Class in detail  </vt:lpstr>
      <vt:lpstr>The full Led2 class</vt:lpstr>
      <vt:lpstr>Led2.H</vt:lpstr>
      <vt:lpstr>Led2.CPP  (1/3)</vt:lpstr>
      <vt:lpstr>Led2.CPP  (2/3)</vt:lpstr>
      <vt:lpstr>Led2.CPP  (3/3)</vt:lpstr>
      <vt:lpstr>Live Demo  </vt:lpstr>
      <vt:lpstr>Live Demo Time</vt:lpstr>
      <vt:lpstr>Summary: How it all works together</vt:lpstr>
      <vt:lpstr>Recap</vt:lpstr>
      <vt:lpstr>Other Classes You Can Review / Use</vt:lpstr>
      <vt:lpstr>Questions?  </vt:lpstr>
      <vt:lpstr>Additional Member Functions</vt:lpstr>
      <vt:lpstr>PowerPoint Presentation</vt:lpstr>
      <vt:lpstr>Backup Material  </vt:lpstr>
      <vt:lpstr>Lessons Learned</vt:lpstr>
      <vt:lpstr>Ground Work – Types and Structures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Class Usage and Programming</dc:title>
  <dc:creator>Alan Lomax</dc:creator>
  <cp:lastModifiedBy>Alan Lomax</cp:lastModifiedBy>
  <cp:revision>96</cp:revision>
  <dcterms:created xsi:type="dcterms:W3CDTF">2021-08-19T02:00:20Z</dcterms:created>
  <dcterms:modified xsi:type="dcterms:W3CDTF">2022-01-14T01:21:47Z</dcterms:modified>
</cp:coreProperties>
</file>