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41"/>
  </p:notesMasterIdLst>
  <p:sldIdLst>
    <p:sldId id="256" r:id="rId4"/>
    <p:sldId id="257" r:id="rId5"/>
    <p:sldId id="328" r:id="rId6"/>
    <p:sldId id="327" r:id="rId7"/>
    <p:sldId id="296" r:id="rId8"/>
    <p:sldId id="306" r:id="rId9"/>
    <p:sldId id="307" r:id="rId10"/>
    <p:sldId id="329" r:id="rId11"/>
    <p:sldId id="297" r:id="rId12"/>
    <p:sldId id="259" r:id="rId13"/>
    <p:sldId id="286" r:id="rId14"/>
    <p:sldId id="314" r:id="rId15"/>
    <p:sldId id="278" r:id="rId16"/>
    <p:sldId id="330" r:id="rId17"/>
    <p:sldId id="298" r:id="rId18"/>
    <p:sldId id="277" r:id="rId19"/>
    <p:sldId id="276" r:id="rId20"/>
    <p:sldId id="319" r:id="rId21"/>
    <p:sldId id="279" r:id="rId22"/>
    <p:sldId id="299" r:id="rId23"/>
    <p:sldId id="268" r:id="rId24"/>
    <p:sldId id="315" r:id="rId25"/>
    <p:sldId id="285" r:id="rId26"/>
    <p:sldId id="303" r:id="rId27"/>
    <p:sldId id="320" r:id="rId28"/>
    <p:sldId id="322" r:id="rId29"/>
    <p:sldId id="300" r:id="rId30"/>
    <p:sldId id="321" r:id="rId31"/>
    <p:sldId id="270" r:id="rId32"/>
    <p:sldId id="267" r:id="rId33"/>
    <p:sldId id="261" r:id="rId34"/>
    <p:sldId id="326" r:id="rId35"/>
    <p:sldId id="313" r:id="rId36"/>
    <p:sldId id="295" r:id="rId37"/>
    <p:sldId id="289" r:id="rId38"/>
    <p:sldId id="290" r:id="rId39"/>
    <p:sldId id="260"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69591" autoAdjust="0"/>
  </p:normalViewPr>
  <p:slideViewPr>
    <p:cSldViewPr>
      <p:cViewPr varScale="1">
        <p:scale>
          <a:sx n="105" d="100"/>
          <a:sy n="105" d="100"/>
        </p:scale>
        <p:origin x="1218"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(presented in two parts) for the Arduino SIG.</a:t>
            </a:r>
          </a:p>
          <a:p>
            <a:r>
              <a:rPr lang="en-US" dirty="0"/>
              <a:t>Prepared 2</a:t>
            </a:r>
            <a:r>
              <a:rPr lang="en-US" baseline="30000" dirty="0"/>
              <a:t>nd</a:t>
            </a:r>
            <a:r>
              <a:rPr lang="en-US" dirty="0"/>
              <a:t> half of 2021. 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08749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trivial example (and not that clever) .. But it illustrates the point.</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577721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page shows Chris using color coding to show at a high level how blocks of code were moved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221399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recall Chris using color coding as shown. </a:t>
            </a:r>
          </a:p>
          <a:p>
            <a:r>
              <a:rPr lang="en-US" dirty="0"/>
              <a:t>The essence was at a high level how blocks of code were moved around but fundamentally they were in plain view still.</a:t>
            </a:r>
          </a:p>
          <a:p>
            <a:endParaRPr lang="en-US" dirty="0"/>
          </a:p>
          <a:p>
            <a:r>
              <a:rPr lang="en-US" dirty="0"/>
              <a:t>When I say plain view … the inner workings of the structure was still there to see in plain sight</a:t>
            </a:r>
          </a:p>
          <a:p>
            <a:r>
              <a:rPr lang="en-US" dirty="0"/>
              <a:t>The sketch code was not a lot shorter or really significantly easier to comprehend. </a:t>
            </a:r>
          </a:p>
          <a:p>
            <a:r>
              <a:rPr lang="en-US" dirty="0"/>
              <a:t>It was a lot more modular and thus easier to grow and adapt.  </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17579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Enough with the ground work … let’s move on</a:t>
            </a:r>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118433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a:t>
            </a:r>
            <a:r>
              <a:rPr lang="en-US" dirty="0"/>
              <a:t> a class means you interact with it according to the authors wishes only.</a:t>
            </a:r>
          </a:p>
          <a:p>
            <a:endParaRPr lang="en-US" sz="1200" dirty="0"/>
          </a:p>
          <a:p>
            <a:r>
              <a:rPr lang="en-US" sz="1200" dirty="0"/>
              <a:t>Being able to look into a class and with what we are about to cover you can download and Inspect other peoples ‘classes’  and use them with confidence.</a:t>
            </a:r>
          </a:p>
          <a:p>
            <a:endParaRPr lang="en-US" sz="1200" dirty="0"/>
          </a:p>
          <a:p>
            <a:r>
              <a:rPr lang="en-US" sz="1200" dirty="0"/>
              <a:t>You can write your own classes.</a:t>
            </a:r>
            <a:endParaRPr lang="en-US" sz="1200" dirty="0">
              <a:solidFill>
                <a:schemeClr val="tx2">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1644958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showing how the code changes as we use structures .. .and then classes.</a:t>
            </a:r>
          </a:p>
          <a:p>
            <a:r>
              <a:rPr lang="en-US" dirty="0"/>
              <a:t>Start with high level view (I like using pictures!). </a:t>
            </a:r>
          </a:p>
          <a:p>
            <a:endParaRPr lang="en-US" dirty="0"/>
          </a:p>
          <a:p>
            <a:r>
              <a:rPr lang="en-US" dirty="0"/>
              <a:t>Starting with original code – messy, (the colour bars represent different functions in the program). It is one big ‘space’ where as the programmer you had to be very concerned about keeping track of variable names and what part of the program they applied to. The logic for all the parts was generally mixed together. </a:t>
            </a:r>
          </a:p>
          <a:p>
            <a:endParaRPr lang="en-US" dirty="0"/>
          </a:p>
          <a:p>
            <a:r>
              <a:rPr lang="en-US" dirty="0"/>
              <a:t>After reorganizing the code is streamlined.  Slightly easier to comprehend. Overall though the program complexity is still in plain view.</a:t>
            </a:r>
          </a:p>
          <a:p>
            <a:endParaRPr lang="en-US" dirty="0"/>
          </a:p>
          <a:p>
            <a:r>
              <a:rPr lang="en-US" dirty="0"/>
              <a:t>With a class definition all of the ‘complexity’ is hidden from view inside the class. To use the class we may not even be aware of its internal functions. </a:t>
            </a:r>
          </a:p>
          <a:p>
            <a:endParaRPr lang="en-US" dirty="0"/>
          </a:p>
          <a:p>
            <a:r>
              <a:rPr lang="en-US" dirty="0"/>
              <a:t>The code for the class can be (</a:t>
            </a:r>
            <a:r>
              <a:rPr lang="en-US" b="1" dirty="0"/>
              <a:t>and commonly is</a:t>
            </a:r>
            <a:r>
              <a:rPr lang="en-US" dirty="0"/>
              <a:t>) kept in separate source files. </a:t>
            </a:r>
          </a:p>
          <a:p>
            <a:r>
              <a:rPr lang="en-US" dirty="0"/>
              <a:t>Once the class software is developed it is saved away and is easily reused in multiple programs. Because the class code is in separate files sharing and reusing these as ‘building blocks’ is much easier.</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853992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box is my ‘shoebox’. </a:t>
            </a:r>
            <a:r>
              <a:rPr lang="en-US" sz="1200" dirty="0">
                <a:solidFill>
                  <a:schemeClr val="tx1"/>
                </a:solidFill>
              </a:rPr>
              <a:t>Complexity may be hidden inside the shoebox  (But as a user we don’t care)</a:t>
            </a:r>
            <a:endParaRPr lang="en-US" dirty="0"/>
          </a:p>
          <a:p>
            <a:r>
              <a:rPr lang="en-US" dirty="0"/>
              <a:t>Sticking out of the shoebox are three items .. Two inputs and one output    (this is not hardware  recall).  </a:t>
            </a:r>
          </a:p>
          <a:p>
            <a:r>
              <a:rPr lang="en-US" dirty="0"/>
              <a:t>Terminology. on and off are called member functions. As we will see later inside the class definition there are software functions that implements these. And so the functions are ‘members of the class’.</a:t>
            </a:r>
          </a:p>
          <a:p>
            <a:endParaRPr lang="en-US" dirty="0"/>
          </a:p>
          <a:p>
            <a:r>
              <a:rPr lang="en-US" dirty="0"/>
              <a:t>Sven has pointed out to me that writing </a:t>
            </a:r>
            <a:r>
              <a:rPr lang="en-US" sz="1200" dirty="0">
                <a:solidFill>
                  <a:schemeClr val="bg1"/>
                </a:solidFill>
              </a:rPr>
              <a:t>the definition as "Led2 myLed1 = Led2(13);“ makes it easier to see the relationship with definition of a normal variable like "int pin = 13;" which you are familiar with.  Here is where it is useful to think of Led2 as a type.</a:t>
            </a:r>
          </a:p>
          <a:p>
            <a:endParaRPr lang="en-US" dirty="0"/>
          </a:p>
          <a:p>
            <a:r>
              <a:rPr lang="en-US" dirty="0"/>
              <a:t>Do not be confused by the objects … they could be called anything we like … myLed1 .. myLed2 … myLed3 are just my arbitrary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and Off do not make a compelling case but were working up to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class is called Led2 because it was my second go at it and for a time I had two Led classes kicking around.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colour coding (blue, green, red) I have added to the slides for emphasis and learning … do not expect to see these in your Arduino 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2369604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hardly changes.</a:t>
            </a:r>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338517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few slides we will take a peek at some of the code fragments that will give you some insight as to how the class software is written.</a:t>
            </a:r>
          </a:p>
          <a:p>
            <a:r>
              <a:rPr lang="en-US" dirty="0"/>
              <a:t>I do need to emphasize though … these are just code fragments not complete solutions. We will get to the complete solution in part 2 of this talk. </a:t>
            </a:r>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1175731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line is calling a special function in the class called the constructor.</a:t>
            </a:r>
          </a:p>
          <a:p>
            <a:r>
              <a:rPr lang="en-US" dirty="0"/>
              <a:t>Why is it called that ?  .. Not surprisingly because it will construct the object for us</a:t>
            </a:r>
          </a:p>
          <a:p>
            <a:r>
              <a:rPr lang="en-US" dirty="0"/>
              <a:t>What does that mean really? – talk it through  … use an Americanism – the Cookie Cutter … (or Pastry Cutter)</a:t>
            </a:r>
          </a:p>
          <a:p>
            <a:r>
              <a:rPr lang="en-US" dirty="0"/>
              <a:t>Writing the class software is defining the pastry cutter shape. Using the class software is using that pastry cutter to stamp out all of those mince pies you just ate!</a:t>
            </a:r>
          </a:p>
          <a:p>
            <a:r>
              <a:rPr lang="en-US" dirty="0"/>
              <a:t>For a given object you would only call the constructor once, after which the object can be said to exist. </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46493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Introductions – a little bit about myself!</a:t>
            </a:r>
          </a:p>
          <a:p>
            <a:pPr marL="0" indent="0">
              <a:buNone/>
            </a:pPr>
            <a:r>
              <a:rPr lang="en-US" dirty="0"/>
              <a:t>Recently Retired Electrical Engineer</a:t>
            </a:r>
          </a:p>
          <a:p>
            <a:pPr marL="0" indent="0">
              <a:buNone/>
            </a:pPr>
            <a:r>
              <a:rPr lang="en-US" dirty="0"/>
              <a:t>Petrochemicals – first in maintenance and then doing Automation upgrade Projects</a:t>
            </a:r>
          </a:p>
          <a:p>
            <a:pPr marL="0" indent="0">
              <a:buNone/>
            </a:pPr>
            <a:r>
              <a:rPr lang="en-US" dirty="0"/>
              <a:t>Late in career projects were bigger, with bigger teams, and my role was more leadership than hands on.</a:t>
            </a:r>
          </a:p>
          <a:p>
            <a:pPr marL="0" indent="0">
              <a:buNone/>
            </a:pPr>
            <a:endParaRPr lang="en-US" dirty="0"/>
          </a:p>
          <a:p>
            <a:pPr marL="0" indent="0">
              <a:buNone/>
            </a:pPr>
            <a:r>
              <a:rPr lang="en-US" dirty="0"/>
              <a:t>Technically – Networking plus Hardware and Software Integration. Especially safety shutdown systems and fault tolerant design.</a:t>
            </a:r>
          </a:p>
          <a:p>
            <a:pPr marL="0" indent="0">
              <a:buNone/>
            </a:pPr>
            <a:r>
              <a:rPr lang="en-US" dirty="0"/>
              <a:t>Abnormal Situation Management – Ergonomic Factors</a:t>
            </a:r>
          </a:p>
          <a:p>
            <a:pPr marL="0" indent="0">
              <a:buNone/>
            </a:pPr>
            <a:endParaRPr lang="en-US" dirty="0"/>
          </a:p>
          <a:p>
            <a:pPr marL="0" indent="0">
              <a:buNone/>
            </a:pPr>
            <a:r>
              <a:rPr lang="en-US" dirty="0"/>
              <a:t>For the last few years I am back into model railways beginning with a rip and replace control system project!</a:t>
            </a:r>
          </a:p>
          <a:p>
            <a:pPr marL="0" indent="0">
              <a:buNone/>
            </a:pPr>
            <a:r>
              <a:rPr lang="en-US" dirty="0"/>
              <a:t>And.. I am not a professional programmer!</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part of the actual class definition we will be looking at (I have snipped out parts while I Introduce the terminology)</a:t>
            </a:r>
          </a:p>
          <a:p>
            <a:r>
              <a:rPr lang="en-US" b="1" dirty="0"/>
              <a:t>class  class name </a:t>
            </a:r>
            <a:r>
              <a:rPr lang="en-US" b="0" dirty="0"/>
              <a:t>c/w curly </a:t>
            </a:r>
            <a:r>
              <a:rPr lang="en-US" dirty="0"/>
              <a:t>braces just like in a structure.</a:t>
            </a:r>
          </a:p>
          <a:p>
            <a:r>
              <a:rPr lang="en-US" dirty="0"/>
              <a:t>Some variables are declared</a:t>
            </a:r>
            <a:r>
              <a:rPr lang="en-US" b="1" dirty="0"/>
              <a:t> private </a:t>
            </a:r>
            <a:r>
              <a:rPr lang="en-US" dirty="0"/>
              <a:t>.. What does that mean?   They are Inside the shoebox (class) and not available to the outside.</a:t>
            </a:r>
          </a:p>
          <a:p>
            <a:endParaRPr lang="en-US" dirty="0"/>
          </a:p>
          <a:p>
            <a:r>
              <a:rPr lang="en-US" dirty="0"/>
              <a:t>Very important concept here … every time we create a new object it will get its own set of these internal variables</a:t>
            </a:r>
          </a:p>
          <a:p>
            <a:r>
              <a:rPr lang="en-US" dirty="0"/>
              <a:t>The variable names wont conflict and they survive as long as the object sticks around.</a:t>
            </a:r>
          </a:p>
          <a:p>
            <a:r>
              <a:rPr lang="en-US" dirty="0"/>
              <a:t>My naming convention .. Private variables start with an underscore .. Helps me keep it clear.</a:t>
            </a:r>
          </a:p>
          <a:p>
            <a:endParaRPr lang="en-US" dirty="0"/>
          </a:p>
          <a:p>
            <a:r>
              <a:rPr lang="en-US" b="1" dirty="0"/>
              <a:t>Public variables </a:t>
            </a:r>
            <a:r>
              <a:rPr lang="en-US" dirty="0"/>
              <a:t>– are what is visible to us outside the shoebox.  </a:t>
            </a:r>
          </a:p>
          <a:p>
            <a:r>
              <a:rPr lang="en-US" dirty="0"/>
              <a:t>You should recognize the constructor, and the other member functions off() and on()</a:t>
            </a:r>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1372632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line is what we would have in our sketch … it calls the constructor to make our new object</a:t>
            </a:r>
          </a:p>
          <a:p>
            <a:endParaRPr lang="en-US" dirty="0"/>
          </a:p>
          <a:p>
            <a:r>
              <a:rPr lang="en-US" dirty="0"/>
              <a:t>The second line is what happens inside the shoebox .. .the code that implements the constructor.</a:t>
            </a:r>
          </a:p>
          <a:p>
            <a:endParaRPr lang="en-US" dirty="0"/>
          </a:p>
          <a:p>
            <a:r>
              <a:rPr lang="en-US" dirty="0"/>
              <a:t>Key point – every time we call the constructor a ‘new’ object is created and all of the internal class variables for that object are kept separate </a:t>
            </a:r>
          </a:p>
          <a:p>
            <a:r>
              <a:rPr lang="en-US" sz="1200" dirty="0">
                <a:solidFill>
                  <a:schemeClr val="bg1"/>
                </a:solidFill>
              </a:rPr>
              <a:t>The double colon is called the ‘scope resolution’ operator. Here it is letting the compiler know that the function Led2(byte pin) is </a:t>
            </a:r>
            <a:r>
              <a:rPr lang="en-US" sz="1200" b="1" dirty="0">
                <a:solidFill>
                  <a:schemeClr val="bg1"/>
                </a:solidFill>
              </a:rPr>
              <a:t>within the scope of </a:t>
            </a:r>
            <a:r>
              <a:rPr lang="en-US" sz="1200" dirty="0">
                <a:solidFill>
                  <a:schemeClr val="bg1"/>
                </a:solidFill>
              </a:rPr>
              <a:t>the class Led2.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Notice the constructor has the same name as the class .. And it does not return a type.  </a:t>
            </a:r>
            <a:endParaRPr lang="en-US" dirty="0"/>
          </a:p>
          <a:p>
            <a:endParaRPr lang="en-US" dirty="0"/>
          </a:p>
          <a:p>
            <a:r>
              <a:rPr lang="en-US" dirty="0"/>
              <a:t>Recall the meaning of the leading underscore which in this case is trivial. (Sometimes we might do validity checking before saving it.)</a:t>
            </a:r>
          </a:p>
          <a:p>
            <a:r>
              <a:rPr lang="en-US" dirty="0"/>
              <a:t>I hope people are underwhelmed with this … When we call the constructor it will set aside memory locations for the private variables and if we tell it to it will assign values to them.</a:t>
            </a:r>
          </a:p>
          <a:p>
            <a:r>
              <a:rPr lang="en-US" dirty="0"/>
              <a:t>In this case we are setting _pin and then using the standard Arduino function called pinMode. Note we have not actually sett the output to a value (yet).</a:t>
            </a:r>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3803255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 hope people are underwhelmed with this … the on property is just setting private internal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Inside the shoebox </a:t>
            </a:r>
            <a:r>
              <a:rPr lang="en-US" sz="1200" b="1" dirty="0">
                <a:solidFill>
                  <a:srgbClr val="C00000"/>
                </a:solidFill>
              </a:rPr>
              <a:t>on()</a:t>
            </a:r>
            <a:r>
              <a:rPr lang="en-US" sz="1200" dirty="0">
                <a:solidFill>
                  <a:schemeClr val="tx1"/>
                </a:solidFill>
              </a:rPr>
              <a:t> is a function that sets the private internal variable </a:t>
            </a:r>
            <a:r>
              <a:rPr lang="en-US" sz="1200" dirty="0">
                <a:solidFill>
                  <a:srgbClr val="C00000"/>
                </a:solidFill>
              </a:rPr>
              <a:t>_state </a:t>
            </a:r>
            <a:r>
              <a:rPr lang="en-US" sz="1200" dirty="0">
                <a:solidFill>
                  <a:schemeClr val="tx1"/>
                </a:solidFill>
              </a:rPr>
              <a:t>and </a:t>
            </a:r>
            <a:r>
              <a:rPr lang="en-US" sz="1200" dirty="0">
                <a:solidFill>
                  <a:srgbClr val="C00000"/>
                </a:solidFill>
              </a:rPr>
              <a:t>_blink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I probably could have just made _state a public variable (not private) and then we could write to it directly.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Generally doing this is a poor idea as doing so does not allow the possibility of error checking and users could enter values you are not expecting.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I think it is better to have a function .. (which might have a value passed 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The function can do error checking and only then set the private variable.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838898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Terminology first …. Property vs Method </a:t>
            </a:r>
            <a:r>
              <a:rPr lang="en-US" dirty="0"/>
              <a:t>… often misused and yes I do fall into this trap. </a:t>
            </a:r>
          </a:p>
          <a:p>
            <a:r>
              <a:rPr lang="en-US" dirty="0"/>
              <a:t>Basically an object property is something that has a value. The value can be set (written to) or read (obtained from) the object.</a:t>
            </a:r>
          </a:p>
          <a:p>
            <a:r>
              <a:rPr lang="en-US" dirty="0"/>
              <a:t>Compare this to a method which just does something.  Note the update method above has a return type of ‘void’ (you don’t read its value) and also did not need any passed parameter (you don’t set a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class properties and methods can both be implemented as functions. In some other languages the compiler can help with get and set of properties but not with the Arduino.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update method is where it all happens. In our main sketch we would call the update method for each object frequently  (in your loop code)</a:t>
            </a:r>
          </a:p>
          <a:p>
            <a:r>
              <a:rPr lang="en-US" dirty="0"/>
              <a:t>Lets go through what update is doing … </a:t>
            </a:r>
          </a:p>
          <a:p>
            <a:r>
              <a:rPr lang="en-US" dirty="0"/>
              <a:t>Talk it through as text box builds up in several stages. </a:t>
            </a:r>
          </a:p>
          <a:p>
            <a:r>
              <a:rPr lang="en-US" dirty="0"/>
              <a:t>Be sure to differentiate between the class definition (the pastry cutter) and the specific object (the mince pie)</a:t>
            </a:r>
          </a:p>
          <a:p>
            <a:r>
              <a:rPr lang="en-US" dirty="0"/>
              <a:t>(ignore the calculation of _</a:t>
            </a:r>
            <a:r>
              <a:rPr lang="en-US" dirty="0" err="1"/>
              <a:t>nextTime</a:t>
            </a:r>
            <a:r>
              <a:rPr lang="en-US" dirty="0"/>
              <a:t> until last just to avoid confusing things)   - it uses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1814358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complete working sketch.</a:t>
            </a:r>
          </a:p>
          <a:p>
            <a:endParaRPr lang="en-US" dirty="0"/>
          </a:p>
          <a:p>
            <a:r>
              <a:rPr lang="en-US" dirty="0"/>
              <a:t>In part two we will spend time to go through this and take a look at the code inside the shoebox (including other properties not shown)</a:t>
            </a:r>
          </a:p>
          <a:p>
            <a:r>
              <a:rPr lang="en-US" dirty="0"/>
              <a:t>The above is actually a bit of a tease because so far we did not talk about setting the </a:t>
            </a:r>
            <a:r>
              <a:rPr lang="en-US" dirty="0" err="1"/>
              <a:t>onTime</a:t>
            </a:r>
            <a:r>
              <a:rPr lang="en-US" dirty="0"/>
              <a:t> or the </a:t>
            </a:r>
            <a:r>
              <a:rPr lang="en-US" dirty="0" err="1"/>
              <a:t>offTime</a:t>
            </a:r>
            <a:r>
              <a:rPr lang="en-US" dirty="0"/>
              <a:t> as shown.</a:t>
            </a:r>
          </a:p>
          <a:p>
            <a:endParaRPr lang="en-US" dirty="0"/>
          </a:p>
          <a:p>
            <a:r>
              <a:rPr lang="en-US" dirty="0"/>
              <a:t>Main reason for showing this now is to emphasize the point that using an object oriented approach simplifies your code</a:t>
            </a:r>
          </a:p>
          <a:p>
            <a:r>
              <a:rPr lang="en-US" dirty="0"/>
              <a:t>The nitty gritty internal workings (the complex stuff) is hidden inside the class and the objects we create … but we don’t need to know how they work unless we want to</a:t>
            </a:r>
          </a:p>
          <a:p>
            <a:r>
              <a:rPr lang="en-US" dirty="0"/>
              <a:t>Hopefully you will agree that our ability to comprehend what this sketch does is much simplified.   We do not need to know about </a:t>
            </a:r>
            <a:r>
              <a:rPr lang="en-US" dirty="0" err="1"/>
              <a:t>millis</a:t>
            </a:r>
            <a:r>
              <a:rPr lang="en-US" dirty="0"/>
              <a:t> … and time delays</a:t>
            </a:r>
          </a:p>
          <a:p>
            <a:r>
              <a:rPr lang="en-US" dirty="0"/>
              <a:t>Also you should see that I can create as many objects as I need .. Using different pins for outputs .. </a:t>
            </a:r>
          </a:p>
          <a:p>
            <a:r>
              <a:rPr lang="en-US" dirty="0"/>
              <a:t>The blink rate of them all is quite independent and does not  block or hang up the loop code in any way. </a:t>
            </a:r>
          </a:p>
          <a:p>
            <a:r>
              <a:rPr lang="en-US" dirty="0"/>
              <a:t>The loop code could easily be calling the update method on 3 different LED’s plus a Servo to boot (taking just 4 lines of loop code)</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72330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near the end … making my case.</a:t>
            </a:r>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123008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each line one at a time</a:t>
            </a:r>
          </a:p>
          <a:p>
            <a:r>
              <a:rPr lang="en-US" dirty="0"/>
              <a:t>There may be others but I cant think of them.</a:t>
            </a:r>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915098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interest of a balance there are reasons not to use classes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Classes are still programs and programs can have bugs in them.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4073683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builds up.</a:t>
            </a:r>
          </a:p>
          <a:p>
            <a:endParaRPr lang="en-US" dirty="0"/>
          </a:p>
          <a:p>
            <a:r>
              <a:rPr lang="en-US" dirty="0"/>
              <a:t>The last point … is to emphasize that nobody is born knowing this stuff.  </a:t>
            </a:r>
          </a:p>
          <a:p>
            <a:r>
              <a:rPr lang="en-US" dirty="0"/>
              <a:t>It is all learned and if you are curious enough and ask enough questions it you can do it.</a:t>
            </a:r>
          </a:p>
          <a:p>
            <a:r>
              <a:rPr lang="en-US" dirty="0"/>
              <a:t>  </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4237062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Wrapping it up</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291804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Introductions – a little bit about myself!</a:t>
            </a:r>
          </a:p>
          <a:p>
            <a:r>
              <a:rPr lang="en-US" dirty="0"/>
              <a:t>Train connections run deep in the family.</a:t>
            </a:r>
          </a:p>
          <a:p>
            <a:r>
              <a:rPr lang="en-US" dirty="0"/>
              <a:t>Living in Canada now but I was born in Widnes where my maternal Grandad drove (heavy freight) steam engines for his whole life.</a:t>
            </a:r>
          </a:p>
          <a:p>
            <a:r>
              <a:rPr lang="en-US" dirty="0"/>
              <a:t>Picture is of me on a class 8F – probably scared to death at being so high up.</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3741177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Move this slide up in the deck to wherever I want to take a 5 minute break.</a:t>
            </a:r>
          </a:p>
          <a:p>
            <a:pPr marL="228600" indent="-228600">
              <a:lnSpc>
                <a:spcPct val="80000"/>
              </a:lnSpc>
            </a:pPr>
            <a:endParaRPr lang="en-US" altLang="en-US" sz="1000" b="1" dirty="0"/>
          </a:p>
          <a:p>
            <a:pPr marL="228600" indent="-228600">
              <a:lnSpc>
                <a:spcPct val="80000"/>
              </a:lnSpc>
            </a:pPr>
            <a:endParaRPr lang="en-US" altLang="en-US" sz="1000" b="1" dirty="0"/>
          </a:p>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people that this can be about modelling on railways. </a:t>
            </a:r>
          </a:p>
          <a:p>
            <a:r>
              <a:rPr lang="en-US" dirty="0"/>
              <a:t>It is not just deep in the weeds Arduino programming.</a:t>
            </a:r>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3999725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interface – 5 buttons .. One speed control potentiometer one LCD screen (With 6 separate data regions showing 6 status items) 3 LED’s for when turntable bridge is in a specific position.</a:t>
            </a:r>
          </a:p>
          <a:p>
            <a:r>
              <a:rPr lang="en-US" dirty="0"/>
              <a:t>Other Inputs – 3 HALL effect sensors on outside of turntable well … detect micro magnets attached to each end of the bridge as it rotates.</a:t>
            </a:r>
          </a:p>
          <a:p>
            <a:r>
              <a:rPr lang="en-US" dirty="0"/>
              <a:t>Other outputs – DC motor control direction and speed control.</a:t>
            </a:r>
          </a:p>
          <a:p>
            <a:r>
              <a:rPr lang="en-US" dirty="0"/>
              <a:t>Logic – depending on button press move in the correct direction until hall effect sensor is detected.</a:t>
            </a:r>
          </a:p>
          <a:p>
            <a:endParaRPr lang="en-US" dirty="0"/>
          </a:p>
          <a:p>
            <a:r>
              <a:rPr lang="en-US" dirty="0"/>
              <a:t>All controlled by one Arduino NANO.</a:t>
            </a:r>
          </a:p>
        </p:txBody>
      </p:sp>
      <p:sp>
        <p:nvSpPr>
          <p:cNvPr id="4" name="Slide Number Placeholder 3"/>
          <p:cNvSpPr>
            <a:spLocks noGrp="1"/>
          </p:cNvSpPr>
          <p:nvPr>
            <p:ph type="sldNum" sz="quarter" idx="5"/>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1631638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a fundamental part of Object Oriented Programming and we will be covering this topic in two parts.</a:t>
            </a:r>
          </a:p>
          <a:p>
            <a:r>
              <a:rPr lang="en-US" dirty="0"/>
              <a:t>- In this first part … develop the general concepts  … look at some code fragments to understand how it works …</a:t>
            </a:r>
          </a:p>
          <a:p>
            <a:r>
              <a:rPr lang="en-US" dirty="0"/>
              <a:t>- In a second presentation I will go through a complete example … with some live demos of class programming.  </a:t>
            </a:r>
          </a:p>
          <a:p>
            <a:r>
              <a:rPr lang="en-US" dirty="0"/>
              <a:t>- Agenda  Review above</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88880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builds up in steps .. .talk about each item as it appears. </a:t>
            </a:r>
          </a:p>
          <a:p>
            <a:r>
              <a:rPr lang="en-US" dirty="0"/>
              <a:t>The final software for this did not just appear to me in a vision … there were many iterations of it and countless problems to be solved along the way.</a:t>
            </a:r>
          </a:p>
          <a:p>
            <a:r>
              <a:rPr lang="en-US" dirty="0"/>
              <a:t>As the code got bigger it became more difficult to maintain (more importantly difficult to understand) .. If I left it for a few days it was difficult to get back immersed in it.</a:t>
            </a:r>
          </a:p>
          <a:p>
            <a:r>
              <a:rPr lang="en-US" dirty="0"/>
              <a:t>I had read about class programming, and I know that I had used software classes … but now it was time to write my own!</a:t>
            </a:r>
          </a:p>
          <a:p>
            <a:endParaRPr lang="en-US" dirty="0"/>
          </a:p>
          <a:p>
            <a:r>
              <a:rPr lang="en-US" dirty="0"/>
              <a:t>Initially It was a self assigned study … told myself “I am going to learn this!” …. Which very quickly became “Wow .. This is so much easier”</a:t>
            </a:r>
          </a:p>
          <a:p>
            <a:r>
              <a:rPr lang="en-US" dirty="0"/>
              <a:t>My objective here … is to make the case for using Class programming in certain situations</a:t>
            </a:r>
          </a:p>
          <a:p>
            <a:r>
              <a:rPr lang="en-US" dirty="0"/>
              <a:t>And hopefully take a lot of the mystery out of it.</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44844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classes do I end up creating.?</a:t>
            </a:r>
          </a:p>
          <a:p>
            <a:r>
              <a:rPr lang="en-US" dirty="0"/>
              <a:t>Talk them through – very high level. Each one evolved to fill a need.</a:t>
            </a:r>
          </a:p>
          <a:p>
            <a:r>
              <a:rPr lang="en-US" dirty="0"/>
              <a:t>There a few themes that might already be apparent to you.</a:t>
            </a:r>
          </a:p>
          <a:p>
            <a:pPr marL="171450" indent="-171450">
              <a:buFontTx/>
              <a:buChar char="-"/>
            </a:pPr>
            <a:r>
              <a:rPr lang="en-US" dirty="0"/>
              <a:t>None of the above is a complete program … but each is like a ‘LEGO BRICK’ which we can use to build something bigger</a:t>
            </a:r>
          </a:p>
          <a:p>
            <a:pPr marL="171450" indent="-171450">
              <a:buFontTx/>
              <a:buChar char="-"/>
            </a:pPr>
            <a:r>
              <a:rPr lang="en-US" dirty="0"/>
              <a:t>No calls to delay()     (say a few words what delay() does)     LED blinking example</a:t>
            </a:r>
          </a:p>
          <a:p>
            <a:pPr marL="171450" indent="-171450">
              <a:buFontTx/>
              <a:buChar char="-"/>
            </a:pPr>
            <a:r>
              <a:rPr lang="en-US" dirty="0"/>
              <a:t>Complexity can be hidden inside these LEGO BRICKS and it is not necessary to see that complexity to use the bricks.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50052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First line is from previous page – the class does not use delay() … so what?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Next shows LED blink example which is part of the Arduino IDE (Basic Examples)</a:t>
            </a:r>
          </a:p>
          <a:p>
            <a:pPr marL="171450" indent="-171450">
              <a:buFontTx/>
              <a:buChar char="-"/>
            </a:pPr>
            <a:endParaRPr lang="en-US" dirty="0"/>
          </a:p>
          <a:p>
            <a:pPr marL="171450" indent="-171450">
              <a:buFontTx/>
              <a:buChar char="-"/>
            </a:pPr>
            <a:r>
              <a:rPr lang="en-US" dirty="0"/>
              <a:t>Say a few words what delay(1000) does – soaks up CPU cycles for one second. (1000 </a:t>
            </a:r>
            <a:r>
              <a:rPr lang="en-US" dirty="0" err="1"/>
              <a:t>ms</a:t>
            </a:r>
            <a:r>
              <a:rPr lang="en-US" dirty="0"/>
              <a:t>) </a:t>
            </a:r>
          </a:p>
          <a:p>
            <a:pPr marL="171450" indent="-171450">
              <a:buFontTx/>
              <a:buChar char="-"/>
            </a:pPr>
            <a:r>
              <a:rPr lang="en-US" dirty="0"/>
              <a:t>The loop is not looping – so our sketch cannot monitor sensors or buttons blinking LED’s and controlling our motor</a:t>
            </a:r>
          </a:p>
          <a:p>
            <a:pPr marL="171450" indent="-171450">
              <a:buFontTx/>
              <a:buChar char="-"/>
            </a:pPr>
            <a:r>
              <a:rPr lang="en-US" dirty="0"/>
              <a:t>In order to do those things continuously we need to find ways of not using delay()</a:t>
            </a:r>
          </a:p>
          <a:p>
            <a:pPr marL="171450" indent="-171450">
              <a:buFontTx/>
              <a:buChar char="-"/>
            </a:pPr>
            <a:endParaRPr lang="en-US" b="1" u="sng" dirty="0"/>
          </a:p>
          <a:p>
            <a:pPr marL="171450" indent="-171450">
              <a:buFontTx/>
              <a:buChar char="-"/>
            </a:pPr>
            <a:r>
              <a:rPr lang="en-US" b="1" u="sng" dirty="0"/>
              <a:t>And that is what I am referring to.</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73951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fundamentals to build on. Part of this is getting us familiar with the vocabulary.</a:t>
            </a:r>
          </a:p>
          <a:p>
            <a:r>
              <a:rPr lang="en-US" dirty="0"/>
              <a:t>Later when I talk about a variable Type … I want everyone to know what that I am referring to.</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2552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Structures are commonly used to handle related data as though it were a single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restricted to just two strings as shown .. Could be int, float etc. One structure could have many different component parts.</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417450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03E3-867B-424E-8684-7BB628D345D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D29A6CC-6E9E-4CF2-9D3D-76BF98E376E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0299CC5-6B58-4B49-81E4-D791B8834BD7}"/>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5" name="Footer Placeholder 4">
            <a:extLst>
              <a:ext uri="{FF2B5EF4-FFF2-40B4-BE49-F238E27FC236}">
                <a16:creationId xmlns:a16="http://schemas.microsoft.com/office/drawing/2014/main" id="{B307F610-E0AA-4553-BF1D-153B69155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722F4-4553-44BD-9722-F1071A5E0224}"/>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35547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B76B-E6DE-49A9-AC95-13F0FDF28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E2F93-A896-4D7C-ACC4-952C2A638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0218E-C902-4630-A210-A99785EB4772}"/>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5" name="Footer Placeholder 4">
            <a:extLst>
              <a:ext uri="{FF2B5EF4-FFF2-40B4-BE49-F238E27FC236}">
                <a16:creationId xmlns:a16="http://schemas.microsoft.com/office/drawing/2014/main" id="{47365467-F792-440F-A510-36792525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217C3-CE83-433E-BC54-8955C9B436A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878891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F05E-4A84-4D42-8DD2-FA76517BBE1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F1D68E3-9240-4155-80CA-E184AE5D3DA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6E3FE-8F3C-42D9-B311-A3998169D6F7}"/>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5" name="Footer Placeholder 4">
            <a:extLst>
              <a:ext uri="{FF2B5EF4-FFF2-40B4-BE49-F238E27FC236}">
                <a16:creationId xmlns:a16="http://schemas.microsoft.com/office/drawing/2014/main" id="{ACEA0B63-60B1-4D26-B673-F0F11613A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EFF1-58B9-4EB3-A726-2C526C8A7B70}"/>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374932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BC95-F500-4CCB-A368-4347D3877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469AD-46F4-4BA7-8364-8E0A4E8F3DC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8B662-AD6E-42ED-8DC0-37EB3AA0FE3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12D04-8654-4F7C-83CC-52AEB63C080C}"/>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6" name="Footer Placeholder 5">
            <a:extLst>
              <a:ext uri="{FF2B5EF4-FFF2-40B4-BE49-F238E27FC236}">
                <a16:creationId xmlns:a16="http://schemas.microsoft.com/office/drawing/2014/main" id="{59CC868E-AFBF-4630-A20B-11533EA82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DE625-5504-4DC7-B719-9D446BE7A226}"/>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47740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6F3A-89E2-46F2-97AD-2AB5179B297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9F0D1-AC6C-4E7C-AEA2-EBDEF995B7E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FB710-5666-44FB-B280-CA4E3680D09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E62F97-C3EF-48D2-AD69-9D783507EC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C5689-D50E-4B4D-AEAB-CDDC9B46A1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EFACB-D9F0-4746-9C27-E3E28107EFB8}"/>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8" name="Footer Placeholder 7">
            <a:extLst>
              <a:ext uri="{FF2B5EF4-FFF2-40B4-BE49-F238E27FC236}">
                <a16:creationId xmlns:a16="http://schemas.microsoft.com/office/drawing/2014/main" id="{90B67693-85AF-4F6D-9E56-8E8E5C345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30D8AD-ABC8-4966-90B4-0DB489F8CCF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488637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2AF4-7D5F-4E63-A042-4601CC3A8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6E3DB0-7BB9-451B-A171-1EAAF19ABCE0}"/>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4" name="Footer Placeholder 3">
            <a:extLst>
              <a:ext uri="{FF2B5EF4-FFF2-40B4-BE49-F238E27FC236}">
                <a16:creationId xmlns:a16="http://schemas.microsoft.com/office/drawing/2014/main" id="{F478B1F2-D20D-4DE7-979C-AE6D5BAC2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1A209-9B1C-44AF-8CFA-90F37A99EE5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27328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69A03-E60C-4E8A-8C8A-AA56803C11B5}"/>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3" name="Footer Placeholder 2">
            <a:extLst>
              <a:ext uri="{FF2B5EF4-FFF2-40B4-BE49-F238E27FC236}">
                <a16:creationId xmlns:a16="http://schemas.microsoft.com/office/drawing/2014/main" id="{44C97AA1-F997-4C08-A79C-D55D41D84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5E6D9-0983-4DD4-8096-BC748C38B02D}"/>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152203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5CDA-825D-4C36-9A68-0CDF7C2BC4C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FC55A3-49FF-4CEF-AF93-DE50873822D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65B8E-508B-4A10-B555-4C6756F4051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697647-DB62-48B9-91A1-9AF8CFE0C636}"/>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6" name="Footer Placeholder 5">
            <a:extLst>
              <a:ext uri="{FF2B5EF4-FFF2-40B4-BE49-F238E27FC236}">
                <a16:creationId xmlns:a16="http://schemas.microsoft.com/office/drawing/2014/main" id="{FAA068C4-F90C-4403-AC10-23A3C8A6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CFFE1-582A-4D1C-B06A-F0D239D14867}"/>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379360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7A1D-848D-449C-9308-31CD7D895C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C0F9788-B663-4F5F-B8B2-A6B36FFB24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D695344-8922-4D3D-80CE-A78F12F17C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A44080-3DAE-48F1-B1E7-6D2B0A7974EA}"/>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6" name="Footer Placeholder 5">
            <a:extLst>
              <a:ext uri="{FF2B5EF4-FFF2-40B4-BE49-F238E27FC236}">
                <a16:creationId xmlns:a16="http://schemas.microsoft.com/office/drawing/2014/main" id="{46D89CAB-D61A-4E67-9D92-D3CF7BE85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27941-0869-4262-9858-B2A157B5170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6989364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617-975E-4887-9ED2-1013875FA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5F3F5-CA45-4160-A046-04C75CD34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BAC29-6A74-4B31-A2D9-E87D71BC21E5}"/>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5" name="Footer Placeholder 4">
            <a:extLst>
              <a:ext uri="{FF2B5EF4-FFF2-40B4-BE49-F238E27FC236}">
                <a16:creationId xmlns:a16="http://schemas.microsoft.com/office/drawing/2014/main" id="{2F86BD8F-ADD4-47FB-8108-1E1A7E653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A2DEA-B7FE-465E-A028-2952B64D2202}"/>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12134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BEADA-A2E0-4DF4-9456-7E550200A9F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43E5BD-749B-4B12-BC15-E8407679FE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358C7-5B15-458F-9310-5419F0BC8494}"/>
              </a:ext>
            </a:extLst>
          </p:cNvPr>
          <p:cNvSpPr>
            <a:spLocks noGrp="1"/>
          </p:cNvSpPr>
          <p:nvPr>
            <p:ph type="dt" sz="half" idx="10"/>
          </p:nvPr>
        </p:nvSpPr>
        <p:spPr/>
        <p:txBody>
          <a:bodyPr/>
          <a:lstStyle/>
          <a:p>
            <a:fld id="{43EB6DB1-3762-4EFC-B5CC-AD4013139066}" type="datetimeFigureOut">
              <a:rPr lang="en-US" smtClean="0"/>
              <a:t>1/10/2022</a:t>
            </a:fld>
            <a:endParaRPr lang="en-US"/>
          </a:p>
        </p:txBody>
      </p:sp>
      <p:sp>
        <p:nvSpPr>
          <p:cNvPr id="5" name="Footer Placeholder 4">
            <a:extLst>
              <a:ext uri="{FF2B5EF4-FFF2-40B4-BE49-F238E27FC236}">
                <a16:creationId xmlns:a16="http://schemas.microsoft.com/office/drawing/2014/main" id="{80FB098D-1EDB-4DA3-AFB9-FE0025C56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3118-B3DD-41E6-B939-40D91751C195}"/>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9133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67421-F850-4E1D-8459-63E497CDF59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FA7B66-78EB-4867-8C78-B78F9575BE3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41029-158F-4C49-AD09-37C5AB920DA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3EB6DB1-3762-4EFC-B5CC-AD4013139066}" type="datetimeFigureOut">
              <a:rPr lang="en-US" smtClean="0"/>
              <a:t>1/10/2022</a:t>
            </a:fld>
            <a:endParaRPr lang="en-US"/>
          </a:p>
        </p:txBody>
      </p:sp>
      <p:sp>
        <p:nvSpPr>
          <p:cNvPr id="5" name="Footer Placeholder 4">
            <a:extLst>
              <a:ext uri="{FF2B5EF4-FFF2-40B4-BE49-F238E27FC236}">
                <a16:creationId xmlns:a16="http://schemas.microsoft.com/office/drawing/2014/main" id="{5F98F8A9-C7A5-4FC3-A3A9-E8FD6602223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FA259-ACFE-48C4-87BE-7104615BFD3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DFCF24F-ACF2-4F11-9D5B-26F9EC41F092}" type="slidenum">
              <a:rPr lang="en-US" smtClean="0"/>
              <a:t>‹#›</a:t>
            </a:fld>
            <a:endParaRPr lang="en-US"/>
          </a:p>
        </p:txBody>
      </p:sp>
    </p:spTree>
    <p:extLst>
      <p:ext uri="{BB962C8B-B14F-4D97-AF65-F5344CB8AC3E}">
        <p14:creationId xmlns:p14="http://schemas.microsoft.com/office/powerpoint/2010/main" val="3190977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mypractic.com/lesson-7-classes-in-c-language-for-arduino-button-as-an-object/"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hyperlink" Target="https://www.guru99.com/cpp-classes-objects.html" TargetMode="External"/><Relationship Id="rId5" Type="http://schemas.openxmlformats.org/officeDocument/2006/relationships/hyperlink" Target="https://www.tutorialspoint.com/cplusplus/cpp_conditional_operator.htm" TargetMode="External"/><Relationship Id="rId10" Type="http://schemas.openxmlformats.org/officeDocument/2006/relationships/image" Target="../media/image7.png"/><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5.xml"/><Relationship Id="rId7" Type="http://schemas.openxmlformats.org/officeDocument/2006/relationships/slide" Target="slide2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5.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2514599" cy="380084"/>
          </a:xfrm>
          <a:solidFill>
            <a:schemeClr val="accent6">
              <a:lumMod val="75000"/>
            </a:schemeClr>
          </a:solidFill>
        </p:spPr>
        <p:txBody>
          <a:bodyPr anchor="ctr" anchorCtr="0">
            <a:normAutofit fontScale="77500" lnSpcReduction="20000"/>
          </a:bodyPr>
          <a:lstStyle/>
          <a:p>
            <a:r>
              <a:rPr lang="en-US" dirty="0">
                <a:solidFill>
                  <a:schemeClr val="tx1"/>
                </a:solidFill>
              </a:rPr>
              <a:t>Part 1: Introduction</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2633" y="133350"/>
            <a:ext cx="7016194" cy="763525"/>
          </a:xfrm>
        </p:spPr>
        <p:txBody>
          <a:bodyPr>
            <a:normAutofit/>
          </a:bodyPr>
          <a:lstStyle/>
          <a:p>
            <a:r>
              <a:rPr lang="en-US" dirty="0"/>
              <a:t>Ground Work</a:t>
            </a:r>
          </a:p>
        </p:txBody>
      </p:sp>
      <p:sp>
        <p:nvSpPr>
          <p:cNvPr id="5" name="Content Placeholder 4"/>
          <p:cNvSpPr>
            <a:spLocks noGrp="1"/>
          </p:cNvSpPr>
          <p:nvPr>
            <p:ph idx="1"/>
          </p:nvPr>
        </p:nvSpPr>
        <p:spPr>
          <a:xfrm>
            <a:off x="381000" y="896875"/>
            <a:ext cx="7162800" cy="455675"/>
          </a:xfrm>
        </p:spPr>
        <p:txBody>
          <a:bodyPr>
            <a:normAutofit lnSpcReduction="10000"/>
          </a:bodyPr>
          <a:lstStyle/>
          <a:p>
            <a:pPr marL="0" indent="0">
              <a:buNone/>
            </a:pPr>
            <a:r>
              <a:rPr lang="en-US" sz="2400" dirty="0"/>
              <a:t>Variable </a:t>
            </a:r>
            <a:r>
              <a:rPr lang="en-US" sz="2400" b="1" dirty="0"/>
              <a:t>Types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34063D59-D66A-418F-97B9-15F8CC617466}"/>
              </a:ext>
            </a:extLst>
          </p:cNvPr>
          <p:cNvSpPr txBox="1"/>
          <p:nvPr/>
        </p:nvSpPr>
        <p:spPr>
          <a:xfrm>
            <a:off x="368725" y="3851531"/>
            <a:ext cx="7074693" cy="1015663"/>
          </a:xfrm>
          <a:prstGeom prst="rect">
            <a:avLst/>
          </a:prstGeom>
          <a:noFill/>
        </p:spPr>
        <p:txBody>
          <a:bodyPr wrap="square">
            <a:spAutoFit/>
          </a:bodyPr>
          <a:lstStyle/>
          <a:p>
            <a:r>
              <a:rPr lang="en-US" dirty="0"/>
              <a:t>This is ‘bread and butter’ for programming in Arduino (and C++) </a:t>
            </a:r>
          </a:p>
          <a:p>
            <a:pPr marL="228600"/>
            <a:r>
              <a:rPr lang="en-US" sz="1400" b="1" dirty="0">
                <a:solidFill>
                  <a:srgbClr val="C00000"/>
                </a:solidFill>
                <a:latin typeface="Courier New" panose="02070309020205020404" pitchFamily="49" charset="0"/>
                <a:cs typeface="Courier New" panose="02070309020205020404" pitchFamily="49" charset="0"/>
              </a:rPr>
              <a:t>int</a:t>
            </a:r>
            <a:r>
              <a:rPr lang="en-US" sz="1400" dirty="0">
                <a:solidFill>
                  <a:srgbClr val="0066FF"/>
                </a:solidFill>
                <a:latin typeface="Courier New" panose="02070309020205020404" pitchFamily="49" charset="0"/>
                <a:cs typeface="Courier New" panose="02070309020205020404" pitchFamily="49" charset="0"/>
              </a:rPr>
              <a:t>    x = 5;              // normally a 16 bit integer</a:t>
            </a:r>
          </a:p>
          <a:p>
            <a:pPr marL="228600"/>
            <a:r>
              <a:rPr lang="en-US" sz="1400" b="1" dirty="0">
                <a:solidFill>
                  <a:srgbClr val="C00000"/>
                </a:solidFill>
                <a:latin typeface="Courier New" panose="02070309020205020404" pitchFamily="49" charset="0"/>
                <a:cs typeface="Courier New" panose="02070309020205020404" pitchFamily="49" charset="0"/>
              </a:rPr>
              <a:t>bool</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isPlaying</a:t>
            </a:r>
            <a:r>
              <a:rPr lang="en-US" sz="1400" dirty="0">
                <a:solidFill>
                  <a:srgbClr val="0066FF"/>
                </a:solidFill>
                <a:latin typeface="Courier New" panose="02070309020205020404" pitchFamily="49" charset="0"/>
                <a:cs typeface="Courier New" panose="02070309020205020404" pitchFamily="49" charset="0"/>
              </a:rPr>
              <a:t> = false;  // a Boolean is true/false</a:t>
            </a:r>
          </a:p>
          <a:p>
            <a:pPr marL="228600"/>
            <a:r>
              <a:rPr lang="en-US" sz="1400" b="1" dirty="0">
                <a:solidFill>
                  <a:srgbClr val="C00000"/>
                </a:solidFill>
                <a:latin typeface="Courier New" panose="02070309020205020404" pitchFamily="49" charset="0"/>
                <a:cs typeface="Courier New" panose="02070309020205020404" pitchFamily="49" charset="0"/>
              </a:rPr>
              <a:t>string</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fname</a:t>
            </a:r>
            <a:r>
              <a:rPr lang="en-US" sz="1400" dirty="0">
                <a:solidFill>
                  <a:srgbClr val="0066FF"/>
                </a:solidFill>
                <a:latin typeface="Courier New" panose="02070309020205020404" pitchFamily="49" charset="0"/>
                <a:cs typeface="Courier New" panose="02070309020205020404" pitchFamily="49" charset="0"/>
              </a:rPr>
              <a:t> = “Fred”;     // a string represents text</a:t>
            </a:r>
          </a:p>
        </p:txBody>
      </p:sp>
      <p:sp>
        <p:nvSpPr>
          <p:cNvPr id="8" name="TextBox 7">
            <a:extLst>
              <a:ext uri="{FF2B5EF4-FFF2-40B4-BE49-F238E27FC236}">
                <a16:creationId xmlns:a16="http://schemas.microsoft.com/office/drawing/2014/main" id="{8E20311F-D1CB-42E8-9D2B-C42F47A4EDEE}"/>
              </a:ext>
            </a:extLst>
          </p:cNvPr>
          <p:cNvSpPr txBox="1"/>
          <p:nvPr/>
        </p:nvSpPr>
        <p:spPr>
          <a:xfrm>
            <a:off x="2345827" y="896875"/>
            <a:ext cx="4953000" cy="1477328"/>
          </a:xfrm>
          <a:prstGeom prst="rect">
            <a:avLst/>
          </a:prstGeom>
          <a:noFill/>
        </p:spPr>
        <p:txBody>
          <a:bodyPr wrap="square">
            <a:spAutoFit/>
          </a:bodyPr>
          <a:lstStyle/>
          <a:p>
            <a:pPr marL="457200" lvl="1">
              <a:spcBef>
                <a:spcPts val="0"/>
              </a:spcBef>
            </a:pPr>
            <a:r>
              <a:rPr lang="en-US" dirty="0">
                <a:solidFill>
                  <a:srgbClr val="C00000"/>
                </a:solidFill>
              </a:rPr>
              <a:t>i</a:t>
            </a:r>
            <a:r>
              <a:rPr lang="en-US" sz="1800" dirty="0">
                <a:solidFill>
                  <a:srgbClr val="C00000"/>
                </a:solidFill>
              </a:rPr>
              <a:t>nt</a:t>
            </a:r>
            <a:r>
              <a:rPr lang="en-US" sz="1800" dirty="0"/>
              <a:t>    for Integer</a:t>
            </a:r>
          </a:p>
          <a:p>
            <a:pPr marL="457200" lvl="1">
              <a:spcBef>
                <a:spcPts val="0"/>
              </a:spcBef>
            </a:pPr>
            <a:r>
              <a:rPr lang="en-US" sz="1800" dirty="0">
                <a:solidFill>
                  <a:srgbClr val="C00000"/>
                </a:solidFill>
              </a:rPr>
              <a:t>bool</a:t>
            </a:r>
            <a:r>
              <a:rPr lang="en-US" sz="1800" dirty="0"/>
              <a:t> for Boolean</a:t>
            </a:r>
          </a:p>
          <a:p>
            <a:pPr marL="457200" lvl="1">
              <a:spcBef>
                <a:spcPts val="0"/>
              </a:spcBef>
            </a:pPr>
            <a:r>
              <a:rPr lang="en-US" sz="1800" dirty="0">
                <a:solidFill>
                  <a:srgbClr val="C00000"/>
                </a:solidFill>
              </a:rPr>
              <a:t>string</a:t>
            </a:r>
            <a:r>
              <a:rPr lang="en-US" sz="1800" dirty="0"/>
              <a:t>   for textual data</a:t>
            </a:r>
          </a:p>
          <a:p>
            <a:pPr marL="457200" lvl="1">
              <a:spcBef>
                <a:spcPts val="0"/>
              </a:spcBef>
            </a:pPr>
            <a:r>
              <a:rPr lang="en-US" dirty="0">
                <a:solidFill>
                  <a:srgbClr val="C00000"/>
                </a:solidFill>
              </a:rPr>
              <a:t>f</a:t>
            </a:r>
            <a:r>
              <a:rPr lang="en-US" sz="1800" dirty="0">
                <a:solidFill>
                  <a:srgbClr val="C00000"/>
                </a:solidFill>
              </a:rPr>
              <a:t>loat</a:t>
            </a:r>
            <a:r>
              <a:rPr lang="en-US" sz="1800" dirty="0"/>
              <a:t>    for floating point numbers</a:t>
            </a:r>
          </a:p>
          <a:p>
            <a:pPr marL="457200" lvl="1">
              <a:spcBef>
                <a:spcPts val="0"/>
              </a:spcBef>
            </a:pPr>
            <a:r>
              <a:rPr lang="en-US" sz="1800" dirty="0"/>
              <a:t>(and others)</a:t>
            </a:r>
          </a:p>
        </p:txBody>
      </p:sp>
      <p:grpSp>
        <p:nvGrpSpPr>
          <p:cNvPr id="15" name="Group 14">
            <a:extLst>
              <a:ext uri="{FF2B5EF4-FFF2-40B4-BE49-F238E27FC236}">
                <a16:creationId xmlns:a16="http://schemas.microsoft.com/office/drawing/2014/main" id="{0CC28F4A-4A7E-4F7D-8C77-1BDFAFF3ED0F}"/>
              </a:ext>
            </a:extLst>
          </p:cNvPr>
          <p:cNvGrpSpPr/>
          <p:nvPr/>
        </p:nvGrpSpPr>
        <p:grpSpPr>
          <a:xfrm>
            <a:off x="282632" y="2374203"/>
            <a:ext cx="7261168" cy="971895"/>
            <a:chOff x="282632" y="2374203"/>
            <a:chExt cx="7261168" cy="971895"/>
          </a:xfrm>
        </p:grpSpPr>
        <p:sp>
          <p:nvSpPr>
            <p:cNvPr id="10" name="TextBox 9">
              <a:extLst>
                <a:ext uri="{FF2B5EF4-FFF2-40B4-BE49-F238E27FC236}">
                  <a16:creationId xmlns:a16="http://schemas.microsoft.com/office/drawing/2014/main" id="{0F9F0C84-8F96-4D76-897C-763A06DB5C76}"/>
                </a:ext>
              </a:extLst>
            </p:cNvPr>
            <p:cNvSpPr txBox="1"/>
            <p:nvPr/>
          </p:nvSpPr>
          <p:spPr>
            <a:xfrm>
              <a:off x="282632" y="2374203"/>
              <a:ext cx="7261168" cy="369332"/>
            </a:xfrm>
            <a:prstGeom prst="rect">
              <a:avLst/>
            </a:prstGeom>
            <a:noFill/>
          </p:spPr>
          <p:txBody>
            <a:bodyPr wrap="square">
              <a:spAutoFit/>
            </a:bodyPr>
            <a:lstStyle/>
            <a:p>
              <a:r>
                <a:rPr lang="en-US" dirty="0"/>
                <a:t>Underneath all of these it is just bits and bytes of binary code.</a:t>
              </a:r>
            </a:p>
          </p:txBody>
        </p:sp>
        <p:pic>
          <p:nvPicPr>
            <p:cNvPr id="12" name="Picture 11">
              <a:extLst>
                <a:ext uri="{FF2B5EF4-FFF2-40B4-BE49-F238E27FC236}">
                  <a16:creationId xmlns:a16="http://schemas.microsoft.com/office/drawing/2014/main" id="{ECE3107E-5D4B-48E1-967C-099DC0AE1FD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725" y="2738753"/>
              <a:ext cx="3547326" cy="607345"/>
            </a:xfrm>
            <a:prstGeom prst="rect">
              <a:avLst/>
            </a:prstGeom>
          </p:spPr>
        </p:pic>
      </p:grpSp>
      <p:sp>
        <p:nvSpPr>
          <p:cNvPr id="14" name="TextBox 13">
            <a:extLst>
              <a:ext uri="{FF2B5EF4-FFF2-40B4-BE49-F238E27FC236}">
                <a16:creationId xmlns:a16="http://schemas.microsoft.com/office/drawing/2014/main" id="{BAD996BC-D55E-4464-B9D8-747A281D2103}"/>
              </a:ext>
            </a:extLst>
          </p:cNvPr>
          <p:cNvSpPr txBox="1"/>
          <p:nvPr/>
        </p:nvSpPr>
        <p:spPr>
          <a:xfrm>
            <a:off x="258818" y="3346098"/>
            <a:ext cx="7261167" cy="369332"/>
          </a:xfrm>
          <a:prstGeom prst="rect">
            <a:avLst/>
          </a:prstGeom>
          <a:noFill/>
        </p:spPr>
        <p:txBody>
          <a:bodyPr wrap="square">
            <a:spAutoFit/>
          </a:bodyPr>
          <a:lstStyle/>
          <a:p>
            <a:r>
              <a:rPr lang="en-US" dirty="0"/>
              <a:t>When we declare a type we are describing how to interpret the binary</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sp>
        <p:nvSpPr>
          <p:cNvPr id="5" name="Content Placeholder 4"/>
          <p:cNvSpPr>
            <a:spLocks noGrp="1"/>
          </p:cNvSpPr>
          <p:nvPr>
            <p:ph idx="1"/>
          </p:nvPr>
        </p:nvSpPr>
        <p:spPr>
          <a:xfrm>
            <a:off x="381515" y="798834"/>
            <a:ext cx="7162800" cy="417993"/>
          </a:xfrm>
        </p:spPr>
        <p:txBody>
          <a:bodyPr>
            <a:normAutofit fontScale="92500" lnSpcReduction="10000"/>
          </a:bodyPr>
          <a:lstStyle/>
          <a:p>
            <a:pPr marL="0" indent="0">
              <a:buNone/>
            </a:pPr>
            <a:r>
              <a:rPr lang="en-US" sz="2400" dirty="0">
                <a:solidFill>
                  <a:srgbClr val="C00000"/>
                </a:solidFill>
              </a:rPr>
              <a:t>Struct{}   </a:t>
            </a:r>
            <a:r>
              <a:rPr lang="en-US" sz="1900" dirty="0">
                <a:solidFill>
                  <a:srgbClr val="C00000"/>
                </a:solidFill>
              </a:rPr>
              <a:t> </a:t>
            </a:r>
            <a:r>
              <a:rPr lang="en-US" sz="1900" dirty="0"/>
              <a:t>(short for structure)</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3" name="TextBox 2">
            <a:extLst>
              <a:ext uri="{FF2B5EF4-FFF2-40B4-BE49-F238E27FC236}">
                <a16:creationId xmlns:a16="http://schemas.microsoft.com/office/drawing/2014/main" id="{7BA017C0-B0BD-4632-B7F3-F204AB046161}"/>
              </a:ext>
            </a:extLst>
          </p:cNvPr>
          <p:cNvSpPr txBox="1"/>
          <p:nvPr/>
        </p:nvSpPr>
        <p:spPr>
          <a:xfrm>
            <a:off x="400566" y="2770461"/>
            <a:ext cx="7162799" cy="307777"/>
          </a:xfrm>
          <a:prstGeom prst="rect">
            <a:avLst/>
          </a:prstGeom>
          <a:solidFill>
            <a:schemeClr val="bg1">
              <a:lumMod val="95000"/>
            </a:schemeClr>
          </a:solidFill>
          <a:ln>
            <a:solidFill>
              <a:schemeClr val="tx1"/>
            </a:solidFill>
          </a:ln>
        </p:spPr>
        <p:txBody>
          <a:bodyPr wrap="square" rtlCol="0">
            <a:spAutoFit/>
          </a:bodyPr>
          <a:lstStyle/>
          <a:p>
            <a:pPr marL="228600"/>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400" dirty="0">
                <a:latin typeface="Courier New" panose="02070309020205020404" pitchFamily="49" charset="0"/>
                <a:cs typeface="Courier New" panose="02070309020205020404" pitchFamily="49" charset="0"/>
              </a:rPr>
              <a:t>;// Declare a new variable of the new type</a:t>
            </a:r>
          </a:p>
        </p:txBody>
      </p:sp>
      <p:sp>
        <p:nvSpPr>
          <p:cNvPr id="8" name="TextBox 7">
            <a:extLst>
              <a:ext uri="{FF2B5EF4-FFF2-40B4-BE49-F238E27FC236}">
                <a16:creationId xmlns:a16="http://schemas.microsoft.com/office/drawing/2014/main" id="{7034DB4D-C2C2-4D93-8C25-E00D6B62C26C}"/>
              </a:ext>
            </a:extLst>
          </p:cNvPr>
          <p:cNvSpPr txBox="1"/>
          <p:nvPr/>
        </p:nvSpPr>
        <p:spPr>
          <a:xfrm>
            <a:off x="187284" y="3570122"/>
            <a:ext cx="8077200" cy="1200329"/>
          </a:xfrm>
          <a:prstGeom prst="rect">
            <a:avLst/>
          </a:prstGeom>
          <a:noFill/>
        </p:spPr>
        <p:txBody>
          <a:bodyPr wrap="square" rtlCol="0">
            <a:spAutoFit/>
          </a:bodyPr>
          <a:lstStyle/>
          <a:p>
            <a:pPr marL="171450" lvl="1" indent="0">
              <a:spcBef>
                <a:spcPts val="0"/>
              </a:spcBef>
              <a:buNone/>
            </a:pPr>
            <a:r>
              <a:rPr lang="en-US" dirty="0"/>
              <a:t>After defining the variable you can pass around the whole structure</a:t>
            </a:r>
          </a:p>
          <a:p>
            <a:pPr marL="171450" lvl="1" indent="0">
              <a:spcBef>
                <a:spcPts val="0"/>
              </a:spcBef>
              <a:buNone/>
            </a:pPr>
            <a:r>
              <a:rPr lang="en-US" dirty="0"/>
              <a:t>as </a:t>
            </a:r>
            <a:r>
              <a:rPr lang="en-US"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dirty="0"/>
              <a:t> or refer to the individual component parts like this:</a:t>
            </a:r>
          </a:p>
          <a:p>
            <a:pPr marL="685800" lvl="1" indent="0">
              <a:spcBef>
                <a:spcPts val="0"/>
              </a:spcBef>
              <a:buNone/>
            </a:pPr>
            <a:endParaRPr lang="en-US" sz="1200" b="1" dirty="0">
              <a:solidFill>
                <a:schemeClr val="tx2">
                  <a:lumMod val="60000"/>
                  <a:lumOff val="40000"/>
                </a:schemeClr>
              </a:solidFill>
              <a:latin typeface="Courier New" panose="02070309020205020404" pitchFamily="49" charset="0"/>
              <a:cs typeface="Courier New" panose="02070309020205020404" pitchFamily="49" charset="0"/>
            </a:endParaRP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 = “Fred”;</a:t>
            </a: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.lname</a:t>
            </a:r>
            <a:r>
              <a:rPr lang="en-US" sz="1200" dirty="0">
                <a:latin typeface="Courier New" panose="02070309020205020404" pitchFamily="49" charset="0"/>
                <a:cs typeface="Courier New" panose="02070309020205020404" pitchFamily="49" charset="0"/>
              </a:rPr>
              <a:t> = “Flintstone”;</a:t>
            </a:r>
          </a:p>
        </p:txBody>
      </p:sp>
      <p:sp>
        <p:nvSpPr>
          <p:cNvPr id="9" name="TextBox 8">
            <a:extLst>
              <a:ext uri="{FF2B5EF4-FFF2-40B4-BE49-F238E27FC236}">
                <a16:creationId xmlns:a16="http://schemas.microsoft.com/office/drawing/2014/main" id="{8971688A-6957-4928-88CD-103447C24138}"/>
              </a:ext>
            </a:extLst>
          </p:cNvPr>
          <p:cNvSpPr txBox="1"/>
          <p:nvPr/>
        </p:nvSpPr>
        <p:spPr>
          <a:xfrm>
            <a:off x="400566" y="3158064"/>
            <a:ext cx="6514584" cy="307777"/>
          </a:xfrm>
          <a:prstGeom prst="rect">
            <a:avLst/>
          </a:prstGeom>
          <a:solidFill>
            <a:schemeClr val="bg1">
              <a:lumMod val="95000"/>
            </a:schemeClr>
          </a:solidFill>
          <a:ln>
            <a:solidFill>
              <a:schemeClr val="tx1"/>
            </a:solidFill>
          </a:ln>
        </p:spPr>
        <p:txBody>
          <a:bodyPr wrap="square" rtlCol="0">
            <a:spAutoFit/>
          </a:bodyPr>
          <a:lstStyle>
            <a:defPPr>
              <a:defRPr lang="en-US"/>
            </a:defPPr>
            <a:lvl1pPr marL="228600">
              <a:defRPr sz="1600" b="1">
                <a:solidFill>
                  <a:srgbClr val="C00000"/>
                </a:solidFill>
                <a:latin typeface="Courier New" panose="02070309020205020404" pitchFamily="49" charset="0"/>
                <a:cs typeface="Courier New" panose="02070309020205020404" pitchFamily="49" charset="0"/>
              </a:defRPr>
            </a:lvl1pPr>
          </a:lstStyle>
          <a:p>
            <a:r>
              <a:rPr lang="en-US" sz="1400" dirty="0"/>
              <a:t>int </a:t>
            </a:r>
            <a:r>
              <a:rPr lang="en-US" sz="1400" b="0" dirty="0">
                <a:solidFill>
                  <a:schemeClr val="tx1"/>
                </a:solidFill>
              </a:rPr>
              <a:t>x;              // for comparison using a simple type</a:t>
            </a:r>
          </a:p>
        </p:txBody>
      </p:sp>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It is possible (and not uncommon) to define our own variable type which is a combination of the basic types given previously. A simple example:</a:t>
            </a:r>
          </a:p>
        </p:txBody>
      </p:sp>
      <p:sp>
        <p:nvSpPr>
          <p:cNvPr id="11" name="TextBox 10">
            <a:extLst>
              <a:ext uri="{FF2B5EF4-FFF2-40B4-BE49-F238E27FC236}">
                <a16:creationId xmlns:a16="http://schemas.microsoft.com/office/drawing/2014/main" id="{DAA2D8AB-42BD-48CB-B2FE-46FCBE9CED30}"/>
              </a:ext>
            </a:extLst>
          </p:cNvPr>
          <p:cNvSpPr txBox="1"/>
          <p:nvPr/>
        </p:nvSpPr>
        <p:spPr>
          <a:xfrm>
            <a:off x="400567" y="1725956"/>
            <a:ext cx="2971800" cy="954107"/>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291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8" grpId="0"/>
      <p:bldP spid="9" grpId="0" animBg="1"/>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The structure is not restricted to basic data types. </a:t>
            </a:r>
          </a:p>
          <a:p>
            <a:pPr marL="171450" lvl="1" indent="0">
              <a:spcBef>
                <a:spcPts val="0"/>
              </a:spcBef>
              <a:buFont typeface="Arial" pitchFamily="34" charset="0"/>
              <a:buNone/>
            </a:pPr>
            <a:r>
              <a:rPr lang="en-US" sz="1800" dirty="0"/>
              <a:t>The structure could include complete functions that manipulate data also.</a:t>
            </a:r>
          </a:p>
        </p:txBody>
      </p:sp>
      <p:sp>
        <p:nvSpPr>
          <p:cNvPr id="11" name="TextBox 10">
            <a:extLst>
              <a:ext uri="{FF2B5EF4-FFF2-40B4-BE49-F238E27FC236}">
                <a16:creationId xmlns:a16="http://schemas.microsoft.com/office/drawing/2014/main" id="{DAA2D8AB-42BD-48CB-B2FE-46FCBE9CED30}"/>
              </a:ext>
            </a:extLst>
          </p:cNvPr>
          <p:cNvSpPr txBox="1"/>
          <p:nvPr/>
        </p:nvSpPr>
        <p:spPr>
          <a:xfrm>
            <a:off x="1780340" y="1817457"/>
            <a:ext cx="4038600" cy="1600438"/>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623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sp>
        <p:nvSpPr>
          <p:cNvPr id="5" name="Content Placeholder 4"/>
          <p:cNvSpPr>
            <a:spLocks noGrp="1"/>
          </p:cNvSpPr>
          <p:nvPr>
            <p:ph idx="1"/>
          </p:nvPr>
        </p:nvSpPr>
        <p:spPr>
          <a:xfrm>
            <a:off x="189627" y="923260"/>
            <a:ext cx="7467600" cy="1127188"/>
          </a:xfrm>
        </p:spPr>
        <p:txBody>
          <a:bodyPr>
            <a:noAutofit/>
          </a:bodyPr>
          <a:lstStyle/>
          <a:p>
            <a:pPr marL="0" indent="0">
              <a:buNone/>
            </a:pPr>
            <a:r>
              <a:rPr lang="en-US" sz="2400" dirty="0"/>
              <a:t>In a recent MERG Arduino SIG meeting Chris Sharp gave a presentation on structures and in particular he was focusing on a Servo structure he designed.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9D66F76-2754-49ED-BDEF-1A054A80D636}"/>
              </a:ext>
            </a:extLst>
          </p:cNvPr>
          <p:cNvSpPr txBox="1"/>
          <p:nvPr/>
        </p:nvSpPr>
        <p:spPr>
          <a:xfrm>
            <a:off x="189627" y="2332245"/>
            <a:ext cx="7391400" cy="1064419"/>
          </a:xfrm>
          <a:prstGeom prst="rect">
            <a:avLst/>
          </a:prstGeom>
        </p:spPr>
        <p:txBody>
          <a:bodyPr vert="horz" lIns="91440" tIns="45720" rIns="91440" bIns="45720" rtlCol="0">
            <a:normAutofit fontScale="92500" lnSpcReduction="10000"/>
          </a:bodyPr>
          <a:lstStyle>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As the concept of structures was introduced it became  clear that at a high level the code would be easier to maintain and develop further. </a:t>
            </a:r>
          </a:p>
        </p:txBody>
      </p:sp>
      <p:sp>
        <p:nvSpPr>
          <p:cNvPr id="8" name="TextBox 7">
            <a:extLst>
              <a:ext uri="{FF2B5EF4-FFF2-40B4-BE49-F238E27FC236}">
                <a16:creationId xmlns:a16="http://schemas.microsoft.com/office/drawing/2014/main" id="{1E887C55-1F39-4F3F-ACAD-0BD5AF129604}"/>
              </a:ext>
            </a:extLst>
          </p:cNvPr>
          <p:cNvSpPr txBox="1"/>
          <p:nvPr/>
        </p:nvSpPr>
        <p:spPr>
          <a:xfrm>
            <a:off x="189627" y="3678462"/>
            <a:ext cx="7199392" cy="897730"/>
          </a:xfrm>
          <a:prstGeom prst="rect">
            <a:avLst/>
          </a:prstGeom>
        </p:spPr>
        <p:txBody>
          <a:bodyPr vert="horz" lIns="91440" tIns="45720" rIns="91440" bIns="45720" rtlCol="0">
            <a:normAutofit/>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But also the ‘code complexity’ was still in plain view.</a:t>
            </a:r>
          </a:p>
          <a:p>
            <a:r>
              <a:rPr lang="en-US" dirty="0"/>
              <a:t>(It was in essence a reorganizing of existing code.)</a:t>
            </a:r>
          </a:p>
        </p:txBody>
      </p:sp>
    </p:spTree>
    <p:extLst>
      <p:ext uri="{BB962C8B-B14F-4D97-AF65-F5344CB8AC3E}">
        <p14:creationId xmlns:p14="http://schemas.microsoft.com/office/powerpoint/2010/main" val="94022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 name="Picture 9">
            <a:extLst>
              <a:ext uri="{FF2B5EF4-FFF2-40B4-BE49-F238E27FC236}">
                <a16:creationId xmlns:a16="http://schemas.microsoft.com/office/drawing/2014/main" id="{876F0F2D-4C48-4CAE-AF1B-999EC10991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33600" y="769881"/>
            <a:ext cx="4973741" cy="3992619"/>
          </a:xfrm>
          <a:prstGeom prst="rect">
            <a:avLst/>
          </a:prstGeom>
        </p:spPr>
      </p:pic>
      <p:sp>
        <p:nvSpPr>
          <p:cNvPr id="8" name="TextBox 7">
            <a:extLst>
              <a:ext uri="{FF2B5EF4-FFF2-40B4-BE49-F238E27FC236}">
                <a16:creationId xmlns:a16="http://schemas.microsoft.com/office/drawing/2014/main" id="{1E887C55-1F39-4F3F-ACAD-0BD5AF129604}"/>
              </a:ext>
            </a:extLst>
          </p:cNvPr>
          <p:cNvSpPr txBox="1"/>
          <p:nvPr/>
        </p:nvSpPr>
        <p:spPr>
          <a:xfrm>
            <a:off x="609600" y="4443412"/>
            <a:ext cx="5181600" cy="319088"/>
          </a:xfrm>
          <a:prstGeom prst="rect">
            <a:avLst/>
          </a:prstGeom>
          <a:solidFill>
            <a:srgbClr val="FFFF00"/>
          </a:solidFill>
        </p:spPr>
        <p:txBody>
          <a:bodyPr vert="horz" lIns="91440" tIns="45720" rIns="91440" bIns="45720" rtlCol="0">
            <a:normAutofit fontScale="70000" lnSpcReduction="20000"/>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Chris provided this picture emphasizing the reorganizing.</a:t>
            </a:r>
          </a:p>
        </p:txBody>
      </p:sp>
    </p:spTree>
    <p:extLst>
      <p:ext uri="{BB962C8B-B14F-4D97-AF65-F5344CB8AC3E}">
        <p14:creationId xmlns:p14="http://schemas.microsoft.com/office/powerpoint/2010/main" val="48096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26386" y="2477690"/>
            <a:ext cx="8345486" cy="1846660"/>
          </a:xfrm>
        </p:spPr>
        <p:txBody>
          <a:bodyPr>
            <a:normAutofit/>
          </a:bodyPr>
          <a:lstStyle/>
          <a:p>
            <a:r>
              <a:rPr lang="en-US" dirty="0"/>
              <a:t>Basic Concepts</a:t>
            </a:r>
            <a:br>
              <a:rPr lang="en-US" dirty="0"/>
            </a:br>
            <a:r>
              <a:rPr lang="en-US" sz="2800" dirty="0"/>
              <a:t>- What is a Class ?</a:t>
            </a:r>
            <a:br>
              <a:rPr lang="en-US" sz="2800" dirty="0"/>
            </a:br>
            <a:r>
              <a:rPr lang="en-US" sz="2800" dirty="0"/>
              <a:t>- How does it work?</a:t>
            </a: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22314" y="13525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E3FA23D5-9310-44B9-9820-82758247EB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31904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9002"/>
            <a:ext cx="7016194" cy="442913"/>
          </a:xfrm>
        </p:spPr>
        <p:txBody>
          <a:bodyPr>
            <a:normAutofit fontScale="90000"/>
          </a:bodyPr>
          <a:lstStyle/>
          <a:p>
            <a:r>
              <a:rPr lang="en-US" dirty="0"/>
              <a:t>New Concept: A software Class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B2ED0A8-ADE2-4FB2-A43F-02E054B9B631}"/>
              </a:ext>
            </a:extLst>
          </p:cNvPr>
          <p:cNvSpPr txBox="1"/>
          <p:nvPr/>
        </p:nvSpPr>
        <p:spPr>
          <a:xfrm>
            <a:off x="457200" y="809009"/>
            <a:ext cx="5936455" cy="1015663"/>
          </a:xfrm>
          <a:prstGeom prst="rect">
            <a:avLst/>
          </a:prstGeom>
          <a:noFill/>
        </p:spPr>
        <p:txBody>
          <a:bodyPr wrap="square">
            <a:spAutoFit/>
          </a:bodyPr>
          <a:lstStyle/>
          <a:p>
            <a:r>
              <a:rPr lang="en-US" sz="2000" dirty="0"/>
              <a:t>Very similar to a struct{ } a Class can be thought of as a user defined type but the big difference is it hides the implementation details.</a:t>
            </a:r>
          </a:p>
        </p:txBody>
      </p:sp>
      <p:sp>
        <p:nvSpPr>
          <p:cNvPr id="8" name="TextBox 7">
            <a:extLst>
              <a:ext uri="{FF2B5EF4-FFF2-40B4-BE49-F238E27FC236}">
                <a16:creationId xmlns:a16="http://schemas.microsoft.com/office/drawing/2014/main" id="{6CD7AC3A-7004-4FF1-9701-1A152E0FD88D}"/>
              </a:ext>
            </a:extLst>
          </p:cNvPr>
          <p:cNvSpPr txBox="1"/>
          <p:nvPr/>
        </p:nvSpPr>
        <p:spPr>
          <a:xfrm>
            <a:off x="446642" y="2041928"/>
            <a:ext cx="6868557" cy="1015663"/>
          </a:xfrm>
          <a:prstGeom prst="rect">
            <a:avLst/>
          </a:prstGeom>
          <a:noFill/>
        </p:spPr>
        <p:txBody>
          <a:bodyPr wrap="square">
            <a:spAutoFit/>
          </a:bodyPr>
          <a:lstStyle/>
          <a:p>
            <a:r>
              <a:rPr lang="en-US" sz="2000" dirty="0"/>
              <a:t>This also means it hides complexity. To </a:t>
            </a:r>
            <a:r>
              <a:rPr lang="en-US" sz="2000" b="1" dirty="0"/>
              <a:t>use</a:t>
            </a:r>
            <a:r>
              <a:rPr lang="en-US" sz="2000" dirty="0"/>
              <a:t> a class you don’t </a:t>
            </a:r>
            <a:r>
              <a:rPr lang="en-US" sz="2000" b="1" i="1" dirty="0"/>
              <a:t>need</a:t>
            </a:r>
            <a:r>
              <a:rPr lang="en-US" sz="2000" dirty="0"/>
              <a:t> to know the implementation details. Most of the time you don’t want to – you have a sketch to write!</a:t>
            </a:r>
          </a:p>
        </p:txBody>
      </p:sp>
      <p:sp>
        <p:nvSpPr>
          <p:cNvPr id="10" name="TextBox 9">
            <a:extLst>
              <a:ext uri="{FF2B5EF4-FFF2-40B4-BE49-F238E27FC236}">
                <a16:creationId xmlns:a16="http://schemas.microsoft.com/office/drawing/2014/main" id="{030A71FC-9A27-43BF-AF14-5AFAED79FFC0}"/>
              </a:ext>
            </a:extLst>
          </p:cNvPr>
          <p:cNvSpPr txBox="1"/>
          <p:nvPr/>
        </p:nvSpPr>
        <p:spPr>
          <a:xfrm>
            <a:off x="457200" y="3274847"/>
            <a:ext cx="6710363" cy="400110"/>
          </a:xfrm>
          <a:prstGeom prst="rect">
            <a:avLst/>
          </a:prstGeom>
          <a:noFill/>
        </p:spPr>
        <p:txBody>
          <a:bodyPr wrap="square">
            <a:spAutoFit/>
          </a:bodyPr>
          <a:lstStyle/>
          <a:p>
            <a:r>
              <a:rPr lang="en-US" sz="2000" dirty="0"/>
              <a:t>But we are MERG Arduino SIG and we want to know!</a:t>
            </a:r>
          </a:p>
        </p:txBody>
      </p:sp>
      <p:sp>
        <p:nvSpPr>
          <p:cNvPr id="14" name="TextBox 13">
            <a:extLst>
              <a:ext uri="{FF2B5EF4-FFF2-40B4-BE49-F238E27FC236}">
                <a16:creationId xmlns:a16="http://schemas.microsoft.com/office/drawing/2014/main" id="{050781F2-3182-4EDD-8268-895761138631}"/>
              </a:ext>
            </a:extLst>
          </p:cNvPr>
          <p:cNvSpPr txBox="1"/>
          <p:nvPr/>
        </p:nvSpPr>
        <p:spPr>
          <a:xfrm>
            <a:off x="457200" y="3892213"/>
            <a:ext cx="4586286" cy="369332"/>
          </a:xfrm>
          <a:prstGeom prst="rect">
            <a:avLst/>
          </a:prstGeom>
          <a:noFill/>
        </p:spPr>
        <p:txBody>
          <a:bodyPr wrap="square">
            <a:spAutoFit/>
          </a:bodyPr>
          <a:lstStyle/>
          <a:p>
            <a:pPr marL="0" indent="0">
              <a:buNone/>
            </a:pPr>
            <a:r>
              <a:rPr lang="en-US" sz="1800" dirty="0">
                <a:solidFill>
                  <a:schemeClr val="tx2">
                    <a:lumMod val="60000"/>
                    <a:lumOff val="40000"/>
                  </a:schemeClr>
                </a:solidFill>
              </a:rPr>
              <a:t>All of this to be covered …. So lets go!</a:t>
            </a:r>
          </a:p>
        </p:txBody>
      </p:sp>
    </p:spTree>
    <p:extLst>
      <p:ext uri="{BB962C8B-B14F-4D97-AF65-F5344CB8AC3E}">
        <p14:creationId xmlns:p14="http://schemas.microsoft.com/office/powerpoint/2010/main" val="9728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Original to Struct{} to Class{}</a:t>
            </a: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685800" y="1581150"/>
            <a:ext cx="1295400" cy="2895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Original code before struct{}</a:t>
            </a:r>
          </a:p>
        </p:txBody>
      </p:sp>
      <p:sp>
        <p:nvSpPr>
          <p:cNvPr id="20" name="Rectangle 19">
            <a:extLst>
              <a:ext uri="{FF2B5EF4-FFF2-40B4-BE49-F238E27FC236}">
                <a16:creationId xmlns:a16="http://schemas.microsoft.com/office/drawing/2014/main" id="{1F4A4600-7948-4B9E-8CBF-EEB710E70E8F}"/>
              </a:ext>
            </a:extLst>
          </p:cNvPr>
          <p:cNvSpPr/>
          <p:nvPr/>
        </p:nvSpPr>
        <p:spPr>
          <a:xfrm>
            <a:off x="3127248" y="1559052"/>
            <a:ext cx="1295400" cy="175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1" name="Rectangle 30">
            <a:extLst>
              <a:ext uri="{FF2B5EF4-FFF2-40B4-BE49-F238E27FC236}">
                <a16:creationId xmlns:a16="http://schemas.microsoft.com/office/drawing/2014/main" id="{4205F3FC-19E9-4C51-8799-27A5DEE75313}"/>
              </a:ext>
            </a:extLst>
          </p:cNvPr>
          <p:cNvSpPr/>
          <p:nvPr/>
        </p:nvSpPr>
        <p:spPr>
          <a:xfrm>
            <a:off x="3124200" y="3311652"/>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struct{}</a:t>
            </a:r>
          </a:p>
        </p:txBody>
      </p:sp>
      <p:sp>
        <p:nvSpPr>
          <p:cNvPr id="32" name="Rectangle 31">
            <a:extLst>
              <a:ext uri="{FF2B5EF4-FFF2-40B4-BE49-F238E27FC236}">
                <a16:creationId xmlns:a16="http://schemas.microsoft.com/office/drawing/2014/main" id="{D80DEFE2-4BD9-4EB0-9E25-883BEB88FF84}"/>
              </a:ext>
            </a:extLst>
          </p:cNvPr>
          <p:cNvSpPr/>
          <p:nvPr/>
        </p:nvSpPr>
        <p:spPr>
          <a:xfrm>
            <a:off x="3127248" y="4056888"/>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struct{}</a:t>
            </a:r>
          </a:p>
        </p:txBody>
      </p:sp>
      <p:sp>
        <p:nvSpPr>
          <p:cNvPr id="3" name="Arrow: Striped Right 2">
            <a:extLst>
              <a:ext uri="{FF2B5EF4-FFF2-40B4-BE49-F238E27FC236}">
                <a16:creationId xmlns:a16="http://schemas.microsoft.com/office/drawing/2014/main" id="{F80A1CA2-CE2C-42CA-B09F-F1B0F8FA51C7}"/>
              </a:ext>
            </a:extLst>
          </p:cNvPr>
          <p:cNvSpPr/>
          <p:nvPr/>
        </p:nvSpPr>
        <p:spPr>
          <a:xfrm rot="1304176">
            <a:off x="1966514" y="3405885"/>
            <a:ext cx="605646" cy="177855"/>
          </a:xfrm>
          <a:prstGeom prst="stripedRightArrow">
            <a:avLst/>
          </a:prstGeom>
          <a:gradFill flip="none" rotWithShape="1">
            <a:gsLst>
              <a:gs pos="21000">
                <a:srgbClr val="FFFF00"/>
              </a:gs>
              <a:gs pos="50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19596D-8141-46DD-BC9A-A655732AC6C3}"/>
              </a:ext>
            </a:extLst>
          </p:cNvPr>
          <p:cNvSpPr txBox="1"/>
          <p:nvPr/>
        </p:nvSpPr>
        <p:spPr>
          <a:xfrm>
            <a:off x="685800" y="1251275"/>
            <a:ext cx="1295400" cy="307777"/>
          </a:xfrm>
          <a:prstGeom prst="rect">
            <a:avLst/>
          </a:prstGeom>
          <a:noFill/>
        </p:spPr>
        <p:txBody>
          <a:bodyPr wrap="square" rtlCol="0">
            <a:spAutoFit/>
          </a:bodyPr>
          <a:lstStyle/>
          <a:p>
            <a:pPr algn="ctr"/>
            <a:r>
              <a:rPr lang="en-US" sz="1400" b="1" dirty="0">
                <a:solidFill>
                  <a:srgbClr val="CC0099"/>
                </a:solidFill>
              </a:rPr>
              <a:t>Original Code</a:t>
            </a:r>
          </a:p>
        </p:txBody>
      </p:sp>
      <p:sp>
        <p:nvSpPr>
          <p:cNvPr id="33" name="TextBox 32">
            <a:extLst>
              <a:ext uri="{FF2B5EF4-FFF2-40B4-BE49-F238E27FC236}">
                <a16:creationId xmlns:a16="http://schemas.microsoft.com/office/drawing/2014/main" id="{0107EE8F-B9FD-49B7-9F68-5D700B4FD77D}"/>
              </a:ext>
            </a:extLst>
          </p:cNvPr>
          <p:cNvSpPr txBox="1"/>
          <p:nvPr/>
        </p:nvSpPr>
        <p:spPr>
          <a:xfrm>
            <a:off x="2956558" y="1251274"/>
            <a:ext cx="1597154" cy="307777"/>
          </a:xfrm>
          <a:prstGeom prst="rect">
            <a:avLst/>
          </a:prstGeom>
          <a:noFill/>
        </p:spPr>
        <p:txBody>
          <a:bodyPr wrap="square" rtlCol="0">
            <a:spAutoFit/>
          </a:bodyPr>
          <a:lstStyle/>
          <a:p>
            <a:pPr algn="ctr"/>
            <a:r>
              <a:rPr lang="en-US" sz="1400" b="1" dirty="0">
                <a:solidFill>
                  <a:srgbClr val="CC0099"/>
                </a:solidFill>
              </a:rPr>
              <a:t>Code with struct{}</a:t>
            </a:r>
          </a:p>
        </p:txBody>
      </p:sp>
      <p:sp>
        <p:nvSpPr>
          <p:cNvPr id="34" name="Rectangle 33">
            <a:extLst>
              <a:ext uri="{FF2B5EF4-FFF2-40B4-BE49-F238E27FC236}">
                <a16:creationId xmlns:a16="http://schemas.microsoft.com/office/drawing/2014/main" id="{888850F1-DB40-4DBA-A676-D134D4C37B3C}"/>
              </a:ext>
            </a:extLst>
          </p:cNvPr>
          <p:cNvSpPr/>
          <p:nvPr/>
        </p:nvSpPr>
        <p:spPr>
          <a:xfrm>
            <a:off x="5532118" y="1559051"/>
            <a:ext cx="1295400" cy="141132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5" name="Rectangle 34">
            <a:extLst>
              <a:ext uri="{FF2B5EF4-FFF2-40B4-BE49-F238E27FC236}">
                <a16:creationId xmlns:a16="http://schemas.microsoft.com/office/drawing/2014/main" id="{73647FCF-1336-42F3-B2E9-AF5330F341E0}"/>
              </a:ext>
            </a:extLst>
          </p:cNvPr>
          <p:cNvSpPr/>
          <p:nvPr/>
        </p:nvSpPr>
        <p:spPr>
          <a:xfrm>
            <a:off x="5530592" y="3351373"/>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t>
            </a:r>
          </a:p>
        </p:txBody>
      </p:sp>
      <p:sp>
        <p:nvSpPr>
          <p:cNvPr id="36" name="Rectangle 35">
            <a:extLst>
              <a:ext uri="{FF2B5EF4-FFF2-40B4-BE49-F238E27FC236}">
                <a16:creationId xmlns:a16="http://schemas.microsoft.com/office/drawing/2014/main" id="{9C25315D-2859-444A-B389-02F5305090E6}"/>
              </a:ext>
            </a:extLst>
          </p:cNvPr>
          <p:cNvSpPr/>
          <p:nvPr/>
        </p:nvSpPr>
        <p:spPr>
          <a:xfrm>
            <a:off x="5533640" y="4096609"/>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class{}</a:t>
            </a:r>
          </a:p>
        </p:txBody>
      </p:sp>
      <p:sp>
        <p:nvSpPr>
          <p:cNvPr id="37" name="TextBox 36">
            <a:extLst>
              <a:ext uri="{FF2B5EF4-FFF2-40B4-BE49-F238E27FC236}">
                <a16:creationId xmlns:a16="http://schemas.microsoft.com/office/drawing/2014/main" id="{EAAF68B6-3E7E-4844-ABDA-BBED56C62289}"/>
              </a:ext>
            </a:extLst>
          </p:cNvPr>
          <p:cNvSpPr txBox="1"/>
          <p:nvPr/>
        </p:nvSpPr>
        <p:spPr>
          <a:xfrm>
            <a:off x="5361428" y="1251274"/>
            <a:ext cx="1597154" cy="307777"/>
          </a:xfrm>
          <a:prstGeom prst="rect">
            <a:avLst/>
          </a:prstGeom>
          <a:noFill/>
        </p:spPr>
        <p:txBody>
          <a:bodyPr wrap="square" rtlCol="0">
            <a:spAutoFit/>
          </a:bodyPr>
          <a:lstStyle/>
          <a:p>
            <a:pPr algn="ctr"/>
            <a:r>
              <a:rPr lang="en-US" sz="1400" b="1" dirty="0">
                <a:solidFill>
                  <a:srgbClr val="CC0099"/>
                </a:solidFill>
              </a:rPr>
              <a:t>Code with class{}</a:t>
            </a:r>
          </a:p>
        </p:txBody>
      </p:sp>
      <p:sp>
        <p:nvSpPr>
          <p:cNvPr id="38" name="Rectangle 37">
            <a:extLst>
              <a:ext uri="{FF2B5EF4-FFF2-40B4-BE49-F238E27FC236}">
                <a16:creationId xmlns:a16="http://schemas.microsoft.com/office/drawing/2014/main" id="{5D97F5D3-3B21-496E-8897-58E7B550AC34}"/>
              </a:ext>
            </a:extLst>
          </p:cNvPr>
          <p:cNvSpPr/>
          <p:nvPr/>
        </p:nvSpPr>
        <p:spPr>
          <a:xfrm>
            <a:off x="690369" y="3329275"/>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6788CE4A-BA54-4CE5-BF13-2A16A3DCE05D}"/>
              </a:ext>
            </a:extLst>
          </p:cNvPr>
          <p:cNvSpPr/>
          <p:nvPr/>
        </p:nvSpPr>
        <p:spPr>
          <a:xfrm>
            <a:off x="685800" y="3862974"/>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7117FD75-FF70-4300-AE62-CEA8878C2E2E}"/>
              </a:ext>
            </a:extLst>
          </p:cNvPr>
          <p:cNvSpPr/>
          <p:nvPr/>
        </p:nvSpPr>
        <p:spPr>
          <a:xfrm>
            <a:off x="681231" y="2329042"/>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E5E367DF-E2C1-4315-AD3D-36D1035A5E4A}"/>
              </a:ext>
            </a:extLst>
          </p:cNvPr>
          <p:cNvSpPr/>
          <p:nvPr/>
        </p:nvSpPr>
        <p:spPr>
          <a:xfrm>
            <a:off x="681231" y="4160987"/>
            <a:ext cx="1295400" cy="1389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
        <p:nvSpPr>
          <p:cNvPr id="42" name="Rectangle 41">
            <a:extLst>
              <a:ext uri="{FF2B5EF4-FFF2-40B4-BE49-F238E27FC236}">
                <a16:creationId xmlns:a16="http://schemas.microsoft.com/office/drawing/2014/main" id="{A3B77F15-3454-4467-96DA-BE386ECF6573}"/>
              </a:ext>
            </a:extLst>
          </p:cNvPr>
          <p:cNvSpPr/>
          <p:nvPr/>
        </p:nvSpPr>
        <p:spPr>
          <a:xfrm>
            <a:off x="690368" y="2615798"/>
            <a:ext cx="1264743" cy="1939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Tree>
    <p:extLst>
      <p:ext uri="{BB962C8B-B14F-4D97-AF65-F5344CB8AC3E}">
        <p14:creationId xmlns:p14="http://schemas.microsoft.com/office/powerpoint/2010/main" val="29220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500"/>
                            </p:stCondLst>
                            <p:childTnLst>
                              <p:par>
                                <p:cTn id="17" presetID="42" presetClass="path" presetSubtype="0" repeatCount="3000" accel="50000" decel="50000" fill="hold" grpId="0" nodeType="afterEffect">
                                  <p:stCondLst>
                                    <p:cond delay="0"/>
                                  </p:stCondLst>
                                  <p:childTnLst>
                                    <p:animMotion origin="layout" path="M -2.77778E-7 -9.87654E-7 L 0.06024 0.03766 " pathEditMode="relative" rAng="0" ptsTypes="AA">
                                      <p:cBhvr>
                                        <p:cTn id="18" dur="2000" fill="hold"/>
                                        <p:tgtEl>
                                          <p:spTgt spid="3"/>
                                        </p:tgtEl>
                                        <p:attrNameLst>
                                          <p:attrName>ppt_x</p:attrName>
                                          <p:attrName>ppt_y</p:attrName>
                                        </p:attrNameLst>
                                      </p:cBhvr>
                                      <p:rCtr x="3003" y="1883"/>
                                    </p:animMotion>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animBg="1"/>
      <p:bldP spid="32" grpId="0" animBg="1"/>
      <p:bldP spid="3" grpId="0" animBg="1"/>
      <p:bldP spid="3" grpId="1" animBg="1"/>
      <p:bldP spid="33" grpId="0"/>
      <p:bldP spid="34" grpId="0" animBg="1"/>
      <p:bldP spid="35" grpId="0" animBg="1"/>
      <p:bldP spid="36" grpId="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A Software Class</a:t>
            </a:r>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sp>
        <p:nvSpPr>
          <p:cNvPr id="17" name="Flowchart: Multidocument 16">
            <a:extLst>
              <a:ext uri="{FF2B5EF4-FFF2-40B4-BE49-F238E27FC236}">
                <a16:creationId xmlns:a16="http://schemas.microsoft.com/office/drawing/2014/main" id="{998BAE36-3810-4563-84BF-26054849EB6A}"/>
              </a:ext>
            </a:extLst>
          </p:cNvPr>
          <p:cNvSpPr/>
          <p:nvPr/>
        </p:nvSpPr>
        <p:spPr>
          <a:xfrm>
            <a:off x="4724400" y="3604546"/>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myLed1</a:t>
            </a:r>
          </a:p>
          <a:p>
            <a:pPr algn="ctr"/>
            <a:r>
              <a:rPr lang="en-US" sz="1200" dirty="0">
                <a:solidFill>
                  <a:schemeClr val="tx1"/>
                </a:solidFill>
              </a:rPr>
              <a:t>myLed2</a:t>
            </a:r>
          </a:p>
          <a:p>
            <a:pPr algn="ctr"/>
            <a:r>
              <a:rPr lang="en-US" sz="1200" dirty="0">
                <a:solidFill>
                  <a:schemeClr val="tx1"/>
                </a:solidFill>
              </a:rPr>
              <a:t>myLed3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3117086" y="1504950"/>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18" name="TextBox 17">
            <a:extLst>
              <a:ext uri="{FF2B5EF4-FFF2-40B4-BE49-F238E27FC236}">
                <a16:creationId xmlns:a16="http://schemas.microsoft.com/office/drawing/2014/main" id="{5A695D4E-EEE6-4DA7-AC56-0E90802EA11E}"/>
              </a:ext>
            </a:extLst>
          </p:cNvPr>
          <p:cNvSpPr txBox="1"/>
          <p:nvPr/>
        </p:nvSpPr>
        <p:spPr>
          <a:xfrm>
            <a:off x="4191000" y="2782445"/>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21" name="Speech Bubble: Oval 20">
            <a:extLst>
              <a:ext uri="{FF2B5EF4-FFF2-40B4-BE49-F238E27FC236}">
                <a16:creationId xmlns:a16="http://schemas.microsoft.com/office/drawing/2014/main" id="{3EBBC3FD-FFA7-43DF-8A58-9BC809A115F2}"/>
              </a:ext>
            </a:extLst>
          </p:cNvPr>
          <p:cNvSpPr/>
          <p:nvPr/>
        </p:nvSpPr>
        <p:spPr>
          <a:xfrm>
            <a:off x="533400" y="2847581"/>
            <a:ext cx="1736762" cy="491885"/>
          </a:xfrm>
          <a:prstGeom prst="wedgeEllipseCallout">
            <a:avLst>
              <a:gd name="adj1" fmla="val 14464"/>
              <a:gd name="adj2" fmla="val -2077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Member functions.</a:t>
            </a:r>
          </a:p>
        </p:txBody>
      </p:sp>
      <p:sp>
        <p:nvSpPr>
          <p:cNvPr id="22" name="TextBox 21">
            <a:extLst>
              <a:ext uri="{FF2B5EF4-FFF2-40B4-BE49-F238E27FC236}">
                <a16:creationId xmlns:a16="http://schemas.microsoft.com/office/drawing/2014/main" id="{9F3ADCD9-98C8-4A0F-B727-C24B24C94090}"/>
              </a:ext>
            </a:extLst>
          </p:cNvPr>
          <p:cNvSpPr txBox="1"/>
          <p:nvPr/>
        </p:nvSpPr>
        <p:spPr>
          <a:xfrm>
            <a:off x="4191000" y="2764441"/>
            <a:ext cx="3872179" cy="52322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int </a:t>
            </a:r>
            <a:r>
              <a:rPr lang="en-US" sz="1400" b="1" dirty="0">
                <a:solidFill>
                  <a:srgbClr val="00B050"/>
                </a:solidFill>
                <a:latin typeface="Courier New" panose="02070309020205020404" pitchFamily="49" charset="0"/>
                <a:cs typeface="Courier New" panose="02070309020205020404" pitchFamily="49" charset="0"/>
              </a:rPr>
              <a:t>pin</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dirty="0"/>
              <a:t>= </a:t>
            </a:r>
            <a:r>
              <a:rPr lang="en-US" sz="1400" b="1" dirty="0">
                <a:solidFill>
                  <a:srgbClr val="FF0000"/>
                </a:solidFill>
                <a:latin typeface="Courier New" panose="02070309020205020404" pitchFamily="49" charset="0"/>
                <a:cs typeface="Courier New" panose="02070309020205020404" pitchFamily="49" charset="0"/>
              </a:rPr>
              <a:t>13</a:t>
            </a:r>
            <a:r>
              <a:rPr lang="en-US" sz="1400" b="1" dirty="0">
                <a:solidFill>
                  <a:schemeClr val="accent1">
                    <a:lumMod val="75000"/>
                  </a:schemeClr>
                </a:solidFill>
                <a:latin typeface="Courier New" panose="02070309020205020404" pitchFamily="49" charset="0"/>
                <a:cs typeface="Courier New" panose="02070309020205020404" pitchFamily="49" charset="0"/>
              </a:rPr>
              <a:t>;    // for comparison</a:t>
            </a:r>
            <a:r>
              <a:rPr lang="en-US" sz="1400" dirty="0">
                <a:solidFill>
                  <a:schemeClr val="bg1"/>
                </a:solidFill>
              </a:rPr>
              <a:t> </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2250CD56-4F47-442A-A098-C0D90CA0867B}"/>
              </a:ext>
            </a:extLst>
          </p:cNvPr>
          <p:cNvSpPr txBox="1"/>
          <p:nvPr/>
        </p:nvSpPr>
        <p:spPr>
          <a:xfrm>
            <a:off x="4191000" y="2764441"/>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myLed2</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Led2(9)</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myLed3</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Led2(8)</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grpSp>
        <p:nvGrpSpPr>
          <p:cNvPr id="24" name="Group 23">
            <a:extLst>
              <a:ext uri="{FF2B5EF4-FFF2-40B4-BE49-F238E27FC236}">
                <a16:creationId xmlns:a16="http://schemas.microsoft.com/office/drawing/2014/main" id="{B3A04BBC-A4FB-45F4-9C52-FA3869BD055C}"/>
              </a:ext>
            </a:extLst>
          </p:cNvPr>
          <p:cNvGrpSpPr/>
          <p:nvPr/>
        </p:nvGrpSpPr>
        <p:grpSpPr>
          <a:xfrm>
            <a:off x="6248400" y="3904881"/>
            <a:ext cx="1224741" cy="396487"/>
            <a:chOff x="6587305" y="3333503"/>
            <a:chExt cx="1224741" cy="396487"/>
          </a:xfrm>
        </p:grpSpPr>
        <p:sp>
          <p:nvSpPr>
            <p:cNvPr id="28" name="Flowchart: Off-page Connector 27">
              <a:extLst>
                <a:ext uri="{FF2B5EF4-FFF2-40B4-BE49-F238E27FC236}">
                  <a16:creationId xmlns:a16="http://schemas.microsoft.com/office/drawing/2014/main" id="{30FF5849-F9D9-4432-A9B0-CE51A6516898}"/>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8</a:t>
              </a:r>
            </a:p>
          </p:txBody>
        </p:sp>
        <p:sp>
          <p:nvSpPr>
            <p:cNvPr id="29" name="Flowchart: Off-page Connector 28">
              <a:extLst>
                <a:ext uri="{FF2B5EF4-FFF2-40B4-BE49-F238E27FC236}">
                  <a16:creationId xmlns:a16="http://schemas.microsoft.com/office/drawing/2014/main" id="{40219B88-246E-4278-9374-6CB1788483DC}"/>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9</a:t>
              </a:r>
            </a:p>
          </p:txBody>
        </p:sp>
        <p:sp>
          <p:nvSpPr>
            <p:cNvPr id="30" name="Flowchart: Off-page Connector 29">
              <a:extLst>
                <a:ext uri="{FF2B5EF4-FFF2-40B4-BE49-F238E27FC236}">
                  <a16:creationId xmlns:a16="http://schemas.microsoft.com/office/drawing/2014/main" id="{D044297A-0C8B-415F-971E-A9C6E4D97771}"/>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13</a:t>
              </a:r>
            </a:p>
          </p:txBody>
        </p:sp>
      </p:grpSp>
    </p:spTree>
    <p:extLst>
      <p:ext uri="{BB962C8B-B14F-4D97-AF65-F5344CB8AC3E}">
        <p14:creationId xmlns:p14="http://schemas.microsoft.com/office/powerpoint/2010/main" val="378106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22" presetClass="exit" presetSubtype="4" fill="hold" grpId="1" nodeType="withEffect">
                                  <p:stCondLst>
                                    <p:cond delay="0"/>
                                  </p:stCondLst>
                                  <p:childTnLst>
                                    <p:animEffect transition="out" filter="wipe(down)">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8" grpId="0" animBg="1"/>
      <p:bldP spid="21" grpId="0" animBg="1"/>
      <p:bldP spid="21" grpId="1"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85" y="197416"/>
            <a:ext cx="7016194" cy="763525"/>
          </a:xfrm>
        </p:spPr>
        <p:txBody>
          <a:bodyPr>
            <a:normAutofit fontScale="90000"/>
          </a:bodyPr>
          <a:lstStyle/>
          <a:p>
            <a:r>
              <a:rPr lang="en-US" dirty="0"/>
              <a:t>Led2 is just an Example</a:t>
            </a:r>
            <a:br>
              <a:rPr lang="en-US" dirty="0"/>
            </a:br>
            <a:r>
              <a:rPr lang="en-US" sz="2200" dirty="0"/>
              <a:t>(We could be talking about a servo class)</a:t>
            </a:r>
            <a:endParaRPr lang="en-US" dirty="0"/>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Attach</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Detach</a:t>
              </a:r>
            </a:p>
          </p:txBody>
        </p:sp>
      </p:grpSp>
      <p:grpSp>
        <p:nvGrpSpPr>
          <p:cNvPr id="8" name="Group 7">
            <a:extLst>
              <a:ext uri="{FF2B5EF4-FFF2-40B4-BE49-F238E27FC236}">
                <a16:creationId xmlns:a16="http://schemas.microsoft.com/office/drawing/2014/main" id="{4B009768-4559-4FAA-918F-A9A6711D7A05}"/>
              </a:ext>
            </a:extLst>
          </p:cNvPr>
          <p:cNvGrpSpPr/>
          <p:nvPr/>
        </p:nvGrpSpPr>
        <p:grpSpPr>
          <a:xfrm>
            <a:off x="4916625" y="1907758"/>
            <a:ext cx="1904820" cy="2499352"/>
            <a:chOff x="4844223" y="2003949"/>
            <a:chExt cx="1904820" cy="2499352"/>
          </a:xfrm>
        </p:grpSpPr>
        <p:sp>
          <p:nvSpPr>
            <p:cNvPr id="17" name="Flowchart: Multidocument 16">
              <a:extLst>
                <a:ext uri="{FF2B5EF4-FFF2-40B4-BE49-F238E27FC236}">
                  <a16:creationId xmlns:a16="http://schemas.microsoft.com/office/drawing/2014/main" id="{998BAE36-3810-4563-84BF-26054849EB6A}"/>
                </a:ext>
              </a:extLst>
            </p:cNvPr>
            <p:cNvSpPr/>
            <p:nvPr/>
          </p:nvSpPr>
          <p:spPr>
            <a:xfrm>
              <a:off x="5008264" y="3333750"/>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myServo1</a:t>
              </a:r>
            </a:p>
            <a:p>
              <a:pPr algn="ctr"/>
              <a:r>
                <a:rPr lang="en-US" sz="1200" dirty="0">
                  <a:solidFill>
                    <a:schemeClr val="tx1"/>
                  </a:solidFill>
                </a:rPr>
                <a:t>myServo2</a:t>
              </a:r>
            </a:p>
            <a:p>
              <a:pPr algn="ctr"/>
              <a:r>
                <a:rPr lang="en-US" sz="1200" dirty="0">
                  <a:solidFill>
                    <a:schemeClr val="tx1"/>
                  </a:solidFill>
                </a:rPr>
                <a:t>myServo3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Flowchart: Off-page Connector 15">
            <a:extLst>
              <a:ext uri="{FF2B5EF4-FFF2-40B4-BE49-F238E27FC236}">
                <a16:creationId xmlns:a16="http://schemas.microsoft.com/office/drawing/2014/main" id="{C6480415-D844-41AF-B542-CC1AF3D67492}"/>
              </a:ext>
            </a:extLst>
          </p:cNvPr>
          <p:cNvSpPr/>
          <p:nvPr/>
        </p:nvSpPr>
        <p:spPr>
          <a:xfrm rot="16200000">
            <a:off x="2009654" y="176800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Write</a:t>
            </a:r>
          </a:p>
        </p:txBody>
      </p:sp>
      <p:grpSp>
        <p:nvGrpSpPr>
          <p:cNvPr id="3" name="Group 2">
            <a:extLst>
              <a:ext uri="{FF2B5EF4-FFF2-40B4-BE49-F238E27FC236}">
                <a16:creationId xmlns:a16="http://schemas.microsoft.com/office/drawing/2014/main" id="{CF6B4B36-BAA5-4404-9D93-B2E48CA724EB}"/>
              </a:ext>
            </a:extLst>
          </p:cNvPr>
          <p:cNvGrpSpPr/>
          <p:nvPr/>
        </p:nvGrpSpPr>
        <p:grpSpPr>
          <a:xfrm>
            <a:off x="6587305" y="3333503"/>
            <a:ext cx="1224741" cy="396487"/>
            <a:chOff x="6587305" y="3333503"/>
            <a:chExt cx="1224741" cy="396487"/>
          </a:xfrm>
        </p:grpSpPr>
        <p:sp>
          <p:nvSpPr>
            <p:cNvPr id="22" name="Flowchart: Off-page Connector 21">
              <a:extLst>
                <a:ext uri="{FF2B5EF4-FFF2-40B4-BE49-F238E27FC236}">
                  <a16:creationId xmlns:a16="http://schemas.microsoft.com/office/drawing/2014/main" id="{695C941C-8BE3-40F8-B1D7-BB465EC22E7F}"/>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3" name="Flowchart: Off-page Connector 22">
              <a:extLst>
                <a:ext uri="{FF2B5EF4-FFF2-40B4-BE49-F238E27FC236}">
                  <a16:creationId xmlns:a16="http://schemas.microsoft.com/office/drawing/2014/main" id="{37B7F3BC-C57C-4C7B-ADE3-F27AE6B2098B}"/>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18" name="Flowchart: Off-page Connector 17">
              <a:extLst>
                <a:ext uri="{FF2B5EF4-FFF2-40B4-BE49-F238E27FC236}">
                  <a16:creationId xmlns:a16="http://schemas.microsoft.com/office/drawing/2014/main" id="{D608F790-A667-4F46-B9B1-8900BA71017A}"/>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grpSp>
    </p:spTree>
    <p:extLst>
      <p:ext uri="{BB962C8B-B14F-4D97-AF65-F5344CB8AC3E}">
        <p14:creationId xmlns:p14="http://schemas.microsoft.com/office/powerpoint/2010/main" val="353267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Sample Code Fragments</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161E8961-2C6D-458F-B0DC-AAD89C6AC85A}"/>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39377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little Deeper: The Constructor</a:t>
            </a:r>
          </a:p>
        </p:txBody>
      </p:sp>
      <p:sp>
        <p:nvSpPr>
          <p:cNvPr id="13" name="Arrow: Striped Right 12">
            <a:extLst>
              <a:ext uri="{FF2B5EF4-FFF2-40B4-BE49-F238E27FC236}">
                <a16:creationId xmlns:a16="http://schemas.microsoft.com/office/drawing/2014/main" id="{E011D333-C3EC-4965-B270-B79F5BFD94F6}"/>
              </a:ext>
            </a:extLst>
          </p:cNvPr>
          <p:cNvSpPr/>
          <p:nvPr/>
        </p:nvSpPr>
        <p:spPr>
          <a:xfrm rot="3607493">
            <a:off x="4136034" y="2594940"/>
            <a:ext cx="1207881" cy="339372"/>
          </a:xfrm>
          <a:prstGeom prst="stripedRightArrow">
            <a:avLst/>
          </a:prstGeom>
          <a:solidFill>
            <a:srgbClr val="FFFF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B9F02C0-7D21-4A11-B5FB-C202EB0B7B96}"/>
              </a:ext>
            </a:extLst>
          </p:cNvPr>
          <p:cNvSpPr txBox="1"/>
          <p:nvPr/>
        </p:nvSpPr>
        <p:spPr>
          <a:xfrm>
            <a:off x="2065217" y="2691611"/>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grpSp>
        <p:nvGrpSpPr>
          <p:cNvPr id="3" name="Group 2">
            <a:extLst>
              <a:ext uri="{FF2B5EF4-FFF2-40B4-BE49-F238E27FC236}">
                <a16:creationId xmlns:a16="http://schemas.microsoft.com/office/drawing/2014/main" id="{776C7ED4-5CDD-4191-B7EA-5EEE86F1330F}"/>
              </a:ext>
            </a:extLst>
          </p:cNvPr>
          <p:cNvGrpSpPr/>
          <p:nvPr/>
        </p:nvGrpSpPr>
        <p:grpSpPr>
          <a:xfrm>
            <a:off x="1676398" y="1200150"/>
            <a:ext cx="3882989" cy="1074674"/>
            <a:chOff x="1676398" y="1200150"/>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36" name="Rectangle 35">
              <a:extLst>
                <a:ext uri="{FF2B5EF4-FFF2-40B4-BE49-F238E27FC236}">
                  <a16:creationId xmlns:a16="http://schemas.microsoft.com/office/drawing/2014/main" id="{94916264-84EC-4E69-B463-B05F1D9F7666}"/>
                </a:ext>
              </a:extLst>
            </p:cNvPr>
            <p:cNvSpPr/>
            <p:nvPr/>
          </p:nvSpPr>
          <p:spPr>
            <a:xfrm>
              <a:off x="3124198" y="1261155"/>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37" name="Flowchart: Off-page Connector 36">
              <a:extLst>
                <a:ext uri="{FF2B5EF4-FFF2-40B4-BE49-F238E27FC236}">
                  <a16:creationId xmlns:a16="http://schemas.microsoft.com/office/drawing/2014/main" id="{CB4F78B8-2D6D-416F-BCB6-E7A4AAEF317F}"/>
                </a:ext>
              </a:extLst>
            </p:cNvPr>
            <p:cNvSpPr/>
            <p:nvPr/>
          </p:nvSpPr>
          <p:spPr>
            <a:xfrm rot="16200000">
              <a:off x="4978242" y="101348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38" name="Flowchart: Off-page Connector 37">
              <a:extLst>
                <a:ext uri="{FF2B5EF4-FFF2-40B4-BE49-F238E27FC236}">
                  <a16:creationId xmlns:a16="http://schemas.microsoft.com/office/drawing/2014/main" id="{6718A974-A281-4548-BFF0-940F4371C5AE}"/>
                </a:ext>
              </a:extLst>
            </p:cNvPr>
            <p:cNvSpPr/>
            <p:nvPr/>
          </p:nvSpPr>
          <p:spPr>
            <a:xfrm rot="16200000">
              <a:off x="2085855" y="98481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39" name="Flowchart: Off-page Connector 38">
              <a:extLst>
                <a:ext uri="{FF2B5EF4-FFF2-40B4-BE49-F238E27FC236}">
                  <a16:creationId xmlns:a16="http://schemas.microsoft.com/office/drawing/2014/main" id="{5FEACCCE-27EB-4BA7-8A30-C367EEDCC047}"/>
                </a:ext>
              </a:extLst>
            </p:cNvPr>
            <p:cNvSpPr/>
            <p:nvPr/>
          </p:nvSpPr>
          <p:spPr>
            <a:xfrm rot="16200000">
              <a:off x="2085854" y="125450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grpSp>
        <p:nvGrpSpPr>
          <p:cNvPr id="5" name="Group 4">
            <a:extLst>
              <a:ext uri="{FF2B5EF4-FFF2-40B4-BE49-F238E27FC236}">
                <a16:creationId xmlns:a16="http://schemas.microsoft.com/office/drawing/2014/main" id="{1DDB4666-5496-497D-9C47-D6F074122490}"/>
              </a:ext>
            </a:extLst>
          </p:cNvPr>
          <p:cNvGrpSpPr/>
          <p:nvPr/>
        </p:nvGrpSpPr>
        <p:grpSpPr>
          <a:xfrm>
            <a:off x="3487429" y="3294620"/>
            <a:ext cx="4017926" cy="1074674"/>
            <a:chOff x="3487429" y="3294620"/>
            <a:chExt cx="4017926" cy="1074674"/>
          </a:xfrm>
        </p:grpSpPr>
        <p:sp>
          <p:nvSpPr>
            <p:cNvPr id="29" name="Flowchart: Card 28">
              <a:extLst>
                <a:ext uri="{FF2B5EF4-FFF2-40B4-BE49-F238E27FC236}">
                  <a16:creationId xmlns:a16="http://schemas.microsoft.com/office/drawing/2014/main" id="{615506AA-AAFD-4389-B291-45C807AA731A}"/>
                </a:ext>
              </a:extLst>
            </p:cNvPr>
            <p:cNvSpPr/>
            <p:nvPr/>
          </p:nvSpPr>
          <p:spPr>
            <a:xfrm>
              <a:off x="4495179" y="3294620"/>
              <a:ext cx="1905000" cy="1074674"/>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myLed1</a:t>
              </a:r>
            </a:p>
          </p:txBody>
        </p:sp>
        <p:sp>
          <p:nvSpPr>
            <p:cNvPr id="33" name="Flowchart: Off-page Connector 32">
              <a:extLst>
                <a:ext uri="{FF2B5EF4-FFF2-40B4-BE49-F238E27FC236}">
                  <a16:creationId xmlns:a16="http://schemas.microsoft.com/office/drawing/2014/main" id="{FFBFBBA1-54DD-4512-A4D9-1316BCC03153}"/>
                </a:ext>
              </a:extLst>
            </p:cNvPr>
            <p:cNvSpPr/>
            <p:nvPr/>
          </p:nvSpPr>
          <p:spPr>
            <a:xfrm rot="16200000">
              <a:off x="6868826" y="3065381"/>
              <a:ext cx="185030" cy="1088028"/>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b="1" dirty="0">
                  <a:solidFill>
                    <a:srgbClr val="FF0000"/>
                  </a:solidFill>
                  <a:latin typeface="Courier New" panose="02070309020205020404" pitchFamily="49" charset="0"/>
                  <a:cs typeface="Courier New" panose="02070309020205020404" pitchFamily="49" charset="0"/>
                </a:rPr>
                <a:t>Pin 13</a:t>
              </a:r>
              <a:endParaRPr lang="en-US" sz="1100" dirty="0">
                <a:solidFill>
                  <a:srgbClr val="FFFF00"/>
                </a:solidFill>
              </a:endParaRPr>
            </a:p>
          </p:txBody>
        </p:sp>
        <p:sp>
          <p:nvSpPr>
            <p:cNvPr id="40" name="Flowchart: Off-page Connector 39">
              <a:extLst>
                <a:ext uri="{FF2B5EF4-FFF2-40B4-BE49-F238E27FC236}">
                  <a16:creationId xmlns:a16="http://schemas.microsoft.com/office/drawing/2014/main" id="{EC0F7A1E-1EEE-4E25-B61C-3BCA040D2B93}"/>
                </a:ext>
              </a:extLst>
            </p:cNvPr>
            <p:cNvSpPr/>
            <p:nvPr/>
          </p:nvSpPr>
          <p:spPr>
            <a:xfrm rot="16200000">
              <a:off x="3896886" y="3092507"/>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1" name="Flowchart: Off-page Connector 40">
              <a:extLst>
                <a:ext uri="{FF2B5EF4-FFF2-40B4-BE49-F238E27FC236}">
                  <a16:creationId xmlns:a16="http://schemas.microsoft.com/office/drawing/2014/main" id="{EF89BEF2-7525-4B00-A522-F67A717D955C}"/>
                </a:ext>
              </a:extLst>
            </p:cNvPr>
            <p:cNvSpPr/>
            <p:nvPr/>
          </p:nvSpPr>
          <p:spPr>
            <a:xfrm rot="16200000">
              <a:off x="3896885" y="3362205"/>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2" name="Rectangle 41">
              <a:extLst>
                <a:ext uri="{FF2B5EF4-FFF2-40B4-BE49-F238E27FC236}">
                  <a16:creationId xmlns:a16="http://schemas.microsoft.com/office/drawing/2014/main" id="{2A97CF22-B6AE-4EB0-8F47-77EBCB90D748}"/>
                </a:ext>
              </a:extLst>
            </p:cNvPr>
            <p:cNvSpPr/>
            <p:nvPr/>
          </p:nvSpPr>
          <p:spPr>
            <a:xfrm>
              <a:off x="4953000" y="3368852"/>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grpSp>
    </p:spTree>
    <p:extLst>
      <p:ext uri="{BB962C8B-B14F-4D97-AF65-F5344CB8AC3E}">
        <p14:creationId xmlns:p14="http://schemas.microsoft.com/office/powerpoint/2010/main" val="17655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First Look - Class Program Code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9" name="TextBox 18">
            <a:extLst>
              <a:ext uri="{FF2B5EF4-FFF2-40B4-BE49-F238E27FC236}">
                <a16:creationId xmlns:a16="http://schemas.microsoft.com/office/drawing/2014/main" id="{96E5EE06-FDFE-427F-BB00-AC51A00AF8A2}"/>
              </a:ext>
            </a:extLst>
          </p:cNvPr>
          <p:cNvSpPr txBox="1"/>
          <p:nvPr/>
        </p:nvSpPr>
        <p:spPr>
          <a:xfrm>
            <a:off x="400565" y="1276350"/>
            <a:ext cx="7295635" cy="1569660"/>
          </a:xfrm>
          <a:prstGeom prst="rect">
            <a:avLst/>
          </a:prstGeom>
          <a:solidFill>
            <a:schemeClr val="bg1">
              <a:lumMod val="95000"/>
            </a:schemeClr>
          </a:solidFill>
          <a:ln>
            <a:solidFill>
              <a:schemeClr val="tx1"/>
            </a:solidFill>
          </a:ln>
        </p:spPr>
        <p:txBody>
          <a:bodyPr wrap="square">
            <a:spAutoFit/>
          </a:bodyPr>
          <a:lstStyle/>
          <a:p>
            <a:r>
              <a:rPr lang="en-US" sz="1200" b="1" dirty="0">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Led2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int _pin;                // the number of the LED pin</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onTime</a:t>
            </a:r>
            <a:r>
              <a:rPr lang="en-US" sz="1200" dirty="0">
                <a:latin typeface="Courier New" panose="02070309020205020404" pitchFamily="49" charset="0"/>
                <a:cs typeface="Courier New" panose="02070309020205020404" pitchFamily="49" charset="0"/>
              </a:rPr>
              <a:t>;   // milliseconds of on-time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offTime</a:t>
            </a:r>
            <a:r>
              <a:rPr lang="en-US" sz="1200" dirty="0">
                <a:latin typeface="Courier New" panose="02070309020205020404" pitchFamily="49" charset="0"/>
                <a:cs typeface="Courier New" panose="02070309020205020404" pitchFamily="49" charset="0"/>
              </a:rPr>
              <a:t>;  // milliseconds of off-time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nextTime</a:t>
            </a:r>
            <a:r>
              <a:rPr lang="en-US" sz="1200" dirty="0">
                <a:latin typeface="Courier New" panose="02070309020205020404" pitchFamily="49" charset="0"/>
                <a:cs typeface="Courier New" panose="02070309020205020404" pitchFamily="49" charset="0"/>
              </a:rPr>
              <a:t>; // next time change in milliseconds</a:t>
            </a:r>
          </a:p>
          <a:p>
            <a:r>
              <a:rPr lang="en-US" sz="1200" dirty="0">
                <a:latin typeface="Courier New" panose="02070309020205020404" pitchFamily="49" charset="0"/>
                <a:cs typeface="Courier New" panose="02070309020205020404" pitchFamily="49" charset="0"/>
              </a:rPr>
              <a:t>    bool _blink;             // true if we are in blinking mode, false if not</a:t>
            </a:r>
          </a:p>
          <a:p>
            <a:r>
              <a:rPr lang="en-US" sz="1200" b="1" dirty="0">
                <a:solidFill>
                  <a:srgbClr val="FF0000"/>
                </a:solidFill>
                <a:latin typeface="Courier New" panose="02070309020205020404" pitchFamily="49" charset="0"/>
                <a:cs typeface="Courier New" panose="02070309020205020404" pitchFamily="49" charset="0"/>
              </a:rPr>
              <a:t>{ snip }</a:t>
            </a:r>
          </a:p>
        </p:txBody>
      </p:sp>
      <p:sp>
        <p:nvSpPr>
          <p:cNvPr id="21" name="TextBox 20">
            <a:extLst>
              <a:ext uri="{FF2B5EF4-FFF2-40B4-BE49-F238E27FC236}">
                <a16:creationId xmlns:a16="http://schemas.microsoft.com/office/drawing/2014/main" id="{5388B2CA-DB96-4CCE-84A1-F7AAF2278364}"/>
              </a:ext>
            </a:extLst>
          </p:cNvPr>
          <p:cNvSpPr txBox="1"/>
          <p:nvPr/>
        </p:nvSpPr>
        <p:spPr>
          <a:xfrm>
            <a:off x="400566" y="2846010"/>
            <a:ext cx="7295634" cy="1384995"/>
          </a:xfrm>
          <a:prstGeom prst="rect">
            <a:avLst/>
          </a:prstGeom>
          <a:solidFill>
            <a:schemeClr val="bg1">
              <a:lumMod val="95000"/>
            </a:schemeClr>
          </a:solidFill>
          <a:ln>
            <a:solidFill>
              <a:schemeClr val="tx1"/>
            </a:solidFill>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stStyle>
          <a:p>
            <a:r>
              <a:rPr lang="en-US" dirty="0"/>
              <a:t> </a:t>
            </a:r>
            <a:r>
              <a:rPr lang="en-US" b="1" dirty="0"/>
              <a:t>public:</a:t>
            </a:r>
          </a:p>
          <a:p>
            <a:r>
              <a:rPr lang="en-US" dirty="0"/>
              <a:t>    Led2(byte pin);          // Simple default definition </a:t>
            </a:r>
          </a:p>
          <a:p>
            <a:r>
              <a:rPr lang="en-US" dirty="0"/>
              <a:t>    void off();              // Turn off the LED</a:t>
            </a:r>
          </a:p>
          <a:p>
            <a:r>
              <a:rPr lang="en-US" dirty="0"/>
              <a:t>    void on();               // Turn on the LED</a:t>
            </a:r>
          </a:p>
          <a:p>
            <a:r>
              <a:rPr lang="en-US" dirty="0"/>
              <a:t>    void update();           // Magic Sauce</a:t>
            </a:r>
          </a:p>
          <a:p>
            <a:r>
              <a:rPr lang="en-US" b="1" dirty="0">
                <a:solidFill>
                  <a:srgbClr val="FF0000"/>
                </a:solidFill>
              </a:rPr>
              <a:t>{ snip }</a:t>
            </a:r>
          </a:p>
          <a:p>
            <a:r>
              <a:rPr lang="en-US" dirty="0"/>
              <a:t>}</a:t>
            </a:r>
          </a:p>
        </p:txBody>
      </p:sp>
    </p:spTree>
    <p:extLst>
      <p:ext uri="{BB962C8B-B14F-4D97-AF65-F5344CB8AC3E}">
        <p14:creationId xmlns:p14="http://schemas.microsoft.com/office/powerpoint/2010/main" val="48294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a:t>
            </a:r>
            <a:r>
              <a:rPr lang="en-US" dirty="0">
                <a:solidFill>
                  <a:srgbClr val="5EEC3C"/>
                </a:solidFill>
              </a:rPr>
              <a:t>The Constructor</a:t>
            </a:r>
            <a:endParaRPr lang="en-US" dirty="0"/>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sp>
        <p:nvSpPr>
          <p:cNvPr id="14" name="TextBox 13">
            <a:extLst>
              <a:ext uri="{FF2B5EF4-FFF2-40B4-BE49-F238E27FC236}">
                <a16:creationId xmlns:a16="http://schemas.microsoft.com/office/drawing/2014/main" id="{FC81981A-7407-472D-A317-016EA560B332}"/>
              </a:ext>
            </a:extLst>
          </p:cNvPr>
          <p:cNvSpPr txBox="1"/>
          <p:nvPr/>
        </p:nvSpPr>
        <p:spPr>
          <a:xfrm>
            <a:off x="3886200" y="2571750"/>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rgbClr val="990099"/>
                </a:solidFill>
                <a:latin typeface="Courier New" panose="02070309020205020404" pitchFamily="49" charset="0"/>
                <a:cs typeface="Courier New" panose="02070309020205020404" pitchFamily="49" charset="0"/>
              </a:rPr>
              <a:t>13</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F68AD99-74FC-4CFC-AC8D-A5D3FA4C1A1A}"/>
              </a:ext>
            </a:extLst>
          </p:cNvPr>
          <p:cNvSpPr txBox="1"/>
          <p:nvPr/>
        </p:nvSpPr>
        <p:spPr>
          <a:xfrm>
            <a:off x="1306046" y="3493668"/>
            <a:ext cx="5160308" cy="1015663"/>
          </a:xfrm>
          <a:prstGeom prst="rect">
            <a:avLst/>
          </a:prstGeom>
          <a:solidFill>
            <a:schemeClr val="bg1">
              <a:lumMod val="85000"/>
            </a:schemeClr>
          </a:solidFill>
          <a:ln>
            <a:solidFill>
              <a:srgbClr val="FF0000"/>
            </a:solidFill>
          </a:ln>
        </p:spPr>
        <p:txBody>
          <a:bodyPr wrap="square" rtlCol="0">
            <a:spAutoFit/>
          </a:bodyPr>
          <a:lstStyle>
            <a:defPPr>
              <a:defRPr lang="en-US"/>
            </a:defPPr>
            <a:lvl1pPr>
              <a:defRPr sz="1400" b="1">
                <a:solidFill>
                  <a:schemeClr val="accent1">
                    <a:lumMod val="75000"/>
                  </a:schemeClr>
                </a:solidFill>
                <a:latin typeface="Courier New" panose="02070309020205020404" pitchFamily="49" charset="0"/>
                <a:cs typeface="Courier New" panose="02070309020205020404" pitchFamily="49" charset="0"/>
              </a:defRPr>
            </a:lvl1pPr>
          </a:lstStyle>
          <a:p>
            <a:r>
              <a:rPr lang="en-US" sz="1200" dirty="0"/>
              <a:t>Led2::</a:t>
            </a:r>
            <a:r>
              <a:rPr lang="en-US" sz="1200" dirty="0">
                <a:solidFill>
                  <a:srgbClr val="FF0000"/>
                </a:solidFill>
              </a:rPr>
              <a:t>Led2(byte </a:t>
            </a:r>
            <a:r>
              <a:rPr lang="en-US" sz="1200" dirty="0">
                <a:solidFill>
                  <a:srgbClr val="990099"/>
                </a:solidFill>
              </a:rPr>
              <a:t>pin</a:t>
            </a:r>
            <a:r>
              <a:rPr lang="en-US" sz="1200" dirty="0">
                <a:solidFill>
                  <a:srgbClr val="FF0000"/>
                </a:solidFill>
              </a:rPr>
              <a:t>)</a:t>
            </a:r>
            <a:r>
              <a:rPr lang="en-US" sz="1200" dirty="0"/>
              <a:t> {</a:t>
            </a:r>
          </a:p>
          <a:p>
            <a:r>
              <a:rPr lang="en-US" sz="1200" dirty="0"/>
              <a:t>  _pin = </a:t>
            </a:r>
            <a:r>
              <a:rPr lang="en-US" sz="1200" dirty="0">
                <a:solidFill>
                  <a:srgbClr val="990099"/>
                </a:solidFill>
              </a:rPr>
              <a:t>pin</a:t>
            </a:r>
            <a:r>
              <a:rPr lang="en-US" sz="1200" dirty="0"/>
              <a:t>;            // Save the passed pin</a:t>
            </a:r>
          </a:p>
          <a:p>
            <a:r>
              <a:rPr lang="en-US" sz="1200" dirty="0"/>
              <a:t>  pinMode(_pin, OUTPUT); // define our output pin</a:t>
            </a:r>
          </a:p>
          <a:p>
            <a:r>
              <a:rPr lang="en-US" sz="1200" dirty="0"/>
              <a:t>  off();                 // call the off function</a:t>
            </a:r>
          </a:p>
          <a:p>
            <a:r>
              <a:rPr lang="en-US" sz="1200" dirty="0"/>
              <a:t>}</a:t>
            </a:r>
          </a:p>
        </p:txBody>
      </p:sp>
      <p:sp>
        <p:nvSpPr>
          <p:cNvPr id="8" name="Flowchart: Off-page Connector 7">
            <a:extLst>
              <a:ext uri="{FF2B5EF4-FFF2-40B4-BE49-F238E27FC236}">
                <a16:creationId xmlns:a16="http://schemas.microsoft.com/office/drawing/2014/main" id="{7C40167D-EFDF-44D1-9F9F-E0089357E7CB}"/>
              </a:ext>
            </a:extLst>
          </p:cNvPr>
          <p:cNvSpPr/>
          <p:nvPr/>
        </p:nvSpPr>
        <p:spPr>
          <a:xfrm rot="16200000">
            <a:off x="5117048" y="81031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0" name="Flowchart: Card 9">
            <a:extLst>
              <a:ext uri="{FF2B5EF4-FFF2-40B4-BE49-F238E27FC236}">
                <a16:creationId xmlns:a16="http://schemas.microsoft.com/office/drawing/2014/main" id="{F16CD9FD-B25D-45E2-8F20-57CFF8C9A378}"/>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Courier New" panose="02070309020205020404" pitchFamily="49" charset="0"/>
                <a:cs typeface="Courier New" panose="02070309020205020404" pitchFamily="49" charset="0"/>
              </a:rPr>
              <a:t>myLed1</a:t>
            </a:r>
            <a:endParaRPr lang="en-US" dirty="0"/>
          </a:p>
        </p:txBody>
      </p:sp>
      <p:sp>
        <p:nvSpPr>
          <p:cNvPr id="9" name="TextBox 8">
            <a:extLst>
              <a:ext uri="{FF2B5EF4-FFF2-40B4-BE49-F238E27FC236}">
                <a16:creationId xmlns:a16="http://schemas.microsoft.com/office/drawing/2014/main" id="{D5263037-A7A4-4399-9081-93DE69BAA3AE}"/>
              </a:ext>
            </a:extLst>
          </p:cNvPr>
          <p:cNvSpPr txBox="1"/>
          <p:nvPr/>
        </p:nvSpPr>
        <p:spPr>
          <a:xfrm>
            <a:off x="3386284" y="1174806"/>
            <a:ext cx="1143000" cy="261610"/>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 13</a:t>
            </a:r>
            <a:endParaRPr lang="en-US" sz="1050" dirty="0">
              <a:solidFill>
                <a:schemeClr val="bg1"/>
              </a:solidFill>
            </a:endParaRPr>
          </a:p>
        </p:txBody>
      </p:sp>
    </p:spTree>
    <p:extLst>
      <p:ext uri="{BB962C8B-B14F-4D97-AF65-F5344CB8AC3E}">
        <p14:creationId xmlns:p14="http://schemas.microsoft.com/office/powerpoint/2010/main" val="34005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8" grpId="0" animBg="1"/>
      <p:bldP spid="10"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the </a:t>
            </a:r>
            <a:r>
              <a:rPr lang="en-US" dirty="0">
                <a:solidFill>
                  <a:srgbClr val="5EEC3C"/>
                </a:solidFill>
              </a:rPr>
              <a:t>on() </a:t>
            </a:r>
            <a:r>
              <a:rPr lang="en-US" dirty="0"/>
              <a:t>property</a:t>
            </a:r>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Courier New" panose="02070309020205020404" pitchFamily="49" charset="0"/>
                <a:cs typeface="Courier New" panose="02070309020205020404" pitchFamily="49" charset="0"/>
              </a:rPr>
              <a:t>myLed1</a:t>
            </a:r>
            <a:endParaRPr lang="en-US" dirty="0"/>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295400" y="122062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75034" y="2555346"/>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on();</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Outside the shoebox set the on property of myLed1 object</a:t>
            </a:r>
          </a:p>
        </p:txBody>
      </p:sp>
      <p:grpSp>
        <p:nvGrpSpPr>
          <p:cNvPr id="43" name="Group 42">
            <a:extLst>
              <a:ext uri="{FF2B5EF4-FFF2-40B4-BE49-F238E27FC236}">
                <a16:creationId xmlns:a16="http://schemas.microsoft.com/office/drawing/2014/main" id="{93D2071D-53D8-4A20-B30D-4686B50120F7}"/>
              </a:ext>
            </a:extLst>
          </p:cNvPr>
          <p:cNvGrpSpPr/>
          <p:nvPr/>
        </p:nvGrpSpPr>
        <p:grpSpPr>
          <a:xfrm>
            <a:off x="275034" y="2832345"/>
            <a:ext cx="7261421" cy="1828310"/>
            <a:chOff x="189062" y="2838771"/>
            <a:chExt cx="7261421" cy="1828310"/>
          </a:xfrm>
        </p:grpSpPr>
        <p:sp>
          <p:nvSpPr>
            <p:cNvPr id="41" name="TextBox 40">
              <a:extLst>
                <a:ext uri="{FF2B5EF4-FFF2-40B4-BE49-F238E27FC236}">
                  <a16:creationId xmlns:a16="http://schemas.microsoft.com/office/drawing/2014/main" id="{EE2C6F95-F2D7-4B6D-AA71-8D7B5504F3CF}"/>
                </a:ext>
              </a:extLst>
            </p:cNvPr>
            <p:cNvSpPr txBox="1"/>
            <p:nvPr/>
          </p:nvSpPr>
          <p:spPr>
            <a:xfrm>
              <a:off x="189062" y="3897640"/>
              <a:ext cx="7261421" cy="769441"/>
            </a:xfrm>
            <a:prstGeom prst="rect">
              <a:avLst/>
            </a:prstGeom>
            <a:solidFill>
              <a:schemeClr val="bg1">
                <a:lumMod val="85000"/>
              </a:schemeClr>
            </a:solid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void Led2::</a:t>
              </a:r>
              <a:r>
                <a:rPr lang="en-US" sz="1100" b="1" dirty="0">
                  <a:solidFill>
                    <a:srgbClr val="C00000"/>
                  </a:solidFill>
                  <a:latin typeface="Courier New" panose="02070309020205020404" pitchFamily="49" charset="0"/>
                  <a:cs typeface="Courier New" panose="02070309020205020404" pitchFamily="49" charset="0"/>
                </a:rPr>
                <a:t>on() </a:t>
              </a:r>
              <a:r>
                <a:rPr lang="en-US" sz="1100" dirty="0">
                  <a:solidFill>
                    <a:srgbClr val="0066FF"/>
                  </a:solidFill>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_blink = false; // Turn off blink mode</a:t>
              </a:r>
            </a:p>
            <a:p>
              <a:r>
                <a:rPr lang="en-US" sz="1100" dirty="0">
                  <a:latin typeface="Courier New" panose="02070309020205020404" pitchFamily="49" charset="0"/>
                  <a:cs typeface="Courier New" panose="02070309020205020404" pitchFamily="49" charset="0"/>
                </a:rPr>
                <a:t>  _state = HIGH;  // Set desired state LED</a:t>
              </a:r>
            </a:p>
            <a:p>
              <a:r>
                <a:rPr lang="en-US" sz="1100" dirty="0">
                  <a:latin typeface="Courier New" panose="02070309020205020404" pitchFamily="49" charset="0"/>
                  <a:cs typeface="Courier New" panose="02070309020205020404" pitchFamily="49" charset="0"/>
                </a:rPr>
                <a:t>}</a:t>
              </a:r>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1757391" y="2838771"/>
              <a:ext cx="304800"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 name="Flowchart: Off-page Connector 13">
            <a:extLst>
              <a:ext uri="{FF2B5EF4-FFF2-40B4-BE49-F238E27FC236}">
                <a16:creationId xmlns:a16="http://schemas.microsoft.com/office/drawing/2014/main" id="{37143869-7992-4F11-A259-B45646706DD2}"/>
              </a:ext>
            </a:extLst>
          </p:cNvPr>
          <p:cNvSpPr/>
          <p:nvPr/>
        </p:nvSpPr>
        <p:spPr>
          <a:xfrm rot="16200000">
            <a:off x="5117048" y="81031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5" name="TextBox 14">
            <a:extLst>
              <a:ext uri="{FF2B5EF4-FFF2-40B4-BE49-F238E27FC236}">
                <a16:creationId xmlns:a16="http://schemas.microsoft.com/office/drawing/2014/main" id="{3ED20E90-19A9-446A-ADEB-E47485242676}"/>
              </a:ext>
            </a:extLst>
          </p:cNvPr>
          <p:cNvSpPr txBox="1"/>
          <p:nvPr/>
        </p:nvSpPr>
        <p:spPr>
          <a:xfrm>
            <a:off x="3429000" y="1142000"/>
            <a:ext cx="1481284" cy="577081"/>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 13</a:t>
            </a:r>
          </a:p>
          <a:p>
            <a:r>
              <a:rPr lang="en-US" sz="1050" dirty="0">
                <a:solidFill>
                  <a:schemeClr val="bg1"/>
                </a:solidFill>
                <a:latin typeface="Courier New" panose="02070309020205020404" pitchFamily="49" charset="0"/>
                <a:cs typeface="Courier New" panose="02070309020205020404" pitchFamily="49" charset="0"/>
              </a:rPr>
              <a:t>_blink = false</a:t>
            </a:r>
            <a:endParaRPr lang="en-US" sz="1050" dirty="0">
              <a:solidFill>
                <a:schemeClr val="bg1"/>
              </a:solidFill>
            </a:endParaRPr>
          </a:p>
          <a:p>
            <a:r>
              <a:rPr lang="en-US" sz="1050" dirty="0">
                <a:solidFill>
                  <a:schemeClr val="bg1"/>
                </a:solidFill>
                <a:latin typeface="Courier New" panose="02070309020205020404" pitchFamily="49" charset="0"/>
                <a:cs typeface="Courier New" panose="02070309020205020404" pitchFamily="49" charset="0"/>
              </a:rPr>
              <a:t>_state = HIGH</a:t>
            </a:r>
            <a:endParaRPr lang="en-US" sz="1050" dirty="0">
              <a:solidFill>
                <a:schemeClr val="bg1"/>
              </a:solidFill>
            </a:endParaRPr>
          </a:p>
        </p:txBody>
      </p:sp>
    </p:spTree>
    <p:extLst>
      <p:ext uri="{BB962C8B-B14F-4D97-AF65-F5344CB8AC3E}">
        <p14:creationId xmlns:p14="http://schemas.microsoft.com/office/powerpoint/2010/main" val="6801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Courier New" panose="02070309020205020404" pitchFamily="49" charset="0"/>
                <a:cs typeface="Courier New" panose="02070309020205020404" pitchFamily="49" charset="0"/>
              </a:rPr>
              <a:t>myLed1</a:t>
            </a:r>
            <a:endParaRPr lang="en-US" dirty="0"/>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0" name="TextBox 19">
            <a:extLst>
              <a:ext uri="{FF2B5EF4-FFF2-40B4-BE49-F238E27FC236}">
                <a16:creationId xmlns:a16="http://schemas.microsoft.com/office/drawing/2014/main" id="{6B669844-1D0F-4A95-9097-278EB3BC14F7}"/>
              </a:ext>
            </a:extLst>
          </p:cNvPr>
          <p:cNvSpPr txBox="1"/>
          <p:nvPr/>
        </p:nvSpPr>
        <p:spPr>
          <a:xfrm>
            <a:off x="3429000" y="664828"/>
            <a:ext cx="1481284" cy="577081"/>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 13</a:t>
            </a:r>
          </a:p>
          <a:p>
            <a:r>
              <a:rPr lang="en-US" sz="1050" dirty="0">
                <a:solidFill>
                  <a:schemeClr val="bg1"/>
                </a:solidFill>
                <a:latin typeface="Courier New" panose="02070309020205020404" pitchFamily="49" charset="0"/>
                <a:cs typeface="Courier New" panose="02070309020205020404" pitchFamily="49" charset="0"/>
              </a:rPr>
              <a:t>_blink = false</a:t>
            </a:r>
            <a:endParaRPr lang="en-US" sz="1050" dirty="0">
              <a:solidFill>
                <a:schemeClr val="bg1"/>
              </a:solidFill>
            </a:endParaRPr>
          </a:p>
          <a:p>
            <a:r>
              <a:rPr lang="en-US" sz="1050" dirty="0">
                <a:solidFill>
                  <a:schemeClr val="bg1"/>
                </a:solidFill>
                <a:latin typeface="Courier New" panose="02070309020205020404" pitchFamily="49" charset="0"/>
                <a:cs typeface="Courier New" panose="02070309020205020404" pitchFamily="49" charset="0"/>
              </a:rPr>
              <a:t>_state = HIGH</a:t>
            </a:r>
            <a:endParaRPr lang="en-US" sz="1050" dirty="0">
              <a:solidFill>
                <a:schemeClr val="bg1"/>
              </a:solidFill>
            </a:endParaRPr>
          </a:p>
        </p:txBody>
      </p:sp>
    </p:spTree>
    <p:extLst>
      <p:ext uri="{BB962C8B-B14F-4D97-AF65-F5344CB8AC3E}">
        <p14:creationId xmlns:p14="http://schemas.microsoft.com/office/powerpoint/2010/main" val="108824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07E3-9C7D-46CB-95FB-76039DEDD568}"/>
              </a:ext>
            </a:extLst>
          </p:cNvPr>
          <p:cNvSpPr>
            <a:spLocks noGrp="1"/>
          </p:cNvSpPr>
          <p:nvPr>
            <p:ph type="title"/>
          </p:nvPr>
        </p:nvSpPr>
        <p:spPr/>
        <p:txBody>
          <a:bodyPr/>
          <a:lstStyle/>
          <a:p>
            <a:r>
              <a:rPr lang="en-US" dirty="0"/>
              <a:t>A Simple Complete Sketch</a:t>
            </a:r>
          </a:p>
        </p:txBody>
      </p:sp>
      <p:sp>
        <p:nvSpPr>
          <p:cNvPr id="4" name="TextBox 3">
            <a:extLst>
              <a:ext uri="{FF2B5EF4-FFF2-40B4-BE49-F238E27FC236}">
                <a16:creationId xmlns:a16="http://schemas.microsoft.com/office/drawing/2014/main" id="{E954EB0E-8453-41D2-917A-D651E9BAB81E}"/>
              </a:ext>
            </a:extLst>
          </p:cNvPr>
          <p:cNvSpPr txBox="1"/>
          <p:nvPr/>
        </p:nvSpPr>
        <p:spPr>
          <a:xfrm>
            <a:off x="533400" y="135255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FF0000"/>
                </a:solidFill>
                <a:latin typeface="Courier New" panose="02070309020205020404" pitchFamily="49" charset="0"/>
                <a:cs typeface="Courier New" panose="02070309020205020404" pitchFamily="49" charset="0"/>
              </a:rPr>
              <a:t>Led2(13);</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280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Why use a Class?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6850929E-0192-4633-9C3A-D36A480ADBE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35423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use a Class?</a:t>
            </a:r>
          </a:p>
        </p:txBody>
      </p:sp>
      <p:sp>
        <p:nvSpPr>
          <p:cNvPr id="5" name="Content Placeholder 4"/>
          <p:cNvSpPr>
            <a:spLocks noGrp="1"/>
          </p:cNvSpPr>
          <p:nvPr>
            <p:ph idx="1"/>
          </p:nvPr>
        </p:nvSpPr>
        <p:spPr/>
        <p:txBody>
          <a:bodyPr>
            <a:normAutofit fontScale="92500"/>
          </a:bodyPr>
          <a:lstStyle/>
          <a:p>
            <a:r>
              <a:rPr lang="en-US" sz="2000" b="1" dirty="0"/>
              <a:t>Comprehension</a:t>
            </a:r>
            <a:r>
              <a:rPr lang="en-US" sz="2000" dirty="0"/>
              <a:t>: Since the details are hidden the overall operation of the code is much easier to understand.</a:t>
            </a:r>
          </a:p>
          <a:p>
            <a:r>
              <a:rPr lang="en-US" sz="2000" b="1" dirty="0"/>
              <a:t>Productivity</a:t>
            </a:r>
            <a:r>
              <a:rPr lang="en-US" sz="2000" dirty="0"/>
              <a:t>: Defining and using new objects using an existing class can be very quick. </a:t>
            </a:r>
          </a:p>
          <a:p>
            <a:r>
              <a:rPr lang="en-US" sz="2000" b="1" dirty="0"/>
              <a:t>Portability</a:t>
            </a:r>
            <a:r>
              <a:rPr lang="en-US" sz="2000" dirty="0"/>
              <a:t>: The same class can be used in many sketches. (Depending on where the class code is stored.)</a:t>
            </a:r>
          </a:p>
          <a:p>
            <a:r>
              <a:rPr lang="en-US" sz="2000" b="1" dirty="0"/>
              <a:t>Testability:</a:t>
            </a:r>
            <a:r>
              <a:rPr lang="en-US" sz="2000" dirty="0"/>
              <a:t> Testing and debugging is very compartmentalized. The many small functions that make up a class are independent. </a:t>
            </a:r>
          </a:p>
          <a:p>
            <a:r>
              <a:rPr lang="en-US" sz="2000" b="1" dirty="0"/>
              <a:t>Inheritance:</a:t>
            </a:r>
            <a:r>
              <a:rPr lang="en-US" sz="2000" dirty="0"/>
              <a:t> We have not talked about it but new classes can build on and expand other classes bringing forward all of the properties and methods of the original class.</a:t>
            </a:r>
          </a:p>
          <a:p>
            <a:endParaRPr lang="en-US" sz="1600" dirty="0"/>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758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Not use a Class?</a:t>
            </a:r>
          </a:p>
        </p:txBody>
      </p:sp>
      <p:sp>
        <p:nvSpPr>
          <p:cNvPr id="5" name="Content Placeholder 4"/>
          <p:cNvSpPr>
            <a:spLocks noGrp="1"/>
          </p:cNvSpPr>
          <p:nvPr>
            <p:ph idx="1"/>
          </p:nvPr>
        </p:nvSpPr>
        <p:spPr>
          <a:xfrm>
            <a:off x="266700" y="1197405"/>
            <a:ext cx="7206695" cy="3576168"/>
          </a:xfrm>
        </p:spPr>
        <p:txBody>
          <a:bodyPr>
            <a:normAutofit fontScale="92500" lnSpcReduction="20000"/>
          </a:bodyPr>
          <a:lstStyle/>
          <a:p>
            <a:r>
              <a:rPr lang="en-US" sz="2400" dirty="0"/>
              <a:t>Creating the class definition does require some effort.</a:t>
            </a:r>
          </a:p>
          <a:p>
            <a:r>
              <a:rPr lang="en-US" sz="2400" dirty="0"/>
              <a:t>For simple applications you may not need a class so why complicate things any more than needed? </a:t>
            </a:r>
          </a:p>
          <a:p>
            <a:r>
              <a:rPr lang="en-US" sz="2400" dirty="0"/>
              <a:t>All that hidden complexity might represent a can of worms Especially if you did not write the code but still have a need to dig into it.</a:t>
            </a:r>
          </a:p>
          <a:p>
            <a:r>
              <a:rPr lang="en-US" sz="2400" dirty="0"/>
              <a:t>Using a class still has a learning curve. This is especially true if a class has lots of properties and methods having  many options.</a:t>
            </a:r>
          </a:p>
          <a:p>
            <a:r>
              <a:rPr lang="en-US" sz="2400" dirty="0"/>
              <a:t>Changing a class can have knock on effects to many programs that depend on it working in a certain way.</a:t>
            </a:r>
          </a:p>
        </p:txBody>
      </p:sp>
      <p:pic>
        <p:nvPicPr>
          <p:cNvPr id="6" name="Picture 5">
            <a:extLst>
              <a:ext uri="{FF2B5EF4-FFF2-40B4-BE49-F238E27FC236}">
                <a16:creationId xmlns:a16="http://schemas.microsoft.com/office/drawing/2014/main" id="{61FF043E-6FDA-432B-A008-FB89E7C3217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02887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487" y="65057"/>
            <a:ext cx="4495799" cy="441377"/>
          </a:xfrm>
        </p:spPr>
        <p:txBody>
          <a:bodyPr>
            <a:normAutofit fontScale="90000"/>
          </a:bodyPr>
          <a:lstStyle/>
          <a:p>
            <a:r>
              <a:rPr lang="en-US" dirty="0"/>
              <a:t>The Key Points</a:t>
            </a:r>
          </a:p>
        </p:txBody>
      </p:sp>
      <p:sp>
        <p:nvSpPr>
          <p:cNvPr id="6" name="TextBox 5">
            <a:extLst>
              <a:ext uri="{FF2B5EF4-FFF2-40B4-BE49-F238E27FC236}">
                <a16:creationId xmlns:a16="http://schemas.microsoft.com/office/drawing/2014/main" id="{F4779E4F-41D2-4C34-9CFC-69D040FE62E3}"/>
              </a:ext>
            </a:extLst>
          </p:cNvPr>
          <p:cNvSpPr txBox="1"/>
          <p:nvPr/>
        </p:nvSpPr>
        <p:spPr>
          <a:xfrm>
            <a:off x="463885" y="732007"/>
            <a:ext cx="6927515" cy="523220"/>
          </a:xfrm>
          <a:prstGeom prst="rect">
            <a:avLst/>
          </a:prstGeom>
          <a:noFill/>
        </p:spPr>
        <p:txBody>
          <a:bodyPr wrap="square" rtlCol="0">
            <a:spAutoFit/>
          </a:bodyPr>
          <a:lstStyle/>
          <a:p>
            <a:r>
              <a:rPr lang="en-US" sz="1400" b="1" dirty="0"/>
              <a:t>#1:   </a:t>
            </a:r>
            <a:r>
              <a:rPr lang="en-US" sz="1400" dirty="0"/>
              <a:t>The object is defined by the class but it is a separate entity. </a:t>
            </a:r>
          </a:p>
          <a:p>
            <a:r>
              <a:rPr lang="en-US" sz="1400" dirty="0"/>
              <a:t>You do not need to know the inner workings of the class definition in order to use it. </a:t>
            </a:r>
          </a:p>
        </p:txBody>
      </p:sp>
      <p:sp>
        <p:nvSpPr>
          <p:cNvPr id="13" name="TextBox 12">
            <a:extLst>
              <a:ext uri="{FF2B5EF4-FFF2-40B4-BE49-F238E27FC236}">
                <a16:creationId xmlns:a16="http://schemas.microsoft.com/office/drawing/2014/main" id="{52683DEE-6538-4914-B1BA-E3D58E712644}"/>
              </a:ext>
            </a:extLst>
          </p:cNvPr>
          <p:cNvSpPr txBox="1"/>
          <p:nvPr/>
        </p:nvSpPr>
        <p:spPr>
          <a:xfrm>
            <a:off x="485220" y="1567012"/>
            <a:ext cx="6781211" cy="738664"/>
          </a:xfrm>
          <a:prstGeom prst="rect">
            <a:avLst/>
          </a:prstGeom>
          <a:noFill/>
        </p:spPr>
        <p:txBody>
          <a:bodyPr wrap="square" rtlCol="0">
            <a:spAutoFit/>
          </a:bodyPr>
          <a:lstStyle/>
          <a:p>
            <a:r>
              <a:rPr lang="en-US" sz="1400" b="1" dirty="0"/>
              <a:t>#2:   </a:t>
            </a:r>
            <a:r>
              <a:rPr lang="en-US" sz="1400" dirty="0"/>
              <a:t>Even though each object gets its functionality from the class definition, each is   independent. When writing class code the variables you use  inside the class can be thought of as generic … and only when you define an object do they become specific. </a:t>
            </a:r>
          </a:p>
        </p:txBody>
      </p:sp>
      <p:pic>
        <p:nvPicPr>
          <p:cNvPr id="14" name="Picture 13">
            <a:extLst>
              <a:ext uri="{FF2B5EF4-FFF2-40B4-BE49-F238E27FC236}">
                <a16:creationId xmlns:a16="http://schemas.microsoft.com/office/drawing/2014/main" id="{7731FF40-6EC1-4825-BF97-A110BA9E3E2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5" name="TextBox 14">
            <a:extLst>
              <a:ext uri="{FF2B5EF4-FFF2-40B4-BE49-F238E27FC236}">
                <a16:creationId xmlns:a16="http://schemas.microsoft.com/office/drawing/2014/main" id="{1809E2B2-F1E7-408B-9944-08BE0A642DAF}"/>
              </a:ext>
            </a:extLst>
          </p:cNvPr>
          <p:cNvSpPr txBox="1"/>
          <p:nvPr/>
        </p:nvSpPr>
        <p:spPr>
          <a:xfrm>
            <a:off x="485220" y="3452465"/>
            <a:ext cx="3759804" cy="307777"/>
          </a:xfrm>
          <a:prstGeom prst="rect">
            <a:avLst/>
          </a:prstGeom>
          <a:solidFill>
            <a:srgbClr val="FDFD9D"/>
          </a:solidFill>
        </p:spPr>
        <p:txBody>
          <a:bodyPr wrap="square" rtlCol="0">
            <a:spAutoFit/>
          </a:bodyPr>
          <a:lstStyle/>
          <a:p>
            <a:r>
              <a:rPr lang="en-US" sz="1400" b="1" dirty="0"/>
              <a:t>#4:  </a:t>
            </a:r>
            <a:r>
              <a:rPr lang="en-US" sz="1400" dirty="0"/>
              <a:t>There is no such thing as magic!</a:t>
            </a:r>
          </a:p>
        </p:txBody>
      </p:sp>
      <p:sp>
        <p:nvSpPr>
          <p:cNvPr id="16" name="TextBox 15">
            <a:extLst>
              <a:ext uri="{FF2B5EF4-FFF2-40B4-BE49-F238E27FC236}">
                <a16:creationId xmlns:a16="http://schemas.microsoft.com/office/drawing/2014/main" id="{C3AC006F-FF51-40B0-B336-3EA10BEFD9F2}"/>
              </a:ext>
            </a:extLst>
          </p:cNvPr>
          <p:cNvSpPr txBox="1"/>
          <p:nvPr/>
        </p:nvSpPr>
        <p:spPr>
          <a:xfrm>
            <a:off x="460835" y="2832904"/>
            <a:ext cx="7311565" cy="307777"/>
          </a:xfrm>
          <a:prstGeom prst="rect">
            <a:avLst/>
          </a:prstGeom>
          <a:noFill/>
        </p:spPr>
        <p:txBody>
          <a:bodyPr wrap="square" rtlCol="0">
            <a:spAutoFit/>
          </a:bodyPr>
          <a:lstStyle>
            <a:defPPr>
              <a:defRPr lang="en-US"/>
            </a:defPPr>
            <a:lvl1pPr>
              <a:defRPr sz="1400" b="1"/>
            </a:lvl1pPr>
          </a:lstStyle>
          <a:p>
            <a:r>
              <a:rPr lang="en-US" dirty="0"/>
              <a:t>#3:  </a:t>
            </a:r>
            <a:r>
              <a:rPr lang="en-US" b="0" dirty="0"/>
              <a:t>The Reusability of class code without exposing complexity makes for huge coding efficiency.</a:t>
            </a:r>
          </a:p>
        </p:txBody>
      </p:sp>
    </p:spTree>
    <p:extLst>
      <p:ext uri="{BB962C8B-B14F-4D97-AF65-F5344CB8AC3E}">
        <p14:creationId xmlns:p14="http://schemas.microsoft.com/office/powerpoint/2010/main" val="42538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609600"/>
          </a:xfrm>
        </p:spPr>
        <p:txBody>
          <a:bodyPr>
            <a:normAutofit fontScale="90000"/>
          </a:bodyPr>
          <a:lstStyle/>
          <a:p>
            <a:r>
              <a:rPr lang="en-US" dirty="0"/>
              <a:t>Recap</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601" y="736093"/>
            <a:ext cx="7016192" cy="369332"/>
          </a:xfrm>
          <a:prstGeom prst="rect">
            <a:avLst/>
          </a:prstGeom>
          <a:noFill/>
        </p:spPr>
        <p:txBody>
          <a:bodyPr wrap="square" rtlCol="0">
            <a:spAutoFit/>
          </a:bodyPr>
          <a:lstStyle/>
          <a:p>
            <a:r>
              <a:rPr lang="en-US" dirty="0"/>
              <a:t>Variable </a:t>
            </a:r>
            <a:r>
              <a:rPr lang="en-US" b="1" dirty="0"/>
              <a:t>Types</a:t>
            </a:r>
            <a:r>
              <a:rPr lang="en-US" dirty="0"/>
              <a:t> including creating a </a:t>
            </a:r>
            <a:r>
              <a:rPr lang="en-US" b="1" dirty="0"/>
              <a:t>struct{} </a:t>
            </a:r>
            <a:r>
              <a:rPr lang="en-US" dirty="0"/>
              <a:t>as a custom variable type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600" y="1441353"/>
            <a:ext cx="7016193" cy="923330"/>
          </a:xfrm>
          <a:prstGeom prst="rect">
            <a:avLst/>
          </a:prstGeom>
          <a:noFill/>
        </p:spPr>
        <p:txBody>
          <a:bodyPr wrap="square" rtlCol="0">
            <a:spAutoFit/>
          </a:bodyPr>
          <a:lstStyle/>
          <a:p>
            <a:r>
              <a:rPr lang="en-US" dirty="0"/>
              <a:t>Creating a </a:t>
            </a:r>
            <a:r>
              <a:rPr lang="en-US" b="1" dirty="0"/>
              <a:t>Class{} </a:t>
            </a:r>
            <a:r>
              <a:rPr lang="en-US" dirty="0"/>
              <a:t>is also defining a custom variable type. There can be private and public aspects (These can be </a:t>
            </a:r>
            <a:r>
              <a:rPr lang="en-US" b="1" dirty="0"/>
              <a:t>member</a:t>
            </a:r>
            <a:r>
              <a:rPr lang="en-US" dirty="0"/>
              <a:t> variables or </a:t>
            </a:r>
            <a:r>
              <a:rPr lang="en-US" b="1" dirty="0"/>
              <a:t>member</a:t>
            </a:r>
            <a:r>
              <a:rPr lang="en-US" dirty="0"/>
              <a:t> functions)</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600" y="2700611"/>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it.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959868"/>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coding efficiency. Applies to both writing the code, comprehending the code, and maintaining the code.</a:t>
            </a:r>
          </a:p>
        </p:txBody>
      </p:sp>
    </p:spTree>
    <p:extLst>
      <p:ext uri="{BB962C8B-B14F-4D97-AF65-F5344CB8AC3E}">
        <p14:creationId xmlns:p14="http://schemas.microsoft.com/office/powerpoint/2010/main" val="42492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 action="ppaction://noaction"/>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Some Backup Material Follows</a:t>
            </a:r>
          </a:p>
        </p:txBody>
      </p:sp>
    </p:spTree>
    <p:extLst>
      <p:ext uri="{BB962C8B-B14F-4D97-AF65-F5344CB8AC3E}">
        <p14:creationId xmlns:p14="http://schemas.microsoft.com/office/powerpoint/2010/main" val="2830109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Tree>
    <p:extLst>
      <p:ext uri="{BB962C8B-B14F-4D97-AF65-F5344CB8AC3E}">
        <p14:creationId xmlns:p14="http://schemas.microsoft.com/office/powerpoint/2010/main" val="361945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7" name="Picture 6">
            <a:extLst>
              <a:ext uri="{FF2B5EF4-FFF2-40B4-BE49-F238E27FC236}">
                <a16:creationId xmlns:a16="http://schemas.microsoft.com/office/drawing/2014/main" id="{12F5E4C7-3364-4E46-BE59-1BC61A436D4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4800" y="666750"/>
            <a:ext cx="7620000" cy="4093960"/>
          </a:xfrm>
          <a:prstGeom prst="rect">
            <a:avLst/>
          </a:prstGeom>
        </p:spPr>
      </p:pic>
    </p:spTree>
    <p:extLst>
      <p:ext uri="{BB962C8B-B14F-4D97-AF65-F5344CB8AC3E}">
        <p14:creationId xmlns:p14="http://schemas.microsoft.com/office/powerpoint/2010/main" val="2035304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4" name="Picture 3">
            <a:extLst>
              <a:ext uri="{FF2B5EF4-FFF2-40B4-BE49-F238E27FC236}">
                <a16:creationId xmlns:a16="http://schemas.microsoft.com/office/drawing/2014/main" id="{F42AC0B6-F5AD-4EC0-8C7A-16C2D0C229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6393" y="742950"/>
            <a:ext cx="6968067" cy="3919538"/>
          </a:xfrm>
          <a:prstGeom prst="rect">
            <a:avLst/>
          </a:prstGeom>
        </p:spPr>
      </p:pic>
    </p:spTree>
    <p:extLst>
      <p:ext uri="{BB962C8B-B14F-4D97-AF65-F5344CB8AC3E}">
        <p14:creationId xmlns:p14="http://schemas.microsoft.com/office/powerpoint/2010/main" val="264400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304800" y="1352550"/>
            <a:ext cx="8610600" cy="3847207"/>
          </a:xfrm>
          <a:prstGeom prst="rect">
            <a:avLst/>
          </a:prstGeom>
          <a:noFill/>
        </p:spPr>
        <p:txBody>
          <a:bodyPr wrap="square" rtlCol="0">
            <a:spAutoFit/>
          </a:bodyPr>
          <a:lstStyle/>
          <a:p>
            <a:endParaRPr lang="en-US" sz="1600" dirty="0"/>
          </a:p>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endParaRPr lang="en-US" sz="1600" dirty="0"/>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https://www.tutorialspoint.com/cplusplus/cpp_conditional_operator.htm</a:t>
            </a:r>
            <a:endParaRPr lang="en-US" sz="1400" dirty="0">
              <a:solidFill>
                <a:srgbClr val="3333FF"/>
              </a:solidFill>
            </a:endParaRPr>
          </a:p>
          <a:p>
            <a:pPr marL="971550" lvl="1" indent="-285750">
              <a:buFont typeface="Arial" panose="020B0604020202020204" pitchFamily="34" charset="0"/>
              <a:buChar char="•"/>
            </a:pPr>
            <a:endParaRPr lang="en-US" sz="1400" dirty="0"/>
          </a:p>
          <a:p>
            <a:endParaRPr lang="en-US" sz="1600" dirty="0"/>
          </a:p>
          <a:p>
            <a:r>
              <a:rPr lang="en-US" sz="1600" dirty="0"/>
              <a:t>Alternate explanations on subject of  Classes:</a:t>
            </a:r>
          </a:p>
          <a:p>
            <a:pPr marL="971550" indent="-285750">
              <a:buFont typeface="Arial" panose="020B0604020202020204" pitchFamily="34" charset="0"/>
              <a:buChar char="•"/>
            </a:pPr>
            <a:r>
              <a:rPr lang="en-US" sz="1400" dirty="0">
                <a:hlinkClick r:id="rId6"/>
              </a:rPr>
              <a:t>https://www.guru99.com/cpp-classes-objects.html</a:t>
            </a:r>
            <a:endParaRPr lang="en-US" sz="1400" dirty="0"/>
          </a:p>
          <a:p>
            <a:pPr marL="971550" indent="-285750">
              <a:buFont typeface="Arial" panose="020B0604020202020204" pitchFamily="34" charset="0"/>
              <a:buChar char="•"/>
            </a:pPr>
            <a:r>
              <a:rPr lang="en-US" sz="1400" dirty="0">
                <a:hlinkClick r:id="rId7"/>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endParaRPr lang="en-US" dirty="0"/>
          </a:p>
          <a:p>
            <a:endParaRPr lang="en-US"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448964" y="1350111"/>
            <a:ext cx="8428335" cy="3417152"/>
          </a:xfrm>
        </p:spPr>
        <p:txBody>
          <a:bodyPr>
            <a:normAutofit/>
          </a:bodyPr>
          <a:lstStyle/>
          <a:p>
            <a:pPr marL="514350" indent="-514350">
              <a:buFont typeface="+mj-lt"/>
              <a:buAutoNum type="arabicPeriod"/>
            </a:pPr>
            <a:r>
              <a:rPr lang="en-US" dirty="0">
                <a:hlinkClick r:id="rId3" action="ppaction://hlinksldjump"/>
              </a:rPr>
              <a:t>Motivation</a:t>
            </a:r>
            <a:endParaRPr lang="en-US" dirty="0"/>
          </a:p>
          <a:p>
            <a:pPr marL="514350" indent="-514350">
              <a:buFont typeface="+mj-lt"/>
              <a:buAutoNum type="arabicPeriod"/>
            </a:pPr>
            <a:r>
              <a:rPr lang="en-US" dirty="0">
                <a:hlinkClick r:id="rId4" action="ppaction://hlinksldjump"/>
              </a:rPr>
              <a:t>Ground Work – Types and Structures</a:t>
            </a:r>
            <a:endParaRPr lang="en-US" dirty="0"/>
          </a:p>
          <a:p>
            <a:pPr marL="514350" indent="-514350">
              <a:buFont typeface="+mj-lt"/>
              <a:buAutoNum type="arabicPeriod"/>
            </a:pPr>
            <a:r>
              <a:rPr lang="en-US" dirty="0">
                <a:hlinkClick r:id="rId5" action="ppaction://hlinksldjump"/>
              </a:rPr>
              <a:t>Basic Concepts - What is a Class ?  How does it work?</a:t>
            </a:r>
            <a:endParaRPr lang="en-US" dirty="0"/>
          </a:p>
          <a:p>
            <a:pPr marL="514350" indent="-514350">
              <a:buFont typeface="+mj-lt"/>
              <a:buAutoNum type="arabicPeriod"/>
            </a:pPr>
            <a:r>
              <a:rPr lang="en-US" dirty="0">
                <a:hlinkClick r:id="rId6" action="ppaction://hlinksldjump"/>
              </a:rPr>
              <a:t>Sample Code Fragments</a:t>
            </a:r>
            <a:endParaRPr lang="en-US" dirty="0"/>
          </a:p>
          <a:p>
            <a:pPr marL="514350" indent="-514350">
              <a:buFont typeface="+mj-lt"/>
              <a:buAutoNum type="arabicPeriod"/>
            </a:pPr>
            <a:r>
              <a:rPr lang="en-US" dirty="0">
                <a:hlinkClick r:id="rId7" action="ppaction://hlinksldjump"/>
              </a:rPr>
              <a:t>Making the case: Why use a Class?</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14915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62000" y="2266950"/>
            <a:ext cx="7772400" cy="1021556"/>
          </a:xfrm>
        </p:spPr>
        <p:txBody>
          <a:bodyPr/>
          <a:lstStyle/>
          <a:p>
            <a:r>
              <a:rPr lang="en-US" dirty="0"/>
              <a:t>Motivation</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62000" y="1159667"/>
            <a:ext cx="7772400" cy="1125140"/>
          </a:xfrm>
        </p:spPr>
        <p:txBody>
          <a:bodyPr/>
          <a:lstStyle/>
          <a:p>
            <a:r>
              <a:rPr lang="en-US" dirty="0"/>
              <a:t>Part 1</a:t>
            </a:r>
          </a:p>
        </p:txBody>
      </p:sp>
      <p:sp>
        <p:nvSpPr>
          <p:cNvPr id="2" name="Flowchart: Terminator 1">
            <a:extLst>
              <a:ext uri="{FF2B5EF4-FFF2-40B4-BE49-F238E27FC236}">
                <a16:creationId xmlns:a16="http://schemas.microsoft.com/office/drawing/2014/main" id="{EB98289B-4327-4C28-88AA-6D6FFEFF99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67901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97C249E-F65B-4805-ADB9-B3F93D3AF73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83476" y="3290612"/>
            <a:ext cx="2689919" cy="545974"/>
          </a:xfrm>
          <a:prstGeom prst="rect">
            <a:avLst/>
          </a:prstGeom>
        </p:spPr>
      </p:pic>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152400" y="115790"/>
            <a:ext cx="7886700" cy="430832"/>
          </a:xfrm>
        </p:spPr>
        <p:txBody>
          <a:bodyPr>
            <a:normAutofit fontScale="90000"/>
          </a:bodyPr>
          <a:lstStyle/>
          <a:p>
            <a:r>
              <a:rPr lang="en-US" dirty="0"/>
              <a:t>Turntable</a:t>
            </a:r>
          </a:p>
        </p:txBody>
      </p:sp>
      <p:grpSp>
        <p:nvGrpSpPr>
          <p:cNvPr id="20" name="Group 19">
            <a:extLst>
              <a:ext uri="{FF2B5EF4-FFF2-40B4-BE49-F238E27FC236}">
                <a16:creationId xmlns:a16="http://schemas.microsoft.com/office/drawing/2014/main" id="{274A45CA-69EB-465D-B075-BC98503D055E}"/>
              </a:ext>
            </a:extLst>
          </p:cNvPr>
          <p:cNvGrpSpPr/>
          <p:nvPr/>
        </p:nvGrpSpPr>
        <p:grpSpPr>
          <a:xfrm>
            <a:off x="4535576" y="637653"/>
            <a:ext cx="729937" cy="757238"/>
            <a:chOff x="2088859" y="1686347"/>
            <a:chExt cx="1180433" cy="1329581"/>
          </a:xfrm>
        </p:grpSpPr>
        <p:sp>
          <p:nvSpPr>
            <p:cNvPr id="15" name="Flowchart: Or 14">
              <a:extLst>
                <a:ext uri="{FF2B5EF4-FFF2-40B4-BE49-F238E27FC236}">
                  <a16:creationId xmlns:a16="http://schemas.microsoft.com/office/drawing/2014/main" id="{E9278A5B-0863-4022-AF7A-5D919C904D66}"/>
                </a:ext>
              </a:extLst>
            </p:cNvPr>
            <p:cNvSpPr/>
            <p:nvPr/>
          </p:nvSpPr>
          <p:spPr>
            <a:xfrm>
              <a:off x="2390440" y="1853967"/>
              <a:ext cx="520540" cy="57444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Arrow: Curved Down 15">
              <a:extLst>
                <a:ext uri="{FF2B5EF4-FFF2-40B4-BE49-F238E27FC236}">
                  <a16:creationId xmlns:a16="http://schemas.microsoft.com/office/drawing/2014/main" id="{42254B7D-83E9-408B-A780-AEDBB94C7DB0}"/>
                </a:ext>
              </a:extLst>
            </p:cNvPr>
            <p:cNvSpPr/>
            <p:nvPr/>
          </p:nvSpPr>
          <p:spPr>
            <a:xfrm>
              <a:off x="2088859" y="1686347"/>
              <a:ext cx="1180433" cy="4949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Calibri" panose="020F0502020204030204"/>
              </a:endParaRPr>
            </a:p>
          </p:txBody>
        </p:sp>
        <p:sp>
          <p:nvSpPr>
            <p:cNvPr id="17" name="TextBox 16">
              <a:extLst>
                <a:ext uri="{FF2B5EF4-FFF2-40B4-BE49-F238E27FC236}">
                  <a16:creationId xmlns:a16="http://schemas.microsoft.com/office/drawing/2014/main" id="{DE3D2061-8301-431C-A8A5-FA939EC15103}"/>
                </a:ext>
              </a:extLst>
            </p:cNvPr>
            <p:cNvSpPr txBox="1"/>
            <p:nvPr/>
          </p:nvSpPr>
          <p:spPr>
            <a:xfrm>
              <a:off x="2184125" y="2448505"/>
              <a:ext cx="933169" cy="567423"/>
            </a:xfrm>
            <a:prstGeom prst="rect">
              <a:avLst/>
            </a:prstGeom>
            <a:noFill/>
          </p:spPr>
          <p:txBody>
            <a:bodyPr wrap="square" rtlCol="0">
              <a:spAutoFit/>
            </a:bodyPr>
            <a:lstStyle/>
            <a:p>
              <a:pPr algn="ctr" defTabSz="685800"/>
              <a:r>
                <a:rPr lang="en-US" sz="750" dirty="0">
                  <a:solidFill>
                    <a:prstClr val="black"/>
                  </a:solidFill>
                  <a:latin typeface="Calibri" panose="020F0502020204030204"/>
                </a:rPr>
                <a:t>Speed</a:t>
              </a:r>
            </a:p>
            <a:p>
              <a:pPr algn="ctr" defTabSz="685800"/>
              <a:r>
                <a:rPr lang="en-US" sz="750" dirty="0">
                  <a:solidFill>
                    <a:prstClr val="black"/>
                  </a:solidFill>
                  <a:latin typeface="Calibri" panose="020F0502020204030204"/>
                </a:rPr>
                <a:t>Control</a:t>
              </a:r>
            </a:p>
          </p:txBody>
        </p:sp>
      </p:grpSp>
      <p:sp>
        <p:nvSpPr>
          <p:cNvPr id="44" name="Oval 43">
            <a:extLst>
              <a:ext uri="{FF2B5EF4-FFF2-40B4-BE49-F238E27FC236}">
                <a16:creationId xmlns:a16="http://schemas.microsoft.com/office/drawing/2014/main" id="{5B5E60ED-28BA-4E78-B235-B860C5E0856D}"/>
              </a:ext>
            </a:extLst>
          </p:cNvPr>
          <p:cNvSpPr/>
          <p:nvPr/>
        </p:nvSpPr>
        <p:spPr>
          <a:xfrm>
            <a:off x="3970547" y="4280594"/>
            <a:ext cx="748718" cy="69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12 VDC Motor</a:t>
            </a:r>
          </a:p>
        </p:txBody>
      </p:sp>
      <p:sp>
        <p:nvSpPr>
          <p:cNvPr id="45" name="Hexagon 44">
            <a:extLst>
              <a:ext uri="{FF2B5EF4-FFF2-40B4-BE49-F238E27FC236}">
                <a16:creationId xmlns:a16="http://schemas.microsoft.com/office/drawing/2014/main" id="{45DA29A5-2491-4AAF-A9D2-06422FA6C742}"/>
              </a:ext>
            </a:extLst>
          </p:cNvPr>
          <p:cNvSpPr/>
          <p:nvPr/>
        </p:nvSpPr>
        <p:spPr>
          <a:xfrm>
            <a:off x="2600360" y="3008024"/>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#1</a:t>
            </a:r>
          </a:p>
        </p:txBody>
      </p:sp>
      <p:sp>
        <p:nvSpPr>
          <p:cNvPr id="46" name="Hexagon 45">
            <a:extLst>
              <a:ext uri="{FF2B5EF4-FFF2-40B4-BE49-F238E27FC236}">
                <a16:creationId xmlns:a16="http://schemas.microsoft.com/office/drawing/2014/main" id="{3BE58E5A-2E4D-4094-8BA6-6663ACC4A1F9}"/>
              </a:ext>
            </a:extLst>
          </p:cNvPr>
          <p:cNvSpPr/>
          <p:nvPr/>
        </p:nvSpPr>
        <p:spPr>
          <a:xfrm>
            <a:off x="3413820" y="3014563"/>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#2</a:t>
            </a:r>
          </a:p>
        </p:txBody>
      </p:sp>
      <p:sp>
        <p:nvSpPr>
          <p:cNvPr id="47" name="Hexagon 46">
            <a:extLst>
              <a:ext uri="{FF2B5EF4-FFF2-40B4-BE49-F238E27FC236}">
                <a16:creationId xmlns:a16="http://schemas.microsoft.com/office/drawing/2014/main" id="{A2FFCB4C-DB6B-4AEF-AC33-7799DE7FB25A}"/>
              </a:ext>
            </a:extLst>
          </p:cNvPr>
          <p:cNvSpPr/>
          <p:nvPr/>
        </p:nvSpPr>
        <p:spPr>
          <a:xfrm>
            <a:off x="4227279" y="3000540"/>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#3</a:t>
            </a:r>
          </a:p>
        </p:txBody>
      </p:sp>
      <p:sp>
        <p:nvSpPr>
          <p:cNvPr id="49" name="Plaque 48">
            <a:extLst>
              <a:ext uri="{FF2B5EF4-FFF2-40B4-BE49-F238E27FC236}">
                <a16:creationId xmlns:a16="http://schemas.microsoft.com/office/drawing/2014/main" id="{4F938F56-A3C1-4FB5-BAF6-6F5FFE75E4C4}"/>
              </a:ext>
            </a:extLst>
          </p:cNvPr>
          <p:cNvSpPr/>
          <p:nvPr/>
        </p:nvSpPr>
        <p:spPr>
          <a:xfrm>
            <a:off x="2635972" y="3939163"/>
            <a:ext cx="3573365" cy="188753"/>
          </a:xfrm>
          <a:prstGeom prst="plaqu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Flowchart: Direct Access Storage 49">
            <a:extLst>
              <a:ext uri="{FF2B5EF4-FFF2-40B4-BE49-F238E27FC236}">
                <a16:creationId xmlns:a16="http://schemas.microsoft.com/office/drawing/2014/main" id="{10BF398F-748E-4CD3-BAB3-3A86C117B301}"/>
              </a:ext>
            </a:extLst>
          </p:cNvPr>
          <p:cNvSpPr/>
          <p:nvPr/>
        </p:nvSpPr>
        <p:spPr>
          <a:xfrm>
            <a:off x="2601195"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1" name="Flowchart: Direct Access Storage 50">
            <a:extLst>
              <a:ext uri="{FF2B5EF4-FFF2-40B4-BE49-F238E27FC236}">
                <a16:creationId xmlns:a16="http://schemas.microsoft.com/office/drawing/2014/main" id="{09A93CC7-6A6D-40F6-9530-485044735E9D}"/>
              </a:ext>
            </a:extLst>
          </p:cNvPr>
          <p:cNvSpPr/>
          <p:nvPr/>
        </p:nvSpPr>
        <p:spPr>
          <a:xfrm>
            <a:off x="6139784"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8" name="Cylinder 47">
            <a:extLst>
              <a:ext uri="{FF2B5EF4-FFF2-40B4-BE49-F238E27FC236}">
                <a16:creationId xmlns:a16="http://schemas.microsoft.com/office/drawing/2014/main" id="{E0FF4E16-5280-48A6-B9C0-4D3BF34EB7A4}"/>
              </a:ext>
            </a:extLst>
          </p:cNvPr>
          <p:cNvSpPr/>
          <p:nvPr/>
        </p:nvSpPr>
        <p:spPr>
          <a:xfrm>
            <a:off x="2603036" y="3748868"/>
            <a:ext cx="3642920" cy="493149"/>
          </a:xfrm>
          <a:prstGeom prst="can">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Turntable</a:t>
            </a:r>
          </a:p>
        </p:txBody>
      </p:sp>
      <p:grpSp>
        <p:nvGrpSpPr>
          <p:cNvPr id="24" name="Group 23">
            <a:extLst>
              <a:ext uri="{FF2B5EF4-FFF2-40B4-BE49-F238E27FC236}">
                <a16:creationId xmlns:a16="http://schemas.microsoft.com/office/drawing/2014/main" id="{6DB5E25A-C5C3-4A0F-BF00-651609407C44}"/>
              </a:ext>
            </a:extLst>
          </p:cNvPr>
          <p:cNvGrpSpPr/>
          <p:nvPr/>
        </p:nvGrpSpPr>
        <p:grpSpPr>
          <a:xfrm>
            <a:off x="653985" y="695502"/>
            <a:ext cx="1862456" cy="2191644"/>
            <a:chOff x="653985" y="695502"/>
            <a:chExt cx="1862456" cy="2191644"/>
          </a:xfrm>
        </p:grpSpPr>
        <p:grpSp>
          <p:nvGrpSpPr>
            <p:cNvPr id="14" name="Group 13">
              <a:extLst>
                <a:ext uri="{FF2B5EF4-FFF2-40B4-BE49-F238E27FC236}">
                  <a16:creationId xmlns:a16="http://schemas.microsoft.com/office/drawing/2014/main" id="{F776EAFC-DC99-4B2F-A07A-375E5C576EAC}"/>
                </a:ext>
              </a:extLst>
            </p:cNvPr>
            <p:cNvGrpSpPr/>
            <p:nvPr/>
          </p:nvGrpSpPr>
          <p:grpSpPr>
            <a:xfrm>
              <a:off x="690849" y="704214"/>
              <a:ext cx="1135660" cy="2095483"/>
              <a:chOff x="411061" y="2533475"/>
              <a:chExt cx="1258348" cy="2197916"/>
            </a:xfrm>
          </p:grpSpPr>
          <p:sp>
            <p:nvSpPr>
              <p:cNvPr id="13" name="Rectangle 12">
                <a:extLst>
                  <a:ext uri="{FF2B5EF4-FFF2-40B4-BE49-F238E27FC236}">
                    <a16:creationId xmlns:a16="http://schemas.microsoft.com/office/drawing/2014/main" id="{F9CF18D4-CD84-4AEE-B4D1-5FD2BA283612}"/>
                  </a:ext>
                </a:extLst>
              </p:cNvPr>
              <p:cNvSpPr/>
              <p:nvPr/>
            </p:nvSpPr>
            <p:spPr>
              <a:xfrm>
                <a:off x="411061" y="2533475"/>
                <a:ext cx="1258348" cy="2197916"/>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Flowchart: Or 7">
                <a:extLst>
                  <a:ext uri="{FF2B5EF4-FFF2-40B4-BE49-F238E27FC236}">
                    <a16:creationId xmlns:a16="http://schemas.microsoft.com/office/drawing/2014/main" id="{0C17D7B1-8422-454A-BFAF-4F86BEA2CBCD}"/>
                  </a:ext>
                </a:extLst>
              </p:cNvPr>
              <p:cNvSpPr/>
              <p:nvPr/>
            </p:nvSpPr>
            <p:spPr>
              <a:xfrm>
                <a:off x="838200" y="2759978"/>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Flowchart: Or 8">
                <a:extLst>
                  <a:ext uri="{FF2B5EF4-FFF2-40B4-BE49-F238E27FC236}">
                    <a16:creationId xmlns:a16="http://schemas.microsoft.com/office/drawing/2014/main" id="{7F17087D-245C-4BF0-B61C-49C783ED0F0E}"/>
                  </a:ext>
                </a:extLst>
              </p:cNvPr>
              <p:cNvSpPr/>
              <p:nvPr/>
            </p:nvSpPr>
            <p:spPr>
              <a:xfrm>
                <a:off x="838200" y="3442283"/>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Flowchart: Or 9">
                <a:extLst>
                  <a:ext uri="{FF2B5EF4-FFF2-40B4-BE49-F238E27FC236}">
                    <a16:creationId xmlns:a16="http://schemas.microsoft.com/office/drawing/2014/main" id="{752B3011-7ACE-454C-B516-F5F9CFA0F02F}"/>
                  </a:ext>
                </a:extLst>
              </p:cNvPr>
              <p:cNvSpPr/>
              <p:nvPr/>
            </p:nvSpPr>
            <p:spPr>
              <a:xfrm>
                <a:off x="838200" y="4228051"/>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Flowchart: Or 10">
                <a:extLst>
                  <a:ext uri="{FF2B5EF4-FFF2-40B4-BE49-F238E27FC236}">
                    <a16:creationId xmlns:a16="http://schemas.microsoft.com/office/drawing/2014/main" id="{5C9C05EC-BC1F-4715-814A-014143E56161}"/>
                  </a:ext>
                </a:extLst>
              </p:cNvPr>
              <p:cNvSpPr/>
              <p:nvPr/>
            </p:nvSpPr>
            <p:spPr>
              <a:xfrm>
                <a:off x="1132515"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Or 11">
                <a:extLst>
                  <a:ext uri="{FF2B5EF4-FFF2-40B4-BE49-F238E27FC236}">
                    <a16:creationId xmlns:a16="http://schemas.microsoft.com/office/drawing/2014/main" id="{D3D3FC56-E5CE-4A06-B31C-421AB2B99171}"/>
                  </a:ext>
                </a:extLst>
              </p:cNvPr>
              <p:cNvSpPr/>
              <p:nvPr/>
            </p:nvSpPr>
            <p:spPr>
              <a:xfrm>
                <a:off x="562761"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sp>
          <p:nvSpPr>
            <p:cNvPr id="3" name="TextBox 2">
              <a:extLst>
                <a:ext uri="{FF2B5EF4-FFF2-40B4-BE49-F238E27FC236}">
                  <a16:creationId xmlns:a16="http://schemas.microsoft.com/office/drawing/2014/main" id="{4BF16606-6F0C-4414-B254-1D9C1A641202}"/>
                </a:ext>
              </a:extLst>
            </p:cNvPr>
            <p:cNvSpPr txBox="1"/>
            <p:nvPr/>
          </p:nvSpPr>
          <p:spPr>
            <a:xfrm>
              <a:off x="988068" y="695502"/>
              <a:ext cx="515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Stop</a:t>
              </a:r>
            </a:p>
          </p:txBody>
        </p:sp>
        <p:sp>
          <p:nvSpPr>
            <p:cNvPr id="32" name="TextBox 31">
              <a:extLst>
                <a:ext uri="{FF2B5EF4-FFF2-40B4-BE49-F238E27FC236}">
                  <a16:creationId xmlns:a16="http://schemas.microsoft.com/office/drawing/2014/main" id="{24DFAA2A-5335-4032-B499-273DE31ECE10}"/>
                </a:ext>
              </a:extLst>
            </p:cNvPr>
            <p:cNvSpPr txBox="1"/>
            <p:nvPr/>
          </p:nvSpPr>
          <p:spPr>
            <a:xfrm>
              <a:off x="953870" y="1332945"/>
              <a:ext cx="75180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Home</a:t>
              </a:r>
            </a:p>
          </p:txBody>
        </p:sp>
        <p:sp>
          <p:nvSpPr>
            <p:cNvPr id="33" name="TextBox 32">
              <a:extLst>
                <a:ext uri="{FF2B5EF4-FFF2-40B4-BE49-F238E27FC236}">
                  <a16:creationId xmlns:a16="http://schemas.microsoft.com/office/drawing/2014/main" id="{6030186C-7698-42C2-B614-10D39E471059}"/>
                </a:ext>
              </a:extLst>
            </p:cNvPr>
            <p:cNvSpPr txBox="1"/>
            <p:nvPr/>
          </p:nvSpPr>
          <p:spPr>
            <a:xfrm>
              <a:off x="653985" y="2176603"/>
              <a:ext cx="433924"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CW</a:t>
              </a:r>
            </a:p>
          </p:txBody>
        </p:sp>
        <p:sp>
          <p:nvSpPr>
            <p:cNvPr id="34" name="TextBox 33">
              <a:extLst>
                <a:ext uri="{FF2B5EF4-FFF2-40B4-BE49-F238E27FC236}">
                  <a16:creationId xmlns:a16="http://schemas.microsoft.com/office/drawing/2014/main" id="{EDF372EF-8569-4D17-A381-D55C6DDBC4D3}"/>
                </a:ext>
              </a:extLst>
            </p:cNvPr>
            <p:cNvSpPr txBox="1"/>
            <p:nvPr/>
          </p:nvSpPr>
          <p:spPr>
            <a:xfrm>
              <a:off x="1405110" y="1730952"/>
              <a:ext cx="627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CCW</a:t>
              </a:r>
            </a:p>
          </p:txBody>
        </p:sp>
        <p:sp>
          <p:nvSpPr>
            <p:cNvPr id="35" name="TextBox 34">
              <a:extLst>
                <a:ext uri="{FF2B5EF4-FFF2-40B4-BE49-F238E27FC236}">
                  <a16:creationId xmlns:a16="http://schemas.microsoft.com/office/drawing/2014/main" id="{734365DE-C882-4410-8E45-4EBBD2F31FA6}"/>
                </a:ext>
              </a:extLst>
            </p:cNvPr>
            <p:cNvSpPr txBox="1"/>
            <p:nvPr/>
          </p:nvSpPr>
          <p:spPr>
            <a:xfrm>
              <a:off x="1022369" y="2587064"/>
              <a:ext cx="520318"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FLIP</a:t>
              </a:r>
            </a:p>
          </p:txBody>
        </p:sp>
        <p:cxnSp>
          <p:nvCxnSpPr>
            <p:cNvPr id="55" name="Straight Arrow Connector 54">
              <a:extLst>
                <a:ext uri="{FF2B5EF4-FFF2-40B4-BE49-F238E27FC236}">
                  <a16:creationId xmlns:a16="http://schemas.microsoft.com/office/drawing/2014/main" id="{D36EF05B-435C-4F5A-8A14-5FF21B618C86}"/>
                </a:ext>
              </a:extLst>
            </p:cNvPr>
            <p:cNvCxnSpPr/>
            <p:nvPr/>
          </p:nvCxnSpPr>
          <p:spPr>
            <a:xfrm>
              <a:off x="1826508" y="2176602"/>
              <a:ext cx="51195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87AD743-4654-4CE3-A324-C1613122B8DA}"/>
                </a:ext>
              </a:extLst>
            </p:cNvPr>
            <p:cNvSpPr txBox="1"/>
            <p:nvPr/>
          </p:nvSpPr>
          <p:spPr>
            <a:xfrm>
              <a:off x="2155276" y="1974241"/>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grpSp>
      <p:sp>
        <p:nvSpPr>
          <p:cNvPr id="57" name="TextBox 56">
            <a:extLst>
              <a:ext uri="{FF2B5EF4-FFF2-40B4-BE49-F238E27FC236}">
                <a16:creationId xmlns:a16="http://schemas.microsoft.com/office/drawing/2014/main" id="{D616BCA4-AF57-43A7-8198-17213727E9F1}"/>
              </a:ext>
            </a:extLst>
          </p:cNvPr>
          <p:cNvSpPr txBox="1"/>
          <p:nvPr/>
        </p:nvSpPr>
        <p:spPr>
          <a:xfrm>
            <a:off x="4904348" y="1491345"/>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cxnSp>
        <p:nvCxnSpPr>
          <p:cNvPr id="58" name="Straight Arrow Connector 57">
            <a:extLst>
              <a:ext uri="{FF2B5EF4-FFF2-40B4-BE49-F238E27FC236}">
                <a16:creationId xmlns:a16="http://schemas.microsoft.com/office/drawing/2014/main" id="{79EBE892-B8F4-4F97-828D-01F167DBEFE7}"/>
              </a:ext>
            </a:extLst>
          </p:cNvPr>
          <p:cNvCxnSpPr>
            <a:cxnSpLocks/>
            <a:stCxn id="17" idx="2"/>
          </p:cNvCxnSpPr>
          <p:nvPr/>
        </p:nvCxnSpPr>
        <p:spPr>
          <a:xfrm flipH="1">
            <a:off x="4883003" y="1394891"/>
            <a:ext cx="1" cy="35706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6A72FAF-1ABF-4678-9AF4-503499C78D44}"/>
              </a:ext>
            </a:extLst>
          </p:cNvPr>
          <p:cNvGrpSpPr/>
          <p:nvPr/>
        </p:nvGrpSpPr>
        <p:grpSpPr>
          <a:xfrm>
            <a:off x="2338462" y="691318"/>
            <a:ext cx="1490030" cy="1021772"/>
            <a:chOff x="2338462" y="691318"/>
            <a:chExt cx="1490030" cy="1021772"/>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2338462" y="691318"/>
              <a:ext cx="1490030" cy="57360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cxnSp>
          <p:nvCxnSpPr>
            <p:cNvPr id="61" name="Straight Arrow Connector 60">
              <a:extLst>
                <a:ext uri="{FF2B5EF4-FFF2-40B4-BE49-F238E27FC236}">
                  <a16:creationId xmlns:a16="http://schemas.microsoft.com/office/drawing/2014/main" id="{FF9EC07D-18C2-4B99-BF2A-F3CEB948BB62}"/>
                </a:ext>
              </a:extLst>
            </p:cNvPr>
            <p:cNvCxnSpPr>
              <a:cxnSpLocks/>
              <a:endCxn id="4" idx="2"/>
            </p:cNvCxnSpPr>
            <p:nvPr/>
          </p:nvCxnSpPr>
          <p:spPr>
            <a:xfrm flipV="1">
              <a:off x="3083477" y="1264918"/>
              <a:ext cx="1" cy="4481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B7757C-1EA7-4DD0-9509-0D7D5FE0B353}"/>
                </a:ext>
              </a:extLst>
            </p:cNvPr>
            <p:cNvSpPr txBox="1"/>
            <p:nvPr/>
          </p:nvSpPr>
          <p:spPr>
            <a:xfrm>
              <a:off x="3083477" y="1440387"/>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I2C</a:t>
              </a:r>
            </a:p>
          </p:txBody>
        </p:sp>
      </p:grpSp>
      <p:grpSp>
        <p:nvGrpSpPr>
          <p:cNvPr id="21" name="Group 20">
            <a:extLst>
              <a:ext uri="{FF2B5EF4-FFF2-40B4-BE49-F238E27FC236}">
                <a16:creationId xmlns:a16="http://schemas.microsoft.com/office/drawing/2014/main" id="{00F08BE0-D7AF-4723-BFF3-4A678F8B783E}"/>
              </a:ext>
            </a:extLst>
          </p:cNvPr>
          <p:cNvGrpSpPr/>
          <p:nvPr/>
        </p:nvGrpSpPr>
        <p:grpSpPr>
          <a:xfrm>
            <a:off x="2338461" y="1753842"/>
            <a:ext cx="3627710" cy="1001437"/>
            <a:chOff x="2338461" y="1753842"/>
            <a:chExt cx="3627710" cy="1001437"/>
          </a:xfrm>
        </p:grpSpPr>
        <p:sp>
          <p:nvSpPr>
            <p:cNvPr id="31" name="Rectangle 30">
              <a:extLst>
                <a:ext uri="{FF2B5EF4-FFF2-40B4-BE49-F238E27FC236}">
                  <a16:creationId xmlns:a16="http://schemas.microsoft.com/office/drawing/2014/main" id="{48011479-D181-48A6-9690-3DA985A1A464}"/>
                </a:ext>
              </a:extLst>
            </p:cNvPr>
            <p:cNvSpPr/>
            <p:nvPr/>
          </p:nvSpPr>
          <p:spPr>
            <a:xfrm>
              <a:off x="2338461" y="1753842"/>
              <a:ext cx="2752577" cy="10014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Arduino NANO R3</a:t>
              </a:r>
            </a:p>
            <a:p>
              <a:pPr algn="ctr" defTabSz="685800"/>
              <a:r>
                <a:rPr lang="en-US" sz="1350" dirty="0">
                  <a:solidFill>
                    <a:prstClr val="white"/>
                  </a:solidFill>
                  <a:latin typeface="Calibri" panose="020F0502020204030204"/>
                </a:rPr>
                <a:t>On a Shield</a:t>
              </a:r>
            </a:p>
          </p:txBody>
        </p:sp>
        <p:cxnSp>
          <p:nvCxnSpPr>
            <p:cNvPr id="66" name="Straight Arrow Connector 65">
              <a:extLst>
                <a:ext uri="{FF2B5EF4-FFF2-40B4-BE49-F238E27FC236}">
                  <a16:creationId xmlns:a16="http://schemas.microsoft.com/office/drawing/2014/main" id="{BAB49CB1-DBAC-44EE-BDCF-156CA03EA5CB}"/>
                </a:ext>
              </a:extLst>
            </p:cNvPr>
            <p:cNvCxnSpPr>
              <a:cxnSpLocks/>
              <a:stCxn id="31" idx="3"/>
              <a:endCxn id="43" idx="1"/>
            </p:cNvCxnSpPr>
            <p:nvPr/>
          </p:nvCxnSpPr>
          <p:spPr>
            <a:xfrm flipV="1">
              <a:off x="5091039" y="2252673"/>
              <a:ext cx="875132" cy="1887"/>
            </a:xfrm>
            <a:prstGeom prst="straightConnector1">
              <a:avLst/>
            </a:prstGeom>
            <a:ln w="412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4C9D9FE-3669-45BB-8A7A-46DAF9CA9A34}"/>
                </a:ext>
              </a:extLst>
            </p:cNvPr>
            <p:cNvSpPr txBox="1"/>
            <p:nvPr/>
          </p:nvSpPr>
          <p:spPr>
            <a:xfrm>
              <a:off x="5091038" y="2280459"/>
              <a:ext cx="511954" cy="207749"/>
            </a:xfrm>
            <a:prstGeom prst="rect">
              <a:avLst/>
            </a:prstGeom>
            <a:solidFill>
              <a:schemeClr val="accent6">
                <a:lumMod val="60000"/>
                <a:lumOff val="40000"/>
              </a:schemeClr>
            </a:solidFill>
          </p:spPr>
          <p:txBody>
            <a:bodyPr wrap="square" rtlCol="0">
              <a:spAutoFit/>
            </a:bodyPr>
            <a:lstStyle/>
            <a:p>
              <a:pPr defTabSz="685800"/>
              <a:r>
                <a:rPr lang="en-US" sz="750" dirty="0">
                  <a:solidFill>
                    <a:srgbClr val="FF0000"/>
                  </a:solidFill>
                  <a:latin typeface="Calibri" panose="020F0502020204030204"/>
                </a:rPr>
                <a:t>DO x 4</a:t>
              </a:r>
            </a:p>
          </p:txBody>
        </p:sp>
      </p:grpSp>
      <p:sp>
        <p:nvSpPr>
          <p:cNvPr id="70" name="TextBox 69">
            <a:extLst>
              <a:ext uri="{FF2B5EF4-FFF2-40B4-BE49-F238E27FC236}">
                <a16:creationId xmlns:a16="http://schemas.microsoft.com/office/drawing/2014/main" id="{9EE4B48A-739F-4271-96F2-010CE4F69854}"/>
              </a:ext>
            </a:extLst>
          </p:cNvPr>
          <p:cNvSpPr txBox="1"/>
          <p:nvPr/>
        </p:nvSpPr>
        <p:spPr>
          <a:xfrm>
            <a:off x="1885221" y="2864063"/>
            <a:ext cx="428303"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DO x 3</a:t>
            </a:r>
          </a:p>
        </p:txBody>
      </p:sp>
      <p:grpSp>
        <p:nvGrpSpPr>
          <p:cNvPr id="22" name="Group 21">
            <a:extLst>
              <a:ext uri="{FF2B5EF4-FFF2-40B4-BE49-F238E27FC236}">
                <a16:creationId xmlns:a16="http://schemas.microsoft.com/office/drawing/2014/main" id="{08F419BC-9516-4607-BE1F-CC6D6F6F6A78}"/>
              </a:ext>
            </a:extLst>
          </p:cNvPr>
          <p:cNvGrpSpPr/>
          <p:nvPr/>
        </p:nvGrpSpPr>
        <p:grpSpPr>
          <a:xfrm>
            <a:off x="953871" y="2765737"/>
            <a:ext cx="1501121" cy="1484329"/>
            <a:chOff x="953871" y="2765737"/>
            <a:chExt cx="1501121" cy="1484329"/>
          </a:xfrm>
        </p:grpSpPr>
        <p:grpSp>
          <p:nvGrpSpPr>
            <p:cNvPr id="28" name="Group 27">
              <a:extLst>
                <a:ext uri="{FF2B5EF4-FFF2-40B4-BE49-F238E27FC236}">
                  <a16:creationId xmlns:a16="http://schemas.microsoft.com/office/drawing/2014/main" id="{D3B5281C-8C9F-40B6-B7B4-40DD55F9ABE8}"/>
                </a:ext>
              </a:extLst>
            </p:cNvPr>
            <p:cNvGrpSpPr/>
            <p:nvPr/>
          </p:nvGrpSpPr>
          <p:grpSpPr>
            <a:xfrm>
              <a:off x="1751868" y="3834483"/>
              <a:ext cx="476492" cy="415583"/>
              <a:chOff x="3085334" y="1090569"/>
              <a:chExt cx="1293463" cy="1109223"/>
            </a:xfrm>
          </p:grpSpPr>
          <p:sp>
            <p:nvSpPr>
              <p:cNvPr id="29" name="Star: 7 Points 28">
                <a:extLst>
                  <a:ext uri="{FF2B5EF4-FFF2-40B4-BE49-F238E27FC236}">
                    <a16:creationId xmlns:a16="http://schemas.microsoft.com/office/drawing/2014/main" id="{7FAD9C33-7459-46E2-B27D-026C1DE017B4}"/>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30" name="TextBox 29">
                <a:extLst>
                  <a:ext uri="{FF2B5EF4-FFF2-40B4-BE49-F238E27FC236}">
                    <a16:creationId xmlns:a16="http://schemas.microsoft.com/office/drawing/2014/main" id="{96218120-7CA8-44E4-9C6C-FA6649B8FB6A}"/>
                  </a:ext>
                </a:extLst>
              </p:cNvPr>
              <p:cNvSpPr txBox="1"/>
              <p:nvPr/>
            </p:nvSpPr>
            <p:spPr>
              <a:xfrm>
                <a:off x="3085334" y="1645294"/>
                <a:ext cx="1293463"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#3</a:t>
                </a:r>
              </a:p>
            </p:txBody>
          </p:sp>
        </p:grpSp>
        <p:grpSp>
          <p:nvGrpSpPr>
            <p:cNvPr id="36" name="Group 35">
              <a:extLst>
                <a:ext uri="{FF2B5EF4-FFF2-40B4-BE49-F238E27FC236}">
                  <a16:creationId xmlns:a16="http://schemas.microsoft.com/office/drawing/2014/main" id="{F551DA19-D2E0-4A02-AEA8-9EFFB8134F6F}"/>
                </a:ext>
              </a:extLst>
            </p:cNvPr>
            <p:cNvGrpSpPr/>
            <p:nvPr/>
          </p:nvGrpSpPr>
          <p:grpSpPr>
            <a:xfrm>
              <a:off x="1350016" y="3826434"/>
              <a:ext cx="476491" cy="415583"/>
              <a:chOff x="2935781" y="1090569"/>
              <a:chExt cx="1293460" cy="1109223"/>
            </a:xfrm>
          </p:grpSpPr>
          <p:sp>
            <p:nvSpPr>
              <p:cNvPr id="37" name="Star: 7 Points 36">
                <a:extLst>
                  <a:ext uri="{FF2B5EF4-FFF2-40B4-BE49-F238E27FC236}">
                    <a16:creationId xmlns:a16="http://schemas.microsoft.com/office/drawing/2014/main" id="{7D21D076-E31D-4D7A-BDF5-A00D463C51E3}"/>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8" name="TextBox 37">
                <a:extLst>
                  <a:ext uri="{FF2B5EF4-FFF2-40B4-BE49-F238E27FC236}">
                    <a16:creationId xmlns:a16="http://schemas.microsoft.com/office/drawing/2014/main" id="{4508FE7F-15C0-4F8E-BE52-C0AA07370D76}"/>
                  </a:ext>
                </a:extLst>
              </p:cNvPr>
              <p:cNvSpPr txBox="1"/>
              <p:nvPr/>
            </p:nvSpPr>
            <p:spPr>
              <a:xfrm>
                <a:off x="2935781" y="1645294"/>
                <a:ext cx="1293460"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#2</a:t>
                </a:r>
              </a:p>
            </p:txBody>
          </p:sp>
        </p:grpSp>
        <p:grpSp>
          <p:nvGrpSpPr>
            <p:cNvPr id="39" name="Group 38">
              <a:extLst>
                <a:ext uri="{FF2B5EF4-FFF2-40B4-BE49-F238E27FC236}">
                  <a16:creationId xmlns:a16="http://schemas.microsoft.com/office/drawing/2014/main" id="{B9AF11BD-552C-4488-94E4-058A85507A3B}"/>
                </a:ext>
              </a:extLst>
            </p:cNvPr>
            <p:cNvGrpSpPr/>
            <p:nvPr/>
          </p:nvGrpSpPr>
          <p:grpSpPr>
            <a:xfrm>
              <a:off x="953871" y="3830123"/>
              <a:ext cx="451238" cy="415583"/>
              <a:chOff x="2967509" y="1090569"/>
              <a:chExt cx="1224909" cy="1109223"/>
            </a:xfrm>
          </p:grpSpPr>
          <p:sp>
            <p:nvSpPr>
              <p:cNvPr id="40" name="Star: 7 Points 39">
                <a:extLst>
                  <a:ext uri="{FF2B5EF4-FFF2-40B4-BE49-F238E27FC236}">
                    <a16:creationId xmlns:a16="http://schemas.microsoft.com/office/drawing/2014/main" id="{714E8F85-1602-4862-9AB9-1B069328D6AB}"/>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1" name="TextBox 40">
                <a:extLst>
                  <a:ext uri="{FF2B5EF4-FFF2-40B4-BE49-F238E27FC236}">
                    <a16:creationId xmlns:a16="http://schemas.microsoft.com/office/drawing/2014/main" id="{AEA9317B-A7AD-4737-BCEC-D380B17F880D}"/>
                  </a:ext>
                </a:extLst>
              </p:cNvPr>
              <p:cNvSpPr txBox="1"/>
              <p:nvPr/>
            </p:nvSpPr>
            <p:spPr>
              <a:xfrm>
                <a:off x="2967509" y="1645294"/>
                <a:ext cx="1224909"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#1</a:t>
                </a:r>
              </a:p>
            </p:txBody>
          </p:sp>
        </p:grpSp>
        <p:cxnSp>
          <p:nvCxnSpPr>
            <p:cNvPr id="71" name="Straight Arrow Connector 70">
              <a:extLst>
                <a:ext uri="{FF2B5EF4-FFF2-40B4-BE49-F238E27FC236}">
                  <a16:creationId xmlns:a16="http://schemas.microsoft.com/office/drawing/2014/main" id="{4B6991E9-25C1-4F5B-8E7B-F34EE0CF3123}"/>
                </a:ext>
              </a:extLst>
            </p:cNvPr>
            <p:cNvCxnSpPr>
              <a:cxnSpLocks/>
            </p:cNvCxnSpPr>
            <p:nvPr/>
          </p:nvCxnSpPr>
          <p:spPr>
            <a:xfrm flipH="1">
              <a:off x="1555392" y="2765737"/>
              <a:ext cx="899600" cy="100595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B9EEAC38-E274-4DC2-BAD4-CCC8E25AFAA4}"/>
              </a:ext>
            </a:extLst>
          </p:cNvPr>
          <p:cNvSpPr txBox="1"/>
          <p:nvPr/>
        </p:nvSpPr>
        <p:spPr>
          <a:xfrm>
            <a:off x="2939432" y="278205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cxnSp>
        <p:nvCxnSpPr>
          <p:cNvPr id="74" name="Straight Arrow Connector 73">
            <a:extLst>
              <a:ext uri="{FF2B5EF4-FFF2-40B4-BE49-F238E27FC236}">
                <a16:creationId xmlns:a16="http://schemas.microsoft.com/office/drawing/2014/main" id="{AC30909F-213C-40B0-A070-D776732D1989}"/>
              </a:ext>
            </a:extLst>
          </p:cNvPr>
          <p:cNvCxnSpPr>
            <a:cxnSpLocks/>
          </p:cNvCxnSpPr>
          <p:nvPr/>
        </p:nvCxnSpPr>
        <p:spPr>
          <a:xfrm flipV="1">
            <a:off x="2919438" y="2753391"/>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966449-FD27-47CE-9B0E-AA35BF416101}"/>
              </a:ext>
            </a:extLst>
          </p:cNvPr>
          <p:cNvCxnSpPr>
            <a:cxnSpLocks/>
          </p:cNvCxnSpPr>
          <p:nvPr/>
        </p:nvCxnSpPr>
        <p:spPr>
          <a:xfrm flipV="1">
            <a:off x="3722116" y="2742778"/>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798826-4A4B-4EAD-A711-49CFA4904115}"/>
              </a:ext>
            </a:extLst>
          </p:cNvPr>
          <p:cNvCxnSpPr>
            <a:cxnSpLocks/>
          </p:cNvCxnSpPr>
          <p:nvPr/>
        </p:nvCxnSpPr>
        <p:spPr>
          <a:xfrm flipV="1">
            <a:off x="4535575" y="2765737"/>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6586C4-6CAF-4FC5-9821-B895B765CD0C}"/>
              </a:ext>
            </a:extLst>
          </p:cNvPr>
          <p:cNvSpPr txBox="1"/>
          <p:nvPr/>
        </p:nvSpPr>
        <p:spPr>
          <a:xfrm>
            <a:off x="3770436" y="2768237"/>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79" name="TextBox 78">
            <a:extLst>
              <a:ext uri="{FF2B5EF4-FFF2-40B4-BE49-F238E27FC236}">
                <a16:creationId xmlns:a16="http://schemas.microsoft.com/office/drawing/2014/main" id="{8929E021-115E-4A56-BFAF-06EE069D8181}"/>
              </a:ext>
            </a:extLst>
          </p:cNvPr>
          <p:cNvSpPr txBox="1"/>
          <p:nvPr/>
        </p:nvSpPr>
        <p:spPr>
          <a:xfrm>
            <a:off x="4557945" y="277103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80" name="TextBox 79">
            <a:extLst>
              <a:ext uri="{FF2B5EF4-FFF2-40B4-BE49-F238E27FC236}">
                <a16:creationId xmlns:a16="http://schemas.microsoft.com/office/drawing/2014/main" id="{E82C9AFD-CF86-4EEF-AFA1-548130A5BD9A}"/>
              </a:ext>
            </a:extLst>
          </p:cNvPr>
          <p:cNvSpPr txBox="1"/>
          <p:nvPr/>
        </p:nvSpPr>
        <p:spPr>
          <a:xfrm>
            <a:off x="5946436" y="4204421"/>
            <a:ext cx="846360"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Magnet on Bridge</a:t>
            </a:r>
          </a:p>
        </p:txBody>
      </p:sp>
      <p:grpSp>
        <p:nvGrpSpPr>
          <p:cNvPr id="5" name="Group 4">
            <a:extLst>
              <a:ext uri="{FF2B5EF4-FFF2-40B4-BE49-F238E27FC236}">
                <a16:creationId xmlns:a16="http://schemas.microsoft.com/office/drawing/2014/main" id="{FA52B4D9-2A81-456D-862D-759996ADF8E2}"/>
              </a:ext>
            </a:extLst>
          </p:cNvPr>
          <p:cNvGrpSpPr/>
          <p:nvPr/>
        </p:nvGrpSpPr>
        <p:grpSpPr>
          <a:xfrm>
            <a:off x="4719265" y="1751955"/>
            <a:ext cx="2532518" cy="2874685"/>
            <a:chOff x="4719265" y="1751955"/>
            <a:chExt cx="2532518" cy="2874685"/>
          </a:xfrm>
        </p:grpSpPr>
        <p:sp>
          <p:nvSpPr>
            <p:cNvPr id="43" name="Rectangle 42">
              <a:extLst>
                <a:ext uri="{FF2B5EF4-FFF2-40B4-BE49-F238E27FC236}">
                  <a16:creationId xmlns:a16="http://schemas.microsoft.com/office/drawing/2014/main" id="{8517A664-140A-4A5F-B95B-28A971AC0E72}"/>
                </a:ext>
              </a:extLst>
            </p:cNvPr>
            <p:cNvSpPr/>
            <p:nvPr/>
          </p:nvSpPr>
          <p:spPr>
            <a:xfrm>
              <a:off x="5966170" y="1751955"/>
              <a:ext cx="1285613" cy="100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 Shield</a:t>
              </a:r>
            </a:p>
          </p:txBody>
        </p:sp>
        <p:cxnSp>
          <p:nvCxnSpPr>
            <p:cNvPr id="81" name="Straight Arrow Connector 80">
              <a:extLst>
                <a:ext uri="{FF2B5EF4-FFF2-40B4-BE49-F238E27FC236}">
                  <a16:creationId xmlns:a16="http://schemas.microsoft.com/office/drawing/2014/main" id="{89E678B6-EEC1-4444-B91B-E8FE5074C2A3}"/>
                </a:ext>
              </a:extLst>
            </p:cNvPr>
            <p:cNvCxnSpPr>
              <a:cxnSpLocks/>
            </p:cNvCxnSpPr>
            <p:nvPr/>
          </p:nvCxnSpPr>
          <p:spPr>
            <a:xfrm>
              <a:off x="7124208" y="2753391"/>
              <a:ext cx="15224" cy="187324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BC0E2AF-9F81-4FD7-9C2C-8C9EB8661715}"/>
                </a:ext>
              </a:extLst>
            </p:cNvPr>
            <p:cNvCxnSpPr>
              <a:cxnSpLocks/>
              <a:endCxn id="44" idx="6"/>
            </p:cNvCxnSpPr>
            <p:nvPr/>
          </p:nvCxnSpPr>
          <p:spPr>
            <a:xfrm flipH="1">
              <a:off x="4719265" y="4626639"/>
              <a:ext cx="2420167"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8DCBCB5-4EB4-4062-9EC7-834D66D2C82E}"/>
              </a:ext>
            </a:extLst>
          </p:cNvPr>
          <p:cNvGrpSpPr/>
          <p:nvPr/>
        </p:nvGrpSpPr>
        <p:grpSpPr>
          <a:xfrm>
            <a:off x="5103744" y="552237"/>
            <a:ext cx="1551447" cy="1408205"/>
            <a:chOff x="5103744" y="552237"/>
            <a:chExt cx="1551447" cy="1408205"/>
          </a:xfrm>
        </p:grpSpPr>
        <p:grpSp>
          <p:nvGrpSpPr>
            <p:cNvPr id="19" name="Group 18">
              <a:extLst>
                <a:ext uri="{FF2B5EF4-FFF2-40B4-BE49-F238E27FC236}">
                  <a16:creationId xmlns:a16="http://schemas.microsoft.com/office/drawing/2014/main" id="{458C77B6-B670-4964-B9FA-753C238FA334}"/>
                </a:ext>
              </a:extLst>
            </p:cNvPr>
            <p:cNvGrpSpPr/>
            <p:nvPr/>
          </p:nvGrpSpPr>
          <p:grpSpPr>
            <a:xfrm>
              <a:off x="6123380" y="552237"/>
              <a:ext cx="531811" cy="883169"/>
              <a:chOff x="2467576" y="5214397"/>
              <a:chExt cx="709081" cy="1177558"/>
            </a:xfrm>
          </p:grpSpPr>
          <p:sp>
            <p:nvSpPr>
              <p:cNvPr id="6" name="&quot;Not Allowed&quot; Symbol 5">
                <a:extLst>
                  <a:ext uri="{FF2B5EF4-FFF2-40B4-BE49-F238E27FC236}">
                    <a16:creationId xmlns:a16="http://schemas.microsoft.com/office/drawing/2014/main" id="{9CD07CEB-005C-4F99-9D32-6A9DE25E6200}"/>
                  </a:ext>
                </a:extLst>
              </p:cNvPr>
              <p:cNvSpPr/>
              <p:nvPr/>
            </p:nvSpPr>
            <p:spPr>
              <a:xfrm rot="18865158">
                <a:off x="2518909" y="5210667"/>
                <a:ext cx="607550" cy="61500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54735F4B-8727-41B9-B679-8D6625181893}"/>
                  </a:ext>
                </a:extLst>
              </p:cNvPr>
              <p:cNvSpPr txBox="1"/>
              <p:nvPr/>
            </p:nvSpPr>
            <p:spPr>
              <a:xfrm>
                <a:off x="2467576" y="5807179"/>
                <a:ext cx="709081" cy="584776"/>
              </a:xfrm>
              <a:prstGeom prst="rect">
                <a:avLst/>
              </a:prstGeom>
              <a:noFill/>
            </p:spPr>
            <p:txBody>
              <a:bodyPr wrap="square" rtlCol="0">
                <a:spAutoFit/>
              </a:bodyPr>
              <a:lstStyle/>
              <a:p>
                <a:pPr algn="ctr" defTabSz="685800"/>
                <a:r>
                  <a:rPr lang="en-US" sz="750" dirty="0">
                    <a:solidFill>
                      <a:prstClr val="black"/>
                    </a:solidFill>
                    <a:latin typeface="Calibri" panose="020F0502020204030204"/>
                  </a:rPr>
                  <a:t>12 VDC Power</a:t>
                </a:r>
              </a:p>
              <a:p>
                <a:pPr algn="ctr" defTabSz="685800"/>
                <a:r>
                  <a:rPr lang="en-US" sz="750" dirty="0">
                    <a:solidFill>
                      <a:prstClr val="black"/>
                    </a:solidFill>
                    <a:latin typeface="Calibri" panose="020F0502020204030204"/>
                  </a:rPr>
                  <a:t>Switch</a:t>
                </a:r>
              </a:p>
            </p:txBody>
          </p:sp>
        </p:grpSp>
        <p:cxnSp>
          <p:nvCxnSpPr>
            <p:cNvPr id="89" name="Straight Arrow Connector 88">
              <a:extLst>
                <a:ext uri="{FF2B5EF4-FFF2-40B4-BE49-F238E27FC236}">
                  <a16:creationId xmlns:a16="http://schemas.microsoft.com/office/drawing/2014/main" id="{A7099F34-BE25-4B44-9159-D5A03F725411}"/>
                </a:ext>
              </a:extLst>
            </p:cNvPr>
            <p:cNvCxnSpPr>
              <a:cxnSpLocks/>
            </p:cNvCxnSpPr>
            <p:nvPr/>
          </p:nvCxnSpPr>
          <p:spPr>
            <a:xfrm>
              <a:off x="6389712" y="1371809"/>
              <a:ext cx="0" cy="38014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7544897-3CF3-41C3-B782-7138BD41C5C9}"/>
                </a:ext>
              </a:extLst>
            </p:cNvPr>
            <p:cNvCxnSpPr>
              <a:cxnSpLocks/>
              <a:stCxn id="7" idx="1"/>
            </p:cNvCxnSpPr>
            <p:nvPr/>
          </p:nvCxnSpPr>
          <p:spPr>
            <a:xfrm flipH="1">
              <a:off x="5103744" y="1216115"/>
              <a:ext cx="1019636" cy="7443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458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anim calcmode="lin" valueType="num">
                                      <p:cBhvr>
                                        <p:cTn id="8" dur="2000" fill="hold"/>
                                        <p:tgtEl>
                                          <p:spTgt spid="26"/>
                                        </p:tgtEl>
                                        <p:attrNameLst>
                                          <p:attrName>ppt_w</p:attrName>
                                        </p:attrNameLst>
                                      </p:cBhvr>
                                      <p:tavLst>
                                        <p:tav tm="0" fmla="#ppt_w*sin(2.5*pi*$)">
                                          <p:val>
                                            <p:fltVal val="0"/>
                                          </p:val>
                                        </p:tav>
                                        <p:tav tm="100000">
                                          <p:val>
                                            <p:fltVal val="1"/>
                                          </p:val>
                                        </p:tav>
                                      </p:tavLst>
                                    </p:anim>
                                    <p:anim calcmode="lin" valueType="num">
                                      <p:cBhvr>
                                        <p:cTn id="9" dur="20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heel(1)">
                                      <p:cBhvr>
                                        <p:cTn id="14" dur="20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0" grpId="0" animBg="1"/>
      <p:bldP spid="51" grpId="0" animBg="1"/>
      <p:bldP spid="57" grpId="0"/>
      <p:bldP spid="70" grpId="0"/>
      <p:bldP spid="73" grpId="0"/>
      <p:bldP spid="78" grpId="0"/>
      <p:bldP spid="79"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Turntable SW Classes and Usage</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grpSp>
        <p:nvGrpSpPr>
          <p:cNvPr id="5" name="Group 4">
            <a:extLst>
              <a:ext uri="{FF2B5EF4-FFF2-40B4-BE49-F238E27FC236}">
                <a16:creationId xmlns:a16="http://schemas.microsoft.com/office/drawing/2014/main" id="{D030C8A8-80DD-4FEB-A505-AF6147BD32C3}"/>
              </a:ext>
            </a:extLst>
          </p:cNvPr>
          <p:cNvGrpSpPr/>
          <p:nvPr/>
        </p:nvGrpSpPr>
        <p:grpSpPr>
          <a:xfrm>
            <a:off x="482080" y="3912988"/>
            <a:ext cx="8433320" cy="923330"/>
            <a:chOff x="497964" y="1520948"/>
            <a:chExt cx="8586437" cy="923330"/>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497964" y="1648917"/>
              <a:ext cx="1135660" cy="4308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sp>
          <p:nvSpPr>
            <p:cNvPr id="75" name="TextBox 74">
              <a:extLst>
                <a:ext uri="{FF2B5EF4-FFF2-40B4-BE49-F238E27FC236}">
                  <a16:creationId xmlns:a16="http://schemas.microsoft.com/office/drawing/2014/main" id="{9CBD6857-AF59-41E0-AA45-64A6EBD575DF}"/>
                </a:ext>
              </a:extLst>
            </p:cNvPr>
            <p:cNvSpPr txBox="1"/>
            <p:nvPr/>
          </p:nvSpPr>
          <p:spPr>
            <a:xfrm>
              <a:off x="1752600" y="1520948"/>
              <a:ext cx="7331801" cy="923330"/>
            </a:xfrm>
            <a:prstGeom prst="rect">
              <a:avLst/>
            </a:prstGeom>
            <a:noFill/>
          </p:spPr>
          <p:txBody>
            <a:bodyPr wrap="square" rtlCol="0">
              <a:spAutoFit/>
            </a:bodyPr>
            <a:lstStyle/>
            <a:p>
              <a:r>
                <a:rPr lang="en-US" dirty="0"/>
                <a:t>Treat LCD display as a software object. Using the data sheet I implemented each command it could understand. Then I combined some of these to make up new and more powerful commands. (simplifying the sketch)</a:t>
              </a:r>
            </a:p>
          </p:txBody>
        </p:sp>
      </p:grpSp>
      <p:grpSp>
        <p:nvGrpSpPr>
          <p:cNvPr id="6" name="Group 5">
            <a:extLst>
              <a:ext uri="{FF2B5EF4-FFF2-40B4-BE49-F238E27FC236}">
                <a16:creationId xmlns:a16="http://schemas.microsoft.com/office/drawing/2014/main" id="{EE28AA22-5126-48A2-A838-79FD3D295CBC}"/>
              </a:ext>
            </a:extLst>
          </p:cNvPr>
          <p:cNvGrpSpPr/>
          <p:nvPr/>
        </p:nvGrpSpPr>
        <p:grpSpPr>
          <a:xfrm>
            <a:off x="477316" y="2112512"/>
            <a:ext cx="8287611" cy="418633"/>
            <a:chOff x="502595" y="2237840"/>
            <a:chExt cx="7720526" cy="437928"/>
          </a:xfrm>
        </p:grpSpPr>
        <p:sp>
          <p:nvSpPr>
            <p:cNvPr id="43" name="Rectangle 42">
              <a:extLst>
                <a:ext uri="{FF2B5EF4-FFF2-40B4-BE49-F238E27FC236}">
                  <a16:creationId xmlns:a16="http://schemas.microsoft.com/office/drawing/2014/main" id="{8517A664-140A-4A5F-B95B-28A971AC0E72}"/>
                </a:ext>
              </a:extLst>
            </p:cNvPr>
            <p:cNvSpPr/>
            <p:nvPr/>
          </p:nvSpPr>
          <p:spPr>
            <a:xfrm>
              <a:off x="502595" y="2237840"/>
              <a:ext cx="1151212" cy="4308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a:t>
              </a:r>
            </a:p>
          </p:txBody>
        </p:sp>
        <p:sp>
          <p:nvSpPr>
            <p:cNvPr id="82" name="TextBox 81">
              <a:extLst>
                <a:ext uri="{FF2B5EF4-FFF2-40B4-BE49-F238E27FC236}">
                  <a16:creationId xmlns:a16="http://schemas.microsoft.com/office/drawing/2014/main" id="{B3CCBE06-472F-4BAC-B2EB-AD0598408304}"/>
                </a:ext>
              </a:extLst>
            </p:cNvPr>
            <p:cNvSpPr txBox="1"/>
            <p:nvPr/>
          </p:nvSpPr>
          <p:spPr>
            <a:xfrm>
              <a:off x="1752600" y="2289414"/>
              <a:ext cx="6470521" cy="386354"/>
            </a:xfrm>
            <a:prstGeom prst="rect">
              <a:avLst/>
            </a:prstGeom>
            <a:noFill/>
          </p:spPr>
          <p:txBody>
            <a:bodyPr wrap="square" rtlCol="0">
              <a:spAutoFit/>
            </a:bodyPr>
            <a:lstStyle/>
            <a:p>
              <a:r>
                <a:rPr lang="en-US" dirty="0"/>
                <a:t>Treat motor as a software object. Stop, start, speed and direction</a:t>
              </a:r>
            </a:p>
          </p:txBody>
        </p:sp>
      </p:grpSp>
      <p:grpSp>
        <p:nvGrpSpPr>
          <p:cNvPr id="7" name="Group 6">
            <a:extLst>
              <a:ext uri="{FF2B5EF4-FFF2-40B4-BE49-F238E27FC236}">
                <a16:creationId xmlns:a16="http://schemas.microsoft.com/office/drawing/2014/main" id="{E7228C3B-6E04-4FCF-BD05-0704C5C92FF9}"/>
              </a:ext>
            </a:extLst>
          </p:cNvPr>
          <p:cNvGrpSpPr/>
          <p:nvPr/>
        </p:nvGrpSpPr>
        <p:grpSpPr>
          <a:xfrm>
            <a:off x="455887" y="1481385"/>
            <a:ext cx="8175708" cy="401870"/>
            <a:chOff x="438851" y="2869740"/>
            <a:chExt cx="8324149" cy="401870"/>
          </a:xfrm>
        </p:grpSpPr>
        <p:sp>
          <p:nvSpPr>
            <p:cNvPr id="45" name="Hexagon 44">
              <a:extLst>
                <a:ext uri="{FF2B5EF4-FFF2-40B4-BE49-F238E27FC236}">
                  <a16:creationId xmlns:a16="http://schemas.microsoft.com/office/drawing/2014/main" id="{45DA29A5-2491-4AAF-A9D2-06422FA6C742}"/>
                </a:ext>
              </a:extLst>
            </p:cNvPr>
            <p:cNvSpPr/>
            <p:nvPr/>
          </p:nvSpPr>
          <p:spPr>
            <a:xfrm>
              <a:off x="438851" y="2869740"/>
              <a:ext cx="1210837"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dirty="0">
                  <a:solidFill>
                    <a:srgbClr val="FFFF00"/>
                  </a:solidFill>
                  <a:latin typeface="Calibri" panose="020F0502020204030204"/>
                </a:rPr>
                <a:t>Button</a:t>
              </a:r>
            </a:p>
          </p:txBody>
        </p:sp>
        <p:sp>
          <p:nvSpPr>
            <p:cNvPr id="84" name="TextBox 83">
              <a:extLst>
                <a:ext uri="{FF2B5EF4-FFF2-40B4-BE49-F238E27FC236}">
                  <a16:creationId xmlns:a16="http://schemas.microsoft.com/office/drawing/2014/main" id="{B7E18425-CEB3-45C2-BBC2-18E5EB2603D5}"/>
                </a:ext>
              </a:extLst>
            </p:cNvPr>
            <p:cNvSpPr txBox="1"/>
            <p:nvPr/>
          </p:nvSpPr>
          <p:spPr>
            <a:xfrm>
              <a:off x="1752600" y="2886009"/>
              <a:ext cx="7010400" cy="369332"/>
            </a:xfrm>
            <a:prstGeom prst="rect">
              <a:avLst/>
            </a:prstGeom>
            <a:noFill/>
          </p:spPr>
          <p:txBody>
            <a:bodyPr wrap="square" rtlCol="0">
              <a:spAutoFit/>
            </a:bodyPr>
            <a:lstStyle/>
            <a:p>
              <a:r>
                <a:rPr lang="en-US" dirty="0"/>
                <a:t>Treat button inputs as a software object. Debounce without delay()</a:t>
              </a:r>
            </a:p>
          </p:txBody>
        </p:sp>
      </p:grpSp>
      <p:grpSp>
        <p:nvGrpSpPr>
          <p:cNvPr id="8" name="Group 7">
            <a:extLst>
              <a:ext uri="{FF2B5EF4-FFF2-40B4-BE49-F238E27FC236}">
                <a16:creationId xmlns:a16="http://schemas.microsoft.com/office/drawing/2014/main" id="{E964F904-BF2D-4BAF-A8EF-D4607BE7BE07}"/>
              </a:ext>
            </a:extLst>
          </p:cNvPr>
          <p:cNvGrpSpPr/>
          <p:nvPr/>
        </p:nvGrpSpPr>
        <p:grpSpPr>
          <a:xfrm>
            <a:off x="494334" y="2760402"/>
            <a:ext cx="8117649" cy="923330"/>
            <a:chOff x="497964" y="3378399"/>
            <a:chExt cx="8265036" cy="923330"/>
          </a:xfrm>
        </p:grpSpPr>
        <p:sp>
          <p:nvSpPr>
            <p:cNvPr id="72" name="Rectangle 71">
              <a:extLst>
                <a:ext uri="{FF2B5EF4-FFF2-40B4-BE49-F238E27FC236}">
                  <a16:creationId xmlns:a16="http://schemas.microsoft.com/office/drawing/2014/main" id="{F910C6BC-BF87-40BA-8A8E-999E224FB3EB}"/>
                </a:ext>
              </a:extLst>
            </p:cNvPr>
            <p:cNvSpPr/>
            <p:nvPr/>
          </p:nvSpPr>
          <p:spPr>
            <a:xfrm>
              <a:off x="497964" y="3486150"/>
              <a:ext cx="1151212" cy="430830"/>
            </a:xfrm>
            <a:prstGeom prst="rect">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schemeClr val="tx1"/>
                  </a:solidFill>
                  <a:latin typeface="Calibri" panose="020F0502020204030204"/>
                </a:rPr>
                <a:t>DblDelay</a:t>
              </a:r>
              <a:endParaRPr lang="en-US" sz="1350" dirty="0">
                <a:solidFill>
                  <a:schemeClr val="tx1"/>
                </a:solidFill>
                <a:latin typeface="Calibri" panose="020F0502020204030204"/>
              </a:endParaRPr>
            </a:p>
          </p:txBody>
        </p:sp>
        <p:sp>
          <p:nvSpPr>
            <p:cNvPr id="85" name="TextBox 84">
              <a:extLst>
                <a:ext uri="{FF2B5EF4-FFF2-40B4-BE49-F238E27FC236}">
                  <a16:creationId xmlns:a16="http://schemas.microsoft.com/office/drawing/2014/main" id="{966FF316-3BFD-4456-911F-F1071CA25C7E}"/>
                </a:ext>
              </a:extLst>
            </p:cNvPr>
            <p:cNvSpPr txBox="1"/>
            <p:nvPr/>
          </p:nvSpPr>
          <p:spPr>
            <a:xfrm>
              <a:off x="1752600" y="3378399"/>
              <a:ext cx="7010400" cy="923330"/>
            </a:xfrm>
            <a:prstGeom prst="rect">
              <a:avLst/>
            </a:prstGeom>
            <a:noFill/>
          </p:spPr>
          <p:txBody>
            <a:bodyPr wrap="square" rtlCol="0">
              <a:spAutoFit/>
            </a:bodyPr>
            <a:lstStyle/>
            <a:p>
              <a:r>
                <a:rPr lang="en-US" dirty="0"/>
                <a:t>A general purpose timer class. Monitor an input, Set both ‘on delay’ and ‘off delay’ values. Can read the output property as to whether it is on or off. Again no delay() function.</a:t>
              </a:r>
            </a:p>
          </p:txBody>
        </p:sp>
      </p:grpSp>
    </p:spTree>
    <p:extLst>
      <p:ext uri="{BB962C8B-B14F-4D97-AF65-F5344CB8AC3E}">
        <p14:creationId xmlns:p14="http://schemas.microsoft.com/office/powerpoint/2010/main" val="4564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Delay() and What is The Big Deal?</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sp>
        <p:nvSpPr>
          <p:cNvPr id="19" name="TextBox 18">
            <a:extLst>
              <a:ext uri="{FF2B5EF4-FFF2-40B4-BE49-F238E27FC236}">
                <a16:creationId xmlns:a16="http://schemas.microsoft.com/office/drawing/2014/main" id="{D1749650-CD06-4C0A-92AB-F8D7A9B4C933}"/>
              </a:ext>
            </a:extLst>
          </p:cNvPr>
          <p:cNvSpPr txBox="1"/>
          <p:nvPr/>
        </p:nvSpPr>
        <p:spPr>
          <a:xfrm>
            <a:off x="534323" y="1733550"/>
            <a:ext cx="8075353" cy="1384995"/>
          </a:xfrm>
          <a:prstGeom prst="rect">
            <a:avLst/>
          </a:prstGeom>
          <a:solidFill>
            <a:schemeClr val="bg1">
              <a:lumMod val="9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 Standard LED Blink Example Code</a:t>
            </a:r>
          </a:p>
          <a:p>
            <a:r>
              <a:rPr lang="en-US" sz="1200" dirty="0">
                <a:latin typeface="Courier New" panose="02070309020205020404" pitchFamily="49" charset="0"/>
                <a:cs typeface="Courier New" panose="02070309020205020404" pitchFamily="49" charset="0"/>
              </a:rPr>
              <a:t>void loop()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digitalWrite</a:t>
            </a:r>
            <a:r>
              <a:rPr lang="en-US" sz="1200" dirty="0">
                <a:latin typeface="Courier New" panose="02070309020205020404" pitchFamily="49" charset="0"/>
                <a:cs typeface="Courier New" panose="02070309020205020404" pitchFamily="49" charset="0"/>
              </a:rPr>
              <a:t>(LED_BUILTIN, HIGH);   // turn the LED on (HIGH is the voltage level)</a:t>
            </a:r>
          </a:p>
          <a:p>
            <a:r>
              <a:rPr lang="en-US" sz="1200" dirty="0">
                <a:latin typeface="Courier New" panose="02070309020205020404" pitchFamily="49" charset="0"/>
                <a:cs typeface="Courier New" panose="02070309020205020404" pitchFamily="49" charset="0"/>
              </a:rPr>
              <a:t>  delay(1000);                       // wait for a second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digitalWrite</a:t>
            </a:r>
            <a:r>
              <a:rPr lang="en-US" sz="1200" dirty="0">
                <a:latin typeface="Courier New" panose="02070309020205020404" pitchFamily="49" charset="0"/>
                <a:cs typeface="Courier New" panose="02070309020205020404" pitchFamily="49" charset="0"/>
              </a:rPr>
              <a:t>(LED_BUILTIN, LOW);    // turn the LED off by making the voltage LOW</a:t>
            </a:r>
          </a:p>
          <a:p>
            <a:r>
              <a:rPr lang="en-US" sz="1200" dirty="0">
                <a:latin typeface="Courier New" panose="02070309020205020404" pitchFamily="49" charset="0"/>
                <a:cs typeface="Courier New" panose="02070309020205020404" pitchFamily="49" charset="0"/>
              </a:rPr>
              <a:t>  delay(1000);                       // wait for a second</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428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Ground Work - Types and Structures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FB499CC9-C52E-40FD-A92D-241E9CB9B453}"/>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972481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2301</TotalTime>
  <Words>4884</Words>
  <Application>Microsoft Office PowerPoint</Application>
  <PresentationFormat>On-screen Show (16:9)</PresentationFormat>
  <Paragraphs>538</Paragraphs>
  <Slides>37</Slides>
  <Notes>34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37</vt:i4>
      </vt:variant>
    </vt:vector>
  </HeadingPairs>
  <TitlesOfParts>
    <vt:vector size="44" baseType="lpstr">
      <vt:lpstr>Arial</vt:lpstr>
      <vt:lpstr>Calibri</vt:lpstr>
      <vt:lpstr>Calibri Light</vt:lpstr>
      <vt:lpstr>Courier New</vt:lpstr>
      <vt:lpstr>Office Theme</vt:lpstr>
      <vt:lpstr>Default Design</vt:lpstr>
      <vt:lpstr>1_Office Theme</vt:lpstr>
      <vt:lpstr>Arduino Class Programming with Examples</vt:lpstr>
      <vt:lpstr>About Me</vt:lpstr>
      <vt:lpstr>Introduction</vt:lpstr>
      <vt:lpstr>Agenda</vt:lpstr>
      <vt:lpstr>Motivation</vt:lpstr>
      <vt:lpstr>Turntable</vt:lpstr>
      <vt:lpstr>Turntable SW Classes and Usage</vt:lpstr>
      <vt:lpstr>Delay() and What is The Big Deal?</vt:lpstr>
      <vt:lpstr>Ground Work - Types and Structures</vt:lpstr>
      <vt:lpstr>Ground Work</vt:lpstr>
      <vt:lpstr>Types and Structures</vt:lpstr>
      <vt:lpstr>Types and Structures</vt:lpstr>
      <vt:lpstr>Types and Structures</vt:lpstr>
      <vt:lpstr>Types and Structures</vt:lpstr>
      <vt:lpstr>Basic Concepts - What is a Class ? - How does it work?</vt:lpstr>
      <vt:lpstr>New Concept: A software Class</vt:lpstr>
      <vt:lpstr>Original to Struct{} to Class{}</vt:lpstr>
      <vt:lpstr>A Software Class</vt:lpstr>
      <vt:lpstr>Led2 is just an Example (We could be talking about a servo class)</vt:lpstr>
      <vt:lpstr>Sample Code Fragments </vt:lpstr>
      <vt:lpstr>A little Deeper: The Constructor</vt:lpstr>
      <vt:lpstr>First Look - Class Program Code</vt:lpstr>
      <vt:lpstr>A peek Under the Covers : The Constructor</vt:lpstr>
      <vt:lpstr>A peek Under the Covers : the on() property</vt:lpstr>
      <vt:lpstr>The Magic Sauce: the update() method</vt:lpstr>
      <vt:lpstr>A Simple Complete Sketch</vt:lpstr>
      <vt:lpstr>Why use a Class?</vt:lpstr>
      <vt:lpstr>Why use a Class?</vt:lpstr>
      <vt:lpstr>Why Not use a Class?</vt:lpstr>
      <vt:lpstr>The Key Points</vt:lpstr>
      <vt:lpstr>Recap</vt:lpstr>
      <vt:lpstr>Questions?  </vt:lpstr>
      <vt:lpstr>Backup Material  </vt:lpstr>
      <vt:lpstr>PowerPoint Presentation</vt:lpstr>
      <vt:lpstr>My Motivation</vt:lpstr>
      <vt:lpstr>My Motivation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78</cp:revision>
  <dcterms:created xsi:type="dcterms:W3CDTF">2021-08-19T02:00:20Z</dcterms:created>
  <dcterms:modified xsi:type="dcterms:W3CDTF">2022-01-11T01:37:55Z</dcterms:modified>
</cp:coreProperties>
</file>