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 id="2147483673" r:id="rId3"/>
  </p:sldMasterIdLst>
  <p:notesMasterIdLst>
    <p:notesMasterId r:id="rId37"/>
  </p:notesMasterIdLst>
  <p:sldIdLst>
    <p:sldId id="256" r:id="rId4"/>
    <p:sldId id="257" r:id="rId5"/>
    <p:sldId id="296" r:id="rId6"/>
    <p:sldId id="306" r:id="rId7"/>
    <p:sldId id="307" r:id="rId8"/>
    <p:sldId id="297" r:id="rId9"/>
    <p:sldId id="259" r:id="rId10"/>
    <p:sldId id="286" r:id="rId11"/>
    <p:sldId id="314" r:id="rId12"/>
    <p:sldId id="278" r:id="rId13"/>
    <p:sldId id="298" r:id="rId14"/>
    <p:sldId id="277" r:id="rId15"/>
    <p:sldId id="276" r:id="rId16"/>
    <p:sldId id="319" r:id="rId17"/>
    <p:sldId id="279" r:id="rId18"/>
    <p:sldId id="299" r:id="rId19"/>
    <p:sldId id="268" r:id="rId20"/>
    <p:sldId id="315" r:id="rId21"/>
    <p:sldId id="285" r:id="rId22"/>
    <p:sldId id="303" r:id="rId23"/>
    <p:sldId id="320" r:id="rId24"/>
    <p:sldId id="322" r:id="rId25"/>
    <p:sldId id="300" r:id="rId26"/>
    <p:sldId id="321" r:id="rId27"/>
    <p:sldId id="270" r:id="rId28"/>
    <p:sldId id="267" r:id="rId29"/>
    <p:sldId id="261" r:id="rId30"/>
    <p:sldId id="295" r:id="rId31"/>
    <p:sldId id="326" r:id="rId32"/>
    <p:sldId id="313" r:id="rId33"/>
    <p:sldId id="289" r:id="rId34"/>
    <p:sldId id="290" r:id="rId35"/>
    <p:sldId id="260" r:id="rId36"/>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FF"/>
    <a:srgbClr val="00AACC"/>
    <a:srgbClr val="0066FF"/>
    <a:srgbClr val="990099"/>
    <a:srgbClr val="CC0099"/>
    <a:srgbClr val="FDFD9D"/>
    <a:srgbClr val="5EEC3C"/>
    <a:srgbClr val="E50D79"/>
    <a:srgbClr val="E2109C"/>
    <a:srgbClr val="FE920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98" autoAdjust="0"/>
    <p:restoredTop sz="69591" autoAdjust="0"/>
  </p:normalViewPr>
  <p:slideViewPr>
    <p:cSldViewPr>
      <p:cViewPr varScale="1">
        <p:scale>
          <a:sx n="105" d="100"/>
          <a:sy n="105" d="100"/>
        </p:scale>
        <p:origin x="1776" y="78"/>
      </p:cViewPr>
      <p:guideLst>
        <p:guide orient="horz" pos="1620"/>
        <p:guide pos="2880"/>
      </p:guideLst>
    </p:cSldViewPr>
  </p:slideViewPr>
  <p:outlineViewPr>
    <p:cViewPr>
      <p:scale>
        <a:sx n="33" d="100"/>
        <a:sy n="33" d="100"/>
      </p:scale>
      <p:origin x="0" y="-282"/>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viewProps" Target="viewProps.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slide" Target="slides/slide3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t>12/12/2021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t>‹#›</a:t>
            </a:fld>
            <a:endParaRPr lang="en-US"/>
          </a:p>
        </p:txBody>
      </p:sp>
    </p:spTree>
    <p:extLst>
      <p:ext uri="{BB962C8B-B14F-4D97-AF65-F5344CB8AC3E}">
        <p14:creationId xmlns:p14="http://schemas.microsoft.com/office/powerpoint/2010/main" val="284430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MERG presentation (in two parts) for the Arduino SIG.</a:t>
            </a:r>
          </a:p>
          <a:p>
            <a:r>
              <a:rPr lang="en-US" dirty="0"/>
              <a:t>Prepared 2</a:t>
            </a:r>
            <a:r>
              <a:rPr lang="en-US" baseline="30000" dirty="0"/>
              <a:t>nd</a:t>
            </a:r>
            <a:r>
              <a:rPr lang="en-US" dirty="0"/>
              <a:t> half of 2021.</a:t>
            </a:r>
          </a:p>
        </p:txBody>
      </p:sp>
      <p:sp>
        <p:nvSpPr>
          <p:cNvPr id="4" name="Slide Number Placeholder 3"/>
          <p:cNvSpPr>
            <a:spLocks noGrp="1"/>
          </p:cNvSpPr>
          <p:nvPr>
            <p:ph type="sldNum" sz="quarter" idx="5"/>
          </p:nvPr>
        </p:nvSpPr>
        <p:spPr/>
        <p:txBody>
          <a:bodyPr/>
          <a:lstStyle/>
          <a:p>
            <a:fld id="{AF533E96-F078-4B3D-A8F4-F1AF21EBC357}" type="slidenum">
              <a:rPr lang="en-US" smtClean="0"/>
              <a:t>1</a:t>
            </a:fld>
            <a:endParaRPr lang="en-US"/>
          </a:p>
        </p:txBody>
      </p:sp>
    </p:spTree>
    <p:extLst>
      <p:ext uri="{BB962C8B-B14F-4D97-AF65-F5344CB8AC3E}">
        <p14:creationId xmlns:p14="http://schemas.microsoft.com/office/powerpoint/2010/main" val="10874993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Using a class means you interact with it according to the authors wishes only.</a:t>
            </a:r>
          </a:p>
          <a:p>
            <a:r>
              <a:rPr lang="en-US" sz="1200" dirty="0"/>
              <a:t>Being able to look into a class and with what we are about to cover you can download and Inspect other peoples ‘classes’  and use them with confidence.</a:t>
            </a:r>
          </a:p>
          <a:p>
            <a:r>
              <a:rPr lang="en-US" sz="1200" dirty="0"/>
              <a:t>You can write your own classes.</a:t>
            </a:r>
            <a:endParaRPr lang="en-US" sz="1200" dirty="0">
              <a:solidFill>
                <a:schemeClr val="tx2">
                  <a:lumMod val="60000"/>
                  <a:lumOff val="40000"/>
                </a:schemeClr>
              </a:solidFill>
            </a:endParaRPr>
          </a:p>
          <a:p>
            <a:endParaRPr lang="en-US" dirty="0"/>
          </a:p>
        </p:txBody>
      </p:sp>
      <p:sp>
        <p:nvSpPr>
          <p:cNvPr id="4" name="Slide Number Placeholder 3"/>
          <p:cNvSpPr>
            <a:spLocks noGrp="1"/>
          </p:cNvSpPr>
          <p:nvPr>
            <p:ph type="sldNum" sz="quarter" idx="5"/>
          </p:nvPr>
        </p:nvSpPr>
        <p:spPr/>
        <p:txBody>
          <a:bodyPr/>
          <a:lstStyle/>
          <a:p>
            <a:fld id="{AF533E96-F078-4B3D-A8F4-F1AF21EBC357}" type="slidenum">
              <a:rPr lang="en-US" smtClean="0"/>
              <a:t>12</a:t>
            </a:fld>
            <a:endParaRPr lang="en-US"/>
          </a:p>
        </p:txBody>
      </p:sp>
    </p:spTree>
    <p:extLst>
      <p:ext uri="{BB962C8B-B14F-4D97-AF65-F5344CB8AC3E}">
        <p14:creationId xmlns:p14="http://schemas.microsoft.com/office/powerpoint/2010/main" val="16449581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 are showing how the code changes as we use structures .. .and then classes.</a:t>
            </a:r>
          </a:p>
          <a:p>
            <a:r>
              <a:rPr lang="en-US" dirty="0"/>
              <a:t>Start with high level view (I like using pictures!). </a:t>
            </a:r>
          </a:p>
          <a:p>
            <a:r>
              <a:rPr lang="en-US" dirty="0"/>
              <a:t>Starting with original code – messy, (the colour bars represent different functions in the program). It is one big ‘space’ where as the programmer you had to be very concerned about keeping track of variable names and what part of the program they applied to. The logic for all the parts was generally mixed together. </a:t>
            </a:r>
          </a:p>
          <a:p>
            <a:r>
              <a:rPr lang="en-US" dirty="0"/>
              <a:t>After reorganizing the code is streamlined.  Slightly easier to comprehend. Overall though the program complexity is still in plain view.</a:t>
            </a:r>
          </a:p>
          <a:p>
            <a:r>
              <a:rPr lang="en-US" dirty="0"/>
              <a:t>With a class definition all of the ‘complexity’ is hidden from view inside the class. To use the class we may not even be aware of its internal functions. </a:t>
            </a:r>
          </a:p>
          <a:p>
            <a:r>
              <a:rPr lang="en-US" dirty="0"/>
              <a:t>The code for the class can be (</a:t>
            </a:r>
            <a:r>
              <a:rPr lang="en-US" b="1" dirty="0"/>
              <a:t>and commonly is</a:t>
            </a:r>
            <a:r>
              <a:rPr lang="en-US" dirty="0"/>
              <a:t>) kept in separate source files. Once the class software is developed it is saved away and is easily reused in multiple programs. Because the class code is in separate files sharing and reusing these as ‘building blocks’ is much easier.</a:t>
            </a:r>
          </a:p>
        </p:txBody>
      </p:sp>
      <p:sp>
        <p:nvSpPr>
          <p:cNvPr id="4" name="Slide Number Placeholder 3"/>
          <p:cNvSpPr>
            <a:spLocks noGrp="1"/>
          </p:cNvSpPr>
          <p:nvPr>
            <p:ph type="sldNum" sz="quarter" idx="5"/>
          </p:nvPr>
        </p:nvSpPr>
        <p:spPr/>
        <p:txBody>
          <a:bodyPr/>
          <a:lstStyle/>
          <a:p>
            <a:fld id="{AF533E96-F078-4B3D-A8F4-F1AF21EBC357}" type="slidenum">
              <a:rPr lang="en-US" smtClean="0"/>
              <a:t>13</a:t>
            </a:fld>
            <a:endParaRPr lang="en-US"/>
          </a:p>
        </p:txBody>
      </p:sp>
    </p:spTree>
    <p:extLst>
      <p:ext uri="{BB962C8B-B14F-4D97-AF65-F5344CB8AC3E}">
        <p14:creationId xmlns:p14="http://schemas.microsoft.com/office/powerpoint/2010/main" val="8539927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blue box is my ‘shoebox’. </a:t>
            </a:r>
            <a:r>
              <a:rPr lang="en-US" sz="1200" dirty="0">
                <a:solidFill>
                  <a:schemeClr val="tx1"/>
                </a:solidFill>
              </a:rPr>
              <a:t>Complexity may be hidden inside the shoebox  (But as a user we don’t care)</a:t>
            </a:r>
            <a:endParaRPr lang="en-US" dirty="0"/>
          </a:p>
          <a:p>
            <a:r>
              <a:rPr lang="en-US" dirty="0"/>
              <a:t>Sticking out of the shoebox are three items .. Two inputs and one output    (this is not hardware  recall).  </a:t>
            </a:r>
          </a:p>
          <a:p>
            <a:r>
              <a:rPr lang="en-US" dirty="0"/>
              <a:t>Terminology. on and off are called member functions. As we will see later inside the class definition there are software functions that implements these. And so the functions are ‘members of the class’.</a:t>
            </a:r>
          </a:p>
          <a:p>
            <a:endParaRPr lang="en-US" dirty="0"/>
          </a:p>
          <a:p>
            <a:r>
              <a:rPr lang="en-US" b="1" dirty="0"/>
              <a:t>Code box – one line  .. Grows to three with clicks.</a:t>
            </a:r>
          </a:p>
          <a:p>
            <a:r>
              <a:rPr lang="en-US" dirty="0"/>
              <a:t>Sven has pointed out to me that writing </a:t>
            </a:r>
            <a:r>
              <a:rPr lang="en-US" sz="1200" dirty="0">
                <a:solidFill>
                  <a:schemeClr val="bg1"/>
                </a:solidFill>
              </a:rPr>
              <a:t>the definition as "Led2 myLed1 = Led2(13);“ makes it easier to see the relationship with definition of a normal variable like "int pin = 13;" which you are familiar with.  Here is where it is useful to think of Led2 as a type.</a:t>
            </a:r>
          </a:p>
          <a:p>
            <a:endParaRPr lang="en-US" dirty="0"/>
          </a:p>
          <a:p>
            <a:r>
              <a:rPr lang="en-US" dirty="0"/>
              <a:t>Do not be confused by the objects … they could be called anything we like … myLed1 .. myLed2 … myLed3 are just my arbitrary names.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Side notes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On and Off do not make a compelling case but were working up to that.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class is called Led2 because it was my second go at it and for a time I had two Led classes kicking around.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colour coding (blue, green, red) I have added to the slides for emphasis and learning … do not expect to see these in your Arduino IDE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AF533E96-F078-4B3D-A8F4-F1AF21EBC357}" type="slidenum">
              <a:rPr lang="en-US" smtClean="0"/>
              <a:t>14</a:t>
            </a:fld>
            <a:endParaRPr lang="en-US"/>
          </a:p>
        </p:txBody>
      </p:sp>
    </p:spTree>
    <p:extLst>
      <p:ext uri="{BB962C8B-B14F-4D97-AF65-F5344CB8AC3E}">
        <p14:creationId xmlns:p14="http://schemas.microsoft.com/office/powerpoint/2010/main" val="23696041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Picture hardly changes.</a:t>
            </a:r>
          </a:p>
        </p:txBody>
      </p:sp>
      <p:sp>
        <p:nvSpPr>
          <p:cNvPr id="4" name="Slide Number Placeholder 3"/>
          <p:cNvSpPr>
            <a:spLocks noGrp="1"/>
          </p:cNvSpPr>
          <p:nvPr>
            <p:ph type="sldNum" sz="quarter" idx="5"/>
          </p:nvPr>
        </p:nvSpPr>
        <p:spPr/>
        <p:txBody>
          <a:bodyPr/>
          <a:lstStyle/>
          <a:p>
            <a:fld id="{AF533E96-F078-4B3D-A8F4-F1AF21EBC357}" type="slidenum">
              <a:rPr lang="en-US" smtClean="0"/>
              <a:t>15</a:t>
            </a:fld>
            <a:endParaRPr lang="en-US"/>
          </a:p>
        </p:txBody>
      </p:sp>
    </p:spTree>
    <p:extLst>
      <p:ext uri="{BB962C8B-B14F-4D97-AF65-F5344CB8AC3E}">
        <p14:creationId xmlns:p14="http://schemas.microsoft.com/office/powerpoint/2010/main" val="13385174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 the next few slides we will take a peek at some of the code fragments that will give you some insight as to how the class software is written.</a:t>
            </a:r>
          </a:p>
          <a:p>
            <a:r>
              <a:rPr lang="en-US" dirty="0"/>
              <a:t>I do need to emphasize though … these are just code fragments not complete solutions. We will get to the complete solution in part 2 of this talk. </a:t>
            </a:r>
          </a:p>
        </p:txBody>
      </p:sp>
      <p:sp>
        <p:nvSpPr>
          <p:cNvPr id="4" name="Slide Number Placeholder 3"/>
          <p:cNvSpPr>
            <a:spLocks noGrp="1"/>
          </p:cNvSpPr>
          <p:nvPr>
            <p:ph type="sldNum" sz="quarter" idx="5"/>
          </p:nvPr>
        </p:nvSpPr>
        <p:spPr/>
        <p:txBody>
          <a:bodyPr/>
          <a:lstStyle/>
          <a:p>
            <a:fld id="{AF533E96-F078-4B3D-A8F4-F1AF21EBC357}" type="slidenum">
              <a:rPr lang="en-US" smtClean="0"/>
              <a:t>16</a:t>
            </a:fld>
            <a:endParaRPr lang="en-US"/>
          </a:p>
        </p:txBody>
      </p:sp>
    </p:spTree>
    <p:extLst>
      <p:ext uri="{BB962C8B-B14F-4D97-AF65-F5344CB8AC3E}">
        <p14:creationId xmlns:p14="http://schemas.microsoft.com/office/powerpoint/2010/main" val="11757317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code line is calling a special function in the class called the constructor.</a:t>
            </a:r>
          </a:p>
          <a:p>
            <a:r>
              <a:rPr lang="en-US" dirty="0"/>
              <a:t>Why is it called that ?  .. Not surprisingly because it will construct the object for us</a:t>
            </a:r>
          </a:p>
          <a:p>
            <a:r>
              <a:rPr lang="en-US" dirty="0"/>
              <a:t>What does that mean really? – talk it through  … use an Americanism – the Cookie Cutter … (or Pastry Cutter)</a:t>
            </a:r>
          </a:p>
          <a:p>
            <a:r>
              <a:rPr lang="en-US" dirty="0"/>
              <a:t>Writing the class software is defining the pastry cutter shape. Using the class software is using that pastry cutter to stamp out all of those mince pies you just ate!</a:t>
            </a:r>
          </a:p>
          <a:p>
            <a:r>
              <a:rPr lang="en-US" dirty="0"/>
              <a:t>For a given object you would only call the constructor once, after which the object can be said to exist. </a:t>
            </a:r>
          </a:p>
        </p:txBody>
      </p:sp>
      <p:sp>
        <p:nvSpPr>
          <p:cNvPr id="4" name="Slide Number Placeholder 3"/>
          <p:cNvSpPr>
            <a:spLocks noGrp="1"/>
          </p:cNvSpPr>
          <p:nvPr>
            <p:ph type="sldNum" sz="quarter" idx="5"/>
          </p:nvPr>
        </p:nvSpPr>
        <p:spPr/>
        <p:txBody>
          <a:bodyPr/>
          <a:lstStyle/>
          <a:p>
            <a:fld id="{AF533E96-F078-4B3D-A8F4-F1AF21EBC357}" type="slidenum">
              <a:rPr lang="en-US" smtClean="0"/>
              <a:t>17</a:t>
            </a:fld>
            <a:endParaRPr lang="en-US"/>
          </a:p>
        </p:txBody>
      </p:sp>
    </p:spTree>
    <p:extLst>
      <p:ext uri="{BB962C8B-B14F-4D97-AF65-F5344CB8AC3E}">
        <p14:creationId xmlns:p14="http://schemas.microsoft.com/office/powerpoint/2010/main" val="34649352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code is part of the actual class definition (I have snipped out parts while I Introduce the terminology)</a:t>
            </a:r>
          </a:p>
          <a:p>
            <a:r>
              <a:rPr lang="en-US" dirty="0"/>
              <a:t>Class / class name … curly braces just like in a structure.</a:t>
            </a:r>
          </a:p>
          <a:p>
            <a:r>
              <a:rPr lang="en-US" dirty="0"/>
              <a:t>Some variables are declared private .. What does that mean?   They are Inside the class and not available outside the shoebox.</a:t>
            </a:r>
          </a:p>
          <a:p>
            <a:r>
              <a:rPr lang="en-US" dirty="0"/>
              <a:t>Very important concept here … every time we create a new object it will get its own set of these internal variables</a:t>
            </a:r>
          </a:p>
          <a:p>
            <a:r>
              <a:rPr lang="en-US" dirty="0"/>
              <a:t>The names wont conflict and they survive as long as the object sticks around.</a:t>
            </a:r>
          </a:p>
          <a:p>
            <a:r>
              <a:rPr lang="en-US" dirty="0"/>
              <a:t>My naming convention .. Private variables start with an underscore .. Helps me keep it clear.</a:t>
            </a:r>
          </a:p>
          <a:p>
            <a:r>
              <a:rPr lang="en-US" dirty="0"/>
              <a:t>Public variables – are what is visible to us outside the shoebox.  </a:t>
            </a:r>
          </a:p>
          <a:p>
            <a:r>
              <a:rPr lang="en-US" dirty="0"/>
              <a:t>You should recognize the constructor, and the other member functions off() and on()</a:t>
            </a:r>
          </a:p>
        </p:txBody>
      </p:sp>
      <p:sp>
        <p:nvSpPr>
          <p:cNvPr id="4" name="Slide Number Placeholder 3"/>
          <p:cNvSpPr>
            <a:spLocks noGrp="1"/>
          </p:cNvSpPr>
          <p:nvPr>
            <p:ph type="sldNum" sz="quarter" idx="5"/>
          </p:nvPr>
        </p:nvSpPr>
        <p:spPr/>
        <p:txBody>
          <a:bodyPr/>
          <a:lstStyle/>
          <a:p>
            <a:fld id="{AF533E96-F078-4B3D-A8F4-F1AF21EBC357}" type="slidenum">
              <a:rPr lang="en-US" smtClean="0"/>
              <a:t>18</a:t>
            </a:fld>
            <a:endParaRPr lang="en-US"/>
          </a:p>
        </p:txBody>
      </p:sp>
    </p:spTree>
    <p:extLst>
      <p:ext uri="{BB962C8B-B14F-4D97-AF65-F5344CB8AC3E}">
        <p14:creationId xmlns:p14="http://schemas.microsoft.com/office/powerpoint/2010/main" val="13726328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Key point – every time we call the constructor a ‘new’ object is created and all of the internal class variables for one object are kept separate from any other object of same class.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bg1"/>
                </a:solidFill>
              </a:rPr>
              <a:t>The double colon is called the ‘scope resolution’ operator. Here it is letting the compiler know that the function Led2(byte pin) is </a:t>
            </a:r>
            <a:r>
              <a:rPr lang="en-US" sz="1200" b="1" dirty="0">
                <a:solidFill>
                  <a:schemeClr val="bg1"/>
                </a:solidFill>
              </a:rPr>
              <a:t>within the scope of </a:t>
            </a:r>
            <a:r>
              <a:rPr lang="en-US" sz="1200" dirty="0">
                <a:solidFill>
                  <a:schemeClr val="bg1"/>
                </a:solidFill>
              </a:rPr>
              <a:t>the class Led2.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bg1"/>
                </a:solidFill>
              </a:rPr>
              <a:t>Notice the constructor has the same name as the class .. And it does not return a type.  </a:t>
            </a:r>
            <a:endParaRPr lang="en-US" dirty="0"/>
          </a:p>
          <a:p>
            <a:endParaRPr lang="en-US" dirty="0"/>
          </a:p>
          <a:p>
            <a:r>
              <a:rPr lang="en-US" dirty="0"/>
              <a:t>Recall the meaning of the leading underscore which in this case is trivial. (Sometimes we might do validity checking before saving it.)</a:t>
            </a:r>
          </a:p>
          <a:p>
            <a:r>
              <a:rPr lang="en-US" dirty="0"/>
              <a:t>I hope people are underwhelmed with this … When we call the constructor it will set aside memory locations for the private variables and if we tell it to it will assign values to them.</a:t>
            </a:r>
          </a:p>
          <a:p>
            <a:r>
              <a:rPr lang="en-US" dirty="0"/>
              <a:t>In this case we are setting _pin and then using the standard Arduino function called pinMode. Note we have not actually sett the output to a value (yet).</a:t>
            </a:r>
          </a:p>
        </p:txBody>
      </p:sp>
      <p:sp>
        <p:nvSpPr>
          <p:cNvPr id="4" name="Slide Number Placeholder 3"/>
          <p:cNvSpPr>
            <a:spLocks noGrp="1"/>
          </p:cNvSpPr>
          <p:nvPr>
            <p:ph type="sldNum" sz="quarter" idx="5"/>
          </p:nvPr>
        </p:nvSpPr>
        <p:spPr/>
        <p:txBody>
          <a:bodyPr/>
          <a:lstStyle/>
          <a:p>
            <a:fld id="{AF533E96-F078-4B3D-A8F4-F1AF21EBC357}" type="slidenum">
              <a:rPr lang="en-US" smtClean="0"/>
              <a:t>19</a:t>
            </a:fld>
            <a:endParaRPr lang="en-US"/>
          </a:p>
        </p:txBody>
      </p:sp>
    </p:spTree>
    <p:extLst>
      <p:ext uri="{BB962C8B-B14F-4D97-AF65-F5344CB8AC3E}">
        <p14:creationId xmlns:p14="http://schemas.microsoft.com/office/powerpoint/2010/main" val="380325520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Again I hope people are underwhelmed with this … the on property is just setting private internal values.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Inside the shoebox </a:t>
            </a:r>
            <a:r>
              <a:rPr lang="en-US" sz="1200" b="1" dirty="0">
                <a:solidFill>
                  <a:srgbClr val="C00000"/>
                </a:solidFill>
              </a:rPr>
              <a:t>on()</a:t>
            </a:r>
            <a:r>
              <a:rPr lang="en-US" sz="1200" dirty="0">
                <a:solidFill>
                  <a:schemeClr val="tx1"/>
                </a:solidFill>
              </a:rPr>
              <a:t> is a function that sets the private internal variable </a:t>
            </a:r>
            <a:r>
              <a:rPr lang="en-US" sz="1200" dirty="0">
                <a:solidFill>
                  <a:srgbClr val="C00000"/>
                </a:solidFill>
              </a:rPr>
              <a:t>_state </a:t>
            </a:r>
            <a:r>
              <a:rPr lang="en-US" sz="1200" dirty="0">
                <a:solidFill>
                  <a:schemeClr val="tx1"/>
                </a:solidFill>
              </a:rPr>
              <a:t>and </a:t>
            </a:r>
            <a:r>
              <a:rPr lang="en-US" sz="1200" dirty="0">
                <a:solidFill>
                  <a:srgbClr val="C00000"/>
                </a:solidFill>
              </a:rPr>
              <a:t>_blink</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rgbClr val="C00000"/>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C00000"/>
                </a:solidFill>
              </a:rPr>
              <a:t>I could have just made the state a public variable (not private) and then we could write to it directly.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C00000"/>
                </a:solidFill>
              </a:rPr>
              <a:t>Generally doing this is a poor idea as doing so does not allow the possibility of error checking and users could enter values you are not expecting.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C00000"/>
                </a:solidFill>
              </a:rPr>
              <a:t>Better to have a function .. Read the passed value (check it if needed) and then set the private variable.</a:t>
            </a:r>
          </a:p>
          <a:p>
            <a:endParaRPr lang="en-US" dirty="0"/>
          </a:p>
        </p:txBody>
      </p:sp>
      <p:sp>
        <p:nvSpPr>
          <p:cNvPr id="4" name="Slide Number Placeholder 3"/>
          <p:cNvSpPr>
            <a:spLocks noGrp="1"/>
          </p:cNvSpPr>
          <p:nvPr>
            <p:ph type="sldNum" sz="quarter" idx="5"/>
          </p:nvPr>
        </p:nvSpPr>
        <p:spPr/>
        <p:txBody>
          <a:bodyPr/>
          <a:lstStyle/>
          <a:p>
            <a:fld id="{AF533E96-F078-4B3D-A8F4-F1AF21EBC357}" type="slidenum">
              <a:rPr lang="en-US" smtClean="0"/>
              <a:t>20</a:t>
            </a:fld>
            <a:endParaRPr lang="en-US"/>
          </a:p>
        </p:txBody>
      </p:sp>
    </p:spTree>
    <p:extLst>
      <p:ext uri="{BB962C8B-B14F-4D97-AF65-F5344CB8AC3E}">
        <p14:creationId xmlns:p14="http://schemas.microsoft.com/office/powerpoint/2010/main" val="8388983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Terminology first …. Property vs Method … often misused and yes I fall into this trap. </a:t>
            </a:r>
          </a:p>
          <a:p>
            <a:r>
              <a:rPr lang="en-US" dirty="0"/>
              <a:t>Basically an object property is something that has a value. The value can be set (written to) or read (obtained from) the object.</a:t>
            </a:r>
          </a:p>
          <a:p>
            <a:r>
              <a:rPr lang="en-US" dirty="0"/>
              <a:t>Compare this to a method which just does something.  Note the update method above has a return type of ‘void’ (you don’t read its value) and also did not need any passed parameter (you don’t set a value).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Within the class properties and methods can both be implemented as functions. In some other languages the compiler can help with get and set of properties but not with the Arduino.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update method is where it all happens. In our main sketch we would call the update method for each object frequently  (in your loop code)</a:t>
            </a:r>
          </a:p>
          <a:p>
            <a:r>
              <a:rPr lang="en-US" dirty="0"/>
              <a:t>Lets go through what update is doing … </a:t>
            </a:r>
          </a:p>
          <a:p>
            <a:r>
              <a:rPr lang="en-US" dirty="0"/>
              <a:t>Talk it through as text box builds up in several stages. </a:t>
            </a:r>
          </a:p>
          <a:p>
            <a:r>
              <a:rPr lang="en-US" dirty="0"/>
              <a:t>Be sure to differentiate between the class definition (the pastry cutter) and the specific object (the mince pie)</a:t>
            </a:r>
          </a:p>
          <a:p>
            <a:r>
              <a:rPr lang="en-US" dirty="0"/>
              <a:t>(ignore the calculation of _</a:t>
            </a:r>
            <a:r>
              <a:rPr lang="en-US" dirty="0" err="1"/>
              <a:t>nextTime</a:t>
            </a:r>
            <a:r>
              <a:rPr lang="en-US" dirty="0"/>
              <a:t> until last just to avoid confusing things)   - it uses conditional evaluation</a:t>
            </a:r>
          </a:p>
          <a:p>
            <a:endParaRPr lang="en-US" dirty="0"/>
          </a:p>
        </p:txBody>
      </p:sp>
      <p:sp>
        <p:nvSpPr>
          <p:cNvPr id="4" name="Slide Number Placeholder 3"/>
          <p:cNvSpPr>
            <a:spLocks noGrp="1"/>
          </p:cNvSpPr>
          <p:nvPr>
            <p:ph type="sldNum" sz="quarter" idx="5"/>
          </p:nvPr>
        </p:nvSpPr>
        <p:spPr/>
        <p:txBody>
          <a:bodyPr/>
          <a:lstStyle/>
          <a:p>
            <a:fld id="{AF533E96-F078-4B3D-A8F4-F1AF21EBC357}" type="slidenum">
              <a:rPr lang="en-US" smtClean="0"/>
              <a:t>21</a:t>
            </a:fld>
            <a:endParaRPr lang="en-US"/>
          </a:p>
        </p:txBody>
      </p:sp>
    </p:spTree>
    <p:extLst>
      <p:ext uri="{BB962C8B-B14F-4D97-AF65-F5344CB8AC3E}">
        <p14:creationId xmlns:p14="http://schemas.microsoft.com/office/powerpoint/2010/main" val="18143585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Introductions – a little bit about myself!</a:t>
            </a:r>
          </a:p>
          <a:p>
            <a:r>
              <a:rPr lang="en-US" dirty="0"/>
              <a:t>Classes are a fundamental part of Object Oriented Programming and we will be covering this topic in two parts.</a:t>
            </a:r>
          </a:p>
          <a:p>
            <a:r>
              <a:rPr lang="en-US" dirty="0"/>
              <a:t>- first part … develop the general concepts  … look at some code fragments to understand how they work … but not in depth.</a:t>
            </a:r>
          </a:p>
          <a:p>
            <a:r>
              <a:rPr lang="en-US" dirty="0"/>
              <a:t>- second part we will go through a complete example … with some live demos of class programming.  </a:t>
            </a:r>
          </a:p>
          <a:p>
            <a:r>
              <a:rPr lang="en-US" dirty="0"/>
              <a:t>- Agenda  Review above</a:t>
            </a:r>
          </a:p>
        </p:txBody>
      </p:sp>
      <p:sp>
        <p:nvSpPr>
          <p:cNvPr id="4" name="Slide Number Placeholder 3"/>
          <p:cNvSpPr>
            <a:spLocks noGrp="1"/>
          </p:cNvSpPr>
          <p:nvPr>
            <p:ph type="sldNum" sz="quarter" idx="5"/>
          </p:nvPr>
        </p:nvSpPr>
        <p:spPr/>
        <p:txBody>
          <a:bodyPr/>
          <a:lstStyle/>
          <a:p>
            <a:fld id="{AF533E96-F078-4B3D-A8F4-F1AF21EBC357}" type="slidenum">
              <a:rPr lang="en-US" smtClean="0"/>
              <a:t>2</a:t>
            </a:fld>
            <a:endParaRPr lang="en-US"/>
          </a:p>
        </p:txBody>
      </p:sp>
    </p:spTree>
    <p:extLst>
      <p:ext uri="{BB962C8B-B14F-4D97-AF65-F5344CB8AC3E}">
        <p14:creationId xmlns:p14="http://schemas.microsoft.com/office/powerpoint/2010/main" val="36468958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 complete working sketch.</a:t>
            </a:r>
          </a:p>
          <a:p>
            <a:endParaRPr lang="en-US" dirty="0"/>
          </a:p>
          <a:p>
            <a:r>
              <a:rPr lang="en-US" dirty="0"/>
              <a:t>In part two we will spend time to go through this and take a look at the code inside the shoebox (including other properties not shown)</a:t>
            </a:r>
          </a:p>
          <a:p>
            <a:r>
              <a:rPr lang="en-US" dirty="0"/>
              <a:t>The above is actually a bit of a tease because so far we did not talk about setting the </a:t>
            </a:r>
            <a:r>
              <a:rPr lang="en-US" dirty="0" err="1"/>
              <a:t>onTime</a:t>
            </a:r>
            <a:r>
              <a:rPr lang="en-US" dirty="0"/>
              <a:t> or the </a:t>
            </a:r>
            <a:r>
              <a:rPr lang="en-US" dirty="0" err="1"/>
              <a:t>offTime</a:t>
            </a:r>
            <a:r>
              <a:rPr lang="en-US" dirty="0"/>
              <a:t> as shown.</a:t>
            </a:r>
          </a:p>
          <a:p>
            <a:endParaRPr lang="en-US" dirty="0"/>
          </a:p>
          <a:p>
            <a:r>
              <a:rPr lang="en-US" dirty="0"/>
              <a:t>Main reason for showing this now is to emphasize the point that using an object oriented approach simplifies your code</a:t>
            </a:r>
          </a:p>
          <a:p>
            <a:r>
              <a:rPr lang="en-US" dirty="0"/>
              <a:t>The nitty gritty internal workings (the complex stuff) is hidden inside the class and the objects we create … but we don’t need to know how they work unless we want to</a:t>
            </a:r>
          </a:p>
          <a:p>
            <a:r>
              <a:rPr lang="en-US" dirty="0"/>
              <a:t>Hopefully you will agree that our ability to comprehend what this sketch does is much simplified.   We do not need to know about </a:t>
            </a:r>
            <a:r>
              <a:rPr lang="en-US" dirty="0" err="1"/>
              <a:t>millis</a:t>
            </a:r>
            <a:r>
              <a:rPr lang="en-US" dirty="0"/>
              <a:t> … and time delays</a:t>
            </a:r>
          </a:p>
          <a:p>
            <a:r>
              <a:rPr lang="en-US" dirty="0"/>
              <a:t>Also you should see that I can create as many objects as I need .. Using different pins for outputs .. </a:t>
            </a:r>
          </a:p>
          <a:p>
            <a:r>
              <a:rPr lang="en-US" dirty="0"/>
              <a:t>The blink rate of them all is quite independent and does not  block or hang up the loop code in any way. </a:t>
            </a:r>
          </a:p>
          <a:p>
            <a:r>
              <a:rPr lang="en-US" dirty="0"/>
              <a:t>The loop code could easily be calling the update method on 3 LED’s and a Servo to boot (in just 4 lines of code in the loop)</a:t>
            </a:r>
          </a:p>
        </p:txBody>
      </p:sp>
      <p:sp>
        <p:nvSpPr>
          <p:cNvPr id="4" name="Slide Number Placeholder 3"/>
          <p:cNvSpPr>
            <a:spLocks noGrp="1"/>
          </p:cNvSpPr>
          <p:nvPr>
            <p:ph type="sldNum" sz="quarter" idx="5"/>
          </p:nvPr>
        </p:nvSpPr>
        <p:spPr/>
        <p:txBody>
          <a:bodyPr/>
          <a:lstStyle/>
          <a:p>
            <a:fld id="{AF533E96-F078-4B3D-A8F4-F1AF21EBC357}" type="slidenum">
              <a:rPr lang="en-US" smtClean="0"/>
              <a:t>22</a:t>
            </a:fld>
            <a:endParaRPr lang="en-US"/>
          </a:p>
        </p:txBody>
      </p:sp>
    </p:spTree>
    <p:extLst>
      <p:ext uri="{BB962C8B-B14F-4D97-AF65-F5344CB8AC3E}">
        <p14:creationId xmlns:p14="http://schemas.microsoft.com/office/powerpoint/2010/main" val="367233006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Getting near the end … making my case.</a:t>
            </a:r>
          </a:p>
        </p:txBody>
      </p:sp>
      <p:sp>
        <p:nvSpPr>
          <p:cNvPr id="4" name="Slide Number Placeholder 3"/>
          <p:cNvSpPr>
            <a:spLocks noGrp="1"/>
          </p:cNvSpPr>
          <p:nvPr>
            <p:ph type="sldNum" sz="quarter" idx="5"/>
          </p:nvPr>
        </p:nvSpPr>
        <p:spPr/>
        <p:txBody>
          <a:bodyPr/>
          <a:lstStyle/>
          <a:p>
            <a:fld id="{AF533E96-F078-4B3D-A8F4-F1AF21EBC357}" type="slidenum">
              <a:rPr lang="en-US" smtClean="0"/>
              <a:t>23</a:t>
            </a:fld>
            <a:endParaRPr lang="en-US"/>
          </a:p>
        </p:txBody>
      </p:sp>
    </p:spTree>
    <p:extLst>
      <p:ext uri="{BB962C8B-B14F-4D97-AF65-F5344CB8AC3E}">
        <p14:creationId xmlns:p14="http://schemas.microsoft.com/office/powerpoint/2010/main" val="212300830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Talk to each line one at a time</a:t>
            </a:r>
          </a:p>
          <a:p>
            <a:r>
              <a:rPr lang="en-US" dirty="0"/>
              <a:t>There may be others but I cant think of them.</a:t>
            </a:r>
          </a:p>
        </p:txBody>
      </p:sp>
      <p:sp>
        <p:nvSpPr>
          <p:cNvPr id="4" name="Slide Number Placeholder 3"/>
          <p:cNvSpPr>
            <a:spLocks noGrp="1"/>
          </p:cNvSpPr>
          <p:nvPr>
            <p:ph type="sldNum" sz="quarter" idx="5"/>
          </p:nvPr>
        </p:nvSpPr>
        <p:spPr/>
        <p:txBody>
          <a:bodyPr/>
          <a:lstStyle/>
          <a:p>
            <a:fld id="{AF533E96-F078-4B3D-A8F4-F1AF21EBC357}" type="slidenum">
              <a:rPr lang="en-US" smtClean="0"/>
              <a:t>24</a:t>
            </a:fld>
            <a:endParaRPr lang="en-US"/>
          </a:p>
        </p:txBody>
      </p:sp>
    </p:spTree>
    <p:extLst>
      <p:ext uri="{BB962C8B-B14F-4D97-AF65-F5344CB8AC3E}">
        <p14:creationId xmlns:p14="http://schemas.microsoft.com/office/powerpoint/2010/main" val="291509803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interest of a balance there are reasons not to use classes (object oriented programming)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Classes are still programs and programs can have bugs in them.</a:t>
            </a:r>
          </a:p>
          <a:p>
            <a:endParaRPr lang="en-US" dirty="0"/>
          </a:p>
        </p:txBody>
      </p:sp>
      <p:sp>
        <p:nvSpPr>
          <p:cNvPr id="4" name="Slide Number Placeholder 3"/>
          <p:cNvSpPr>
            <a:spLocks noGrp="1"/>
          </p:cNvSpPr>
          <p:nvPr>
            <p:ph type="sldNum" sz="quarter" idx="5"/>
          </p:nvPr>
        </p:nvSpPr>
        <p:spPr/>
        <p:txBody>
          <a:bodyPr/>
          <a:lstStyle/>
          <a:p>
            <a:fld id="{AF533E96-F078-4B3D-A8F4-F1AF21EBC357}" type="slidenum">
              <a:rPr lang="en-US" smtClean="0"/>
              <a:t>25</a:t>
            </a:fld>
            <a:endParaRPr lang="en-US"/>
          </a:p>
        </p:txBody>
      </p:sp>
    </p:spTree>
    <p:extLst>
      <p:ext uri="{BB962C8B-B14F-4D97-AF65-F5344CB8AC3E}">
        <p14:creationId xmlns:p14="http://schemas.microsoft.com/office/powerpoint/2010/main" val="407368320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Slide builds up.</a:t>
            </a:r>
          </a:p>
          <a:p>
            <a:r>
              <a:rPr lang="en-US" dirty="0"/>
              <a:t>The last point … is to emphasize that nobody is born knowing this stuff.  It is all learned and if you are curious enough and ask enough questions it all can be learned.</a:t>
            </a:r>
          </a:p>
          <a:p>
            <a:r>
              <a:rPr lang="en-US" dirty="0"/>
              <a:t>  </a:t>
            </a:r>
          </a:p>
        </p:txBody>
      </p:sp>
      <p:sp>
        <p:nvSpPr>
          <p:cNvPr id="4" name="Slide Number Placeholder 3"/>
          <p:cNvSpPr>
            <a:spLocks noGrp="1"/>
          </p:cNvSpPr>
          <p:nvPr>
            <p:ph type="sldNum" sz="quarter" idx="5"/>
          </p:nvPr>
        </p:nvSpPr>
        <p:spPr/>
        <p:txBody>
          <a:bodyPr/>
          <a:lstStyle/>
          <a:p>
            <a:fld id="{AF533E96-F078-4B3D-A8F4-F1AF21EBC357}" type="slidenum">
              <a:rPr lang="en-US" smtClean="0"/>
              <a:t>26</a:t>
            </a:fld>
            <a:endParaRPr lang="en-US"/>
          </a:p>
        </p:txBody>
      </p:sp>
    </p:spTree>
    <p:extLst>
      <p:ext uri="{BB962C8B-B14F-4D97-AF65-F5344CB8AC3E}">
        <p14:creationId xmlns:p14="http://schemas.microsoft.com/office/powerpoint/2010/main" val="423706288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Wrapping it up</a:t>
            </a:r>
          </a:p>
          <a:p>
            <a:endParaRPr lang="en-US" dirty="0"/>
          </a:p>
        </p:txBody>
      </p:sp>
      <p:sp>
        <p:nvSpPr>
          <p:cNvPr id="4" name="Slide Number Placeholder 3"/>
          <p:cNvSpPr>
            <a:spLocks noGrp="1"/>
          </p:cNvSpPr>
          <p:nvPr>
            <p:ph type="sldNum" sz="quarter" idx="5"/>
          </p:nvPr>
        </p:nvSpPr>
        <p:spPr/>
        <p:txBody>
          <a:bodyPr/>
          <a:lstStyle/>
          <a:p>
            <a:fld id="{AF533E96-F078-4B3D-A8F4-F1AF21EBC357}" type="slidenum">
              <a:rPr lang="en-US" smtClean="0"/>
              <a:t>27</a:t>
            </a:fld>
            <a:endParaRPr lang="en-US"/>
          </a:p>
        </p:txBody>
      </p:sp>
    </p:spTree>
    <p:extLst>
      <p:ext uri="{BB962C8B-B14F-4D97-AF65-F5344CB8AC3E}">
        <p14:creationId xmlns:p14="http://schemas.microsoft.com/office/powerpoint/2010/main" val="291804423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E6A34525-BC6F-4365-82B7-767939DA7206}"/>
              </a:ext>
            </a:extLst>
          </p:cNvPr>
          <p:cNvSpPr>
            <a:spLocks noGrp="1" noChangeArrowheads="1"/>
          </p:cNvSpPr>
          <p:nvPr>
            <p:ph type="sldNum" sz="quarter" idx="5"/>
          </p:nvPr>
        </p:nvSpPr>
        <p:spPr>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0BC48C6F-0679-4F34-9BAB-2E9C6BC5AE65}" type="slidenum">
              <a:rPr kumimoji="0" lang="en-US" altLang="en-US" sz="12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28</a:t>
            </a:fld>
            <a:endParaRPr kumimoji="0" lang="en-US" altLang="en-US" sz="12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8194" name="Rectangle 2">
            <a:extLst>
              <a:ext uri="{FF2B5EF4-FFF2-40B4-BE49-F238E27FC236}">
                <a16:creationId xmlns:a16="http://schemas.microsoft.com/office/drawing/2014/main" id="{3F16077D-EBCC-4E0D-B42A-2D55AB9C7704}"/>
              </a:ext>
            </a:extLst>
          </p:cNvPr>
          <p:cNvSpPr>
            <a:spLocks noGrp="1" noRot="1" noChangeAspect="1" noChangeArrowheads="1" noTextEdit="1"/>
          </p:cNvSpPr>
          <p:nvPr>
            <p:ph type="sldImg"/>
          </p:nvPr>
        </p:nvSpPr>
        <p:spPr>
          <a:ln/>
        </p:spPr>
      </p:sp>
      <p:sp>
        <p:nvSpPr>
          <p:cNvPr id="8195" name="Rectangle 3">
            <a:extLst>
              <a:ext uri="{FF2B5EF4-FFF2-40B4-BE49-F238E27FC236}">
                <a16:creationId xmlns:a16="http://schemas.microsoft.com/office/drawing/2014/main" id="{8BC3555A-CF02-4F7B-84B1-3E6D50636692}"/>
              </a:ext>
            </a:extLst>
          </p:cNvPr>
          <p:cNvSpPr>
            <a:spLocks noGrp="1" noChangeArrowheads="1"/>
          </p:cNvSpPr>
          <p:nvPr>
            <p:ph type="body" idx="1"/>
          </p:nvPr>
        </p:nvSpPr>
        <p:spPr/>
        <p:txBody>
          <a:bodyPr/>
          <a:lstStyle/>
          <a:p>
            <a:pPr marL="228600" indent="-228600">
              <a:lnSpc>
                <a:spcPct val="80000"/>
              </a:lnSpc>
            </a:pPr>
            <a:r>
              <a:rPr lang="en-US" altLang="en-US" sz="1000" b="1" dirty="0"/>
              <a:t>Move this slide up in the deck to wherever I want to take a 5 minute break.</a:t>
            </a:r>
          </a:p>
          <a:p>
            <a:pPr marL="228600" indent="-228600">
              <a:lnSpc>
                <a:spcPct val="80000"/>
              </a:lnSpc>
            </a:pPr>
            <a:endParaRPr lang="en-US" altLang="en-US" sz="1000" b="1" dirty="0"/>
          </a:p>
          <a:p>
            <a:pPr marL="228600" indent="-228600">
              <a:lnSpc>
                <a:spcPct val="80000"/>
              </a:lnSpc>
            </a:pPr>
            <a:endParaRPr lang="en-US" altLang="en-US" sz="1000" b="1" dirty="0"/>
          </a:p>
          <a:p>
            <a:pPr marL="228600" indent="-228600">
              <a:lnSpc>
                <a:spcPct val="80000"/>
              </a:lnSpc>
            </a:pPr>
            <a:r>
              <a:rPr lang="en-US" altLang="en-US" sz="1000" b="1" dirty="0"/>
              <a:t>Using this PowerPoint break timer</a:t>
            </a:r>
          </a:p>
          <a:p>
            <a:pPr marL="228600" indent="-228600">
              <a:lnSpc>
                <a:spcPct val="80000"/>
              </a:lnSpc>
            </a:pPr>
            <a:endParaRPr lang="en-US" altLang="en-US" sz="1000" b="1" dirty="0"/>
          </a:p>
          <a:p>
            <a:pPr marL="228600" indent="-228600">
              <a:lnSpc>
                <a:spcPct val="80000"/>
              </a:lnSpc>
            </a:pPr>
            <a:r>
              <a:rPr lang="en-US" altLang="en-US" sz="1000" dirty="0"/>
              <a:t>This PowerPoint slide uses images, custom animation, and timing to provide a countdown timer that you can use in any presentation. When you open the template, you’ll notice that the timer is set at 00:00. However, when you start the slide show, the timer will start at the correct time and count down by 1-minute intervals until it gets to 1 minute. At that point, it will count down in two 30-seconds intervals to 00:00.</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 people that this can be about modelling on railways. </a:t>
            </a:r>
          </a:p>
          <a:p>
            <a:r>
              <a:rPr lang="en-US" dirty="0"/>
              <a:t>It is not just deep in the weeds Arduino programming.</a:t>
            </a:r>
          </a:p>
        </p:txBody>
      </p:sp>
      <p:sp>
        <p:nvSpPr>
          <p:cNvPr id="4" name="Slide Number Placeholder 3"/>
          <p:cNvSpPr>
            <a:spLocks noGrp="1"/>
          </p:cNvSpPr>
          <p:nvPr>
            <p:ph type="sldNum" sz="quarter" idx="5"/>
          </p:nvPr>
        </p:nvSpPr>
        <p:spPr/>
        <p:txBody>
          <a:bodyPr/>
          <a:lstStyle/>
          <a:p>
            <a:fld id="{AF533E96-F078-4B3D-A8F4-F1AF21EBC357}" type="slidenum">
              <a:rPr lang="en-US" smtClean="0"/>
              <a:t>31</a:t>
            </a:fld>
            <a:endParaRPr lang="en-US"/>
          </a:p>
        </p:txBody>
      </p:sp>
    </p:spTree>
    <p:extLst>
      <p:ext uri="{BB962C8B-B14F-4D97-AF65-F5344CB8AC3E}">
        <p14:creationId xmlns:p14="http://schemas.microsoft.com/office/powerpoint/2010/main" val="399972506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User interface – 5 buttons .. One speed control potentiometer one LCD screen (6 data regions) showing 6 different status items, and 3 LED’s for when turntable bridge is in a specific position.</a:t>
            </a:r>
          </a:p>
          <a:p>
            <a:r>
              <a:rPr lang="en-US" dirty="0"/>
              <a:t>Other Inputs – 3 HALL effect sensors on outside of turntable well … detect micro magnets attached to bridge as it rotates.</a:t>
            </a:r>
          </a:p>
          <a:p>
            <a:r>
              <a:rPr lang="en-US" dirty="0"/>
              <a:t>Other outputs – DC motor control direction and speed control.</a:t>
            </a:r>
          </a:p>
          <a:p>
            <a:r>
              <a:rPr lang="en-US" dirty="0"/>
              <a:t>Logic – depending on button press move in the correct direction until hall effect sensor is detected.</a:t>
            </a:r>
          </a:p>
          <a:p>
            <a:r>
              <a:rPr lang="en-US" dirty="0"/>
              <a:t>All controlled by one Arduino NANO</a:t>
            </a:r>
          </a:p>
        </p:txBody>
      </p:sp>
      <p:sp>
        <p:nvSpPr>
          <p:cNvPr id="4" name="Slide Number Placeholder 3"/>
          <p:cNvSpPr>
            <a:spLocks noGrp="1"/>
          </p:cNvSpPr>
          <p:nvPr>
            <p:ph type="sldNum" sz="quarter" idx="5"/>
          </p:nvPr>
        </p:nvSpPr>
        <p:spPr/>
        <p:txBody>
          <a:bodyPr/>
          <a:lstStyle/>
          <a:p>
            <a:fld id="{AF533E96-F078-4B3D-A8F4-F1AF21EBC357}" type="slidenum">
              <a:rPr lang="en-US" smtClean="0"/>
              <a:t>32</a:t>
            </a:fld>
            <a:endParaRPr lang="en-US"/>
          </a:p>
        </p:txBody>
      </p:sp>
    </p:spTree>
    <p:extLst>
      <p:ext uri="{BB962C8B-B14F-4D97-AF65-F5344CB8AC3E}">
        <p14:creationId xmlns:p14="http://schemas.microsoft.com/office/powerpoint/2010/main" val="163163872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7350B06-B074-48FC-8CFD-53D2CD8FB95F}" type="slidenum">
              <a:rPr lang="en-US" smtClean="0"/>
              <a:t>33</a:t>
            </a:fld>
            <a:endParaRPr lang="en-US"/>
          </a:p>
        </p:txBody>
      </p:sp>
    </p:spTree>
    <p:extLst>
      <p:ext uri="{BB962C8B-B14F-4D97-AF65-F5344CB8AC3E}">
        <p14:creationId xmlns:p14="http://schemas.microsoft.com/office/powerpoint/2010/main" val="12845968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builds up in steps .. .talk about each item as it appears. </a:t>
            </a:r>
          </a:p>
          <a:p>
            <a:r>
              <a:rPr lang="en-US" dirty="0"/>
              <a:t>The final software for this did not just appear to me in a vision … there were many iterations of it and countless problems to be solved along the way.</a:t>
            </a:r>
          </a:p>
          <a:p>
            <a:r>
              <a:rPr lang="en-US" dirty="0"/>
              <a:t>As the code got bigger it became more difficult to maintain (more importantly difficult to understand) .. If I left it for a few days it was difficult to get back immersed in it.</a:t>
            </a:r>
          </a:p>
          <a:p>
            <a:r>
              <a:rPr lang="en-US" dirty="0"/>
              <a:t>I had read about class programming, and I know that I had used software classes … so it was time to write my own!</a:t>
            </a:r>
          </a:p>
          <a:p>
            <a:r>
              <a:rPr lang="en-US" dirty="0"/>
              <a:t>Initially It was a self assigned study … told myself “I am going to learn this!” …. Which very quickly became “Wow .. This is so much easier”</a:t>
            </a:r>
          </a:p>
          <a:p>
            <a:r>
              <a:rPr lang="en-US" dirty="0"/>
              <a:t>My objective here … is to make the case for using Class programming in certain situations .. And in doing so take some of the mystery out of it.</a:t>
            </a:r>
          </a:p>
        </p:txBody>
      </p:sp>
      <p:sp>
        <p:nvSpPr>
          <p:cNvPr id="4" name="Slide Number Placeholder 3"/>
          <p:cNvSpPr>
            <a:spLocks noGrp="1"/>
          </p:cNvSpPr>
          <p:nvPr>
            <p:ph type="sldNum" sz="quarter" idx="5"/>
          </p:nvPr>
        </p:nvSpPr>
        <p:spPr/>
        <p:txBody>
          <a:bodyPr/>
          <a:lstStyle/>
          <a:p>
            <a:fld id="{AF533E96-F078-4B3D-A8F4-F1AF21EBC357}" type="slidenum">
              <a:rPr lang="en-US" smtClean="0"/>
              <a:t>4</a:t>
            </a:fld>
            <a:endParaRPr lang="en-US"/>
          </a:p>
        </p:txBody>
      </p:sp>
    </p:spTree>
    <p:extLst>
      <p:ext uri="{BB962C8B-B14F-4D97-AF65-F5344CB8AC3E}">
        <p14:creationId xmlns:p14="http://schemas.microsoft.com/office/powerpoint/2010/main" val="34484484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what classes do I end up creating.?</a:t>
            </a:r>
          </a:p>
          <a:p>
            <a:r>
              <a:rPr lang="en-US" dirty="0"/>
              <a:t>Talk them through – very high level. Each one evolved to fill a need.</a:t>
            </a:r>
          </a:p>
          <a:p>
            <a:r>
              <a:rPr lang="en-US" dirty="0"/>
              <a:t>There a few themes that might already be apparent to you.</a:t>
            </a:r>
          </a:p>
          <a:p>
            <a:pPr marL="171450" indent="-171450">
              <a:buFontTx/>
              <a:buChar char="-"/>
            </a:pPr>
            <a:r>
              <a:rPr lang="en-US" dirty="0"/>
              <a:t>None of the above is a complete program … but each is like a ‘LEGO BRICK’ which we can use to build something bigger</a:t>
            </a:r>
          </a:p>
          <a:p>
            <a:pPr marL="171450" indent="-171450">
              <a:buFontTx/>
              <a:buChar char="-"/>
            </a:pPr>
            <a:r>
              <a:rPr lang="en-US" dirty="0"/>
              <a:t>No calls to delay()     (say a few words what delay() does)     LED blinking example</a:t>
            </a:r>
          </a:p>
          <a:p>
            <a:pPr marL="171450" indent="-171450">
              <a:buFontTx/>
              <a:buChar char="-"/>
            </a:pPr>
            <a:r>
              <a:rPr lang="en-US" dirty="0"/>
              <a:t>Complexity can be hidden inside these LEGO BRICKS and it is not necessary to see that complexity to use the bricks.</a:t>
            </a:r>
          </a:p>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AF533E96-F078-4B3D-A8F4-F1AF21EBC357}" type="slidenum">
              <a:rPr lang="en-US" smtClean="0"/>
              <a:t>5</a:t>
            </a:fld>
            <a:endParaRPr lang="en-US"/>
          </a:p>
        </p:txBody>
      </p:sp>
    </p:spTree>
    <p:extLst>
      <p:ext uri="{BB962C8B-B14F-4D97-AF65-F5344CB8AC3E}">
        <p14:creationId xmlns:p14="http://schemas.microsoft.com/office/powerpoint/2010/main" val="35005211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fundamentals to build on. Part of this is getting us familiar with the vocabulary.</a:t>
            </a:r>
          </a:p>
          <a:p>
            <a:r>
              <a:rPr lang="en-US" dirty="0"/>
              <a:t>Later when I talk about a variable Type … I want everyone to know what that I am referring to.</a:t>
            </a:r>
          </a:p>
        </p:txBody>
      </p:sp>
      <p:sp>
        <p:nvSpPr>
          <p:cNvPr id="4" name="Slide Number Placeholder 3"/>
          <p:cNvSpPr>
            <a:spLocks noGrp="1"/>
          </p:cNvSpPr>
          <p:nvPr>
            <p:ph type="sldNum" sz="quarter" idx="5"/>
          </p:nvPr>
        </p:nvSpPr>
        <p:spPr/>
        <p:txBody>
          <a:bodyPr/>
          <a:lstStyle/>
          <a:p>
            <a:fld id="{AF533E96-F078-4B3D-A8F4-F1AF21EBC357}" type="slidenum">
              <a:rPr lang="en-US" smtClean="0"/>
              <a:t>7</a:t>
            </a:fld>
            <a:endParaRPr lang="en-US"/>
          </a:p>
        </p:txBody>
      </p:sp>
    </p:spTree>
    <p:extLst>
      <p:ext uri="{BB962C8B-B14F-4D97-AF65-F5344CB8AC3E}">
        <p14:creationId xmlns:p14="http://schemas.microsoft.com/office/powerpoint/2010/main" val="2255261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Structures are commonly used to handle related data as though it were a single item.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Not restricted to just two strings as shown .. Could be int, float etc. One structure could have many different component parts.</a:t>
            </a:r>
          </a:p>
          <a:p>
            <a:r>
              <a:rPr lang="en-US" dirty="0"/>
              <a:t>Next page talks about Chris Sharp’s presentations over the past few MERG sessions </a:t>
            </a:r>
          </a:p>
        </p:txBody>
      </p:sp>
      <p:sp>
        <p:nvSpPr>
          <p:cNvPr id="4" name="Slide Number Placeholder 3"/>
          <p:cNvSpPr>
            <a:spLocks noGrp="1"/>
          </p:cNvSpPr>
          <p:nvPr>
            <p:ph type="sldNum" sz="quarter" idx="5"/>
          </p:nvPr>
        </p:nvSpPr>
        <p:spPr/>
        <p:txBody>
          <a:bodyPr/>
          <a:lstStyle/>
          <a:p>
            <a:fld id="{AF533E96-F078-4B3D-A8F4-F1AF21EBC357}" type="slidenum">
              <a:rPr lang="en-US" smtClean="0"/>
              <a:t>8</a:t>
            </a:fld>
            <a:endParaRPr lang="en-US"/>
          </a:p>
        </p:txBody>
      </p:sp>
    </p:spTree>
    <p:extLst>
      <p:ext uri="{BB962C8B-B14F-4D97-AF65-F5344CB8AC3E}">
        <p14:creationId xmlns:p14="http://schemas.microsoft.com/office/powerpoint/2010/main" val="24174503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is a trivial example (and not that clever) .. But it illustrates the point.</a:t>
            </a:r>
          </a:p>
        </p:txBody>
      </p:sp>
      <p:sp>
        <p:nvSpPr>
          <p:cNvPr id="4" name="Slide Number Placeholder 3"/>
          <p:cNvSpPr>
            <a:spLocks noGrp="1"/>
          </p:cNvSpPr>
          <p:nvPr>
            <p:ph type="sldNum" sz="quarter" idx="5"/>
          </p:nvPr>
        </p:nvSpPr>
        <p:spPr/>
        <p:txBody>
          <a:bodyPr/>
          <a:lstStyle/>
          <a:p>
            <a:fld id="{AF533E96-F078-4B3D-A8F4-F1AF21EBC357}" type="slidenum">
              <a:rPr lang="en-US" smtClean="0"/>
              <a:t>9</a:t>
            </a:fld>
            <a:endParaRPr lang="en-US"/>
          </a:p>
        </p:txBody>
      </p:sp>
    </p:spTree>
    <p:extLst>
      <p:ext uri="{BB962C8B-B14F-4D97-AF65-F5344CB8AC3E}">
        <p14:creationId xmlns:p14="http://schemas.microsoft.com/office/powerpoint/2010/main" val="5777219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may recall Chris using color coding to show at a high level how blocks of code were moved around.</a:t>
            </a:r>
          </a:p>
          <a:p>
            <a:r>
              <a:rPr lang="en-US" dirty="0"/>
              <a:t>When I say plain view … I mean you had to be very aware of variable names to make sure they did not conflict.</a:t>
            </a:r>
          </a:p>
          <a:p>
            <a:r>
              <a:rPr lang="en-US" dirty="0"/>
              <a:t>Also the inner workings of the structure was in plain sight so the code was not a lot shorter or a lot easier to comprehend (until you got familiar with it.)</a:t>
            </a:r>
          </a:p>
        </p:txBody>
      </p:sp>
      <p:sp>
        <p:nvSpPr>
          <p:cNvPr id="4" name="Slide Number Placeholder 3"/>
          <p:cNvSpPr>
            <a:spLocks noGrp="1"/>
          </p:cNvSpPr>
          <p:nvPr>
            <p:ph type="sldNum" sz="quarter" idx="5"/>
          </p:nvPr>
        </p:nvSpPr>
        <p:spPr/>
        <p:txBody>
          <a:bodyPr/>
          <a:lstStyle/>
          <a:p>
            <a:fld id="{AF533E96-F078-4B3D-A8F4-F1AF21EBC357}" type="slidenum">
              <a:rPr lang="en-US" smtClean="0"/>
              <a:t>10</a:t>
            </a:fld>
            <a:endParaRPr lang="en-US"/>
          </a:p>
        </p:txBody>
      </p:sp>
    </p:spTree>
    <p:extLst>
      <p:ext uri="{BB962C8B-B14F-4D97-AF65-F5344CB8AC3E}">
        <p14:creationId xmlns:p14="http://schemas.microsoft.com/office/powerpoint/2010/main" val="22139902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Enough with the ground work … move on</a:t>
            </a:r>
          </a:p>
        </p:txBody>
      </p:sp>
      <p:sp>
        <p:nvSpPr>
          <p:cNvPr id="4" name="Slide Number Placeholder 3"/>
          <p:cNvSpPr>
            <a:spLocks noGrp="1"/>
          </p:cNvSpPr>
          <p:nvPr>
            <p:ph type="sldNum" sz="quarter" idx="5"/>
          </p:nvPr>
        </p:nvSpPr>
        <p:spPr/>
        <p:txBody>
          <a:bodyPr/>
          <a:lstStyle/>
          <a:p>
            <a:fld id="{AF533E96-F078-4B3D-A8F4-F1AF21EBC357}" type="slidenum">
              <a:rPr lang="en-US" smtClean="0"/>
              <a:t>11</a:t>
            </a:fld>
            <a:endParaRPr lang="en-US"/>
          </a:p>
        </p:txBody>
      </p:sp>
    </p:spTree>
    <p:extLst>
      <p:ext uri="{BB962C8B-B14F-4D97-AF65-F5344CB8AC3E}">
        <p14:creationId xmlns:p14="http://schemas.microsoft.com/office/powerpoint/2010/main" val="118433093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01670" y="376237"/>
            <a:ext cx="6260905" cy="1737398"/>
          </a:xfrm>
          <a:noFill/>
          <a:effectLst>
            <a:outerShdw blurRad="50800" dist="38100" dir="2700000" algn="tl" rotWithShape="0">
              <a:prstClr val="black">
                <a:alpha val="40000"/>
              </a:prstClr>
            </a:outerShdw>
          </a:effectLst>
        </p:spPr>
        <p:txBody>
          <a:bodyPr>
            <a:normAutofit/>
          </a:bodyPr>
          <a:lstStyle>
            <a:lvl1pPr algn="l">
              <a:defRPr sz="3600">
                <a:solidFill>
                  <a:srgbClr val="002060"/>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601670" y="3182570"/>
            <a:ext cx="6260905" cy="654741"/>
          </a:xfrm>
        </p:spPr>
        <p:txBody>
          <a:bodyPr>
            <a:normAutofit/>
          </a:bodyPr>
          <a:lstStyle>
            <a:lvl1pPr marL="0" indent="0" algn="l">
              <a:buNone/>
              <a:defRPr sz="2800" b="0" i="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12/12/2021</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12/12/2021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12/12/2021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12/12/2021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id="{08B89D22-1D6E-450B-881F-4D2A4C527F72}"/>
              </a:ext>
            </a:extLst>
          </p:cNvPr>
          <p:cNvPicPr>
            <a:picLocks noChangeAspect="1" noChangeArrowheads="1"/>
          </p:cNvPicPr>
          <p:nvPr userDrawn="1"/>
        </p:nvPicPr>
        <p:blipFill>
          <a:blip r:embed="rId2">
            <a:extLst>
              <a:ext uri="{28A0092B-C50C-407E-A947-70E740481C1C}">
                <a14:useLocalDpi xmlns:a14="http://schemas.microsoft.com/office/drawing/2010/main"/>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506EAB-8D0A-4189-89DD-A98756097E23}"/>
              </a:ext>
            </a:extLst>
          </p:cNvPr>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B15AE448-2B7D-4FEB-9D23-D95428BB9A4A}"/>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F9A37A9F-68CC-4107-9A9E-5F1ED41C5D7E}"/>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4C55ABE2-8E43-4993-B8AB-23ADC6441C42}"/>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6AE9F1A0-7161-4E0B-9855-90456EE61E8F}"/>
              </a:ext>
            </a:extLst>
          </p:cNvPr>
          <p:cNvSpPr>
            <a:spLocks noGrp="1"/>
          </p:cNvSpPr>
          <p:nvPr>
            <p:ph type="sldNum" sz="quarter" idx="12"/>
          </p:nvPr>
        </p:nvSpPr>
        <p:spPr/>
        <p:txBody>
          <a:bodyPr/>
          <a:lstStyle>
            <a:lvl1pPr>
              <a:defRPr/>
            </a:lvl1pPr>
          </a:lstStyle>
          <a:p>
            <a:fld id="{4F958EDE-106E-4D44-85F1-33F66685D623}" type="slidenum">
              <a:rPr lang="en-US" altLang="en-US"/>
              <a:pPr/>
              <a:t>‹#›</a:t>
            </a:fld>
            <a:endParaRPr lang="en-US" altLang="en-US"/>
          </a:p>
        </p:txBody>
      </p:sp>
    </p:spTree>
    <p:extLst>
      <p:ext uri="{BB962C8B-B14F-4D97-AF65-F5344CB8AC3E}">
        <p14:creationId xmlns:p14="http://schemas.microsoft.com/office/powerpoint/2010/main" val="384887609"/>
      </p:ext>
    </p:extLst>
  </p:cSld>
  <p:clrMapOvr>
    <a:masterClrMapping/>
  </p:clrMapOvr>
  <p:transition advClick="0" advTm="301000"/>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4608B-05C0-4968-8136-C6CBDD92404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85C67FB-E06B-4BC4-B824-B1B998A7C55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7E8E397-77BD-4070-A880-2400E35317EC}"/>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DBA996FF-595F-4A7F-B61A-7368E4A89CC3}"/>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3DD99D1D-11D5-4BB6-9741-F8B5E2A2B2C7}"/>
              </a:ext>
            </a:extLst>
          </p:cNvPr>
          <p:cNvSpPr>
            <a:spLocks noGrp="1"/>
          </p:cNvSpPr>
          <p:nvPr>
            <p:ph type="sldNum" sz="quarter" idx="12"/>
          </p:nvPr>
        </p:nvSpPr>
        <p:spPr/>
        <p:txBody>
          <a:bodyPr/>
          <a:lstStyle>
            <a:lvl1pPr>
              <a:defRPr/>
            </a:lvl1pPr>
          </a:lstStyle>
          <a:p>
            <a:fld id="{33C80D45-7CD6-42FE-8672-69A149E17AC7}" type="slidenum">
              <a:rPr lang="en-US" altLang="en-US"/>
              <a:pPr/>
              <a:t>‹#›</a:t>
            </a:fld>
            <a:endParaRPr lang="en-US" altLang="en-US"/>
          </a:p>
        </p:txBody>
      </p:sp>
    </p:spTree>
    <p:extLst>
      <p:ext uri="{BB962C8B-B14F-4D97-AF65-F5344CB8AC3E}">
        <p14:creationId xmlns:p14="http://schemas.microsoft.com/office/powerpoint/2010/main" val="1861468703"/>
      </p:ext>
    </p:extLst>
  </p:cSld>
  <p:clrMapOvr>
    <a:masterClrMapping/>
  </p:clrMapOvr>
  <p:transition advClick="0" advTm="301000"/>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A5034-517B-4296-A672-04B17C6167BB}"/>
              </a:ext>
            </a:extLst>
          </p:cNvPr>
          <p:cNvSpPr>
            <a:spLocks noGrp="1"/>
          </p:cNvSpPr>
          <p:nvPr>
            <p:ph type="title"/>
          </p:nvPr>
        </p:nvSpPr>
        <p:spPr>
          <a:xfrm>
            <a:off x="623888" y="1282304"/>
            <a:ext cx="7886700" cy="2139553"/>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C0B3E385-2E85-486E-BFB8-A1F3CDB08451}"/>
              </a:ext>
            </a:extLst>
          </p:cNvPr>
          <p:cNvSpPr>
            <a:spLocks noGrp="1"/>
          </p:cNvSpPr>
          <p:nvPr>
            <p:ph type="body" idx="1"/>
          </p:nvPr>
        </p:nvSpPr>
        <p:spPr>
          <a:xfrm>
            <a:off x="623888" y="3442098"/>
            <a:ext cx="7886700" cy="1125140"/>
          </a:xfrm>
        </p:spPr>
        <p:txBody>
          <a:bodyPr/>
          <a:lstStyle>
            <a:lvl1pPr marL="0" indent="0">
              <a:buNone/>
              <a:defRPr sz="1800"/>
            </a:lvl1pPr>
            <a:lvl2pPr marL="342900" indent="0">
              <a:buNone/>
              <a:defRPr sz="1500"/>
            </a:lvl2pPr>
            <a:lvl3pPr marL="685800" indent="0">
              <a:buNone/>
              <a:defRPr sz="135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pPr lvl="0"/>
            <a:r>
              <a:rPr lang="en-US"/>
              <a:t>Click to edit Master text styles</a:t>
            </a:r>
          </a:p>
        </p:txBody>
      </p:sp>
      <p:sp>
        <p:nvSpPr>
          <p:cNvPr id="4" name="Date Placeholder 3">
            <a:extLst>
              <a:ext uri="{FF2B5EF4-FFF2-40B4-BE49-F238E27FC236}">
                <a16:creationId xmlns:a16="http://schemas.microsoft.com/office/drawing/2014/main" id="{52F53921-0270-4B39-B2B6-B24ACDDB7E21}"/>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E9279E9A-851D-4F65-A1B1-F574FCFE101D}"/>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468B6194-4650-43D8-9E8B-62E3433176B4}"/>
              </a:ext>
            </a:extLst>
          </p:cNvPr>
          <p:cNvSpPr>
            <a:spLocks noGrp="1"/>
          </p:cNvSpPr>
          <p:nvPr>
            <p:ph type="sldNum" sz="quarter" idx="12"/>
          </p:nvPr>
        </p:nvSpPr>
        <p:spPr/>
        <p:txBody>
          <a:bodyPr/>
          <a:lstStyle>
            <a:lvl1pPr>
              <a:defRPr/>
            </a:lvl1pPr>
          </a:lstStyle>
          <a:p>
            <a:fld id="{1C01A84A-BFD2-4AE6-8836-B08245832EF1}" type="slidenum">
              <a:rPr lang="en-US" altLang="en-US"/>
              <a:pPr/>
              <a:t>‹#›</a:t>
            </a:fld>
            <a:endParaRPr lang="en-US" altLang="en-US"/>
          </a:p>
        </p:txBody>
      </p:sp>
    </p:spTree>
    <p:extLst>
      <p:ext uri="{BB962C8B-B14F-4D97-AF65-F5344CB8AC3E}">
        <p14:creationId xmlns:p14="http://schemas.microsoft.com/office/powerpoint/2010/main" val="4198594715"/>
      </p:ext>
    </p:extLst>
  </p:cSld>
  <p:clrMapOvr>
    <a:masterClrMapping/>
  </p:clrMapOvr>
  <p:transition advClick="0" advTm="301000"/>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8A89F-4D8B-42D8-B8CE-D37E7AE7DC8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F13F14C-4062-48F8-AACE-CBDB217F166B}"/>
              </a:ext>
            </a:extLst>
          </p:cNvPr>
          <p:cNvSpPr>
            <a:spLocks noGrp="1"/>
          </p:cNvSpPr>
          <p:nvPr>
            <p:ph sz="half" idx="1"/>
          </p:nvPr>
        </p:nvSpPr>
        <p:spPr>
          <a:xfrm>
            <a:off x="457200" y="1200151"/>
            <a:ext cx="4038600" cy="33944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70FE7EC-2605-4CF4-812B-9FB8C5A77583}"/>
              </a:ext>
            </a:extLst>
          </p:cNvPr>
          <p:cNvSpPr>
            <a:spLocks noGrp="1"/>
          </p:cNvSpPr>
          <p:nvPr>
            <p:ph sz="half" idx="2"/>
          </p:nvPr>
        </p:nvSpPr>
        <p:spPr>
          <a:xfrm>
            <a:off x="4648200" y="1200151"/>
            <a:ext cx="4038600" cy="33944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20AECDB-1489-49E5-B7D9-533AF3AAFBEB}"/>
              </a:ext>
            </a:extLst>
          </p:cNvPr>
          <p:cNvSpPr>
            <a:spLocks noGrp="1"/>
          </p:cNvSpPr>
          <p:nvPr>
            <p:ph type="dt" sz="half"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3CEE5B59-724A-4B12-81D6-1550FF596FBE}"/>
              </a:ext>
            </a:extLst>
          </p:cNvPr>
          <p:cNvSpPr>
            <a:spLocks noGrp="1"/>
          </p:cNvSpPr>
          <p:nvPr>
            <p:ph type="ftr" sz="quarte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9335D79F-B4F8-48A8-A350-C68F28319B62}"/>
              </a:ext>
            </a:extLst>
          </p:cNvPr>
          <p:cNvSpPr>
            <a:spLocks noGrp="1"/>
          </p:cNvSpPr>
          <p:nvPr>
            <p:ph type="sldNum" sz="quarter" idx="12"/>
          </p:nvPr>
        </p:nvSpPr>
        <p:spPr/>
        <p:txBody>
          <a:bodyPr/>
          <a:lstStyle>
            <a:lvl1pPr>
              <a:defRPr/>
            </a:lvl1pPr>
          </a:lstStyle>
          <a:p>
            <a:fld id="{0519C239-1119-4FEC-9B19-6D282370C1E7}" type="slidenum">
              <a:rPr lang="en-US" altLang="en-US"/>
              <a:pPr/>
              <a:t>‹#›</a:t>
            </a:fld>
            <a:endParaRPr lang="en-US" altLang="en-US"/>
          </a:p>
        </p:txBody>
      </p:sp>
    </p:spTree>
    <p:extLst>
      <p:ext uri="{BB962C8B-B14F-4D97-AF65-F5344CB8AC3E}">
        <p14:creationId xmlns:p14="http://schemas.microsoft.com/office/powerpoint/2010/main" val="3151248296"/>
      </p:ext>
    </p:extLst>
  </p:cSld>
  <p:clrMapOvr>
    <a:masterClrMapping/>
  </p:clrMapOvr>
  <p:transition advClick="0" advTm="301000"/>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72BB82-21DB-4E22-A0E1-78AE366E8AA3}"/>
              </a:ext>
            </a:extLst>
          </p:cNvPr>
          <p:cNvSpPr>
            <a:spLocks noGrp="1"/>
          </p:cNvSpPr>
          <p:nvPr>
            <p:ph type="title"/>
          </p:nvPr>
        </p:nvSpPr>
        <p:spPr>
          <a:xfrm>
            <a:off x="630238" y="273844"/>
            <a:ext cx="7886700" cy="994172"/>
          </a:xfrm>
        </p:spPr>
        <p:txBody>
          <a:bodyPr/>
          <a:lstStyle/>
          <a:p>
            <a:r>
              <a:rPr lang="en-US"/>
              <a:t>Click to edit Master title style</a:t>
            </a:r>
          </a:p>
        </p:txBody>
      </p:sp>
      <p:sp>
        <p:nvSpPr>
          <p:cNvPr id="3" name="Text Placeholder 2">
            <a:extLst>
              <a:ext uri="{FF2B5EF4-FFF2-40B4-BE49-F238E27FC236}">
                <a16:creationId xmlns:a16="http://schemas.microsoft.com/office/drawing/2014/main" id="{965A26BE-1FDF-49F5-996F-C951DD580E5A}"/>
              </a:ext>
            </a:extLst>
          </p:cNvPr>
          <p:cNvSpPr>
            <a:spLocks noGrp="1"/>
          </p:cNvSpPr>
          <p:nvPr>
            <p:ph type="body" idx="1"/>
          </p:nvPr>
        </p:nvSpPr>
        <p:spPr>
          <a:xfrm>
            <a:off x="630239" y="1260872"/>
            <a:ext cx="3868737"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E2D23458-EE9F-4304-88C2-E81D06E923F0}"/>
              </a:ext>
            </a:extLst>
          </p:cNvPr>
          <p:cNvSpPr>
            <a:spLocks noGrp="1"/>
          </p:cNvSpPr>
          <p:nvPr>
            <p:ph sz="half" idx="2"/>
          </p:nvPr>
        </p:nvSpPr>
        <p:spPr>
          <a:xfrm>
            <a:off x="630239" y="1878806"/>
            <a:ext cx="3868737"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08D46BB-B32E-4279-BD56-DA3EB093CE4E}"/>
              </a:ext>
            </a:extLst>
          </p:cNvPr>
          <p:cNvSpPr>
            <a:spLocks noGrp="1"/>
          </p:cNvSpPr>
          <p:nvPr>
            <p:ph type="body" sz="quarter" idx="3"/>
          </p:nvPr>
        </p:nvSpPr>
        <p:spPr>
          <a:xfrm>
            <a:off x="4629150" y="1260872"/>
            <a:ext cx="3887788"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F59AF1C0-91EA-42BC-B4FB-4A38DF8E38CB}"/>
              </a:ext>
            </a:extLst>
          </p:cNvPr>
          <p:cNvSpPr>
            <a:spLocks noGrp="1"/>
          </p:cNvSpPr>
          <p:nvPr>
            <p:ph sz="quarter" idx="4"/>
          </p:nvPr>
        </p:nvSpPr>
        <p:spPr>
          <a:xfrm>
            <a:off x="4629150" y="1878806"/>
            <a:ext cx="3887788"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79D3FEC-ACAD-4335-8E6B-1FF271BDE710}"/>
              </a:ext>
            </a:extLst>
          </p:cNvPr>
          <p:cNvSpPr>
            <a:spLocks noGrp="1"/>
          </p:cNvSpPr>
          <p:nvPr>
            <p:ph type="dt" sz="half" idx="10"/>
          </p:nvPr>
        </p:nvSpPr>
        <p:spPr/>
        <p:txBody>
          <a:bodyPr/>
          <a:lstStyle>
            <a:lvl1pPr>
              <a:defRPr/>
            </a:lvl1pPr>
          </a:lstStyle>
          <a:p>
            <a:endParaRPr lang="en-US" altLang="en-US"/>
          </a:p>
        </p:txBody>
      </p:sp>
      <p:sp>
        <p:nvSpPr>
          <p:cNvPr id="8" name="Footer Placeholder 7">
            <a:extLst>
              <a:ext uri="{FF2B5EF4-FFF2-40B4-BE49-F238E27FC236}">
                <a16:creationId xmlns:a16="http://schemas.microsoft.com/office/drawing/2014/main" id="{6E7577F8-A501-4F03-89ED-C12001A19056}"/>
              </a:ext>
            </a:extLst>
          </p:cNvPr>
          <p:cNvSpPr>
            <a:spLocks noGrp="1"/>
          </p:cNvSpPr>
          <p:nvPr>
            <p:ph type="ftr" sz="quarter" idx="11"/>
          </p:nvPr>
        </p:nvSpPr>
        <p:spPr/>
        <p:txBody>
          <a:bodyPr/>
          <a:lstStyle>
            <a:lvl1pPr>
              <a:defRPr/>
            </a:lvl1pPr>
          </a:lstStyle>
          <a:p>
            <a:endParaRPr lang="en-US" altLang="en-US"/>
          </a:p>
        </p:txBody>
      </p:sp>
      <p:sp>
        <p:nvSpPr>
          <p:cNvPr id="9" name="Slide Number Placeholder 8">
            <a:extLst>
              <a:ext uri="{FF2B5EF4-FFF2-40B4-BE49-F238E27FC236}">
                <a16:creationId xmlns:a16="http://schemas.microsoft.com/office/drawing/2014/main" id="{2ABCAF73-A90C-45FC-B3C5-C38226F741BE}"/>
              </a:ext>
            </a:extLst>
          </p:cNvPr>
          <p:cNvSpPr>
            <a:spLocks noGrp="1"/>
          </p:cNvSpPr>
          <p:nvPr>
            <p:ph type="sldNum" sz="quarter" idx="12"/>
          </p:nvPr>
        </p:nvSpPr>
        <p:spPr/>
        <p:txBody>
          <a:bodyPr/>
          <a:lstStyle>
            <a:lvl1pPr>
              <a:defRPr/>
            </a:lvl1pPr>
          </a:lstStyle>
          <a:p>
            <a:fld id="{154B9642-EC7A-4297-808C-16FF9C756CFF}" type="slidenum">
              <a:rPr lang="en-US" altLang="en-US"/>
              <a:pPr/>
              <a:t>‹#›</a:t>
            </a:fld>
            <a:endParaRPr lang="en-US" altLang="en-US"/>
          </a:p>
        </p:txBody>
      </p:sp>
    </p:spTree>
    <p:extLst>
      <p:ext uri="{BB962C8B-B14F-4D97-AF65-F5344CB8AC3E}">
        <p14:creationId xmlns:p14="http://schemas.microsoft.com/office/powerpoint/2010/main" val="1814249769"/>
      </p:ext>
    </p:extLst>
  </p:cSld>
  <p:clrMapOvr>
    <a:masterClrMapping/>
  </p:clrMapOvr>
  <p:transition advClick="0" advTm="301000"/>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AAF5E6-AD58-462C-8DDC-892D08A1661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78D1916-1318-4ABD-8614-C002C8820327}"/>
              </a:ext>
            </a:extLst>
          </p:cNvPr>
          <p:cNvSpPr>
            <a:spLocks noGrp="1"/>
          </p:cNvSpPr>
          <p:nvPr>
            <p:ph type="dt" sz="half" idx="10"/>
          </p:nvPr>
        </p:nvSpPr>
        <p:spPr/>
        <p:txBody>
          <a:bodyPr/>
          <a:lstStyle>
            <a:lvl1pPr>
              <a:defRPr/>
            </a:lvl1pPr>
          </a:lstStyle>
          <a:p>
            <a:endParaRPr lang="en-US" altLang="en-US"/>
          </a:p>
        </p:txBody>
      </p:sp>
      <p:sp>
        <p:nvSpPr>
          <p:cNvPr id="4" name="Footer Placeholder 3">
            <a:extLst>
              <a:ext uri="{FF2B5EF4-FFF2-40B4-BE49-F238E27FC236}">
                <a16:creationId xmlns:a16="http://schemas.microsoft.com/office/drawing/2014/main" id="{DD248AC7-FFC5-46ED-9AAB-A12709937C16}"/>
              </a:ext>
            </a:extLst>
          </p:cNvPr>
          <p:cNvSpPr>
            <a:spLocks noGrp="1"/>
          </p:cNvSpPr>
          <p:nvPr>
            <p:ph type="ftr" sz="quarter" idx="11"/>
          </p:nvPr>
        </p:nvSpPr>
        <p:spPr/>
        <p:txBody>
          <a:bodyPr/>
          <a:lstStyle>
            <a:lvl1pPr>
              <a:defRPr/>
            </a:lvl1pPr>
          </a:lstStyle>
          <a:p>
            <a:endParaRPr lang="en-US" altLang="en-US"/>
          </a:p>
        </p:txBody>
      </p:sp>
      <p:sp>
        <p:nvSpPr>
          <p:cNvPr id="5" name="Slide Number Placeholder 4">
            <a:extLst>
              <a:ext uri="{FF2B5EF4-FFF2-40B4-BE49-F238E27FC236}">
                <a16:creationId xmlns:a16="http://schemas.microsoft.com/office/drawing/2014/main" id="{7F304F55-C91D-4DAE-89E0-3774FC81F2AB}"/>
              </a:ext>
            </a:extLst>
          </p:cNvPr>
          <p:cNvSpPr>
            <a:spLocks noGrp="1"/>
          </p:cNvSpPr>
          <p:nvPr>
            <p:ph type="sldNum" sz="quarter" idx="12"/>
          </p:nvPr>
        </p:nvSpPr>
        <p:spPr/>
        <p:txBody>
          <a:bodyPr/>
          <a:lstStyle>
            <a:lvl1pPr>
              <a:defRPr/>
            </a:lvl1pPr>
          </a:lstStyle>
          <a:p>
            <a:fld id="{E6FFC1E6-1036-4B06-BAD7-05C06523DA14}" type="slidenum">
              <a:rPr lang="en-US" altLang="en-US"/>
              <a:pPr/>
              <a:t>‹#›</a:t>
            </a:fld>
            <a:endParaRPr lang="en-US" altLang="en-US"/>
          </a:p>
        </p:txBody>
      </p:sp>
    </p:spTree>
    <p:extLst>
      <p:ext uri="{BB962C8B-B14F-4D97-AF65-F5344CB8AC3E}">
        <p14:creationId xmlns:p14="http://schemas.microsoft.com/office/powerpoint/2010/main" val="2252675102"/>
      </p:ext>
    </p:extLst>
  </p:cSld>
  <p:clrMapOvr>
    <a:masterClrMapping/>
  </p:clrMapOvr>
  <p:transition advClick="0" advTm="301000"/>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84C7985-343A-423E-BE11-ABD5A9B4D158}"/>
              </a:ext>
            </a:extLst>
          </p:cNvPr>
          <p:cNvSpPr>
            <a:spLocks noGrp="1"/>
          </p:cNvSpPr>
          <p:nvPr>
            <p:ph type="dt" sz="half" idx="10"/>
          </p:nvPr>
        </p:nvSpPr>
        <p:spPr/>
        <p:txBody>
          <a:bodyPr/>
          <a:lstStyle>
            <a:lvl1pPr>
              <a:defRPr/>
            </a:lvl1pPr>
          </a:lstStyle>
          <a:p>
            <a:endParaRPr lang="en-US" altLang="en-US"/>
          </a:p>
        </p:txBody>
      </p:sp>
      <p:sp>
        <p:nvSpPr>
          <p:cNvPr id="3" name="Footer Placeholder 2">
            <a:extLst>
              <a:ext uri="{FF2B5EF4-FFF2-40B4-BE49-F238E27FC236}">
                <a16:creationId xmlns:a16="http://schemas.microsoft.com/office/drawing/2014/main" id="{7319CDD4-7107-42D8-8D6E-E21A02C3EEF9}"/>
              </a:ext>
            </a:extLst>
          </p:cNvPr>
          <p:cNvSpPr>
            <a:spLocks noGrp="1"/>
          </p:cNvSpPr>
          <p:nvPr>
            <p:ph type="ftr" sz="quarter" idx="11"/>
          </p:nvPr>
        </p:nvSpPr>
        <p:spPr/>
        <p:txBody>
          <a:bodyPr/>
          <a:lstStyle>
            <a:lvl1pPr>
              <a:defRPr/>
            </a:lvl1pPr>
          </a:lstStyle>
          <a:p>
            <a:endParaRPr lang="en-US" altLang="en-US"/>
          </a:p>
        </p:txBody>
      </p:sp>
      <p:sp>
        <p:nvSpPr>
          <p:cNvPr id="4" name="Slide Number Placeholder 3">
            <a:extLst>
              <a:ext uri="{FF2B5EF4-FFF2-40B4-BE49-F238E27FC236}">
                <a16:creationId xmlns:a16="http://schemas.microsoft.com/office/drawing/2014/main" id="{6BA022FE-002B-4663-A587-D8D29F44C970}"/>
              </a:ext>
            </a:extLst>
          </p:cNvPr>
          <p:cNvSpPr>
            <a:spLocks noGrp="1"/>
          </p:cNvSpPr>
          <p:nvPr>
            <p:ph type="sldNum" sz="quarter" idx="12"/>
          </p:nvPr>
        </p:nvSpPr>
        <p:spPr/>
        <p:txBody>
          <a:bodyPr/>
          <a:lstStyle>
            <a:lvl1pPr>
              <a:defRPr/>
            </a:lvl1pPr>
          </a:lstStyle>
          <a:p>
            <a:fld id="{B6A74D9F-BB10-4F8F-9BE7-8CF3F2028447}" type="slidenum">
              <a:rPr lang="en-US" altLang="en-US"/>
              <a:pPr/>
              <a:t>‹#›</a:t>
            </a:fld>
            <a:endParaRPr lang="en-US" altLang="en-US"/>
          </a:p>
        </p:txBody>
      </p:sp>
    </p:spTree>
    <p:extLst>
      <p:ext uri="{BB962C8B-B14F-4D97-AF65-F5344CB8AC3E}">
        <p14:creationId xmlns:p14="http://schemas.microsoft.com/office/powerpoint/2010/main" val="2723148858"/>
      </p:ext>
    </p:extLst>
  </p:cSld>
  <p:clrMapOvr>
    <a:masterClrMapping/>
  </p:clrMapOvr>
  <p:transition advClick="0" advTm="30100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0730" y="102393"/>
            <a:ext cx="8246070" cy="763524"/>
          </a:xfrm>
        </p:spPr>
        <p:txBody>
          <a:bodyPr>
            <a:normAutofit/>
          </a:bodyPr>
          <a:lstStyle>
            <a:lvl1pPr algn="l">
              <a:defRPr sz="3600" baseline="0">
                <a:solidFill>
                  <a:srgbClr val="002060"/>
                </a:solidFill>
                <a:effectLst>
                  <a:outerShdw blurRad="50800" dist="38100" dir="2700000" algn="tl" rotWithShape="0">
                    <a:prstClr val="black">
                      <a:alpha val="40000"/>
                    </a:prst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448965" y="1350111"/>
            <a:ext cx="8246070" cy="3417152"/>
          </a:xfrm>
        </p:spPr>
        <p:txBody>
          <a:bodyPr/>
          <a:lstStyle>
            <a:lvl1pPr algn="l">
              <a:defRPr sz="2800">
                <a:solidFill>
                  <a:schemeClr val="tx1"/>
                </a:solidFill>
              </a:defRPr>
            </a:lvl1pPr>
            <a:lvl2pPr algn="l">
              <a:defRPr>
                <a:solidFill>
                  <a:schemeClr val="tx1"/>
                </a:solidFill>
              </a:defRPr>
            </a:lvl2pPr>
            <a:lvl3pPr algn="l">
              <a:defRPr>
                <a:solidFill>
                  <a:schemeClr val="tx1"/>
                </a:solidFill>
              </a:defRPr>
            </a:lvl3pPr>
            <a:lvl4pPr algn="l">
              <a:defRPr>
                <a:solidFill>
                  <a:schemeClr val="tx1"/>
                </a:solidFill>
              </a:defRPr>
            </a:lvl4pPr>
            <a:lvl5pPr algn="l">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12/12/2021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6F194-8582-41D5-8E38-6DBE2C489F6A}"/>
              </a:ext>
            </a:extLst>
          </p:cNvPr>
          <p:cNvSpPr>
            <a:spLocks noGrp="1"/>
          </p:cNvSpPr>
          <p:nvPr>
            <p:ph type="title"/>
          </p:nvPr>
        </p:nvSpPr>
        <p:spPr>
          <a:xfrm>
            <a:off x="630239" y="342900"/>
            <a:ext cx="2949575" cy="120015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5D2FE4BF-F5EE-43B2-AB4A-6DB616FC9D95}"/>
              </a:ext>
            </a:extLst>
          </p:cNvPr>
          <p:cNvSpPr>
            <a:spLocks noGrp="1"/>
          </p:cNvSpPr>
          <p:nvPr>
            <p:ph idx="1"/>
          </p:nvPr>
        </p:nvSpPr>
        <p:spPr>
          <a:xfrm>
            <a:off x="3887788"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515BCAD-0C53-452E-9241-C9534600AE00}"/>
              </a:ext>
            </a:extLst>
          </p:cNvPr>
          <p:cNvSpPr>
            <a:spLocks noGrp="1"/>
          </p:cNvSpPr>
          <p:nvPr>
            <p:ph type="body" sz="half" idx="2"/>
          </p:nvPr>
        </p:nvSpPr>
        <p:spPr>
          <a:xfrm>
            <a:off x="630239" y="1543050"/>
            <a:ext cx="2949575"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3B54F91C-9E23-4193-941A-607B7F67BF4C}"/>
              </a:ext>
            </a:extLst>
          </p:cNvPr>
          <p:cNvSpPr>
            <a:spLocks noGrp="1"/>
          </p:cNvSpPr>
          <p:nvPr>
            <p:ph type="dt" sz="half"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B9B707FB-39F9-44D5-9E50-960293998626}"/>
              </a:ext>
            </a:extLst>
          </p:cNvPr>
          <p:cNvSpPr>
            <a:spLocks noGrp="1"/>
          </p:cNvSpPr>
          <p:nvPr>
            <p:ph type="ftr" sz="quarte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6696771C-7D4E-4B8B-A23D-DB627A2665DE}"/>
              </a:ext>
            </a:extLst>
          </p:cNvPr>
          <p:cNvSpPr>
            <a:spLocks noGrp="1"/>
          </p:cNvSpPr>
          <p:nvPr>
            <p:ph type="sldNum" sz="quarter" idx="12"/>
          </p:nvPr>
        </p:nvSpPr>
        <p:spPr/>
        <p:txBody>
          <a:bodyPr/>
          <a:lstStyle>
            <a:lvl1pPr>
              <a:defRPr/>
            </a:lvl1pPr>
          </a:lstStyle>
          <a:p>
            <a:fld id="{02316FE5-6254-4A80-BFAE-9C47DA9B2716}" type="slidenum">
              <a:rPr lang="en-US" altLang="en-US"/>
              <a:pPr/>
              <a:t>‹#›</a:t>
            </a:fld>
            <a:endParaRPr lang="en-US" altLang="en-US"/>
          </a:p>
        </p:txBody>
      </p:sp>
    </p:spTree>
    <p:extLst>
      <p:ext uri="{BB962C8B-B14F-4D97-AF65-F5344CB8AC3E}">
        <p14:creationId xmlns:p14="http://schemas.microsoft.com/office/powerpoint/2010/main" val="1222327565"/>
      </p:ext>
    </p:extLst>
  </p:cSld>
  <p:clrMapOvr>
    <a:masterClrMapping/>
  </p:clrMapOvr>
  <p:transition advClick="0" advTm="301000"/>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0356B-A93F-48F2-BB55-FDE68E38D941}"/>
              </a:ext>
            </a:extLst>
          </p:cNvPr>
          <p:cNvSpPr>
            <a:spLocks noGrp="1"/>
          </p:cNvSpPr>
          <p:nvPr>
            <p:ph type="title"/>
          </p:nvPr>
        </p:nvSpPr>
        <p:spPr>
          <a:xfrm>
            <a:off x="630239" y="342900"/>
            <a:ext cx="2949575" cy="120015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2F3CDA51-13C3-4B9F-AA79-4F885380D4A9}"/>
              </a:ext>
            </a:extLst>
          </p:cNvPr>
          <p:cNvSpPr>
            <a:spLocks noGrp="1"/>
          </p:cNvSpPr>
          <p:nvPr>
            <p:ph type="pic" idx="1"/>
          </p:nvPr>
        </p:nvSpPr>
        <p:spPr>
          <a:xfrm>
            <a:off x="3887788"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p>
        </p:txBody>
      </p:sp>
      <p:sp>
        <p:nvSpPr>
          <p:cNvPr id="4" name="Text Placeholder 3">
            <a:extLst>
              <a:ext uri="{FF2B5EF4-FFF2-40B4-BE49-F238E27FC236}">
                <a16:creationId xmlns:a16="http://schemas.microsoft.com/office/drawing/2014/main" id="{7949DFF3-0FF0-48C9-A1E3-D93751E04B2F}"/>
              </a:ext>
            </a:extLst>
          </p:cNvPr>
          <p:cNvSpPr>
            <a:spLocks noGrp="1"/>
          </p:cNvSpPr>
          <p:nvPr>
            <p:ph type="body" sz="half" idx="2"/>
          </p:nvPr>
        </p:nvSpPr>
        <p:spPr>
          <a:xfrm>
            <a:off x="630239" y="1543050"/>
            <a:ext cx="2949575"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A1C96528-3E5F-4C85-BFDE-C6C5CFAEB476}"/>
              </a:ext>
            </a:extLst>
          </p:cNvPr>
          <p:cNvSpPr>
            <a:spLocks noGrp="1"/>
          </p:cNvSpPr>
          <p:nvPr>
            <p:ph type="dt" sz="half"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57815D6A-2D5E-4D1C-8705-AF5F219A5AF6}"/>
              </a:ext>
            </a:extLst>
          </p:cNvPr>
          <p:cNvSpPr>
            <a:spLocks noGrp="1"/>
          </p:cNvSpPr>
          <p:nvPr>
            <p:ph type="ftr" sz="quarte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D212B10C-205D-43C6-9356-608FF443CEDA}"/>
              </a:ext>
            </a:extLst>
          </p:cNvPr>
          <p:cNvSpPr>
            <a:spLocks noGrp="1"/>
          </p:cNvSpPr>
          <p:nvPr>
            <p:ph type="sldNum" sz="quarter" idx="12"/>
          </p:nvPr>
        </p:nvSpPr>
        <p:spPr/>
        <p:txBody>
          <a:bodyPr/>
          <a:lstStyle>
            <a:lvl1pPr>
              <a:defRPr/>
            </a:lvl1pPr>
          </a:lstStyle>
          <a:p>
            <a:fld id="{8A4E8C0E-41B0-4962-B41B-C160307924AC}" type="slidenum">
              <a:rPr lang="en-US" altLang="en-US"/>
              <a:pPr/>
              <a:t>‹#›</a:t>
            </a:fld>
            <a:endParaRPr lang="en-US" altLang="en-US"/>
          </a:p>
        </p:txBody>
      </p:sp>
    </p:spTree>
    <p:extLst>
      <p:ext uri="{BB962C8B-B14F-4D97-AF65-F5344CB8AC3E}">
        <p14:creationId xmlns:p14="http://schemas.microsoft.com/office/powerpoint/2010/main" val="2865451714"/>
      </p:ext>
    </p:extLst>
  </p:cSld>
  <p:clrMapOvr>
    <a:masterClrMapping/>
  </p:clrMapOvr>
  <p:transition advClick="0" advTm="301000"/>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E1227-20DF-4F0D-BFC5-FDA75D32564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554B035-20CB-43CA-8348-7D3F18827CD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0BF3909-4F02-4E41-A752-339D1B9BCBDB}"/>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71663496-D1D6-4B5D-BCDB-EDB527A68D1B}"/>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807A1759-ADD3-4582-9737-811730F733B9}"/>
              </a:ext>
            </a:extLst>
          </p:cNvPr>
          <p:cNvSpPr>
            <a:spLocks noGrp="1"/>
          </p:cNvSpPr>
          <p:nvPr>
            <p:ph type="sldNum" sz="quarter" idx="12"/>
          </p:nvPr>
        </p:nvSpPr>
        <p:spPr/>
        <p:txBody>
          <a:bodyPr/>
          <a:lstStyle>
            <a:lvl1pPr>
              <a:defRPr/>
            </a:lvl1pPr>
          </a:lstStyle>
          <a:p>
            <a:fld id="{ECD97D66-E931-4DB0-BEE5-48C33D4F4529}" type="slidenum">
              <a:rPr lang="en-US" altLang="en-US"/>
              <a:pPr/>
              <a:t>‹#›</a:t>
            </a:fld>
            <a:endParaRPr lang="en-US" altLang="en-US"/>
          </a:p>
        </p:txBody>
      </p:sp>
    </p:spTree>
    <p:extLst>
      <p:ext uri="{BB962C8B-B14F-4D97-AF65-F5344CB8AC3E}">
        <p14:creationId xmlns:p14="http://schemas.microsoft.com/office/powerpoint/2010/main" val="71040441"/>
      </p:ext>
    </p:extLst>
  </p:cSld>
  <p:clrMapOvr>
    <a:masterClrMapping/>
  </p:clrMapOvr>
  <p:transition advClick="0" advTm="301000"/>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2CD1C87-50DD-4AF6-8F6D-95ED1388D007}"/>
              </a:ext>
            </a:extLst>
          </p:cNvPr>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23F254F-7392-4193-8E88-89B87D4207EB}"/>
              </a:ext>
            </a:extLst>
          </p:cNvPr>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363F7B-E9AC-419B-8028-6CFF2193560C}"/>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CC301DE1-AFE5-44C1-B808-DEA5D6E68081}"/>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8A92C72A-4D46-4D50-9328-6BD9BF93DDAF}"/>
              </a:ext>
            </a:extLst>
          </p:cNvPr>
          <p:cNvSpPr>
            <a:spLocks noGrp="1"/>
          </p:cNvSpPr>
          <p:nvPr>
            <p:ph type="sldNum" sz="quarter" idx="12"/>
          </p:nvPr>
        </p:nvSpPr>
        <p:spPr/>
        <p:txBody>
          <a:bodyPr/>
          <a:lstStyle>
            <a:lvl1pPr>
              <a:defRPr/>
            </a:lvl1pPr>
          </a:lstStyle>
          <a:p>
            <a:fld id="{B964E9C6-101A-4776-BA6E-D9B3A153C07D}" type="slidenum">
              <a:rPr lang="en-US" altLang="en-US"/>
              <a:pPr/>
              <a:t>‹#›</a:t>
            </a:fld>
            <a:endParaRPr lang="en-US" altLang="en-US"/>
          </a:p>
        </p:txBody>
      </p:sp>
    </p:spTree>
    <p:extLst>
      <p:ext uri="{BB962C8B-B14F-4D97-AF65-F5344CB8AC3E}">
        <p14:creationId xmlns:p14="http://schemas.microsoft.com/office/powerpoint/2010/main" val="3460766794"/>
      </p:ext>
    </p:extLst>
  </p:cSld>
  <p:clrMapOvr>
    <a:masterClrMapping/>
  </p:clrMapOvr>
  <p:transition advClick="0" advTm="301000"/>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C03E3-867B-424E-8684-7BB628D345DD}"/>
              </a:ext>
            </a:extLst>
          </p:cNvPr>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8D29A6CC-6E9E-4CF2-9D3D-76BF98E376EA}"/>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D0299CC5-6B58-4B49-81E4-D791B8834BD7}"/>
              </a:ext>
            </a:extLst>
          </p:cNvPr>
          <p:cNvSpPr>
            <a:spLocks noGrp="1"/>
          </p:cNvSpPr>
          <p:nvPr>
            <p:ph type="dt" sz="half" idx="10"/>
          </p:nvPr>
        </p:nvSpPr>
        <p:spPr/>
        <p:txBody>
          <a:bodyPr/>
          <a:lstStyle/>
          <a:p>
            <a:fld id="{43EB6DB1-3762-4EFC-B5CC-AD4013139066}" type="datetimeFigureOut">
              <a:rPr lang="en-US" smtClean="0"/>
              <a:t>12/12/2021</a:t>
            </a:fld>
            <a:endParaRPr lang="en-US"/>
          </a:p>
        </p:txBody>
      </p:sp>
      <p:sp>
        <p:nvSpPr>
          <p:cNvPr id="5" name="Footer Placeholder 4">
            <a:extLst>
              <a:ext uri="{FF2B5EF4-FFF2-40B4-BE49-F238E27FC236}">
                <a16:creationId xmlns:a16="http://schemas.microsoft.com/office/drawing/2014/main" id="{B307F610-E0AA-4553-BF1D-153B691558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6722F4-4553-44BD-9722-F1071A5E0224}"/>
              </a:ext>
            </a:extLst>
          </p:cNvPr>
          <p:cNvSpPr>
            <a:spLocks noGrp="1"/>
          </p:cNvSpPr>
          <p:nvPr>
            <p:ph type="sldNum" sz="quarter" idx="12"/>
          </p:nvPr>
        </p:nvSpPr>
        <p:spPr/>
        <p:txBody>
          <a:bodyPr/>
          <a:lstStyle/>
          <a:p>
            <a:fld id="{ADFCF24F-ACF2-4F11-9D5B-26F9EC41F092}" type="slidenum">
              <a:rPr lang="en-US" smtClean="0"/>
              <a:t>‹#›</a:t>
            </a:fld>
            <a:endParaRPr lang="en-US"/>
          </a:p>
        </p:txBody>
      </p:sp>
    </p:spTree>
    <p:extLst>
      <p:ext uri="{BB962C8B-B14F-4D97-AF65-F5344CB8AC3E}">
        <p14:creationId xmlns:p14="http://schemas.microsoft.com/office/powerpoint/2010/main" val="343554760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BB76B-E6DE-49A9-AC95-13F0FDF283E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C7E2F93-A896-4D7C-ACC4-952C2A6384F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410218E-C902-4630-A210-A99785EB4772}"/>
              </a:ext>
            </a:extLst>
          </p:cNvPr>
          <p:cNvSpPr>
            <a:spLocks noGrp="1"/>
          </p:cNvSpPr>
          <p:nvPr>
            <p:ph type="dt" sz="half" idx="10"/>
          </p:nvPr>
        </p:nvSpPr>
        <p:spPr/>
        <p:txBody>
          <a:bodyPr/>
          <a:lstStyle/>
          <a:p>
            <a:fld id="{43EB6DB1-3762-4EFC-B5CC-AD4013139066}" type="datetimeFigureOut">
              <a:rPr lang="en-US" smtClean="0"/>
              <a:t>12/12/2021</a:t>
            </a:fld>
            <a:endParaRPr lang="en-US"/>
          </a:p>
        </p:txBody>
      </p:sp>
      <p:sp>
        <p:nvSpPr>
          <p:cNvPr id="5" name="Footer Placeholder 4">
            <a:extLst>
              <a:ext uri="{FF2B5EF4-FFF2-40B4-BE49-F238E27FC236}">
                <a16:creationId xmlns:a16="http://schemas.microsoft.com/office/drawing/2014/main" id="{47365467-F792-440F-A510-3679252537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8217C3-CE83-433E-BC54-8955C9B436AB}"/>
              </a:ext>
            </a:extLst>
          </p:cNvPr>
          <p:cNvSpPr>
            <a:spLocks noGrp="1"/>
          </p:cNvSpPr>
          <p:nvPr>
            <p:ph type="sldNum" sz="quarter" idx="12"/>
          </p:nvPr>
        </p:nvSpPr>
        <p:spPr/>
        <p:txBody>
          <a:bodyPr/>
          <a:lstStyle/>
          <a:p>
            <a:fld id="{ADFCF24F-ACF2-4F11-9D5B-26F9EC41F092}" type="slidenum">
              <a:rPr lang="en-US" smtClean="0"/>
              <a:t>‹#›</a:t>
            </a:fld>
            <a:endParaRPr lang="en-US"/>
          </a:p>
        </p:txBody>
      </p:sp>
    </p:spTree>
    <p:extLst>
      <p:ext uri="{BB962C8B-B14F-4D97-AF65-F5344CB8AC3E}">
        <p14:creationId xmlns:p14="http://schemas.microsoft.com/office/powerpoint/2010/main" val="187889165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FF05E-4A84-4D42-8DD2-FA76517BBE15}"/>
              </a:ext>
            </a:extLst>
          </p:cNvPr>
          <p:cNvSpPr>
            <a:spLocks noGrp="1"/>
          </p:cNvSpPr>
          <p:nvPr>
            <p:ph type="title"/>
          </p:nvPr>
        </p:nvSpPr>
        <p:spPr>
          <a:xfrm>
            <a:off x="623888" y="1282304"/>
            <a:ext cx="7886700" cy="2139553"/>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3F1D68E3-9240-4155-80CA-E184AE5D3DAF}"/>
              </a:ext>
            </a:extLst>
          </p:cNvPr>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926E3FE-8F3C-42D9-B311-A3998169D6F7}"/>
              </a:ext>
            </a:extLst>
          </p:cNvPr>
          <p:cNvSpPr>
            <a:spLocks noGrp="1"/>
          </p:cNvSpPr>
          <p:nvPr>
            <p:ph type="dt" sz="half" idx="10"/>
          </p:nvPr>
        </p:nvSpPr>
        <p:spPr/>
        <p:txBody>
          <a:bodyPr/>
          <a:lstStyle/>
          <a:p>
            <a:fld id="{43EB6DB1-3762-4EFC-B5CC-AD4013139066}" type="datetimeFigureOut">
              <a:rPr lang="en-US" smtClean="0"/>
              <a:t>12/12/2021</a:t>
            </a:fld>
            <a:endParaRPr lang="en-US"/>
          </a:p>
        </p:txBody>
      </p:sp>
      <p:sp>
        <p:nvSpPr>
          <p:cNvPr id="5" name="Footer Placeholder 4">
            <a:extLst>
              <a:ext uri="{FF2B5EF4-FFF2-40B4-BE49-F238E27FC236}">
                <a16:creationId xmlns:a16="http://schemas.microsoft.com/office/drawing/2014/main" id="{ACEA0B63-60B1-4D26-B673-F0F11613A6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DCEFF1-58B9-4EB3-A726-2C526C8A7B70}"/>
              </a:ext>
            </a:extLst>
          </p:cNvPr>
          <p:cNvSpPr>
            <a:spLocks noGrp="1"/>
          </p:cNvSpPr>
          <p:nvPr>
            <p:ph type="sldNum" sz="quarter" idx="12"/>
          </p:nvPr>
        </p:nvSpPr>
        <p:spPr/>
        <p:txBody>
          <a:bodyPr/>
          <a:lstStyle/>
          <a:p>
            <a:fld id="{ADFCF24F-ACF2-4F11-9D5B-26F9EC41F092}" type="slidenum">
              <a:rPr lang="en-US" smtClean="0"/>
              <a:t>‹#›</a:t>
            </a:fld>
            <a:endParaRPr lang="en-US"/>
          </a:p>
        </p:txBody>
      </p:sp>
    </p:spTree>
    <p:extLst>
      <p:ext uri="{BB962C8B-B14F-4D97-AF65-F5344CB8AC3E}">
        <p14:creationId xmlns:p14="http://schemas.microsoft.com/office/powerpoint/2010/main" val="237493266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76BC95-F500-4CCB-A368-4347D3877D4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5B469AD-46F4-4BA7-8364-8E0A4E8F3DC4}"/>
              </a:ext>
            </a:extLst>
          </p:cNvPr>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828B662-AD6E-42ED-8DC0-37EB3AA0FE39}"/>
              </a:ext>
            </a:extLst>
          </p:cNvPr>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3C12D04-8654-4F7C-83CC-52AEB63C080C}"/>
              </a:ext>
            </a:extLst>
          </p:cNvPr>
          <p:cNvSpPr>
            <a:spLocks noGrp="1"/>
          </p:cNvSpPr>
          <p:nvPr>
            <p:ph type="dt" sz="half" idx="10"/>
          </p:nvPr>
        </p:nvSpPr>
        <p:spPr/>
        <p:txBody>
          <a:bodyPr/>
          <a:lstStyle/>
          <a:p>
            <a:fld id="{43EB6DB1-3762-4EFC-B5CC-AD4013139066}" type="datetimeFigureOut">
              <a:rPr lang="en-US" smtClean="0"/>
              <a:t>12/12/2021</a:t>
            </a:fld>
            <a:endParaRPr lang="en-US"/>
          </a:p>
        </p:txBody>
      </p:sp>
      <p:sp>
        <p:nvSpPr>
          <p:cNvPr id="6" name="Footer Placeholder 5">
            <a:extLst>
              <a:ext uri="{FF2B5EF4-FFF2-40B4-BE49-F238E27FC236}">
                <a16:creationId xmlns:a16="http://schemas.microsoft.com/office/drawing/2014/main" id="{59CC868E-AFBF-4630-A20B-11533EA82B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90DE625-5504-4DC7-B719-9D446BE7A226}"/>
              </a:ext>
            </a:extLst>
          </p:cNvPr>
          <p:cNvSpPr>
            <a:spLocks noGrp="1"/>
          </p:cNvSpPr>
          <p:nvPr>
            <p:ph type="sldNum" sz="quarter" idx="12"/>
          </p:nvPr>
        </p:nvSpPr>
        <p:spPr/>
        <p:txBody>
          <a:bodyPr/>
          <a:lstStyle/>
          <a:p>
            <a:fld id="{ADFCF24F-ACF2-4F11-9D5B-26F9EC41F092}" type="slidenum">
              <a:rPr lang="en-US" smtClean="0"/>
              <a:t>‹#›</a:t>
            </a:fld>
            <a:endParaRPr lang="en-US"/>
          </a:p>
        </p:txBody>
      </p:sp>
    </p:spTree>
    <p:extLst>
      <p:ext uri="{BB962C8B-B14F-4D97-AF65-F5344CB8AC3E}">
        <p14:creationId xmlns:p14="http://schemas.microsoft.com/office/powerpoint/2010/main" val="344774022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586F3A-89E2-46F2-97AD-2AB5179B2979}"/>
              </a:ext>
            </a:extLst>
          </p:cNvPr>
          <p:cNvSpPr>
            <a:spLocks noGrp="1"/>
          </p:cNvSpPr>
          <p:nvPr>
            <p:ph type="title"/>
          </p:nvPr>
        </p:nvSpPr>
        <p:spPr>
          <a:xfrm>
            <a:off x="629841" y="273844"/>
            <a:ext cx="7886700" cy="994172"/>
          </a:xfrm>
        </p:spPr>
        <p:txBody>
          <a:bodyPr/>
          <a:lstStyle/>
          <a:p>
            <a:r>
              <a:rPr lang="en-US"/>
              <a:t>Click to edit Master title style</a:t>
            </a:r>
          </a:p>
        </p:txBody>
      </p:sp>
      <p:sp>
        <p:nvSpPr>
          <p:cNvPr id="3" name="Text Placeholder 2">
            <a:extLst>
              <a:ext uri="{FF2B5EF4-FFF2-40B4-BE49-F238E27FC236}">
                <a16:creationId xmlns:a16="http://schemas.microsoft.com/office/drawing/2014/main" id="{9DC9F0D1-AC6C-4E7C-AEA2-EBDEF995B7E3}"/>
              </a:ext>
            </a:extLst>
          </p:cNvPr>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F3EFB710-5666-44FB-B280-CA4E3680D097}"/>
              </a:ext>
            </a:extLst>
          </p:cNvPr>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DE62F97-C3EF-48D2-AD69-9D783507EC32}"/>
              </a:ext>
            </a:extLst>
          </p:cNvPr>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C0EC5689-D50E-4B4D-AEAB-CDDC9B46A1F1}"/>
              </a:ext>
            </a:extLst>
          </p:cNvPr>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09EFACB-D9F0-4746-9C27-E3E28107EFB8}"/>
              </a:ext>
            </a:extLst>
          </p:cNvPr>
          <p:cNvSpPr>
            <a:spLocks noGrp="1"/>
          </p:cNvSpPr>
          <p:nvPr>
            <p:ph type="dt" sz="half" idx="10"/>
          </p:nvPr>
        </p:nvSpPr>
        <p:spPr/>
        <p:txBody>
          <a:bodyPr/>
          <a:lstStyle/>
          <a:p>
            <a:fld id="{43EB6DB1-3762-4EFC-B5CC-AD4013139066}" type="datetimeFigureOut">
              <a:rPr lang="en-US" smtClean="0"/>
              <a:t>12/12/2021</a:t>
            </a:fld>
            <a:endParaRPr lang="en-US"/>
          </a:p>
        </p:txBody>
      </p:sp>
      <p:sp>
        <p:nvSpPr>
          <p:cNvPr id="8" name="Footer Placeholder 7">
            <a:extLst>
              <a:ext uri="{FF2B5EF4-FFF2-40B4-BE49-F238E27FC236}">
                <a16:creationId xmlns:a16="http://schemas.microsoft.com/office/drawing/2014/main" id="{90B67693-85AF-4F6D-9E56-8E8E5C3453A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F30D8AD-ABC8-4966-90B4-0DB489F8CCF9}"/>
              </a:ext>
            </a:extLst>
          </p:cNvPr>
          <p:cNvSpPr>
            <a:spLocks noGrp="1"/>
          </p:cNvSpPr>
          <p:nvPr>
            <p:ph type="sldNum" sz="quarter" idx="12"/>
          </p:nvPr>
        </p:nvSpPr>
        <p:spPr/>
        <p:txBody>
          <a:bodyPr/>
          <a:lstStyle/>
          <a:p>
            <a:fld id="{ADFCF24F-ACF2-4F11-9D5B-26F9EC41F092}" type="slidenum">
              <a:rPr lang="en-US" smtClean="0"/>
              <a:t>‹#›</a:t>
            </a:fld>
            <a:endParaRPr lang="en-US"/>
          </a:p>
        </p:txBody>
      </p:sp>
    </p:spTree>
    <p:extLst>
      <p:ext uri="{BB962C8B-B14F-4D97-AF65-F5344CB8AC3E}">
        <p14:creationId xmlns:p14="http://schemas.microsoft.com/office/powerpoint/2010/main" val="48863735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192AF4-7D5F-4E63-A042-4601CC3A8A1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C6E3DB0-7BB9-451B-A171-1EAAF19ABCE0}"/>
              </a:ext>
            </a:extLst>
          </p:cNvPr>
          <p:cNvSpPr>
            <a:spLocks noGrp="1"/>
          </p:cNvSpPr>
          <p:nvPr>
            <p:ph type="dt" sz="half" idx="10"/>
          </p:nvPr>
        </p:nvSpPr>
        <p:spPr/>
        <p:txBody>
          <a:bodyPr/>
          <a:lstStyle/>
          <a:p>
            <a:fld id="{43EB6DB1-3762-4EFC-B5CC-AD4013139066}" type="datetimeFigureOut">
              <a:rPr lang="en-US" smtClean="0"/>
              <a:t>12/12/2021</a:t>
            </a:fld>
            <a:endParaRPr lang="en-US"/>
          </a:p>
        </p:txBody>
      </p:sp>
      <p:sp>
        <p:nvSpPr>
          <p:cNvPr id="4" name="Footer Placeholder 3">
            <a:extLst>
              <a:ext uri="{FF2B5EF4-FFF2-40B4-BE49-F238E27FC236}">
                <a16:creationId xmlns:a16="http://schemas.microsoft.com/office/drawing/2014/main" id="{F478B1F2-D20D-4DE7-979C-AE6D5BAC299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271A209-9B1C-44AF-8CFA-90F37A99EE5B}"/>
              </a:ext>
            </a:extLst>
          </p:cNvPr>
          <p:cNvSpPr>
            <a:spLocks noGrp="1"/>
          </p:cNvSpPr>
          <p:nvPr>
            <p:ph type="sldNum" sz="quarter" idx="12"/>
          </p:nvPr>
        </p:nvSpPr>
        <p:spPr/>
        <p:txBody>
          <a:bodyPr/>
          <a:lstStyle/>
          <a:p>
            <a:fld id="{ADFCF24F-ACF2-4F11-9D5B-26F9EC41F092}" type="slidenum">
              <a:rPr lang="en-US" smtClean="0"/>
              <a:t>‹#›</a:t>
            </a:fld>
            <a:endParaRPr lang="en-US"/>
          </a:p>
        </p:txBody>
      </p:sp>
    </p:spTree>
    <p:extLst>
      <p:ext uri="{BB962C8B-B14F-4D97-AF65-F5344CB8AC3E}">
        <p14:creationId xmlns:p14="http://schemas.microsoft.com/office/powerpoint/2010/main" val="12732842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376237"/>
            <a:ext cx="7016194" cy="763525"/>
          </a:xfrm>
        </p:spPr>
        <p:txBody>
          <a:bodyPr>
            <a:normAutofit/>
          </a:bodyPr>
          <a:lstStyle>
            <a:lvl1pPr algn="l">
              <a:defRPr sz="3600">
                <a:solidFill>
                  <a:schemeClr val="accent6">
                    <a:lumMod val="75000"/>
                  </a:schemeClr>
                </a:solidFill>
                <a:effectLst>
                  <a:outerShdw blurRad="50800" dist="38100" dir="2700000" algn="tl" rotWithShape="0">
                    <a:prstClr val="black">
                      <a:alpha val="40000"/>
                    </a:prst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457201" y="1197405"/>
            <a:ext cx="7016194" cy="3576168"/>
          </a:xfrm>
        </p:spPr>
        <p:txBody>
          <a:bodyPr/>
          <a:lstStyle>
            <a:lvl1pPr>
              <a:defRPr sz="280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12/12/2021</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0E69A03-E60C-4E8A-8C8A-AA56803C11B5}"/>
              </a:ext>
            </a:extLst>
          </p:cNvPr>
          <p:cNvSpPr>
            <a:spLocks noGrp="1"/>
          </p:cNvSpPr>
          <p:nvPr>
            <p:ph type="dt" sz="half" idx="10"/>
          </p:nvPr>
        </p:nvSpPr>
        <p:spPr/>
        <p:txBody>
          <a:bodyPr/>
          <a:lstStyle/>
          <a:p>
            <a:fld id="{43EB6DB1-3762-4EFC-B5CC-AD4013139066}" type="datetimeFigureOut">
              <a:rPr lang="en-US" smtClean="0"/>
              <a:t>12/12/2021</a:t>
            </a:fld>
            <a:endParaRPr lang="en-US"/>
          </a:p>
        </p:txBody>
      </p:sp>
      <p:sp>
        <p:nvSpPr>
          <p:cNvPr id="3" name="Footer Placeholder 2">
            <a:extLst>
              <a:ext uri="{FF2B5EF4-FFF2-40B4-BE49-F238E27FC236}">
                <a16:creationId xmlns:a16="http://schemas.microsoft.com/office/drawing/2014/main" id="{44C97AA1-F997-4C08-A79C-D55D41D8481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035E6D9-0983-4DD4-8096-BC748C38B02D}"/>
              </a:ext>
            </a:extLst>
          </p:cNvPr>
          <p:cNvSpPr>
            <a:spLocks noGrp="1"/>
          </p:cNvSpPr>
          <p:nvPr>
            <p:ph type="sldNum" sz="quarter" idx="12"/>
          </p:nvPr>
        </p:nvSpPr>
        <p:spPr/>
        <p:txBody>
          <a:bodyPr/>
          <a:lstStyle/>
          <a:p>
            <a:fld id="{ADFCF24F-ACF2-4F11-9D5B-26F9EC41F092}" type="slidenum">
              <a:rPr lang="en-US" smtClean="0"/>
              <a:t>‹#›</a:t>
            </a:fld>
            <a:endParaRPr lang="en-US"/>
          </a:p>
        </p:txBody>
      </p:sp>
    </p:spTree>
    <p:extLst>
      <p:ext uri="{BB962C8B-B14F-4D97-AF65-F5344CB8AC3E}">
        <p14:creationId xmlns:p14="http://schemas.microsoft.com/office/powerpoint/2010/main" val="215220335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15CDA-825D-4C36-9A68-0CDF7C2BC4C5}"/>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29FC55A3-49FF-4CEF-AF93-DE50873822D6}"/>
              </a:ext>
            </a:extLst>
          </p:cNvPr>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5365B8E-508B-4A10-B555-4C6756F4051F}"/>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E8697647-DB62-48B9-91A1-9AF8CFE0C636}"/>
              </a:ext>
            </a:extLst>
          </p:cNvPr>
          <p:cNvSpPr>
            <a:spLocks noGrp="1"/>
          </p:cNvSpPr>
          <p:nvPr>
            <p:ph type="dt" sz="half" idx="10"/>
          </p:nvPr>
        </p:nvSpPr>
        <p:spPr/>
        <p:txBody>
          <a:bodyPr/>
          <a:lstStyle/>
          <a:p>
            <a:fld id="{43EB6DB1-3762-4EFC-B5CC-AD4013139066}" type="datetimeFigureOut">
              <a:rPr lang="en-US" smtClean="0"/>
              <a:t>12/12/2021</a:t>
            </a:fld>
            <a:endParaRPr lang="en-US"/>
          </a:p>
        </p:txBody>
      </p:sp>
      <p:sp>
        <p:nvSpPr>
          <p:cNvPr id="6" name="Footer Placeholder 5">
            <a:extLst>
              <a:ext uri="{FF2B5EF4-FFF2-40B4-BE49-F238E27FC236}">
                <a16:creationId xmlns:a16="http://schemas.microsoft.com/office/drawing/2014/main" id="{FAA068C4-F90C-4403-AC10-23A3C8A6B5C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80CFFE1-582A-4D1C-B06A-F0D239D14867}"/>
              </a:ext>
            </a:extLst>
          </p:cNvPr>
          <p:cNvSpPr>
            <a:spLocks noGrp="1"/>
          </p:cNvSpPr>
          <p:nvPr>
            <p:ph type="sldNum" sz="quarter" idx="12"/>
          </p:nvPr>
        </p:nvSpPr>
        <p:spPr/>
        <p:txBody>
          <a:bodyPr/>
          <a:lstStyle/>
          <a:p>
            <a:fld id="{ADFCF24F-ACF2-4F11-9D5B-26F9EC41F092}" type="slidenum">
              <a:rPr lang="en-US" smtClean="0"/>
              <a:t>‹#›</a:t>
            </a:fld>
            <a:endParaRPr lang="en-US"/>
          </a:p>
        </p:txBody>
      </p:sp>
    </p:spTree>
    <p:extLst>
      <p:ext uri="{BB962C8B-B14F-4D97-AF65-F5344CB8AC3E}">
        <p14:creationId xmlns:p14="http://schemas.microsoft.com/office/powerpoint/2010/main" val="137936092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6B7A1D-848D-449C-9308-31CD7D895C24}"/>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0C0F9788-B663-4F5F-B8B2-A6B36FFB24C5}"/>
              </a:ext>
            </a:extLst>
          </p:cNvPr>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FD695344-8922-4D3D-80CE-A78F12F17C88}"/>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DDA44080-3DAE-48F1-B1E7-6D2B0A7974EA}"/>
              </a:ext>
            </a:extLst>
          </p:cNvPr>
          <p:cNvSpPr>
            <a:spLocks noGrp="1"/>
          </p:cNvSpPr>
          <p:nvPr>
            <p:ph type="dt" sz="half" idx="10"/>
          </p:nvPr>
        </p:nvSpPr>
        <p:spPr/>
        <p:txBody>
          <a:bodyPr/>
          <a:lstStyle/>
          <a:p>
            <a:fld id="{43EB6DB1-3762-4EFC-B5CC-AD4013139066}" type="datetimeFigureOut">
              <a:rPr lang="en-US" smtClean="0"/>
              <a:t>12/12/2021</a:t>
            </a:fld>
            <a:endParaRPr lang="en-US"/>
          </a:p>
        </p:txBody>
      </p:sp>
      <p:sp>
        <p:nvSpPr>
          <p:cNvPr id="6" name="Footer Placeholder 5">
            <a:extLst>
              <a:ext uri="{FF2B5EF4-FFF2-40B4-BE49-F238E27FC236}">
                <a16:creationId xmlns:a16="http://schemas.microsoft.com/office/drawing/2014/main" id="{46D89CAB-D61A-4E67-9D92-D3CF7BE85DB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E227941-0869-4262-9858-B2A157B51709}"/>
              </a:ext>
            </a:extLst>
          </p:cNvPr>
          <p:cNvSpPr>
            <a:spLocks noGrp="1"/>
          </p:cNvSpPr>
          <p:nvPr>
            <p:ph type="sldNum" sz="quarter" idx="12"/>
          </p:nvPr>
        </p:nvSpPr>
        <p:spPr/>
        <p:txBody>
          <a:bodyPr/>
          <a:lstStyle/>
          <a:p>
            <a:fld id="{ADFCF24F-ACF2-4F11-9D5B-26F9EC41F092}" type="slidenum">
              <a:rPr lang="en-US" smtClean="0"/>
              <a:t>‹#›</a:t>
            </a:fld>
            <a:endParaRPr lang="en-US"/>
          </a:p>
        </p:txBody>
      </p:sp>
    </p:spTree>
    <p:extLst>
      <p:ext uri="{BB962C8B-B14F-4D97-AF65-F5344CB8AC3E}">
        <p14:creationId xmlns:p14="http://schemas.microsoft.com/office/powerpoint/2010/main" val="169893646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F1617-975E-4887-9ED2-1013875FA47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565F3F5-CA45-4160-A046-04C75CD3488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95BAC29-6A74-4B31-A2D9-E87D71BC21E5}"/>
              </a:ext>
            </a:extLst>
          </p:cNvPr>
          <p:cNvSpPr>
            <a:spLocks noGrp="1"/>
          </p:cNvSpPr>
          <p:nvPr>
            <p:ph type="dt" sz="half" idx="10"/>
          </p:nvPr>
        </p:nvSpPr>
        <p:spPr/>
        <p:txBody>
          <a:bodyPr/>
          <a:lstStyle/>
          <a:p>
            <a:fld id="{43EB6DB1-3762-4EFC-B5CC-AD4013139066}" type="datetimeFigureOut">
              <a:rPr lang="en-US" smtClean="0"/>
              <a:t>12/12/2021</a:t>
            </a:fld>
            <a:endParaRPr lang="en-US"/>
          </a:p>
        </p:txBody>
      </p:sp>
      <p:sp>
        <p:nvSpPr>
          <p:cNvPr id="5" name="Footer Placeholder 4">
            <a:extLst>
              <a:ext uri="{FF2B5EF4-FFF2-40B4-BE49-F238E27FC236}">
                <a16:creationId xmlns:a16="http://schemas.microsoft.com/office/drawing/2014/main" id="{2F86BD8F-ADD4-47FB-8108-1E1A7E653C1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6A2DEA-B7FE-465E-A028-2952B64D2202}"/>
              </a:ext>
            </a:extLst>
          </p:cNvPr>
          <p:cNvSpPr>
            <a:spLocks noGrp="1"/>
          </p:cNvSpPr>
          <p:nvPr>
            <p:ph type="sldNum" sz="quarter" idx="12"/>
          </p:nvPr>
        </p:nvSpPr>
        <p:spPr/>
        <p:txBody>
          <a:bodyPr/>
          <a:lstStyle/>
          <a:p>
            <a:fld id="{ADFCF24F-ACF2-4F11-9D5B-26F9EC41F092}" type="slidenum">
              <a:rPr lang="en-US" smtClean="0"/>
              <a:t>‹#›</a:t>
            </a:fld>
            <a:endParaRPr lang="en-US"/>
          </a:p>
        </p:txBody>
      </p:sp>
    </p:spTree>
    <p:extLst>
      <p:ext uri="{BB962C8B-B14F-4D97-AF65-F5344CB8AC3E}">
        <p14:creationId xmlns:p14="http://schemas.microsoft.com/office/powerpoint/2010/main" val="341213489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E6BEADA-A2E0-4DF4-9456-7E550200A9F7}"/>
              </a:ext>
            </a:extLst>
          </p:cNvPr>
          <p:cNvSpPr>
            <a:spLocks noGrp="1"/>
          </p:cNvSpPr>
          <p:nvPr>
            <p:ph type="title" orient="vert"/>
          </p:nvPr>
        </p:nvSpPr>
        <p:spPr>
          <a:xfrm>
            <a:off x="6543675" y="273844"/>
            <a:ext cx="1971675" cy="4358879"/>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F43E5BD-749B-4B12-BC15-E8407679FEC8}"/>
              </a:ext>
            </a:extLst>
          </p:cNvPr>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50358C7-5B15-458F-9310-5419F0BC8494}"/>
              </a:ext>
            </a:extLst>
          </p:cNvPr>
          <p:cNvSpPr>
            <a:spLocks noGrp="1"/>
          </p:cNvSpPr>
          <p:nvPr>
            <p:ph type="dt" sz="half" idx="10"/>
          </p:nvPr>
        </p:nvSpPr>
        <p:spPr/>
        <p:txBody>
          <a:bodyPr/>
          <a:lstStyle/>
          <a:p>
            <a:fld id="{43EB6DB1-3762-4EFC-B5CC-AD4013139066}" type="datetimeFigureOut">
              <a:rPr lang="en-US" smtClean="0"/>
              <a:t>12/12/2021</a:t>
            </a:fld>
            <a:endParaRPr lang="en-US"/>
          </a:p>
        </p:txBody>
      </p:sp>
      <p:sp>
        <p:nvSpPr>
          <p:cNvPr id="5" name="Footer Placeholder 4">
            <a:extLst>
              <a:ext uri="{FF2B5EF4-FFF2-40B4-BE49-F238E27FC236}">
                <a16:creationId xmlns:a16="http://schemas.microsoft.com/office/drawing/2014/main" id="{80FB098D-1EDB-4DA3-AFB9-FE0025C5672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603118-B3DD-41E6-B939-40D91751C195}"/>
              </a:ext>
            </a:extLst>
          </p:cNvPr>
          <p:cNvSpPr>
            <a:spLocks noGrp="1"/>
          </p:cNvSpPr>
          <p:nvPr>
            <p:ph type="sldNum" sz="quarter" idx="12"/>
          </p:nvPr>
        </p:nvSpPr>
        <p:spPr/>
        <p:txBody>
          <a:bodyPr/>
          <a:lstStyle/>
          <a:p>
            <a:fld id="{ADFCF24F-ACF2-4F11-9D5B-26F9EC41F092}" type="slidenum">
              <a:rPr lang="en-US" smtClean="0"/>
              <a:t>‹#›</a:t>
            </a:fld>
            <a:endParaRPr lang="en-US"/>
          </a:p>
        </p:txBody>
      </p:sp>
    </p:spTree>
    <p:extLst>
      <p:ext uri="{BB962C8B-B14F-4D97-AF65-F5344CB8AC3E}">
        <p14:creationId xmlns:p14="http://schemas.microsoft.com/office/powerpoint/2010/main" val="19133717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12/12/2021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12/12/2021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8171" y="102393"/>
            <a:ext cx="8076896" cy="763525"/>
          </a:xfrm>
        </p:spPr>
        <p:txBody>
          <a:bodyPr>
            <a:normAutofit/>
          </a:bodyPr>
          <a:lstStyle>
            <a:lvl1pPr algn="l">
              <a:defRPr sz="3600" baseline="0">
                <a:solidFill>
                  <a:srgbClr val="002060"/>
                </a:solidFill>
                <a:effectLst>
                  <a:outerShdw blurRad="50800" dist="38100" dir="2700000" algn="tl" rotWithShape="0">
                    <a:prstClr val="black">
                      <a:alpha val="40000"/>
                    </a:prstClr>
                  </a:outerShdw>
                </a:effectLst>
              </a:defRPr>
            </a:lvl1pPr>
          </a:lstStyle>
          <a:p>
            <a:r>
              <a:rPr lang="en-US"/>
              <a:t>Click to edit Master title style</a:t>
            </a:r>
            <a:endParaRPr lang="en-US" dirty="0"/>
          </a:p>
        </p:txBody>
      </p:sp>
      <p:sp>
        <p:nvSpPr>
          <p:cNvPr id="3" name="Text Placeholder 2"/>
          <p:cNvSpPr>
            <a:spLocks noGrp="1"/>
          </p:cNvSpPr>
          <p:nvPr>
            <p:ph type="body" idx="1"/>
          </p:nvPr>
        </p:nvSpPr>
        <p:spPr>
          <a:xfrm>
            <a:off x="536879" y="1655520"/>
            <a:ext cx="4040188" cy="479822"/>
          </a:xfrm>
        </p:spPr>
        <p:txBody>
          <a:bodyPr anchor="b"/>
          <a:lstStyle>
            <a:lvl1pPr marL="0" indent="0" algn="ctr">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36879" y="2127917"/>
            <a:ext cx="4040188" cy="2276294"/>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572000" y="1655520"/>
            <a:ext cx="4041775" cy="479822"/>
          </a:xfrm>
        </p:spPr>
        <p:txBody>
          <a:bodyPr anchor="b"/>
          <a:lstStyle>
            <a:lvl1pPr marL="0" indent="0" algn="ctr">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572000" y="2127917"/>
            <a:ext cx="4041775" cy="2276294"/>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3074F12-AA26-4AC8-9962-C36BB8F32554}" type="datetimeFigureOut">
              <a:rPr lang="en-US" smtClean="0"/>
              <a:pPr/>
              <a:t>12/12/2021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12/12/2021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12/12/2021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12/12/2021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5.pn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12/12/2021</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id="{11E867DF-3DCA-4725-94F0-F2B6BD747A82}"/>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43720DE5-19ED-441E-BB54-D8E6900A0CE4}"/>
              </a:ext>
            </a:extLst>
          </p:cNvPr>
          <p:cNvSpPr>
            <a:spLocks noGrp="1" noChangeArrowheads="1"/>
          </p:cNvSpPr>
          <p:nvPr>
            <p:ph type="title"/>
          </p:nvPr>
        </p:nvSpPr>
        <p:spPr bwMode="auto">
          <a:xfrm>
            <a:off x="457200" y="205979"/>
            <a:ext cx="8229600" cy="857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1F6C9D51-2532-4FCB-8E72-8F43C652ED8A}"/>
              </a:ext>
            </a:extLst>
          </p:cNvPr>
          <p:cNvSpPr>
            <a:spLocks noGrp="1" noChangeArrowheads="1"/>
          </p:cNvSpPr>
          <p:nvPr>
            <p:ph type="body" idx="1"/>
          </p:nvPr>
        </p:nvSpPr>
        <p:spPr bwMode="auto">
          <a:xfrm>
            <a:off x="457200" y="1200151"/>
            <a:ext cx="8229600" cy="33944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a:extLst>
              <a:ext uri="{FF2B5EF4-FFF2-40B4-BE49-F238E27FC236}">
                <a16:creationId xmlns:a16="http://schemas.microsoft.com/office/drawing/2014/main" id="{DC7FEF90-D8A3-4181-9804-54B721269E04}"/>
              </a:ext>
            </a:extLst>
          </p:cNvPr>
          <p:cNvSpPr>
            <a:spLocks noGrp="1" noChangeArrowheads="1"/>
          </p:cNvSpPr>
          <p:nvPr>
            <p:ph type="dt" sz="half" idx="2"/>
          </p:nvPr>
        </p:nvSpPr>
        <p:spPr bwMode="auto">
          <a:xfrm>
            <a:off x="457200" y="4683919"/>
            <a:ext cx="2133600" cy="357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050"/>
            </a:lvl1pPr>
          </a:lstStyle>
          <a:p>
            <a:endParaRPr lang="en-US" altLang="en-US"/>
          </a:p>
        </p:txBody>
      </p:sp>
      <p:sp>
        <p:nvSpPr>
          <p:cNvPr id="1029" name="Rectangle 5">
            <a:extLst>
              <a:ext uri="{FF2B5EF4-FFF2-40B4-BE49-F238E27FC236}">
                <a16:creationId xmlns:a16="http://schemas.microsoft.com/office/drawing/2014/main" id="{8BA43090-1064-460E-A34C-A37B3A4D0860}"/>
              </a:ext>
            </a:extLst>
          </p:cNvPr>
          <p:cNvSpPr>
            <a:spLocks noGrp="1" noChangeArrowheads="1"/>
          </p:cNvSpPr>
          <p:nvPr>
            <p:ph type="ftr" sz="quarter" idx="3"/>
          </p:nvPr>
        </p:nvSpPr>
        <p:spPr bwMode="auto">
          <a:xfrm>
            <a:off x="3124200" y="4683919"/>
            <a:ext cx="2895600" cy="357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050"/>
            </a:lvl1pPr>
          </a:lstStyle>
          <a:p>
            <a:endParaRPr lang="en-US" altLang="en-US"/>
          </a:p>
        </p:txBody>
      </p:sp>
      <p:sp>
        <p:nvSpPr>
          <p:cNvPr id="1030" name="Rectangle 6">
            <a:extLst>
              <a:ext uri="{FF2B5EF4-FFF2-40B4-BE49-F238E27FC236}">
                <a16:creationId xmlns:a16="http://schemas.microsoft.com/office/drawing/2014/main" id="{8883F950-7340-4618-8488-312BE1211C3E}"/>
              </a:ext>
            </a:extLst>
          </p:cNvPr>
          <p:cNvSpPr>
            <a:spLocks noGrp="1" noChangeArrowheads="1"/>
          </p:cNvSpPr>
          <p:nvPr>
            <p:ph type="sldNum" sz="quarter" idx="4"/>
          </p:nvPr>
        </p:nvSpPr>
        <p:spPr bwMode="auto">
          <a:xfrm>
            <a:off x="6553200" y="4683919"/>
            <a:ext cx="2133600" cy="357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050"/>
            </a:lvl1pPr>
          </a:lstStyle>
          <a:p>
            <a:fld id="{8F6C5AAE-8CFC-4D98-B5E6-A291CDE76BB6}" type="slidenum">
              <a:rPr lang="en-US" altLang="en-US"/>
              <a:pPr/>
              <a:t>‹#›</a:t>
            </a:fld>
            <a:endParaRPr lang="en-US" altLang="en-US"/>
          </a:p>
        </p:txBody>
      </p:sp>
      <p:pic>
        <p:nvPicPr>
          <p:cNvPr id="1031" name="Picture 7">
            <a:extLst>
              <a:ext uri="{FF2B5EF4-FFF2-40B4-BE49-F238E27FC236}">
                <a16:creationId xmlns:a16="http://schemas.microsoft.com/office/drawing/2014/main" id="{6A60E870-1288-46E0-B474-C709260D7016}"/>
              </a:ext>
            </a:extLst>
          </p:cNvPr>
          <p:cNvPicPr>
            <a:picLocks noChangeAspect="1" noChangeArrowheads="1"/>
          </p:cNvPicPr>
          <p:nvPr/>
        </p:nvPicPr>
        <p:blipFill>
          <a:blip r:embed="rId13">
            <a:extLst>
              <a:ext uri="{28A0092B-C50C-407E-A947-70E740481C1C}">
                <a14:useLocalDpi xmlns:a14="http://schemas.microsoft.com/office/drawing/2010/main"/>
              </a:ext>
            </a:extLst>
          </a:blip>
          <a:srcRect/>
          <a:stretch>
            <a:fillRect/>
          </a:stretch>
        </p:blipFill>
        <p:spPr bwMode="auto">
          <a:xfrm>
            <a:off x="0" y="0"/>
            <a:ext cx="9144000" cy="5143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7319241"/>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ransition advClick="0" advTm="301000"/>
  <p:txStyles>
    <p:titleStyle>
      <a:lvl1pPr algn="ctr" rtl="0" eaLnBrk="1" fontAlgn="base" hangingPunct="1">
        <a:spcBef>
          <a:spcPct val="0"/>
        </a:spcBef>
        <a:spcAft>
          <a:spcPct val="0"/>
        </a:spcAft>
        <a:defRPr sz="3300" kern="1200">
          <a:solidFill>
            <a:schemeClr val="tx2"/>
          </a:solidFill>
          <a:latin typeface="+mj-lt"/>
          <a:ea typeface="+mj-ea"/>
          <a:cs typeface="+mj-cs"/>
        </a:defRPr>
      </a:lvl1pPr>
      <a:lvl2pPr algn="ctr" rtl="0" eaLnBrk="1" fontAlgn="base" hangingPunct="1">
        <a:spcBef>
          <a:spcPct val="0"/>
        </a:spcBef>
        <a:spcAft>
          <a:spcPct val="0"/>
        </a:spcAft>
        <a:defRPr sz="3300">
          <a:solidFill>
            <a:schemeClr val="tx2"/>
          </a:solidFill>
          <a:latin typeface="Arial" panose="020B0604020202020204" pitchFamily="34" charset="0"/>
        </a:defRPr>
      </a:lvl2pPr>
      <a:lvl3pPr algn="ctr" rtl="0" eaLnBrk="1" fontAlgn="base" hangingPunct="1">
        <a:spcBef>
          <a:spcPct val="0"/>
        </a:spcBef>
        <a:spcAft>
          <a:spcPct val="0"/>
        </a:spcAft>
        <a:defRPr sz="3300">
          <a:solidFill>
            <a:schemeClr val="tx2"/>
          </a:solidFill>
          <a:latin typeface="Arial" panose="020B0604020202020204" pitchFamily="34" charset="0"/>
        </a:defRPr>
      </a:lvl3pPr>
      <a:lvl4pPr algn="ctr" rtl="0" eaLnBrk="1" fontAlgn="base" hangingPunct="1">
        <a:spcBef>
          <a:spcPct val="0"/>
        </a:spcBef>
        <a:spcAft>
          <a:spcPct val="0"/>
        </a:spcAft>
        <a:defRPr sz="3300">
          <a:solidFill>
            <a:schemeClr val="tx2"/>
          </a:solidFill>
          <a:latin typeface="Arial" panose="020B0604020202020204" pitchFamily="34" charset="0"/>
        </a:defRPr>
      </a:lvl4pPr>
      <a:lvl5pPr algn="ctr" rtl="0" eaLnBrk="1" fontAlgn="base" hangingPunct="1">
        <a:spcBef>
          <a:spcPct val="0"/>
        </a:spcBef>
        <a:spcAft>
          <a:spcPct val="0"/>
        </a:spcAft>
        <a:defRPr sz="3300">
          <a:solidFill>
            <a:schemeClr val="tx2"/>
          </a:solidFill>
          <a:latin typeface="Arial" panose="020B0604020202020204" pitchFamily="34" charset="0"/>
        </a:defRPr>
      </a:lvl5pPr>
      <a:lvl6pPr marL="342900" algn="ctr" rtl="0" eaLnBrk="1" fontAlgn="base" hangingPunct="1">
        <a:spcBef>
          <a:spcPct val="0"/>
        </a:spcBef>
        <a:spcAft>
          <a:spcPct val="0"/>
        </a:spcAft>
        <a:defRPr sz="3300">
          <a:solidFill>
            <a:schemeClr val="tx2"/>
          </a:solidFill>
          <a:latin typeface="Arial" panose="020B0604020202020204" pitchFamily="34" charset="0"/>
        </a:defRPr>
      </a:lvl6pPr>
      <a:lvl7pPr marL="685800" algn="ctr" rtl="0" eaLnBrk="1" fontAlgn="base" hangingPunct="1">
        <a:spcBef>
          <a:spcPct val="0"/>
        </a:spcBef>
        <a:spcAft>
          <a:spcPct val="0"/>
        </a:spcAft>
        <a:defRPr sz="3300">
          <a:solidFill>
            <a:schemeClr val="tx2"/>
          </a:solidFill>
          <a:latin typeface="Arial" panose="020B0604020202020204" pitchFamily="34" charset="0"/>
        </a:defRPr>
      </a:lvl7pPr>
      <a:lvl8pPr marL="1028700" algn="ctr" rtl="0" eaLnBrk="1" fontAlgn="base" hangingPunct="1">
        <a:spcBef>
          <a:spcPct val="0"/>
        </a:spcBef>
        <a:spcAft>
          <a:spcPct val="0"/>
        </a:spcAft>
        <a:defRPr sz="3300">
          <a:solidFill>
            <a:schemeClr val="tx2"/>
          </a:solidFill>
          <a:latin typeface="Arial" panose="020B0604020202020204" pitchFamily="34" charset="0"/>
        </a:defRPr>
      </a:lvl8pPr>
      <a:lvl9pPr marL="1371600" algn="ctr" rtl="0" eaLnBrk="1" fontAlgn="base" hangingPunct="1">
        <a:spcBef>
          <a:spcPct val="0"/>
        </a:spcBef>
        <a:spcAft>
          <a:spcPct val="0"/>
        </a:spcAft>
        <a:defRPr sz="3300">
          <a:solidFill>
            <a:schemeClr val="tx2"/>
          </a:solidFill>
          <a:latin typeface="Arial" panose="020B0604020202020204" pitchFamily="34" charset="0"/>
        </a:defRPr>
      </a:lvl9pPr>
    </p:titleStyle>
    <p:bodyStyle>
      <a:lvl1pPr marL="257175" indent="-257175" algn="l" rtl="0" eaLnBrk="1" fontAlgn="base" hangingPunct="1">
        <a:spcBef>
          <a:spcPct val="20000"/>
        </a:spcBef>
        <a:spcAft>
          <a:spcPct val="0"/>
        </a:spcAft>
        <a:buChar char="•"/>
        <a:defRPr sz="2400" kern="1200">
          <a:solidFill>
            <a:schemeClr val="tx1"/>
          </a:solidFill>
          <a:latin typeface="+mn-lt"/>
          <a:ea typeface="+mn-ea"/>
          <a:cs typeface="+mn-cs"/>
        </a:defRPr>
      </a:lvl1pPr>
      <a:lvl2pPr marL="557213" indent="-214313" algn="l" rtl="0" eaLnBrk="1" fontAlgn="base" hangingPunct="1">
        <a:spcBef>
          <a:spcPct val="20000"/>
        </a:spcBef>
        <a:spcAft>
          <a:spcPct val="0"/>
        </a:spcAft>
        <a:buChar char="–"/>
        <a:defRPr sz="2100" kern="1200">
          <a:solidFill>
            <a:schemeClr val="tx1"/>
          </a:solidFill>
          <a:latin typeface="+mn-lt"/>
          <a:ea typeface="+mn-ea"/>
          <a:cs typeface="+mn-cs"/>
        </a:defRPr>
      </a:lvl2pPr>
      <a:lvl3pPr marL="857250" indent="-171450" algn="l" rtl="0" eaLnBrk="1" fontAlgn="base" hangingPunct="1">
        <a:spcBef>
          <a:spcPct val="20000"/>
        </a:spcBef>
        <a:spcAft>
          <a:spcPct val="0"/>
        </a:spcAft>
        <a:buChar char="•"/>
        <a:defRPr sz="1800" kern="1200">
          <a:solidFill>
            <a:schemeClr val="tx1"/>
          </a:solidFill>
          <a:latin typeface="+mn-lt"/>
          <a:ea typeface="+mn-ea"/>
          <a:cs typeface="+mn-cs"/>
        </a:defRPr>
      </a:lvl3pPr>
      <a:lvl4pPr marL="1200150" indent="-171450" algn="l" rtl="0" eaLnBrk="1" fontAlgn="base" hangingPunct="1">
        <a:spcBef>
          <a:spcPct val="20000"/>
        </a:spcBef>
        <a:spcAft>
          <a:spcPct val="0"/>
        </a:spcAft>
        <a:buChar char="–"/>
        <a:defRPr sz="1500" kern="1200">
          <a:solidFill>
            <a:schemeClr val="tx1"/>
          </a:solidFill>
          <a:latin typeface="+mn-lt"/>
          <a:ea typeface="+mn-ea"/>
          <a:cs typeface="+mn-cs"/>
        </a:defRPr>
      </a:lvl4pPr>
      <a:lvl5pPr marL="1543050" indent="-171450" algn="l" rtl="0" eaLnBrk="1" fontAlgn="base" hangingPunct="1">
        <a:spcBef>
          <a:spcPct val="20000"/>
        </a:spcBef>
        <a:spcAft>
          <a:spcPct val="0"/>
        </a:spcAft>
        <a:buChar char="»"/>
        <a:defRPr sz="15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2967421-F850-4E1D-8459-63E497CDF59D}"/>
              </a:ext>
            </a:extLst>
          </p:cNvPr>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0FA7B66-78EB-4867-8C78-B78F9575BE32}"/>
              </a:ext>
            </a:extLst>
          </p:cNvPr>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0341029-158F-4C49-AD09-37C5AB920DA9}"/>
              </a:ext>
            </a:extLst>
          </p:cNvPr>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43EB6DB1-3762-4EFC-B5CC-AD4013139066}" type="datetimeFigureOut">
              <a:rPr lang="en-US" smtClean="0"/>
              <a:t>12/12/2021</a:t>
            </a:fld>
            <a:endParaRPr lang="en-US"/>
          </a:p>
        </p:txBody>
      </p:sp>
      <p:sp>
        <p:nvSpPr>
          <p:cNvPr id="5" name="Footer Placeholder 4">
            <a:extLst>
              <a:ext uri="{FF2B5EF4-FFF2-40B4-BE49-F238E27FC236}">
                <a16:creationId xmlns:a16="http://schemas.microsoft.com/office/drawing/2014/main" id="{5F98F8A9-C7A5-4FC3-A3A9-E8FD6602223C}"/>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D2FA259-ACFE-48C4-87BE-7104615BFD35}"/>
              </a:ext>
            </a:extLst>
          </p:cNvPr>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ADFCF24F-ACF2-4F11-9D5B-26F9EC41F092}" type="slidenum">
              <a:rPr lang="en-US" smtClean="0"/>
              <a:t>‹#›</a:t>
            </a:fld>
            <a:endParaRPr lang="en-US"/>
          </a:p>
        </p:txBody>
      </p:sp>
    </p:spTree>
    <p:extLst>
      <p:ext uri="{BB962C8B-B14F-4D97-AF65-F5344CB8AC3E}">
        <p14:creationId xmlns:p14="http://schemas.microsoft.com/office/powerpoint/2010/main" val="3190977037"/>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slide" Target="slide3.xml"/><Relationship Id="rId7" Type="http://schemas.openxmlformats.org/officeDocument/2006/relationships/slide" Target="slide23.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slide" Target="slide16.xml"/><Relationship Id="rId5" Type="http://schemas.openxmlformats.org/officeDocument/2006/relationships/slide" Target="slide11.xml"/><Relationship Id="rId4" Type="http://schemas.openxmlformats.org/officeDocument/2006/relationships/slide" Target="slide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26.xml"/><Relationship Id="rId1" Type="http://schemas.openxmlformats.org/officeDocument/2006/relationships/slideLayout" Target="../slideLayouts/slideLayout19.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 Id="rId9" Type="http://schemas.openxmlformats.org/officeDocument/2006/relationships/image" Target="../media/image1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8" Type="http://schemas.openxmlformats.org/officeDocument/2006/relationships/hyperlink" Target="https://www.geeksforgeeks.org/c-classes-and-objects/" TargetMode="External"/><Relationship Id="rId3" Type="http://schemas.openxmlformats.org/officeDocument/2006/relationships/hyperlink" Target="https://learn.sparkfun.com/tutorials/data-types-in-arduino/all" TargetMode="External"/><Relationship Id="rId7" Type="http://schemas.openxmlformats.org/officeDocument/2006/relationships/hyperlink" Target="http://mypractic.com/lesson-7-classes-in-c-language-for-arduino-button-as-an-object/" TargetMode="External"/><Relationship Id="rId2" Type="http://schemas.openxmlformats.org/officeDocument/2006/relationships/notesSlide" Target="../notesSlides/notesSlide29.xml"/><Relationship Id="rId1" Type="http://schemas.openxmlformats.org/officeDocument/2006/relationships/slideLayout" Target="../slideLayouts/slideLayout8.xml"/><Relationship Id="rId6" Type="http://schemas.openxmlformats.org/officeDocument/2006/relationships/hyperlink" Target="https://www.guru99.com/cpp-classes-objects.html" TargetMode="External"/><Relationship Id="rId5" Type="http://schemas.openxmlformats.org/officeDocument/2006/relationships/hyperlink" Target="https://www.tutorialspoint.com/cplusplus/cpp_conditional_operator.htm" TargetMode="External"/><Relationship Id="rId10" Type="http://schemas.openxmlformats.org/officeDocument/2006/relationships/image" Target="../media/image7.png"/><Relationship Id="rId4" Type="http://schemas.openxmlformats.org/officeDocument/2006/relationships/hyperlink" Target="http://users.ece.utexas.edu/~valvano/embed/chap3/chap3.htm" TargetMode="External"/><Relationship Id="rId9" Type="http://schemas.openxmlformats.org/officeDocument/2006/relationships/hyperlink" Target="http://paulmurraycbr.github.io/ArduinoTheOOWay.html"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9528" y="817551"/>
            <a:ext cx="6260905" cy="1296084"/>
          </a:xfrm>
        </p:spPr>
        <p:txBody>
          <a:bodyPr>
            <a:noAutofit/>
          </a:bodyPr>
          <a:lstStyle/>
          <a:p>
            <a:r>
              <a:rPr lang="en-US" sz="2800" dirty="0"/>
              <a:t>Arduino</a:t>
            </a:r>
            <a:br>
              <a:rPr lang="en-US" sz="2800" dirty="0"/>
            </a:br>
            <a:r>
              <a:rPr lang="en-US" sz="2800" dirty="0"/>
              <a:t>Class Programming</a:t>
            </a:r>
            <a:br>
              <a:rPr lang="en-US" sz="2800" dirty="0"/>
            </a:br>
            <a:r>
              <a:rPr lang="en-US" sz="2800" dirty="0"/>
              <a:t>with Examples</a:t>
            </a:r>
          </a:p>
        </p:txBody>
      </p:sp>
      <p:sp>
        <p:nvSpPr>
          <p:cNvPr id="5" name="Subtitle 4">
            <a:extLst>
              <a:ext uri="{FF2B5EF4-FFF2-40B4-BE49-F238E27FC236}">
                <a16:creationId xmlns:a16="http://schemas.microsoft.com/office/drawing/2014/main" id="{8FE3DC35-3C64-4660-A8CC-530FC89DB7C0}"/>
              </a:ext>
            </a:extLst>
          </p:cNvPr>
          <p:cNvSpPr>
            <a:spLocks noGrp="1"/>
          </p:cNvSpPr>
          <p:nvPr>
            <p:ph type="subTitle" idx="1"/>
          </p:nvPr>
        </p:nvSpPr>
        <p:spPr>
          <a:xfrm>
            <a:off x="203200" y="2381708"/>
            <a:ext cx="2514599" cy="380084"/>
          </a:xfrm>
          <a:solidFill>
            <a:schemeClr val="accent6">
              <a:lumMod val="75000"/>
            </a:schemeClr>
          </a:solidFill>
        </p:spPr>
        <p:txBody>
          <a:bodyPr anchor="ctr" anchorCtr="0">
            <a:normAutofit fontScale="77500" lnSpcReduction="20000"/>
          </a:bodyPr>
          <a:lstStyle/>
          <a:p>
            <a:r>
              <a:rPr lang="en-US" dirty="0">
                <a:solidFill>
                  <a:schemeClr val="tx1"/>
                </a:solidFill>
              </a:rPr>
              <a:t>Part 1: Introduction</a:t>
            </a:r>
          </a:p>
        </p:txBody>
      </p:sp>
      <p:sp>
        <p:nvSpPr>
          <p:cNvPr id="4" name="Subtitle 4">
            <a:extLst>
              <a:ext uri="{FF2B5EF4-FFF2-40B4-BE49-F238E27FC236}">
                <a16:creationId xmlns:a16="http://schemas.microsoft.com/office/drawing/2014/main" id="{D59EB138-533B-419C-90C5-50F424F49BB0}"/>
              </a:ext>
            </a:extLst>
          </p:cNvPr>
          <p:cNvSpPr txBox="1">
            <a:spLocks/>
          </p:cNvSpPr>
          <p:nvPr/>
        </p:nvSpPr>
        <p:spPr>
          <a:xfrm>
            <a:off x="203200" y="3754449"/>
            <a:ext cx="2903531" cy="1143000"/>
          </a:xfrm>
          <a:prstGeom prst="rect">
            <a:avLst/>
          </a:prstGeom>
        </p:spPr>
        <p:txBody>
          <a:bodyPr vert="horz" lIns="91440" tIns="45720" rIns="91440" bIns="45720" rtlCol="0">
            <a:normAutofit/>
          </a:bodyPr>
          <a:lstStyle>
            <a:lvl1pPr marL="0" indent="0" algn="l" defTabSz="914400" rtl="0" eaLnBrk="1" latinLnBrk="0" hangingPunct="1">
              <a:spcBef>
                <a:spcPct val="20000"/>
              </a:spcBef>
              <a:buFont typeface="Arial" pitchFamily="34" charset="0"/>
              <a:buNone/>
              <a:defRPr sz="2800" b="0" i="0" kern="1200">
                <a:solidFill>
                  <a:schemeClr val="bg1"/>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dirty="0"/>
              <a:t>Alan Lomax</a:t>
            </a:r>
          </a:p>
          <a:p>
            <a:r>
              <a:rPr lang="en-US" sz="1400" dirty="0"/>
              <a:t>M8640</a:t>
            </a:r>
          </a:p>
        </p:txBody>
      </p:sp>
      <p:pic>
        <p:nvPicPr>
          <p:cNvPr id="6" name="Picture 2" descr="MERG Logo">
            <a:extLst>
              <a:ext uri="{FF2B5EF4-FFF2-40B4-BE49-F238E27FC236}">
                <a16:creationId xmlns:a16="http://schemas.microsoft.com/office/drawing/2014/main" id="{6652F61E-6C19-4335-BD79-B5C751A7C66C}"/>
              </a:ext>
            </a:extLst>
          </p:cNvPr>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203200" y="55084"/>
            <a:ext cx="1940824" cy="76246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69DEE34C-FA43-48F9-99DE-C77795D449FE}"/>
              </a:ext>
            </a:extLst>
          </p:cNvPr>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7848600" y="4583336"/>
            <a:ext cx="1028700" cy="457771"/>
          </a:xfrm>
          <a:prstGeom prst="rect">
            <a:avLst/>
          </a:prstGeom>
        </p:spPr>
      </p:pic>
    </p:spTree>
    <p:extLst>
      <p:ext uri="{BB962C8B-B14F-4D97-AF65-F5344CB8AC3E}">
        <p14:creationId xmlns:p14="http://schemas.microsoft.com/office/powerpoint/2010/main" val="363920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89627" y="57150"/>
            <a:ext cx="7016194" cy="763525"/>
          </a:xfrm>
        </p:spPr>
        <p:txBody>
          <a:bodyPr>
            <a:normAutofit/>
          </a:bodyPr>
          <a:lstStyle/>
          <a:p>
            <a:r>
              <a:rPr lang="en-US" dirty="0"/>
              <a:t>Types and Structures</a:t>
            </a:r>
          </a:p>
        </p:txBody>
      </p:sp>
      <p:sp>
        <p:nvSpPr>
          <p:cNvPr id="5" name="Content Placeholder 4"/>
          <p:cNvSpPr>
            <a:spLocks noGrp="1"/>
          </p:cNvSpPr>
          <p:nvPr>
            <p:ph idx="1"/>
          </p:nvPr>
        </p:nvSpPr>
        <p:spPr>
          <a:xfrm>
            <a:off x="189627" y="923260"/>
            <a:ext cx="7467600" cy="1127188"/>
          </a:xfrm>
        </p:spPr>
        <p:txBody>
          <a:bodyPr>
            <a:noAutofit/>
          </a:bodyPr>
          <a:lstStyle/>
          <a:p>
            <a:pPr marL="0" indent="0">
              <a:buNone/>
            </a:pPr>
            <a:r>
              <a:rPr lang="en-US" sz="2400" dirty="0"/>
              <a:t>In a recent MERG Arduino SIG meeting Chris Sharp gave a presentation on structures and in particular he was focusing on a Servo structure he designed. </a:t>
            </a:r>
          </a:p>
        </p:txBody>
      </p:sp>
      <p:pic>
        <p:nvPicPr>
          <p:cNvPr id="6" name="Picture 5">
            <a:extLst>
              <a:ext uri="{FF2B5EF4-FFF2-40B4-BE49-F238E27FC236}">
                <a16:creationId xmlns:a16="http://schemas.microsoft.com/office/drawing/2014/main" id="{9765B5E1-D501-4FB5-903E-12C3DF9EB734}"/>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7848600" y="4583336"/>
            <a:ext cx="1028700" cy="457771"/>
          </a:xfrm>
          <a:prstGeom prst="rect">
            <a:avLst/>
          </a:prstGeom>
        </p:spPr>
      </p:pic>
      <p:sp>
        <p:nvSpPr>
          <p:cNvPr id="7" name="TextBox 6">
            <a:extLst>
              <a:ext uri="{FF2B5EF4-FFF2-40B4-BE49-F238E27FC236}">
                <a16:creationId xmlns:a16="http://schemas.microsoft.com/office/drawing/2014/main" id="{19D66F76-2754-49ED-BDEF-1A054A80D636}"/>
              </a:ext>
            </a:extLst>
          </p:cNvPr>
          <p:cNvSpPr txBox="1"/>
          <p:nvPr/>
        </p:nvSpPr>
        <p:spPr>
          <a:xfrm>
            <a:off x="189627" y="2332245"/>
            <a:ext cx="7391400" cy="1064419"/>
          </a:xfrm>
          <a:prstGeom prst="rect">
            <a:avLst/>
          </a:prstGeom>
        </p:spPr>
        <p:txBody>
          <a:bodyPr vert="horz" lIns="91440" tIns="45720" rIns="91440" bIns="45720" rtlCol="0">
            <a:normAutofit fontScale="92500" lnSpcReduction="10000"/>
          </a:bodyPr>
          <a:lstStyle>
            <a:lvl1pPr indent="0">
              <a:spcBef>
                <a:spcPct val="20000"/>
              </a:spcBef>
              <a:buFont typeface="Arial" pitchFamily="34" charset="0"/>
              <a:buNone/>
              <a:defRPr sz="2400"/>
            </a:lvl1pPr>
            <a:lvl2pPr marL="742950" indent="-285750">
              <a:spcBef>
                <a:spcPct val="20000"/>
              </a:spcBef>
              <a:buFont typeface="Arial" pitchFamily="34" charset="0"/>
              <a:buChar char="–"/>
              <a:defRPr sz="2800"/>
            </a:lvl2pPr>
            <a:lvl3pPr marL="1143000" indent="-228600">
              <a:spcBef>
                <a:spcPct val="20000"/>
              </a:spcBef>
              <a:buFont typeface="Arial" pitchFamily="34" charset="0"/>
              <a:buChar char="•"/>
              <a:defRPr sz="2400"/>
            </a:lvl3pPr>
            <a:lvl4pPr marL="1600200" indent="-228600">
              <a:spcBef>
                <a:spcPct val="20000"/>
              </a:spcBef>
              <a:buFont typeface="Arial" pitchFamily="34" charset="0"/>
              <a:buChar char="–"/>
              <a:defRPr sz="2000"/>
            </a:lvl4pPr>
            <a:lvl5pPr marL="2057400" indent="-228600">
              <a:spcBef>
                <a:spcPct val="20000"/>
              </a:spcBef>
              <a:buFont typeface="Arial" pitchFamily="34" charset="0"/>
              <a:buChar char="»"/>
              <a:defRPr sz="2000"/>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r>
              <a:rPr lang="en-US" dirty="0"/>
              <a:t>As the concept of structures was introduced it became  clear that at a high level the code would be easier to maintain and develop further. </a:t>
            </a:r>
          </a:p>
        </p:txBody>
      </p:sp>
      <p:sp>
        <p:nvSpPr>
          <p:cNvPr id="8" name="TextBox 7">
            <a:extLst>
              <a:ext uri="{FF2B5EF4-FFF2-40B4-BE49-F238E27FC236}">
                <a16:creationId xmlns:a16="http://schemas.microsoft.com/office/drawing/2014/main" id="{1E887C55-1F39-4F3F-ACAD-0BD5AF129604}"/>
              </a:ext>
            </a:extLst>
          </p:cNvPr>
          <p:cNvSpPr txBox="1"/>
          <p:nvPr/>
        </p:nvSpPr>
        <p:spPr>
          <a:xfrm>
            <a:off x="189627" y="3678462"/>
            <a:ext cx="7199392" cy="897730"/>
          </a:xfrm>
          <a:prstGeom prst="rect">
            <a:avLst/>
          </a:prstGeom>
        </p:spPr>
        <p:txBody>
          <a:bodyPr vert="horz" lIns="91440" tIns="45720" rIns="91440" bIns="45720" rtlCol="0">
            <a:normAutofit/>
          </a:bodyPr>
          <a:lstStyle>
            <a:defPPr>
              <a:defRPr lang="en-US"/>
            </a:defPPr>
            <a:lvl1pPr indent="0">
              <a:spcBef>
                <a:spcPct val="20000"/>
              </a:spcBef>
              <a:buFont typeface="Arial" pitchFamily="34" charset="0"/>
              <a:buNone/>
              <a:defRPr sz="2400"/>
            </a:lvl1pPr>
            <a:lvl2pPr marL="742950" indent="-285750">
              <a:spcBef>
                <a:spcPct val="20000"/>
              </a:spcBef>
              <a:buFont typeface="Arial" pitchFamily="34" charset="0"/>
              <a:buChar char="–"/>
              <a:defRPr sz="2800"/>
            </a:lvl2pPr>
            <a:lvl3pPr marL="1143000" indent="-228600">
              <a:spcBef>
                <a:spcPct val="20000"/>
              </a:spcBef>
              <a:buFont typeface="Arial" pitchFamily="34" charset="0"/>
              <a:buChar char="•"/>
              <a:defRPr sz="2400"/>
            </a:lvl3pPr>
            <a:lvl4pPr marL="1600200" indent="-228600">
              <a:spcBef>
                <a:spcPct val="20000"/>
              </a:spcBef>
              <a:buFont typeface="Arial" pitchFamily="34" charset="0"/>
              <a:buChar char="–"/>
              <a:defRPr sz="2000"/>
            </a:lvl4pPr>
            <a:lvl5pPr marL="2057400" indent="-228600">
              <a:spcBef>
                <a:spcPct val="20000"/>
              </a:spcBef>
              <a:buFont typeface="Arial" pitchFamily="34" charset="0"/>
              <a:buChar char="»"/>
              <a:defRPr sz="2000"/>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r>
              <a:rPr lang="en-US" dirty="0"/>
              <a:t>But also the ‘code complexity’ was still in plain view.</a:t>
            </a:r>
          </a:p>
          <a:p>
            <a:r>
              <a:rPr lang="en-US" dirty="0"/>
              <a:t>(It was in essence a reorganizing of existing code.)</a:t>
            </a:r>
          </a:p>
        </p:txBody>
      </p:sp>
    </p:spTree>
    <p:extLst>
      <p:ext uri="{BB962C8B-B14F-4D97-AF65-F5344CB8AC3E}">
        <p14:creationId xmlns:p14="http://schemas.microsoft.com/office/powerpoint/2010/main" val="940221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7" grpId="0"/>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E6CE25-34FB-4714-9DAA-1CEAE47154BE}"/>
              </a:ext>
            </a:extLst>
          </p:cNvPr>
          <p:cNvSpPr>
            <a:spLocks noGrp="1"/>
          </p:cNvSpPr>
          <p:nvPr>
            <p:ph type="title"/>
          </p:nvPr>
        </p:nvSpPr>
        <p:spPr>
          <a:xfrm>
            <a:off x="726386" y="2477690"/>
            <a:ext cx="8345486" cy="1846660"/>
          </a:xfrm>
        </p:spPr>
        <p:txBody>
          <a:bodyPr>
            <a:normAutofit/>
          </a:bodyPr>
          <a:lstStyle/>
          <a:p>
            <a:r>
              <a:rPr lang="en-US" dirty="0"/>
              <a:t>Basic Concepts</a:t>
            </a:r>
            <a:br>
              <a:rPr lang="en-US" dirty="0"/>
            </a:br>
            <a:r>
              <a:rPr lang="en-US" sz="2800" dirty="0"/>
              <a:t>- What is a Class ?</a:t>
            </a:r>
            <a:br>
              <a:rPr lang="en-US" sz="2800" dirty="0"/>
            </a:br>
            <a:r>
              <a:rPr lang="en-US" sz="2800" dirty="0"/>
              <a:t>- How does it work?</a:t>
            </a:r>
            <a:endParaRPr lang="en-US" dirty="0"/>
          </a:p>
        </p:txBody>
      </p:sp>
      <p:sp>
        <p:nvSpPr>
          <p:cNvPr id="5" name="Text Placeholder 4">
            <a:extLst>
              <a:ext uri="{FF2B5EF4-FFF2-40B4-BE49-F238E27FC236}">
                <a16:creationId xmlns:a16="http://schemas.microsoft.com/office/drawing/2014/main" id="{E0AB60C3-939D-43D0-812C-6CEDD6D880B3}"/>
              </a:ext>
            </a:extLst>
          </p:cNvPr>
          <p:cNvSpPr>
            <a:spLocks noGrp="1"/>
          </p:cNvSpPr>
          <p:nvPr>
            <p:ph type="body" idx="1"/>
          </p:nvPr>
        </p:nvSpPr>
        <p:spPr>
          <a:xfrm>
            <a:off x="722314" y="1352550"/>
            <a:ext cx="7772400" cy="1125140"/>
          </a:xfrm>
        </p:spPr>
        <p:txBody>
          <a:bodyPr/>
          <a:lstStyle/>
          <a:p>
            <a:r>
              <a:rPr lang="en-US" dirty="0"/>
              <a:t>Part 3</a:t>
            </a:r>
          </a:p>
        </p:txBody>
      </p:sp>
      <p:sp>
        <p:nvSpPr>
          <p:cNvPr id="6" name="Flowchart: Terminator 5">
            <a:extLst>
              <a:ext uri="{FF2B5EF4-FFF2-40B4-BE49-F238E27FC236}">
                <a16:creationId xmlns:a16="http://schemas.microsoft.com/office/drawing/2014/main" id="{E3FA23D5-9310-44B9-9820-82758247EB18}"/>
              </a:ext>
            </a:extLst>
          </p:cNvPr>
          <p:cNvSpPr/>
          <p:nvPr/>
        </p:nvSpPr>
        <p:spPr>
          <a:xfrm>
            <a:off x="7467600" y="4552950"/>
            <a:ext cx="1103376" cy="228600"/>
          </a:xfrm>
          <a:prstGeom prst="flowChartTerminator">
            <a:avLst/>
          </a:prstGeom>
          <a:solidFill>
            <a:schemeClr val="accent3">
              <a:lumMod val="20000"/>
              <a:lumOff val="80000"/>
            </a:schemeClr>
          </a:solid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hlinkClick r:id="rId3" action="ppaction://hlinksldjump"/>
              </a:rPr>
              <a:t>Back to Agenda</a:t>
            </a:r>
            <a:endParaRPr lang="en-US" sz="1000" dirty="0">
              <a:solidFill>
                <a:schemeClr val="tx1"/>
              </a:solidFill>
            </a:endParaRPr>
          </a:p>
        </p:txBody>
      </p:sp>
    </p:spTree>
    <p:extLst>
      <p:ext uri="{BB962C8B-B14F-4D97-AF65-F5344CB8AC3E}">
        <p14:creationId xmlns:p14="http://schemas.microsoft.com/office/powerpoint/2010/main" val="18319045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19002"/>
            <a:ext cx="7016194" cy="442913"/>
          </a:xfrm>
        </p:spPr>
        <p:txBody>
          <a:bodyPr>
            <a:normAutofit fontScale="90000"/>
          </a:bodyPr>
          <a:lstStyle/>
          <a:p>
            <a:r>
              <a:rPr lang="en-US" dirty="0"/>
              <a:t>New Concept: A software Class</a:t>
            </a:r>
          </a:p>
        </p:txBody>
      </p:sp>
      <p:pic>
        <p:nvPicPr>
          <p:cNvPr id="6" name="Picture 5">
            <a:extLst>
              <a:ext uri="{FF2B5EF4-FFF2-40B4-BE49-F238E27FC236}">
                <a16:creationId xmlns:a16="http://schemas.microsoft.com/office/drawing/2014/main" id="{9765B5E1-D501-4FB5-903E-12C3DF9EB734}"/>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7848600" y="4583336"/>
            <a:ext cx="1028700" cy="457771"/>
          </a:xfrm>
          <a:prstGeom prst="rect">
            <a:avLst/>
          </a:prstGeom>
        </p:spPr>
      </p:pic>
      <p:sp>
        <p:nvSpPr>
          <p:cNvPr id="7" name="TextBox 6">
            <a:extLst>
              <a:ext uri="{FF2B5EF4-FFF2-40B4-BE49-F238E27FC236}">
                <a16:creationId xmlns:a16="http://schemas.microsoft.com/office/drawing/2014/main" id="{1B2ED0A8-ADE2-4FB2-A43F-02E054B9B631}"/>
              </a:ext>
            </a:extLst>
          </p:cNvPr>
          <p:cNvSpPr txBox="1"/>
          <p:nvPr/>
        </p:nvSpPr>
        <p:spPr>
          <a:xfrm>
            <a:off x="457200" y="809009"/>
            <a:ext cx="5936455" cy="1015663"/>
          </a:xfrm>
          <a:prstGeom prst="rect">
            <a:avLst/>
          </a:prstGeom>
          <a:noFill/>
        </p:spPr>
        <p:txBody>
          <a:bodyPr wrap="square">
            <a:spAutoFit/>
          </a:bodyPr>
          <a:lstStyle/>
          <a:p>
            <a:r>
              <a:rPr lang="en-US" sz="2000" dirty="0"/>
              <a:t>Very similar to a struct{ } a Class can be thought of as a user defined type but the big difference is it hides the implementation details.</a:t>
            </a:r>
          </a:p>
        </p:txBody>
      </p:sp>
      <p:sp>
        <p:nvSpPr>
          <p:cNvPr id="8" name="TextBox 7">
            <a:extLst>
              <a:ext uri="{FF2B5EF4-FFF2-40B4-BE49-F238E27FC236}">
                <a16:creationId xmlns:a16="http://schemas.microsoft.com/office/drawing/2014/main" id="{6CD7AC3A-7004-4FF1-9701-1A152E0FD88D}"/>
              </a:ext>
            </a:extLst>
          </p:cNvPr>
          <p:cNvSpPr txBox="1"/>
          <p:nvPr/>
        </p:nvSpPr>
        <p:spPr>
          <a:xfrm>
            <a:off x="446642" y="1971766"/>
            <a:ext cx="6868557" cy="707886"/>
          </a:xfrm>
          <a:prstGeom prst="rect">
            <a:avLst/>
          </a:prstGeom>
          <a:noFill/>
        </p:spPr>
        <p:txBody>
          <a:bodyPr wrap="square">
            <a:spAutoFit/>
          </a:bodyPr>
          <a:lstStyle/>
          <a:p>
            <a:r>
              <a:rPr lang="en-US" sz="2000" dirty="0"/>
              <a:t>This also means it hides complexity. To </a:t>
            </a:r>
            <a:r>
              <a:rPr lang="en-US" sz="2000" b="1" dirty="0"/>
              <a:t>use</a:t>
            </a:r>
            <a:r>
              <a:rPr lang="en-US" sz="2000" dirty="0"/>
              <a:t> a class you don’t </a:t>
            </a:r>
            <a:r>
              <a:rPr lang="en-US" sz="2000" b="1" i="1" dirty="0"/>
              <a:t>need</a:t>
            </a:r>
            <a:r>
              <a:rPr lang="en-US" sz="2000" dirty="0"/>
              <a:t> to know the implementation details</a:t>
            </a:r>
          </a:p>
        </p:txBody>
      </p:sp>
      <p:sp>
        <p:nvSpPr>
          <p:cNvPr id="10" name="TextBox 9">
            <a:extLst>
              <a:ext uri="{FF2B5EF4-FFF2-40B4-BE49-F238E27FC236}">
                <a16:creationId xmlns:a16="http://schemas.microsoft.com/office/drawing/2014/main" id="{030A71FC-9A27-43BF-AF14-5AFAED79FFC0}"/>
              </a:ext>
            </a:extLst>
          </p:cNvPr>
          <p:cNvSpPr txBox="1"/>
          <p:nvPr/>
        </p:nvSpPr>
        <p:spPr>
          <a:xfrm>
            <a:off x="457200" y="2876550"/>
            <a:ext cx="6710363" cy="400110"/>
          </a:xfrm>
          <a:prstGeom prst="rect">
            <a:avLst/>
          </a:prstGeom>
          <a:noFill/>
        </p:spPr>
        <p:txBody>
          <a:bodyPr wrap="square">
            <a:spAutoFit/>
          </a:bodyPr>
          <a:lstStyle/>
          <a:p>
            <a:r>
              <a:rPr lang="en-US" sz="2000" dirty="0"/>
              <a:t>But we are MERG Arduino SIG and we want to know!</a:t>
            </a:r>
          </a:p>
        </p:txBody>
      </p:sp>
      <p:sp>
        <p:nvSpPr>
          <p:cNvPr id="14" name="TextBox 13">
            <a:extLst>
              <a:ext uri="{FF2B5EF4-FFF2-40B4-BE49-F238E27FC236}">
                <a16:creationId xmlns:a16="http://schemas.microsoft.com/office/drawing/2014/main" id="{050781F2-3182-4EDD-8268-895761138631}"/>
              </a:ext>
            </a:extLst>
          </p:cNvPr>
          <p:cNvSpPr txBox="1"/>
          <p:nvPr/>
        </p:nvSpPr>
        <p:spPr>
          <a:xfrm>
            <a:off x="446642" y="3473558"/>
            <a:ext cx="4586286" cy="369332"/>
          </a:xfrm>
          <a:prstGeom prst="rect">
            <a:avLst/>
          </a:prstGeom>
          <a:noFill/>
        </p:spPr>
        <p:txBody>
          <a:bodyPr wrap="square">
            <a:spAutoFit/>
          </a:bodyPr>
          <a:lstStyle/>
          <a:p>
            <a:pPr marL="0" indent="0">
              <a:buNone/>
            </a:pPr>
            <a:r>
              <a:rPr lang="en-US" sz="1800" dirty="0">
                <a:solidFill>
                  <a:schemeClr val="tx2">
                    <a:lumMod val="60000"/>
                    <a:lumOff val="40000"/>
                  </a:schemeClr>
                </a:solidFill>
              </a:rPr>
              <a:t>All of this to be covered …. So lets go!</a:t>
            </a:r>
          </a:p>
        </p:txBody>
      </p:sp>
    </p:spTree>
    <p:extLst>
      <p:ext uri="{BB962C8B-B14F-4D97-AF65-F5344CB8AC3E}">
        <p14:creationId xmlns:p14="http://schemas.microsoft.com/office/powerpoint/2010/main" val="9728023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1000"/>
                                        <p:tgtEl>
                                          <p:spTgt spid="10"/>
                                        </p:tgtEl>
                                      </p:cBhvr>
                                    </p:animEffect>
                                    <p:anim calcmode="lin" valueType="num">
                                      <p:cBhvr>
                                        <p:cTn id="22" dur="1000" fill="hold"/>
                                        <p:tgtEl>
                                          <p:spTgt spid="10"/>
                                        </p:tgtEl>
                                        <p:attrNameLst>
                                          <p:attrName>ppt_x</p:attrName>
                                        </p:attrNameLst>
                                      </p:cBhvr>
                                      <p:tavLst>
                                        <p:tav tm="0">
                                          <p:val>
                                            <p:strVal val="#ppt_x"/>
                                          </p:val>
                                        </p:tav>
                                        <p:tav tm="100000">
                                          <p:val>
                                            <p:strVal val="#ppt_x"/>
                                          </p:val>
                                        </p:tav>
                                      </p:tavLst>
                                    </p:anim>
                                    <p:anim calcmode="lin" valueType="num">
                                      <p:cBhvr>
                                        <p:cTn id="23"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fade">
                                      <p:cBhvr>
                                        <p:cTn id="28" dur="1000"/>
                                        <p:tgtEl>
                                          <p:spTgt spid="14"/>
                                        </p:tgtEl>
                                      </p:cBhvr>
                                    </p:animEffect>
                                    <p:anim calcmode="lin" valueType="num">
                                      <p:cBhvr>
                                        <p:cTn id="29" dur="1000" fill="hold"/>
                                        <p:tgtEl>
                                          <p:spTgt spid="14"/>
                                        </p:tgtEl>
                                        <p:attrNameLst>
                                          <p:attrName>ppt_x</p:attrName>
                                        </p:attrNameLst>
                                      </p:cBhvr>
                                      <p:tavLst>
                                        <p:tav tm="0">
                                          <p:val>
                                            <p:strVal val="#ppt_x"/>
                                          </p:val>
                                        </p:tav>
                                        <p:tav tm="100000">
                                          <p:val>
                                            <p:strVal val="#ppt_x"/>
                                          </p:val>
                                        </p:tav>
                                      </p:tavLst>
                                    </p:anim>
                                    <p:anim calcmode="lin" valueType="num">
                                      <p:cBhvr>
                                        <p:cTn id="30"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10" grpId="0"/>
      <p:bldP spid="1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74891" y="176620"/>
            <a:ext cx="7016194" cy="491885"/>
          </a:xfrm>
        </p:spPr>
        <p:txBody>
          <a:bodyPr>
            <a:normAutofit fontScale="90000"/>
          </a:bodyPr>
          <a:lstStyle/>
          <a:p>
            <a:r>
              <a:rPr lang="en-US" dirty="0"/>
              <a:t>Original to Struct{} to Class{}</a:t>
            </a:r>
          </a:p>
        </p:txBody>
      </p:sp>
      <p:pic>
        <p:nvPicPr>
          <p:cNvPr id="14" name="Picture 13">
            <a:extLst>
              <a:ext uri="{FF2B5EF4-FFF2-40B4-BE49-F238E27FC236}">
                <a16:creationId xmlns:a16="http://schemas.microsoft.com/office/drawing/2014/main" id="{62DE99C9-34E3-492F-8FE5-4D5AA673E5CD}"/>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7848600" y="4583336"/>
            <a:ext cx="1028700" cy="457771"/>
          </a:xfrm>
          <a:prstGeom prst="rect">
            <a:avLst/>
          </a:prstGeom>
        </p:spPr>
      </p:pic>
      <p:sp>
        <p:nvSpPr>
          <p:cNvPr id="16" name="Rectangle 15">
            <a:extLst>
              <a:ext uri="{FF2B5EF4-FFF2-40B4-BE49-F238E27FC236}">
                <a16:creationId xmlns:a16="http://schemas.microsoft.com/office/drawing/2014/main" id="{4E9C0BB2-9B7B-45BC-B57F-5AC8CBC809E4}"/>
              </a:ext>
            </a:extLst>
          </p:cNvPr>
          <p:cNvSpPr/>
          <p:nvPr/>
        </p:nvSpPr>
        <p:spPr>
          <a:xfrm>
            <a:off x="685800" y="1581150"/>
            <a:ext cx="1295400" cy="28956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Original code before struct{}</a:t>
            </a:r>
          </a:p>
        </p:txBody>
      </p:sp>
      <p:sp>
        <p:nvSpPr>
          <p:cNvPr id="20" name="Rectangle 19">
            <a:extLst>
              <a:ext uri="{FF2B5EF4-FFF2-40B4-BE49-F238E27FC236}">
                <a16:creationId xmlns:a16="http://schemas.microsoft.com/office/drawing/2014/main" id="{1F4A4600-7948-4B9E-8CBF-EEB710E70E8F}"/>
              </a:ext>
            </a:extLst>
          </p:cNvPr>
          <p:cNvSpPr/>
          <p:nvPr/>
        </p:nvSpPr>
        <p:spPr>
          <a:xfrm>
            <a:off x="3127248" y="1559052"/>
            <a:ext cx="1295400" cy="17526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Reorganized</a:t>
            </a:r>
          </a:p>
          <a:p>
            <a:pPr algn="ctr"/>
            <a:r>
              <a:rPr lang="en-US" sz="1400" dirty="0">
                <a:solidFill>
                  <a:schemeClr val="tx1"/>
                </a:solidFill>
              </a:rPr>
              <a:t>Code (Streamlined)</a:t>
            </a:r>
          </a:p>
        </p:txBody>
      </p:sp>
      <p:sp>
        <p:nvSpPr>
          <p:cNvPr id="31" name="Rectangle 30">
            <a:extLst>
              <a:ext uri="{FF2B5EF4-FFF2-40B4-BE49-F238E27FC236}">
                <a16:creationId xmlns:a16="http://schemas.microsoft.com/office/drawing/2014/main" id="{4205F3FC-19E9-4C51-8799-27A5DEE75313}"/>
              </a:ext>
            </a:extLst>
          </p:cNvPr>
          <p:cNvSpPr/>
          <p:nvPr/>
        </p:nvSpPr>
        <p:spPr>
          <a:xfrm>
            <a:off x="3124200" y="3311652"/>
            <a:ext cx="1295400" cy="7620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struct{}</a:t>
            </a:r>
          </a:p>
        </p:txBody>
      </p:sp>
      <p:sp>
        <p:nvSpPr>
          <p:cNvPr id="32" name="Rectangle 31">
            <a:extLst>
              <a:ext uri="{FF2B5EF4-FFF2-40B4-BE49-F238E27FC236}">
                <a16:creationId xmlns:a16="http://schemas.microsoft.com/office/drawing/2014/main" id="{D80DEFE2-4BD9-4EB0-9E25-883BEB88FF84}"/>
              </a:ext>
            </a:extLst>
          </p:cNvPr>
          <p:cNvSpPr/>
          <p:nvPr/>
        </p:nvSpPr>
        <p:spPr>
          <a:xfrm>
            <a:off x="3127248" y="4056888"/>
            <a:ext cx="1295400" cy="397764"/>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FDFD9D"/>
                </a:solidFill>
              </a:rPr>
              <a:t>Functions inside struct{}</a:t>
            </a:r>
          </a:p>
        </p:txBody>
      </p:sp>
      <p:sp>
        <p:nvSpPr>
          <p:cNvPr id="3" name="Arrow: Striped Right 2">
            <a:extLst>
              <a:ext uri="{FF2B5EF4-FFF2-40B4-BE49-F238E27FC236}">
                <a16:creationId xmlns:a16="http://schemas.microsoft.com/office/drawing/2014/main" id="{F80A1CA2-CE2C-42CA-B09F-F1B0F8FA51C7}"/>
              </a:ext>
            </a:extLst>
          </p:cNvPr>
          <p:cNvSpPr/>
          <p:nvPr/>
        </p:nvSpPr>
        <p:spPr>
          <a:xfrm rot="1304176">
            <a:off x="1966514" y="3405885"/>
            <a:ext cx="605646" cy="177855"/>
          </a:xfrm>
          <a:prstGeom prst="stripedRightArrow">
            <a:avLst/>
          </a:prstGeom>
          <a:gradFill flip="none" rotWithShape="1">
            <a:gsLst>
              <a:gs pos="21000">
                <a:srgbClr val="FFFF00"/>
              </a:gs>
              <a:gs pos="50000">
                <a:schemeClr val="accent1">
                  <a:lumMod val="45000"/>
                  <a:lumOff val="55000"/>
                </a:schemeClr>
              </a:gs>
              <a:gs pos="83000">
                <a:schemeClr val="accent1">
                  <a:lumMod val="45000"/>
                  <a:lumOff val="55000"/>
                </a:schemeClr>
              </a:gs>
              <a:gs pos="100000">
                <a:schemeClr val="accent1">
                  <a:lumMod val="30000"/>
                  <a:lumOff val="70000"/>
                </a:schemeClr>
              </a:gs>
            </a:gsLst>
            <a:lin ang="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5419596D-8141-46DD-BC9A-A655732AC6C3}"/>
              </a:ext>
            </a:extLst>
          </p:cNvPr>
          <p:cNvSpPr txBox="1"/>
          <p:nvPr/>
        </p:nvSpPr>
        <p:spPr>
          <a:xfrm>
            <a:off x="685800" y="1251275"/>
            <a:ext cx="1295400" cy="307777"/>
          </a:xfrm>
          <a:prstGeom prst="rect">
            <a:avLst/>
          </a:prstGeom>
          <a:noFill/>
        </p:spPr>
        <p:txBody>
          <a:bodyPr wrap="square" rtlCol="0">
            <a:spAutoFit/>
          </a:bodyPr>
          <a:lstStyle/>
          <a:p>
            <a:pPr algn="ctr"/>
            <a:r>
              <a:rPr lang="en-US" sz="1400" b="1" dirty="0">
                <a:solidFill>
                  <a:srgbClr val="CC0099"/>
                </a:solidFill>
              </a:rPr>
              <a:t>Original Code</a:t>
            </a:r>
          </a:p>
        </p:txBody>
      </p:sp>
      <p:sp>
        <p:nvSpPr>
          <p:cNvPr id="33" name="TextBox 32">
            <a:extLst>
              <a:ext uri="{FF2B5EF4-FFF2-40B4-BE49-F238E27FC236}">
                <a16:creationId xmlns:a16="http://schemas.microsoft.com/office/drawing/2014/main" id="{0107EE8F-B9FD-49B7-9F68-5D700B4FD77D}"/>
              </a:ext>
            </a:extLst>
          </p:cNvPr>
          <p:cNvSpPr txBox="1"/>
          <p:nvPr/>
        </p:nvSpPr>
        <p:spPr>
          <a:xfrm>
            <a:off x="2956558" y="1251274"/>
            <a:ext cx="1597154" cy="307777"/>
          </a:xfrm>
          <a:prstGeom prst="rect">
            <a:avLst/>
          </a:prstGeom>
          <a:noFill/>
        </p:spPr>
        <p:txBody>
          <a:bodyPr wrap="square" rtlCol="0">
            <a:spAutoFit/>
          </a:bodyPr>
          <a:lstStyle/>
          <a:p>
            <a:pPr algn="ctr"/>
            <a:r>
              <a:rPr lang="en-US" sz="1400" b="1" dirty="0">
                <a:solidFill>
                  <a:srgbClr val="CC0099"/>
                </a:solidFill>
              </a:rPr>
              <a:t>Code with struct{}</a:t>
            </a:r>
          </a:p>
        </p:txBody>
      </p:sp>
      <p:sp>
        <p:nvSpPr>
          <p:cNvPr id="34" name="Rectangle 33">
            <a:extLst>
              <a:ext uri="{FF2B5EF4-FFF2-40B4-BE49-F238E27FC236}">
                <a16:creationId xmlns:a16="http://schemas.microsoft.com/office/drawing/2014/main" id="{888850F1-DB40-4DBA-A676-D134D4C37B3C}"/>
              </a:ext>
            </a:extLst>
          </p:cNvPr>
          <p:cNvSpPr/>
          <p:nvPr/>
        </p:nvSpPr>
        <p:spPr>
          <a:xfrm>
            <a:off x="5532118" y="1559051"/>
            <a:ext cx="1295400" cy="1411321"/>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Reorganized</a:t>
            </a:r>
          </a:p>
          <a:p>
            <a:pPr algn="ctr"/>
            <a:r>
              <a:rPr lang="en-US" sz="1400" dirty="0">
                <a:solidFill>
                  <a:schemeClr val="tx1"/>
                </a:solidFill>
              </a:rPr>
              <a:t>Code (Streamlined)</a:t>
            </a:r>
          </a:p>
        </p:txBody>
      </p:sp>
      <p:sp>
        <p:nvSpPr>
          <p:cNvPr id="35" name="Rectangle 34">
            <a:extLst>
              <a:ext uri="{FF2B5EF4-FFF2-40B4-BE49-F238E27FC236}">
                <a16:creationId xmlns:a16="http://schemas.microsoft.com/office/drawing/2014/main" id="{73647FCF-1336-42F3-B2E9-AF5330F341E0}"/>
              </a:ext>
            </a:extLst>
          </p:cNvPr>
          <p:cNvSpPr/>
          <p:nvPr/>
        </p:nvSpPr>
        <p:spPr>
          <a:xfrm>
            <a:off x="5530592" y="3351373"/>
            <a:ext cx="1295400" cy="7620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class {}</a:t>
            </a:r>
          </a:p>
        </p:txBody>
      </p:sp>
      <p:sp>
        <p:nvSpPr>
          <p:cNvPr id="36" name="Rectangle 35">
            <a:extLst>
              <a:ext uri="{FF2B5EF4-FFF2-40B4-BE49-F238E27FC236}">
                <a16:creationId xmlns:a16="http://schemas.microsoft.com/office/drawing/2014/main" id="{9C25315D-2859-444A-B389-02F5305090E6}"/>
              </a:ext>
            </a:extLst>
          </p:cNvPr>
          <p:cNvSpPr/>
          <p:nvPr/>
        </p:nvSpPr>
        <p:spPr>
          <a:xfrm>
            <a:off x="5533640" y="4096609"/>
            <a:ext cx="1295400" cy="397764"/>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FDFD9D"/>
                </a:solidFill>
              </a:rPr>
              <a:t>Functions inside class{}</a:t>
            </a:r>
          </a:p>
        </p:txBody>
      </p:sp>
      <p:sp>
        <p:nvSpPr>
          <p:cNvPr id="37" name="TextBox 36">
            <a:extLst>
              <a:ext uri="{FF2B5EF4-FFF2-40B4-BE49-F238E27FC236}">
                <a16:creationId xmlns:a16="http://schemas.microsoft.com/office/drawing/2014/main" id="{EAAF68B6-3E7E-4844-ABDA-BBED56C62289}"/>
              </a:ext>
            </a:extLst>
          </p:cNvPr>
          <p:cNvSpPr txBox="1"/>
          <p:nvPr/>
        </p:nvSpPr>
        <p:spPr>
          <a:xfrm>
            <a:off x="5361428" y="1251274"/>
            <a:ext cx="1597154" cy="307777"/>
          </a:xfrm>
          <a:prstGeom prst="rect">
            <a:avLst/>
          </a:prstGeom>
          <a:noFill/>
        </p:spPr>
        <p:txBody>
          <a:bodyPr wrap="square" rtlCol="0">
            <a:spAutoFit/>
          </a:bodyPr>
          <a:lstStyle/>
          <a:p>
            <a:pPr algn="ctr"/>
            <a:r>
              <a:rPr lang="en-US" sz="1400" b="1" dirty="0">
                <a:solidFill>
                  <a:srgbClr val="CC0099"/>
                </a:solidFill>
              </a:rPr>
              <a:t>Code with class{}</a:t>
            </a:r>
          </a:p>
        </p:txBody>
      </p:sp>
      <p:sp>
        <p:nvSpPr>
          <p:cNvPr id="38" name="Rectangle 37">
            <a:extLst>
              <a:ext uri="{FF2B5EF4-FFF2-40B4-BE49-F238E27FC236}">
                <a16:creationId xmlns:a16="http://schemas.microsoft.com/office/drawing/2014/main" id="{5D97F5D3-3B21-496E-8897-58E7B550AC34}"/>
              </a:ext>
            </a:extLst>
          </p:cNvPr>
          <p:cNvSpPr/>
          <p:nvPr/>
        </p:nvSpPr>
        <p:spPr>
          <a:xfrm>
            <a:off x="690369" y="3329275"/>
            <a:ext cx="1295400" cy="193914"/>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39" name="Rectangle 38">
            <a:extLst>
              <a:ext uri="{FF2B5EF4-FFF2-40B4-BE49-F238E27FC236}">
                <a16:creationId xmlns:a16="http://schemas.microsoft.com/office/drawing/2014/main" id="{6788CE4A-BA54-4CE5-BF13-2A16A3DCE05D}"/>
              </a:ext>
            </a:extLst>
          </p:cNvPr>
          <p:cNvSpPr/>
          <p:nvPr/>
        </p:nvSpPr>
        <p:spPr>
          <a:xfrm>
            <a:off x="685800" y="3862974"/>
            <a:ext cx="1295400" cy="193914"/>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40" name="Rectangle 39">
            <a:extLst>
              <a:ext uri="{FF2B5EF4-FFF2-40B4-BE49-F238E27FC236}">
                <a16:creationId xmlns:a16="http://schemas.microsoft.com/office/drawing/2014/main" id="{7117FD75-FF70-4300-AE62-CEA8878C2E2E}"/>
              </a:ext>
            </a:extLst>
          </p:cNvPr>
          <p:cNvSpPr/>
          <p:nvPr/>
        </p:nvSpPr>
        <p:spPr>
          <a:xfrm>
            <a:off x="681231" y="2329042"/>
            <a:ext cx="1295400" cy="193914"/>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41" name="Rectangle 40">
            <a:extLst>
              <a:ext uri="{FF2B5EF4-FFF2-40B4-BE49-F238E27FC236}">
                <a16:creationId xmlns:a16="http://schemas.microsoft.com/office/drawing/2014/main" id="{E5E367DF-E2C1-4315-AD3D-36D1035A5E4A}"/>
              </a:ext>
            </a:extLst>
          </p:cNvPr>
          <p:cNvSpPr/>
          <p:nvPr/>
        </p:nvSpPr>
        <p:spPr>
          <a:xfrm>
            <a:off x="681231" y="4160987"/>
            <a:ext cx="1295400" cy="13890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rgbClr val="FDFD9D"/>
              </a:solidFill>
            </a:endParaRPr>
          </a:p>
        </p:txBody>
      </p:sp>
      <p:sp>
        <p:nvSpPr>
          <p:cNvPr id="42" name="Rectangle 41">
            <a:extLst>
              <a:ext uri="{FF2B5EF4-FFF2-40B4-BE49-F238E27FC236}">
                <a16:creationId xmlns:a16="http://schemas.microsoft.com/office/drawing/2014/main" id="{A3B77F15-3454-4467-96DA-BE386ECF6573}"/>
              </a:ext>
            </a:extLst>
          </p:cNvPr>
          <p:cNvSpPr/>
          <p:nvPr/>
        </p:nvSpPr>
        <p:spPr>
          <a:xfrm>
            <a:off x="690368" y="2615798"/>
            <a:ext cx="1264743" cy="193914"/>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rgbClr val="FDFD9D"/>
              </a:solidFill>
            </a:endParaRPr>
          </a:p>
        </p:txBody>
      </p:sp>
    </p:spTree>
    <p:extLst>
      <p:ext uri="{BB962C8B-B14F-4D97-AF65-F5344CB8AC3E}">
        <p14:creationId xmlns:p14="http://schemas.microsoft.com/office/powerpoint/2010/main" val="2922060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wipe(down)">
                                      <p:cBhvr>
                                        <p:cTn id="7" dur="500"/>
                                        <p:tgtEl>
                                          <p:spTgt spid="3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1" nodeType="clickEffect">
                                  <p:stCondLst>
                                    <p:cond delay="0"/>
                                  </p:stCondLst>
                                  <p:childTnLst>
                                    <p:set>
                                      <p:cBhvr>
                                        <p:cTn id="11" dur="1" fill="hold">
                                          <p:stCondLst>
                                            <p:cond delay="0"/>
                                          </p:stCondLst>
                                        </p:cTn>
                                        <p:tgtEl>
                                          <p:spTgt spid="3"/>
                                        </p:tgtEl>
                                        <p:attrNameLst>
                                          <p:attrName>style.visibility</p:attrName>
                                        </p:attrNameLst>
                                      </p:cBhvr>
                                      <p:to>
                                        <p:strVal val="visible"/>
                                      </p:to>
                                    </p:set>
                                  </p:childTnLst>
                                </p:cTn>
                              </p:par>
                            </p:childTnLst>
                          </p:cTn>
                        </p:par>
                        <p:par>
                          <p:cTn id="12" fill="hold">
                            <p:stCondLst>
                              <p:cond delay="0"/>
                            </p:stCondLst>
                            <p:childTnLst>
                              <p:par>
                                <p:cTn id="13" presetID="10" presetClass="entr" presetSubtype="0" fill="hold" grpId="0" nodeType="afterEffect">
                                  <p:stCondLst>
                                    <p:cond delay="0"/>
                                  </p:stCondLst>
                                  <p:childTnLst>
                                    <p:set>
                                      <p:cBhvr>
                                        <p:cTn id="14" dur="1" fill="hold">
                                          <p:stCondLst>
                                            <p:cond delay="0"/>
                                          </p:stCondLst>
                                        </p:cTn>
                                        <p:tgtEl>
                                          <p:spTgt spid="31"/>
                                        </p:tgtEl>
                                        <p:attrNameLst>
                                          <p:attrName>style.visibility</p:attrName>
                                        </p:attrNameLst>
                                      </p:cBhvr>
                                      <p:to>
                                        <p:strVal val="visible"/>
                                      </p:to>
                                    </p:set>
                                    <p:animEffect transition="in" filter="fade">
                                      <p:cBhvr>
                                        <p:cTn id="15" dur="500"/>
                                        <p:tgtEl>
                                          <p:spTgt spid="31"/>
                                        </p:tgtEl>
                                      </p:cBhvr>
                                    </p:animEffect>
                                  </p:childTnLst>
                                </p:cTn>
                              </p:par>
                            </p:childTnLst>
                          </p:cTn>
                        </p:par>
                        <p:par>
                          <p:cTn id="16" fill="hold">
                            <p:stCondLst>
                              <p:cond delay="500"/>
                            </p:stCondLst>
                            <p:childTnLst>
                              <p:par>
                                <p:cTn id="17" presetID="42" presetClass="path" presetSubtype="0" repeatCount="3000" accel="50000" decel="50000" fill="hold" grpId="0" nodeType="afterEffect">
                                  <p:stCondLst>
                                    <p:cond delay="0"/>
                                  </p:stCondLst>
                                  <p:childTnLst>
                                    <p:animMotion origin="layout" path="M -2.77778E-7 -9.87654E-7 L 0.06024 0.03766 " pathEditMode="relative" rAng="0" ptsTypes="AA">
                                      <p:cBhvr>
                                        <p:cTn id="18" dur="2000" fill="hold"/>
                                        <p:tgtEl>
                                          <p:spTgt spid="3"/>
                                        </p:tgtEl>
                                        <p:attrNameLst>
                                          <p:attrName>ppt_x</p:attrName>
                                          <p:attrName>ppt_y</p:attrName>
                                        </p:attrNameLst>
                                      </p:cBhvr>
                                      <p:rCtr x="3003" y="1883"/>
                                    </p:animMotion>
                                  </p:childTnLst>
                                  <p:subTnLst>
                                    <p:set>
                                      <p:cBhvr override="childStyle">
                                        <p:cTn dur="1" fill="hold" display="0" masterRel="nextClick" afterEffect="1"/>
                                        <p:tgtEl>
                                          <p:spTgt spid="3"/>
                                        </p:tgtEl>
                                        <p:attrNameLst>
                                          <p:attrName>style.visibility</p:attrName>
                                        </p:attrNameLst>
                                      </p:cBhvr>
                                      <p:to>
                                        <p:strVal val="hidden"/>
                                      </p:to>
                                    </p:set>
                                  </p:sub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2"/>
                                        </p:tgtEl>
                                        <p:attrNameLst>
                                          <p:attrName>style.visibility</p:attrName>
                                        </p:attrNameLst>
                                      </p:cBhvr>
                                      <p:to>
                                        <p:strVal val="visible"/>
                                      </p:to>
                                    </p:set>
                                    <p:animEffect transition="in" filter="fade">
                                      <p:cBhvr>
                                        <p:cTn id="23" dur="500"/>
                                        <p:tgtEl>
                                          <p:spTgt spid="32"/>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20"/>
                                        </p:tgtEl>
                                        <p:attrNameLst>
                                          <p:attrName>style.visibility</p:attrName>
                                        </p:attrNameLst>
                                      </p:cBhvr>
                                      <p:to>
                                        <p:strVal val="visible"/>
                                      </p:to>
                                    </p:set>
                                    <p:animEffect transition="in" filter="fade">
                                      <p:cBhvr>
                                        <p:cTn id="28" dur="500"/>
                                        <p:tgtEl>
                                          <p:spTgt spid="20"/>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grpId="0" nodeType="clickEffect">
                                  <p:stCondLst>
                                    <p:cond delay="0"/>
                                  </p:stCondLst>
                                  <p:childTnLst>
                                    <p:set>
                                      <p:cBhvr>
                                        <p:cTn id="32" dur="1" fill="hold">
                                          <p:stCondLst>
                                            <p:cond delay="0"/>
                                          </p:stCondLst>
                                        </p:cTn>
                                        <p:tgtEl>
                                          <p:spTgt spid="37"/>
                                        </p:tgtEl>
                                        <p:attrNameLst>
                                          <p:attrName>style.visibility</p:attrName>
                                        </p:attrNameLst>
                                      </p:cBhvr>
                                      <p:to>
                                        <p:strVal val="visible"/>
                                      </p:to>
                                    </p:set>
                                    <p:animEffect transition="in" filter="wipe(down)">
                                      <p:cBhvr>
                                        <p:cTn id="33" dur="500"/>
                                        <p:tgtEl>
                                          <p:spTgt spid="37"/>
                                        </p:tgtEl>
                                      </p:cBhvr>
                                    </p:animEffect>
                                  </p:childTnLst>
                                </p:cTn>
                              </p:par>
                            </p:childTnLst>
                          </p:cTn>
                        </p:par>
                        <p:par>
                          <p:cTn id="34" fill="hold">
                            <p:stCondLst>
                              <p:cond delay="500"/>
                            </p:stCondLst>
                            <p:childTnLst>
                              <p:par>
                                <p:cTn id="35" presetID="10" presetClass="entr" presetSubtype="0" fill="hold" grpId="0" nodeType="afterEffect">
                                  <p:stCondLst>
                                    <p:cond delay="0"/>
                                  </p:stCondLst>
                                  <p:childTnLst>
                                    <p:set>
                                      <p:cBhvr>
                                        <p:cTn id="36" dur="1" fill="hold">
                                          <p:stCondLst>
                                            <p:cond delay="0"/>
                                          </p:stCondLst>
                                        </p:cTn>
                                        <p:tgtEl>
                                          <p:spTgt spid="35"/>
                                        </p:tgtEl>
                                        <p:attrNameLst>
                                          <p:attrName>style.visibility</p:attrName>
                                        </p:attrNameLst>
                                      </p:cBhvr>
                                      <p:to>
                                        <p:strVal val="visible"/>
                                      </p:to>
                                    </p:set>
                                    <p:animEffect transition="in" filter="fade">
                                      <p:cBhvr>
                                        <p:cTn id="37" dur="500"/>
                                        <p:tgtEl>
                                          <p:spTgt spid="35"/>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6"/>
                                        </p:tgtEl>
                                        <p:attrNameLst>
                                          <p:attrName>style.visibility</p:attrName>
                                        </p:attrNameLst>
                                      </p:cBhvr>
                                      <p:to>
                                        <p:strVal val="visible"/>
                                      </p:to>
                                    </p:set>
                                    <p:animEffect transition="in" filter="fade">
                                      <p:cBhvr>
                                        <p:cTn id="42" dur="500"/>
                                        <p:tgtEl>
                                          <p:spTgt spid="36"/>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4"/>
                                        </p:tgtEl>
                                        <p:attrNameLst>
                                          <p:attrName>style.visibility</p:attrName>
                                        </p:attrNameLst>
                                      </p:cBhvr>
                                      <p:to>
                                        <p:strVal val="visible"/>
                                      </p:to>
                                    </p:set>
                                    <p:animEffect transition="in" filter="fade">
                                      <p:cBhvr>
                                        <p:cTn id="4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31" grpId="0" animBg="1"/>
      <p:bldP spid="32" grpId="0" animBg="1"/>
      <p:bldP spid="3" grpId="0" animBg="1"/>
      <p:bldP spid="3" grpId="1" animBg="1"/>
      <p:bldP spid="33" grpId="0"/>
      <p:bldP spid="34" grpId="0" animBg="1"/>
      <p:bldP spid="35" grpId="0" animBg="1"/>
      <p:bldP spid="36" grpId="0" animBg="1"/>
      <p:bldP spid="3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74891" y="176620"/>
            <a:ext cx="7016194" cy="491885"/>
          </a:xfrm>
        </p:spPr>
        <p:txBody>
          <a:bodyPr>
            <a:normAutofit fontScale="90000"/>
          </a:bodyPr>
          <a:lstStyle/>
          <a:p>
            <a:r>
              <a:rPr lang="en-US" dirty="0"/>
              <a:t>A Software Class</a:t>
            </a:r>
          </a:p>
        </p:txBody>
      </p:sp>
      <p:grpSp>
        <p:nvGrpSpPr>
          <p:cNvPr id="5" name="Group 4">
            <a:extLst>
              <a:ext uri="{FF2B5EF4-FFF2-40B4-BE49-F238E27FC236}">
                <a16:creationId xmlns:a16="http://schemas.microsoft.com/office/drawing/2014/main" id="{43B478D1-A629-433E-BBE4-26EE497DE612}"/>
              </a:ext>
            </a:extLst>
          </p:cNvPr>
          <p:cNvGrpSpPr/>
          <p:nvPr/>
        </p:nvGrpSpPr>
        <p:grpSpPr>
          <a:xfrm>
            <a:off x="1600200" y="1428750"/>
            <a:ext cx="3882989" cy="1074674"/>
            <a:chOff x="1676399" y="2104935"/>
            <a:chExt cx="3882989" cy="1074674"/>
          </a:xfrm>
        </p:grpSpPr>
        <p:sp>
          <p:nvSpPr>
            <p:cNvPr id="2" name="Flowchart: Card 1">
              <a:extLst>
                <a:ext uri="{FF2B5EF4-FFF2-40B4-BE49-F238E27FC236}">
                  <a16:creationId xmlns:a16="http://schemas.microsoft.com/office/drawing/2014/main" id="{D28882D0-34A9-4243-A02D-162E9AC1F25A}"/>
                </a:ext>
              </a:extLst>
            </p:cNvPr>
            <p:cNvSpPr/>
            <p:nvPr/>
          </p:nvSpPr>
          <p:spPr>
            <a:xfrm>
              <a:off x="2667000" y="2104935"/>
              <a:ext cx="1905000" cy="1074674"/>
            </a:xfrm>
            <a:prstGeom prst="flowChartPunchedCar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Led2</a:t>
              </a:r>
            </a:p>
            <a:p>
              <a:pPr algn="ctr"/>
              <a:r>
                <a:rPr lang="en-US" dirty="0"/>
                <a:t>Class Definition</a:t>
              </a:r>
            </a:p>
          </p:txBody>
        </p:sp>
        <p:sp>
          <p:nvSpPr>
            <p:cNvPr id="25" name="Flowchart: Off-page Connector 24">
              <a:extLst>
                <a:ext uri="{FF2B5EF4-FFF2-40B4-BE49-F238E27FC236}">
                  <a16:creationId xmlns:a16="http://schemas.microsoft.com/office/drawing/2014/main" id="{88B81992-77FD-4DBF-9F84-028DA8A66AE2}"/>
                </a:ext>
              </a:extLst>
            </p:cNvPr>
            <p:cNvSpPr/>
            <p:nvPr/>
          </p:nvSpPr>
          <p:spPr>
            <a:xfrm rot="16200000">
              <a:off x="4978243" y="1933467"/>
              <a:ext cx="171689" cy="990601"/>
            </a:xfrm>
            <a:prstGeom prst="flowChartOffpageConnector">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1200" dirty="0">
                  <a:solidFill>
                    <a:srgbClr val="FFFF00"/>
                  </a:solidFill>
                </a:rPr>
                <a:t>output</a:t>
              </a:r>
            </a:p>
          </p:txBody>
        </p:sp>
        <p:sp>
          <p:nvSpPr>
            <p:cNvPr id="26" name="Flowchart: Off-page Connector 25">
              <a:extLst>
                <a:ext uri="{FF2B5EF4-FFF2-40B4-BE49-F238E27FC236}">
                  <a16:creationId xmlns:a16="http://schemas.microsoft.com/office/drawing/2014/main" id="{2092BDF5-5E9D-4993-8150-A5EF8B5B1191}"/>
                </a:ext>
              </a:extLst>
            </p:cNvPr>
            <p:cNvSpPr/>
            <p:nvPr/>
          </p:nvSpPr>
          <p:spPr>
            <a:xfrm rot="16200000">
              <a:off x="2085856" y="1904790"/>
              <a:ext cx="171688" cy="990601"/>
            </a:xfrm>
            <a:prstGeom prst="flowChartOffpageConnector">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1200" dirty="0">
                  <a:solidFill>
                    <a:srgbClr val="FFFF00"/>
                  </a:solidFill>
                </a:rPr>
                <a:t>on</a:t>
              </a:r>
            </a:p>
          </p:txBody>
        </p:sp>
        <p:sp>
          <p:nvSpPr>
            <p:cNvPr id="27" name="Flowchart: Off-page Connector 26">
              <a:extLst>
                <a:ext uri="{FF2B5EF4-FFF2-40B4-BE49-F238E27FC236}">
                  <a16:creationId xmlns:a16="http://schemas.microsoft.com/office/drawing/2014/main" id="{060AF254-157D-40E1-8628-C8DE34EFF1F7}"/>
                </a:ext>
              </a:extLst>
            </p:cNvPr>
            <p:cNvSpPr/>
            <p:nvPr/>
          </p:nvSpPr>
          <p:spPr>
            <a:xfrm rot="16200000">
              <a:off x="2085855" y="2174488"/>
              <a:ext cx="171690" cy="990601"/>
            </a:xfrm>
            <a:prstGeom prst="flowChartOffpageConnector">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1200" dirty="0">
                  <a:solidFill>
                    <a:srgbClr val="FFFF00"/>
                  </a:solidFill>
                </a:rPr>
                <a:t>off</a:t>
              </a:r>
            </a:p>
          </p:txBody>
        </p:sp>
      </p:grpSp>
      <p:sp>
        <p:nvSpPr>
          <p:cNvPr id="17" name="Flowchart: Multidocument 16">
            <a:extLst>
              <a:ext uri="{FF2B5EF4-FFF2-40B4-BE49-F238E27FC236}">
                <a16:creationId xmlns:a16="http://schemas.microsoft.com/office/drawing/2014/main" id="{998BAE36-3810-4563-84BF-26054849EB6A}"/>
              </a:ext>
            </a:extLst>
          </p:cNvPr>
          <p:cNvSpPr/>
          <p:nvPr/>
        </p:nvSpPr>
        <p:spPr>
          <a:xfrm>
            <a:off x="4724400" y="3604546"/>
            <a:ext cx="1740779" cy="1169551"/>
          </a:xfrm>
          <a:prstGeom prst="flowChartMultidocumen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Objects:</a:t>
            </a:r>
          </a:p>
          <a:p>
            <a:pPr algn="ctr"/>
            <a:r>
              <a:rPr lang="en-US" sz="1200" dirty="0">
                <a:solidFill>
                  <a:schemeClr val="tx1"/>
                </a:solidFill>
              </a:rPr>
              <a:t>myLed1</a:t>
            </a:r>
          </a:p>
          <a:p>
            <a:pPr algn="ctr"/>
            <a:r>
              <a:rPr lang="en-US" sz="1200" dirty="0">
                <a:solidFill>
                  <a:schemeClr val="tx1"/>
                </a:solidFill>
              </a:rPr>
              <a:t>myLed2</a:t>
            </a:r>
          </a:p>
          <a:p>
            <a:pPr algn="ctr"/>
            <a:r>
              <a:rPr lang="en-US" sz="1200" dirty="0">
                <a:solidFill>
                  <a:schemeClr val="tx1"/>
                </a:solidFill>
              </a:rPr>
              <a:t>myLed3</a:t>
            </a:r>
          </a:p>
        </p:txBody>
      </p:sp>
      <p:sp>
        <p:nvSpPr>
          <p:cNvPr id="15" name="Arrow: Curved Left 14">
            <a:extLst>
              <a:ext uri="{FF2B5EF4-FFF2-40B4-BE49-F238E27FC236}">
                <a16:creationId xmlns:a16="http://schemas.microsoft.com/office/drawing/2014/main" id="{E5183F6F-1D73-41FF-A8D7-E392B04E4085}"/>
              </a:ext>
            </a:extLst>
          </p:cNvPr>
          <p:cNvSpPr/>
          <p:nvPr/>
        </p:nvSpPr>
        <p:spPr>
          <a:xfrm rot="19630627">
            <a:off x="4844223" y="2003949"/>
            <a:ext cx="729014" cy="1786507"/>
          </a:xfrm>
          <a:prstGeom prst="curvedLeftArrow">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14" name="Picture 13">
            <a:extLst>
              <a:ext uri="{FF2B5EF4-FFF2-40B4-BE49-F238E27FC236}">
                <a16:creationId xmlns:a16="http://schemas.microsoft.com/office/drawing/2014/main" id="{62DE99C9-34E3-492F-8FE5-4D5AA673E5CD}"/>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7848600" y="4583336"/>
            <a:ext cx="1028700" cy="457771"/>
          </a:xfrm>
          <a:prstGeom prst="rect">
            <a:avLst/>
          </a:prstGeom>
        </p:spPr>
      </p:pic>
      <p:sp>
        <p:nvSpPr>
          <p:cNvPr id="16" name="Rectangle 15">
            <a:extLst>
              <a:ext uri="{FF2B5EF4-FFF2-40B4-BE49-F238E27FC236}">
                <a16:creationId xmlns:a16="http://schemas.microsoft.com/office/drawing/2014/main" id="{4E9C0BB2-9B7B-45BC-B57F-5AC8CBC809E4}"/>
              </a:ext>
            </a:extLst>
          </p:cNvPr>
          <p:cNvSpPr/>
          <p:nvPr/>
        </p:nvSpPr>
        <p:spPr>
          <a:xfrm>
            <a:off x="3117086" y="1504950"/>
            <a:ext cx="1301147" cy="3048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Complex Stuff</a:t>
            </a:r>
          </a:p>
        </p:txBody>
      </p:sp>
      <p:sp>
        <p:nvSpPr>
          <p:cNvPr id="18" name="TextBox 17">
            <a:extLst>
              <a:ext uri="{FF2B5EF4-FFF2-40B4-BE49-F238E27FC236}">
                <a16:creationId xmlns:a16="http://schemas.microsoft.com/office/drawing/2014/main" id="{5A695D4E-EEE6-4DA7-AC56-0E90802EA11E}"/>
              </a:ext>
            </a:extLst>
          </p:cNvPr>
          <p:cNvSpPr txBox="1"/>
          <p:nvPr/>
        </p:nvSpPr>
        <p:spPr>
          <a:xfrm>
            <a:off x="4191000" y="2782445"/>
            <a:ext cx="2467850" cy="307777"/>
          </a:xfrm>
          <a:prstGeom prst="rect">
            <a:avLst/>
          </a:prstGeom>
          <a:solidFill>
            <a:schemeClr val="bg1">
              <a:lumMod val="85000"/>
            </a:schemeClr>
          </a:solidFill>
          <a:ln>
            <a:solidFill>
              <a:srgbClr val="FF0000"/>
            </a:solidFill>
          </a:ln>
        </p:spPr>
        <p:txBody>
          <a:bodyPr wrap="square" rtlCol="0">
            <a:spAutoFit/>
          </a:bodyPr>
          <a:lstStyle/>
          <a:p>
            <a:r>
              <a:rPr lang="en-US" sz="1400" b="1" dirty="0">
                <a:solidFill>
                  <a:schemeClr val="accent1">
                    <a:lumMod val="75000"/>
                  </a:schemeClr>
                </a:solidFill>
                <a:latin typeface="Courier New" panose="02070309020205020404" pitchFamily="49" charset="0"/>
                <a:cs typeface="Courier New" panose="02070309020205020404" pitchFamily="49" charset="0"/>
              </a:rPr>
              <a:t>Led2</a:t>
            </a:r>
            <a:r>
              <a:rPr lang="en-US" sz="1400" dirty="0">
                <a:solidFill>
                  <a:schemeClr val="bg1"/>
                </a:solidFill>
              </a:rPr>
              <a:t> </a:t>
            </a:r>
            <a:r>
              <a:rPr lang="en-US" sz="1400" b="1" dirty="0">
                <a:solidFill>
                  <a:srgbClr val="00B050"/>
                </a:solidFill>
                <a:latin typeface="Courier New" panose="02070309020205020404" pitchFamily="49" charset="0"/>
                <a:cs typeface="Courier New" panose="02070309020205020404" pitchFamily="49" charset="0"/>
              </a:rPr>
              <a:t>myLed1</a:t>
            </a:r>
            <a:r>
              <a:rPr lang="en-US" sz="1400" dirty="0">
                <a:solidFill>
                  <a:schemeClr val="bg1"/>
                </a:solidFill>
              </a:rPr>
              <a:t> </a:t>
            </a:r>
            <a:r>
              <a:rPr lang="en-US" sz="1400" dirty="0"/>
              <a:t>=</a:t>
            </a:r>
            <a:r>
              <a:rPr lang="en-US" sz="1400" dirty="0">
                <a:solidFill>
                  <a:schemeClr val="bg1"/>
                </a:solidFill>
              </a:rPr>
              <a:t> </a:t>
            </a:r>
            <a:r>
              <a:rPr lang="en-US" sz="1400" b="1" dirty="0">
                <a:solidFill>
                  <a:srgbClr val="FF0000"/>
                </a:solidFill>
                <a:latin typeface="Courier New" panose="02070309020205020404" pitchFamily="49" charset="0"/>
                <a:cs typeface="Courier New" panose="02070309020205020404" pitchFamily="49" charset="0"/>
              </a:rPr>
              <a:t>Led2(13)</a:t>
            </a:r>
            <a:r>
              <a:rPr lang="en-US" sz="1400" b="1" dirty="0">
                <a:solidFill>
                  <a:schemeClr val="accent1">
                    <a:lumMod val="75000"/>
                  </a:schemeClr>
                </a:solidFill>
                <a:latin typeface="Courier New" panose="02070309020205020404" pitchFamily="49" charset="0"/>
                <a:cs typeface="Courier New" panose="02070309020205020404" pitchFamily="49" charset="0"/>
              </a:rPr>
              <a:t>;</a:t>
            </a:r>
          </a:p>
        </p:txBody>
      </p:sp>
      <p:sp>
        <p:nvSpPr>
          <p:cNvPr id="21" name="Speech Bubble: Oval 20">
            <a:extLst>
              <a:ext uri="{FF2B5EF4-FFF2-40B4-BE49-F238E27FC236}">
                <a16:creationId xmlns:a16="http://schemas.microsoft.com/office/drawing/2014/main" id="{3EBBC3FD-FFA7-43DF-8A58-9BC809A115F2}"/>
              </a:ext>
            </a:extLst>
          </p:cNvPr>
          <p:cNvSpPr/>
          <p:nvPr/>
        </p:nvSpPr>
        <p:spPr>
          <a:xfrm>
            <a:off x="533400" y="2847581"/>
            <a:ext cx="1736762" cy="491885"/>
          </a:xfrm>
          <a:prstGeom prst="wedgeEllipseCallout">
            <a:avLst>
              <a:gd name="adj1" fmla="val 14464"/>
              <a:gd name="adj2" fmla="val -207754"/>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Member functions.</a:t>
            </a:r>
          </a:p>
        </p:txBody>
      </p:sp>
      <p:sp>
        <p:nvSpPr>
          <p:cNvPr id="22" name="TextBox 21">
            <a:extLst>
              <a:ext uri="{FF2B5EF4-FFF2-40B4-BE49-F238E27FC236}">
                <a16:creationId xmlns:a16="http://schemas.microsoft.com/office/drawing/2014/main" id="{9F3ADCD9-98C8-4A0F-B727-C24B24C94090}"/>
              </a:ext>
            </a:extLst>
          </p:cNvPr>
          <p:cNvSpPr txBox="1"/>
          <p:nvPr/>
        </p:nvSpPr>
        <p:spPr>
          <a:xfrm>
            <a:off x="4191000" y="2764441"/>
            <a:ext cx="3872179" cy="523220"/>
          </a:xfrm>
          <a:prstGeom prst="rect">
            <a:avLst/>
          </a:prstGeom>
          <a:solidFill>
            <a:schemeClr val="bg1">
              <a:lumMod val="85000"/>
            </a:schemeClr>
          </a:solidFill>
          <a:ln>
            <a:solidFill>
              <a:srgbClr val="FF0000"/>
            </a:solidFill>
          </a:ln>
        </p:spPr>
        <p:txBody>
          <a:bodyPr wrap="square" rtlCol="0">
            <a:spAutoFit/>
          </a:bodyPr>
          <a:lstStyle/>
          <a:p>
            <a:r>
              <a:rPr lang="en-US" sz="1400" b="1" dirty="0">
                <a:solidFill>
                  <a:schemeClr val="accent1">
                    <a:lumMod val="75000"/>
                  </a:schemeClr>
                </a:solidFill>
                <a:latin typeface="Courier New" panose="02070309020205020404" pitchFamily="49" charset="0"/>
                <a:cs typeface="Courier New" panose="02070309020205020404" pitchFamily="49" charset="0"/>
              </a:rPr>
              <a:t>Led2</a:t>
            </a:r>
            <a:r>
              <a:rPr lang="en-US" sz="1400" dirty="0">
                <a:solidFill>
                  <a:schemeClr val="bg1"/>
                </a:solidFill>
              </a:rPr>
              <a:t> </a:t>
            </a:r>
            <a:r>
              <a:rPr lang="en-US" sz="1400" b="1" dirty="0">
                <a:solidFill>
                  <a:srgbClr val="00B050"/>
                </a:solidFill>
                <a:latin typeface="Courier New" panose="02070309020205020404" pitchFamily="49" charset="0"/>
                <a:cs typeface="Courier New" panose="02070309020205020404" pitchFamily="49" charset="0"/>
              </a:rPr>
              <a:t>myLed1</a:t>
            </a:r>
            <a:r>
              <a:rPr lang="en-US" sz="1400" dirty="0"/>
              <a:t> = </a:t>
            </a:r>
            <a:r>
              <a:rPr lang="en-US" sz="1400" b="1" dirty="0">
                <a:solidFill>
                  <a:srgbClr val="FF0000"/>
                </a:solidFill>
                <a:latin typeface="Courier New" panose="02070309020205020404" pitchFamily="49" charset="0"/>
                <a:cs typeface="Courier New" panose="02070309020205020404" pitchFamily="49" charset="0"/>
              </a:rPr>
              <a:t>Led2(13)</a:t>
            </a:r>
            <a:r>
              <a:rPr lang="en-US" sz="1400" b="1" dirty="0">
                <a:solidFill>
                  <a:schemeClr val="accent1">
                    <a:lumMod val="75000"/>
                  </a:schemeClr>
                </a:solidFill>
                <a:latin typeface="Courier New" panose="02070309020205020404" pitchFamily="49" charset="0"/>
                <a:cs typeface="Courier New" panose="02070309020205020404" pitchFamily="49" charset="0"/>
              </a:rPr>
              <a:t>;</a:t>
            </a:r>
          </a:p>
          <a:p>
            <a:r>
              <a:rPr lang="en-US" sz="1400" b="1" dirty="0">
                <a:solidFill>
                  <a:schemeClr val="accent1">
                    <a:lumMod val="75000"/>
                  </a:schemeClr>
                </a:solidFill>
                <a:latin typeface="Courier New" panose="02070309020205020404" pitchFamily="49" charset="0"/>
                <a:cs typeface="Courier New" panose="02070309020205020404" pitchFamily="49" charset="0"/>
              </a:rPr>
              <a:t>int </a:t>
            </a:r>
            <a:r>
              <a:rPr lang="en-US" sz="1400" b="1" dirty="0">
                <a:solidFill>
                  <a:srgbClr val="00B050"/>
                </a:solidFill>
                <a:latin typeface="Courier New" panose="02070309020205020404" pitchFamily="49" charset="0"/>
                <a:cs typeface="Courier New" panose="02070309020205020404" pitchFamily="49" charset="0"/>
              </a:rPr>
              <a:t>pin</a:t>
            </a:r>
            <a:r>
              <a:rPr lang="en-US" sz="1400" b="1" dirty="0">
                <a:solidFill>
                  <a:schemeClr val="accent1">
                    <a:lumMod val="75000"/>
                  </a:schemeClr>
                </a:solidFill>
                <a:latin typeface="Courier New" panose="02070309020205020404" pitchFamily="49" charset="0"/>
                <a:cs typeface="Courier New" panose="02070309020205020404" pitchFamily="49" charset="0"/>
              </a:rPr>
              <a:t> </a:t>
            </a:r>
            <a:r>
              <a:rPr lang="en-US" sz="1400" dirty="0"/>
              <a:t>= </a:t>
            </a:r>
            <a:r>
              <a:rPr lang="en-US" sz="1400" b="1" dirty="0">
                <a:solidFill>
                  <a:srgbClr val="FF0000"/>
                </a:solidFill>
                <a:latin typeface="Courier New" panose="02070309020205020404" pitchFamily="49" charset="0"/>
                <a:cs typeface="Courier New" panose="02070309020205020404" pitchFamily="49" charset="0"/>
              </a:rPr>
              <a:t>13</a:t>
            </a:r>
            <a:r>
              <a:rPr lang="en-US" sz="1400" b="1" dirty="0">
                <a:solidFill>
                  <a:schemeClr val="accent1">
                    <a:lumMod val="75000"/>
                  </a:schemeClr>
                </a:solidFill>
                <a:latin typeface="Courier New" panose="02070309020205020404" pitchFamily="49" charset="0"/>
                <a:cs typeface="Courier New" panose="02070309020205020404" pitchFamily="49" charset="0"/>
              </a:rPr>
              <a:t>;    // for comparison</a:t>
            </a:r>
            <a:r>
              <a:rPr lang="en-US" sz="1400" dirty="0">
                <a:solidFill>
                  <a:schemeClr val="bg1"/>
                </a:solidFill>
              </a:rPr>
              <a:t> </a:t>
            </a:r>
            <a:endParaRPr lang="en-US" sz="1400" b="1" dirty="0">
              <a:solidFill>
                <a:schemeClr val="accent1">
                  <a:lumMod val="75000"/>
                </a:schemeClr>
              </a:solidFill>
              <a:latin typeface="Courier New" panose="02070309020205020404" pitchFamily="49" charset="0"/>
              <a:cs typeface="Courier New" panose="02070309020205020404" pitchFamily="49" charset="0"/>
            </a:endParaRPr>
          </a:p>
        </p:txBody>
      </p:sp>
      <p:sp>
        <p:nvSpPr>
          <p:cNvPr id="23" name="TextBox 22">
            <a:extLst>
              <a:ext uri="{FF2B5EF4-FFF2-40B4-BE49-F238E27FC236}">
                <a16:creationId xmlns:a16="http://schemas.microsoft.com/office/drawing/2014/main" id="{2250CD56-4F47-442A-A098-C0D90CA0867B}"/>
              </a:ext>
            </a:extLst>
          </p:cNvPr>
          <p:cNvSpPr txBox="1"/>
          <p:nvPr/>
        </p:nvSpPr>
        <p:spPr>
          <a:xfrm>
            <a:off x="4191000" y="2764441"/>
            <a:ext cx="3872179" cy="738664"/>
          </a:xfrm>
          <a:prstGeom prst="rect">
            <a:avLst/>
          </a:prstGeom>
          <a:solidFill>
            <a:schemeClr val="bg1">
              <a:lumMod val="85000"/>
            </a:schemeClr>
          </a:solidFill>
          <a:ln>
            <a:solidFill>
              <a:srgbClr val="FF0000"/>
            </a:solidFill>
          </a:ln>
        </p:spPr>
        <p:txBody>
          <a:bodyPr wrap="square" rtlCol="0">
            <a:spAutoFit/>
          </a:bodyPr>
          <a:lstStyle/>
          <a:p>
            <a:r>
              <a:rPr lang="en-US" sz="1400" b="1" dirty="0">
                <a:solidFill>
                  <a:schemeClr val="accent1">
                    <a:lumMod val="75000"/>
                  </a:schemeClr>
                </a:solidFill>
                <a:latin typeface="Courier New" panose="02070309020205020404" pitchFamily="49" charset="0"/>
                <a:cs typeface="Courier New" panose="02070309020205020404" pitchFamily="49" charset="0"/>
              </a:rPr>
              <a:t>Led2</a:t>
            </a:r>
            <a:r>
              <a:rPr lang="en-US" sz="1400" dirty="0">
                <a:solidFill>
                  <a:schemeClr val="bg1"/>
                </a:solidFill>
              </a:rPr>
              <a:t> </a:t>
            </a:r>
            <a:r>
              <a:rPr lang="en-US" sz="1400" b="1" dirty="0">
                <a:solidFill>
                  <a:srgbClr val="00B050"/>
                </a:solidFill>
                <a:latin typeface="Courier New" panose="02070309020205020404" pitchFamily="49" charset="0"/>
                <a:cs typeface="Courier New" panose="02070309020205020404" pitchFamily="49" charset="0"/>
              </a:rPr>
              <a:t>myLed1</a:t>
            </a:r>
            <a:r>
              <a:rPr lang="en-US" sz="1400" dirty="0"/>
              <a:t> = </a:t>
            </a:r>
            <a:r>
              <a:rPr lang="en-US" sz="1400" b="1" dirty="0">
                <a:solidFill>
                  <a:srgbClr val="FF0000"/>
                </a:solidFill>
                <a:latin typeface="Courier New" panose="02070309020205020404" pitchFamily="49" charset="0"/>
                <a:cs typeface="Courier New" panose="02070309020205020404" pitchFamily="49" charset="0"/>
              </a:rPr>
              <a:t>Led2(13)</a:t>
            </a:r>
            <a:r>
              <a:rPr lang="en-US" sz="1400" b="1" dirty="0">
                <a:solidFill>
                  <a:schemeClr val="accent1">
                    <a:lumMod val="75000"/>
                  </a:schemeClr>
                </a:solidFill>
                <a:latin typeface="Courier New" panose="02070309020205020404" pitchFamily="49" charset="0"/>
                <a:cs typeface="Courier New" panose="02070309020205020404" pitchFamily="49" charset="0"/>
              </a:rPr>
              <a:t>;</a:t>
            </a:r>
          </a:p>
          <a:p>
            <a:r>
              <a:rPr lang="en-US" sz="1400" b="1" dirty="0">
                <a:solidFill>
                  <a:schemeClr val="accent1">
                    <a:lumMod val="75000"/>
                  </a:schemeClr>
                </a:solidFill>
                <a:latin typeface="Courier New" panose="02070309020205020404" pitchFamily="49" charset="0"/>
                <a:cs typeface="Courier New" panose="02070309020205020404" pitchFamily="49" charset="0"/>
              </a:rPr>
              <a:t>Led2</a:t>
            </a:r>
            <a:r>
              <a:rPr lang="en-US" sz="1400" dirty="0">
                <a:solidFill>
                  <a:schemeClr val="bg1"/>
                </a:solidFill>
              </a:rPr>
              <a:t> </a:t>
            </a:r>
            <a:r>
              <a:rPr lang="en-US" sz="1400" b="1" dirty="0">
                <a:solidFill>
                  <a:srgbClr val="00B050"/>
                </a:solidFill>
                <a:latin typeface="Courier New" panose="02070309020205020404" pitchFamily="49" charset="0"/>
                <a:cs typeface="Courier New" panose="02070309020205020404" pitchFamily="49" charset="0"/>
              </a:rPr>
              <a:t>myLed2</a:t>
            </a:r>
            <a:r>
              <a:rPr lang="en-US" sz="1400" dirty="0"/>
              <a:t> = </a:t>
            </a:r>
            <a:r>
              <a:rPr lang="en-US" sz="1400" b="1" dirty="0">
                <a:solidFill>
                  <a:srgbClr val="FF0000"/>
                </a:solidFill>
                <a:latin typeface="Courier New" panose="02070309020205020404" pitchFamily="49" charset="0"/>
                <a:cs typeface="Courier New" panose="02070309020205020404" pitchFamily="49" charset="0"/>
              </a:rPr>
              <a:t>Led2(9)</a:t>
            </a:r>
            <a:r>
              <a:rPr lang="en-US" sz="1400" b="1" dirty="0">
                <a:solidFill>
                  <a:schemeClr val="accent1">
                    <a:lumMod val="75000"/>
                  </a:schemeClr>
                </a:solidFill>
                <a:latin typeface="Courier New" panose="02070309020205020404" pitchFamily="49" charset="0"/>
                <a:cs typeface="Courier New" panose="02070309020205020404" pitchFamily="49" charset="0"/>
              </a:rPr>
              <a:t>;</a:t>
            </a:r>
          </a:p>
          <a:p>
            <a:r>
              <a:rPr lang="en-US" sz="1400" b="1" dirty="0">
                <a:solidFill>
                  <a:schemeClr val="accent1">
                    <a:lumMod val="75000"/>
                  </a:schemeClr>
                </a:solidFill>
                <a:latin typeface="Courier New" panose="02070309020205020404" pitchFamily="49" charset="0"/>
                <a:cs typeface="Courier New" panose="02070309020205020404" pitchFamily="49" charset="0"/>
              </a:rPr>
              <a:t>Led2</a:t>
            </a:r>
            <a:r>
              <a:rPr lang="en-US" sz="1400" dirty="0">
                <a:solidFill>
                  <a:schemeClr val="bg1"/>
                </a:solidFill>
              </a:rPr>
              <a:t> </a:t>
            </a:r>
            <a:r>
              <a:rPr lang="en-US" sz="1400" b="1" dirty="0">
                <a:solidFill>
                  <a:srgbClr val="00B050"/>
                </a:solidFill>
                <a:latin typeface="Courier New" panose="02070309020205020404" pitchFamily="49" charset="0"/>
                <a:cs typeface="Courier New" panose="02070309020205020404" pitchFamily="49" charset="0"/>
              </a:rPr>
              <a:t>myLed3</a:t>
            </a:r>
            <a:r>
              <a:rPr lang="en-US" sz="1400" dirty="0"/>
              <a:t> = </a:t>
            </a:r>
            <a:r>
              <a:rPr lang="en-US" sz="1400" b="1" dirty="0">
                <a:solidFill>
                  <a:srgbClr val="FF0000"/>
                </a:solidFill>
                <a:latin typeface="Courier New" panose="02070309020205020404" pitchFamily="49" charset="0"/>
                <a:cs typeface="Courier New" panose="02070309020205020404" pitchFamily="49" charset="0"/>
              </a:rPr>
              <a:t>Led2(8)</a:t>
            </a:r>
            <a:r>
              <a:rPr lang="en-US" sz="1400" b="1" dirty="0">
                <a:solidFill>
                  <a:schemeClr val="accent1">
                    <a:lumMod val="75000"/>
                  </a:schemeClr>
                </a:solidFill>
                <a:latin typeface="Courier New" panose="02070309020205020404" pitchFamily="49" charset="0"/>
                <a:cs typeface="Courier New" panose="02070309020205020404" pitchFamily="49" charset="0"/>
              </a:rPr>
              <a:t>;</a:t>
            </a:r>
          </a:p>
        </p:txBody>
      </p:sp>
      <p:grpSp>
        <p:nvGrpSpPr>
          <p:cNvPr id="24" name="Group 23">
            <a:extLst>
              <a:ext uri="{FF2B5EF4-FFF2-40B4-BE49-F238E27FC236}">
                <a16:creationId xmlns:a16="http://schemas.microsoft.com/office/drawing/2014/main" id="{B3A04BBC-A4FB-45F4-9C52-FA3869BD055C}"/>
              </a:ext>
            </a:extLst>
          </p:cNvPr>
          <p:cNvGrpSpPr/>
          <p:nvPr/>
        </p:nvGrpSpPr>
        <p:grpSpPr>
          <a:xfrm>
            <a:off x="6248400" y="3904881"/>
            <a:ext cx="1224741" cy="396487"/>
            <a:chOff x="6587305" y="3333503"/>
            <a:chExt cx="1224741" cy="396487"/>
          </a:xfrm>
        </p:grpSpPr>
        <p:sp>
          <p:nvSpPr>
            <p:cNvPr id="28" name="Flowchart: Off-page Connector 27">
              <a:extLst>
                <a:ext uri="{FF2B5EF4-FFF2-40B4-BE49-F238E27FC236}">
                  <a16:creationId xmlns:a16="http://schemas.microsoft.com/office/drawing/2014/main" id="{30FF5849-F9D9-4432-A9B0-CE51A6516898}"/>
                </a:ext>
              </a:extLst>
            </p:cNvPr>
            <p:cNvSpPr/>
            <p:nvPr/>
          </p:nvSpPr>
          <p:spPr>
            <a:xfrm rot="16200000">
              <a:off x="7230901" y="2924047"/>
              <a:ext cx="171689" cy="990601"/>
            </a:xfrm>
            <a:prstGeom prst="flowChartOffpageConnector">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1200" dirty="0">
                  <a:solidFill>
                    <a:srgbClr val="FFFF00"/>
                  </a:solidFill>
                </a:rPr>
                <a:t>Pin 8</a:t>
              </a:r>
            </a:p>
          </p:txBody>
        </p:sp>
        <p:sp>
          <p:nvSpPr>
            <p:cNvPr id="29" name="Flowchart: Off-page Connector 28">
              <a:extLst>
                <a:ext uri="{FF2B5EF4-FFF2-40B4-BE49-F238E27FC236}">
                  <a16:creationId xmlns:a16="http://schemas.microsoft.com/office/drawing/2014/main" id="{40219B88-246E-4278-9374-6CB1788483DC}"/>
                </a:ext>
              </a:extLst>
            </p:cNvPr>
            <p:cNvSpPr/>
            <p:nvPr/>
          </p:nvSpPr>
          <p:spPr>
            <a:xfrm rot="16200000">
              <a:off x="7113831" y="3043285"/>
              <a:ext cx="171689" cy="990601"/>
            </a:xfrm>
            <a:prstGeom prst="flowChartOffpageConnector">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1200" dirty="0">
                  <a:solidFill>
                    <a:srgbClr val="FFFF00"/>
                  </a:solidFill>
                </a:rPr>
                <a:t>Pin 9</a:t>
              </a:r>
            </a:p>
          </p:txBody>
        </p:sp>
        <p:sp>
          <p:nvSpPr>
            <p:cNvPr id="30" name="Flowchart: Off-page Connector 29">
              <a:extLst>
                <a:ext uri="{FF2B5EF4-FFF2-40B4-BE49-F238E27FC236}">
                  <a16:creationId xmlns:a16="http://schemas.microsoft.com/office/drawing/2014/main" id="{D044297A-0C8B-415F-971E-A9C6E4D97771}"/>
                </a:ext>
              </a:extLst>
            </p:cNvPr>
            <p:cNvSpPr/>
            <p:nvPr/>
          </p:nvSpPr>
          <p:spPr>
            <a:xfrm rot="16200000">
              <a:off x="6996761" y="3148845"/>
              <a:ext cx="171689" cy="990601"/>
            </a:xfrm>
            <a:prstGeom prst="flowChartOffpageConnector">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1200" dirty="0">
                  <a:solidFill>
                    <a:srgbClr val="FFFF00"/>
                  </a:solidFill>
                </a:rPr>
                <a:t>Pin 13</a:t>
              </a:r>
            </a:p>
          </p:txBody>
        </p:sp>
      </p:grpSp>
    </p:spTree>
    <p:extLst>
      <p:ext uri="{BB962C8B-B14F-4D97-AF65-F5344CB8AC3E}">
        <p14:creationId xmlns:p14="http://schemas.microsoft.com/office/powerpoint/2010/main" val="3781065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barn(inVertical)">
                                      <p:cBhvr>
                                        <p:cTn id="12" dur="500"/>
                                        <p:tgtEl>
                                          <p:spTgt spid="18"/>
                                        </p:tgtEl>
                                      </p:cBhvr>
                                    </p:animEffect>
                                  </p:childTnLst>
                                </p:cTn>
                              </p:par>
                              <p:par>
                                <p:cTn id="13" presetID="22" presetClass="exit" presetSubtype="4" fill="hold" grpId="1" nodeType="withEffect">
                                  <p:stCondLst>
                                    <p:cond delay="0"/>
                                  </p:stCondLst>
                                  <p:childTnLst>
                                    <p:animEffect transition="out" filter="wipe(down)">
                                      <p:cBhvr>
                                        <p:cTn id="14" dur="500"/>
                                        <p:tgtEl>
                                          <p:spTgt spid="21"/>
                                        </p:tgtEl>
                                      </p:cBhvr>
                                    </p:animEffect>
                                    <p:set>
                                      <p:cBhvr>
                                        <p:cTn id="15" dur="1" fill="hold">
                                          <p:stCondLst>
                                            <p:cond delay="499"/>
                                          </p:stCondLst>
                                        </p:cTn>
                                        <p:tgtEl>
                                          <p:spTgt spid="21"/>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22"/>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23"/>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fade">
                                      <p:cBhvr>
                                        <p:cTn id="28" dur="500"/>
                                        <p:tgtEl>
                                          <p:spTgt spid="15"/>
                                        </p:tgtEl>
                                      </p:cBhvr>
                                    </p:animEffect>
                                  </p:childTnLst>
                                </p:cTn>
                              </p:par>
                            </p:childTnLst>
                          </p:cTn>
                        </p:par>
                        <p:par>
                          <p:cTn id="29" fill="hold">
                            <p:stCondLst>
                              <p:cond delay="500"/>
                            </p:stCondLst>
                            <p:childTnLst>
                              <p:par>
                                <p:cTn id="30" presetID="22" presetClass="entr" presetSubtype="4" fill="hold" grpId="0" nodeType="after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wipe(down)">
                                      <p:cBhvr>
                                        <p:cTn id="32" dur="500"/>
                                        <p:tgtEl>
                                          <p:spTgt spid="17"/>
                                        </p:tgtEl>
                                      </p:cBhvr>
                                    </p:animEffect>
                                  </p:childTnLst>
                                </p:cTn>
                              </p:par>
                              <p:par>
                                <p:cTn id="33" presetID="1" presetClass="entr" presetSubtype="0" fill="hold" nodeType="withEffect">
                                  <p:stCondLst>
                                    <p:cond delay="0"/>
                                  </p:stCondLst>
                                  <p:childTnLst>
                                    <p:set>
                                      <p:cBhvr>
                                        <p:cTn id="34"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5" grpId="0" animBg="1"/>
      <p:bldP spid="18" grpId="0" animBg="1"/>
      <p:bldP spid="21" grpId="0" animBg="1"/>
      <p:bldP spid="21" grpId="1" animBg="1"/>
      <p:bldP spid="22" grpId="0" animBg="1"/>
      <p:bldP spid="2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12185" y="197416"/>
            <a:ext cx="7016194" cy="763525"/>
          </a:xfrm>
        </p:spPr>
        <p:txBody>
          <a:bodyPr>
            <a:normAutofit fontScale="90000"/>
          </a:bodyPr>
          <a:lstStyle/>
          <a:p>
            <a:r>
              <a:rPr lang="en-US" dirty="0"/>
              <a:t>Led2 is just an Example</a:t>
            </a:r>
            <a:br>
              <a:rPr lang="en-US" dirty="0"/>
            </a:br>
            <a:r>
              <a:rPr lang="en-US" sz="2200" dirty="0"/>
              <a:t>(We could be talking about a servo class)</a:t>
            </a:r>
            <a:endParaRPr lang="en-US" dirty="0"/>
          </a:p>
        </p:txBody>
      </p:sp>
      <p:grpSp>
        <p:nvGrpSpPr>
          <p:cNvPr id="5" name="Group 4">
            <a:extLst>
              <a:ext uri="{FF2B5EF4-FFF2-40B4-BE49-F238E27FC236}">
                <a16:creationId xmlns:a16="http://schemas.microsoft.com/office/drawing/2014/main" id="{43B478D1-A629-433E-BBE4-26EE497DE612}"/>
              </a:ext>
            </a:extLst>
          </p:cNvPr>
          <p:cNvGrpSpPr/>
          <p:nvPr/>
        </p:nvGrpSpPr>
        <p:grpSpPr>
          <a:xfrm>
            <a:off x="1600200" y="1428750"/>
            <a:ext cx="3882989" cy="1074674"/>
            <a:chOff x="1676399" y="2104935"/>
            <a:chExt cx="3882989" cy="1074674"/>
          </a:xfrm>
        </p:grpSpPr>
        <p:sp>
          <p:nvSpPr>
            <p:cNvPr id="2" name="Flowchart: Card 1">
              <a:extLst>
                <a:ext uri="{FF2B5EF4-FFF2-40B4-BE49-F238E27FC236}">
                  <a16:creationId xmlns:a16="http://schemas.microsoft.com/office/drawing/2014/main" id="{D28882D0-34A9-4243-A02D-162E9AC1F25A}"/>
                </a:ext>
              </a:extLst>
            </p:cNvPr>
            <p:cNvSpPr/>
            <p:nvPr/>
          </p:nvSpPr>
          <p:spPr>
            <a:xfrm>
              <a:off x="2667000" y="2104935"/>
              <a:ext cx="1905000" cy="1074674"/>
            </a:xfrm>
            <a:prstGeom prst="flowChartPunchedCar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Servo</a:t>
              </a:r>
            </a:p>
            <a:p>
              <a:pPr algn="ctr"/>
              <a:r>
                <a:rPr lang="en-US" dirty="0"/>
                <a:t>Class Definition</a:t>
              </a:r>
            </a:p>
          </p:txBody>
        </p:sp>
        <p:sp>
          <p:nvSpPr>
            <p:cNvPr id="25" name="Flowchart: Off-page Connector 24">
              <a:extLst>
                <a:ext uri="{FF2B5EF4-FFF2-40B4-BE49-F238E27FC236}">
                  <a16:creationId xmlns:a16="http://schemas.microsoft.com/office/drawing/2014/main" id="{88B81992-77FD-4DBF-9F84-028DA8A66AE2}"/>
                </a:ext>
              </a:extLst>
            </p:cNvPr>
            <p:cNvSpPr/>
            <p:nvPr/>
          </p:nvSpPr>
          <p:spPr>
            <a:xfrm rot="16200000">
              <a:off x="4978243" y="1933467"/>
              <a:ext cx="171689" cy="990601"/>
            </a:xfrm>
            <a:prstGeom prst="flowChartOffpageConnector">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1200" dirty="0">
                  <a:solidFill>
                    <a:srgbClr val="FFFF00"/>
                  </a:solidFill>
                </a:rPr>
                <a:t>Output Pin</a:t>
              </a:r>
            </a:p>
          </p:txBody>
        </p:sp>
        <p:sp>
          <p:nvSpPr>
            <p:cNvPr id="26" name="Flowchart: Off-page Connector 25">
              <a:extLst>
                <a:ext uri="{FF2B5EF4-FFF2-40B4-BE49-F238E27FC236}">
                  <a16:creationId xmlns:a16="http://schemas.microsoft.com/office/drawing/2014/main" id="{2092BDF5-5E9D-4993-8150-A5EF8B5B1191}"/>
                </a:ext>
              </a:extLst>
            </p:cNvPr>
            <p:cNvSpPr/>
            <p:nvPr/>
          </p:nvSpPr>
          <p:spPr>
            <a:xfrm rot="16200000">
              <a:off x="2085856" y="1904790"/>
              <a:ext cx="171688" cy="990601"/>
            </a:xfrm>
            <a:prstGeom prst="flowChartOffpageConnector">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1200" dirty="0">
                  <a:solidFill>
                    <a:srgbClr val="FFFF00"/>
                  </a:solidFill>
                </a:rPr>
                <a:t>Attach</a:t>
              </a:r>
            </a:p>
          </p:txBody>
        </p:sp>
        <p:sp>
          <p:nvSpPr>
            <p:cNvPr id="27" name="Flowchart: Off-page Connector 26">
              <a:extLst>
                <a:ext uri="{FF2B5EF4-FFF2-40B4-BE49-F238E27FC236}">
                  <a16:creationId xmlns:a16="http://schemas.microsoft.com/office/drawing/2014/main" id="{060AF254-157D-40E1-8628-C8DE34EFF1F7}"/>
                </a:ext>
              </a:extLst>
            </p:cNvPr>
            <p:cNvSpPr/>
            <p:nvPr/>
          </p:nvSpPr>
          <p:spPr>
            <a:xfrm rot="16200000">
              <a:off x="2085855" y="2174488"/>
              <a:ext cx="171690" cy="990601"/>
            </a:xfrm>
            <a:prstGeom prst="flowChartOffpageConnector">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1200" dirty="0">
                  <a:solidFill>
                    <a:srgbClr val="FFFF00"/>
                  </a:solidFill>
                </a:rPr>
                <a:t>Detach</a:t>
              </a:r>
            </a:p>
          </p:txBody>
        </p:sp>
      </p:grpSp>
      <p:grpSp>
        <p:nvGrpSpPr>
          <p:cNvPr id="8" name="Group 7">
            <a:extLst>
              <a:ext uri="{FF2B5EF4-FFF2-40B4-BE49-F238E27FC236}">
                <a16:creationId xmlns:a16="http://schemas.microsoft.com/office/drawing/2014/main" id="{4B009768-4559-4FAA-918F-A9A6711D7A05}"/>
              </a:ext>
            </a:extLst>
          </p:cNvPr>
          <p:cNvGrpSpPr/>
          <p:nvPr/>
        </p:nvGrpSpPr>
        <p:grpSpPr>
          <a:xfrm>
            <a:off x="4916625" y="1907758"/>
            <a:ext cx="1904820" cy="2499352"/>
            <a:chOff x="4844223" y="2003949"/>
            <a:chExt cx="1904820" cy="2499352"/>
          </a:xfrm>
        </p:grpSpPr>
        <p:sp>
          <p:nvSpPr>
            <p:cNvPr id="17" name="Flowchart: Multidocument 16">
              <a:extLst>
                <a:ext uri="{FF2B5EF4-FFF2-40B4-BE49-F238E27FC236}">
                  <a16:creationId xmlns:a16="http://schemas.microsoft.com/office/drawing/2014/main" id="{998BAE36-3810-4563-84BF-26054849EB6A}"/>
                </a:ext>
              </a:extLst>
            </p:cNvPr>
            <p:cNvSpPr/>
            <p:nvPr/>
          </p:nvSpPr>
          <p:spPr>
            <a:xfrm>
              <a:off x="5008264" y="3333750"/>
              <a:ext cx="1740779" cy="1169551"/>
            </a:xfrm>
            <a:prstGeom prst="flowChartMultidocumen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Objects:</a:t>
              </a:r>
            </a:p>
            <a:p>
              <a:pPr algn="ctr"/>
              <a:r>
                <a:rPr lang="en-US" sz="1200" dirty="0">
                  <a:solidFill>
                    <a:schemeClr val="tx1"/>
                  </a:solidFill>
                </a:rPr>
                <a:t>myServo1</a:t>
              </a:r>
            </a:p>
            <a:p>
              <a:pPr algn="ctr"/>
              <a:r>
                <a:rPr lang="en-US" sz="1200" dirty="0">
                  <a:solidFill>
                    <a:schemeClr val="tx1"/>
                  </a:solidFill>
                </a:rPr>
                <a:t>myServo2</a:t>
              </a:r>
            </a:p>
            <a:p>
              <a:pPr algn="ctr"/>
              <a:r>
                <a:rPr lang="en-US" sz="1200" dirty="0">
                  <a:solidFill>
                    <a:schemeClr val="tx1"/>
                  </a:solidFill>
                </a:rPr>
                <a:t>myServo3</a:t>
              </a:r>
            </a:p>
          </p:txBody>
        </p:sp>
        <p:sp>
          <p:nvSpPr>
            <p:cNvPr id="15" name="Arrow: Curved Left 14">
              <a:extLst>
                <a:ext uri="{FF2B5EF4-FFF2-40B4-BE49-F238E27FC236}">
                  <a16:creationId xmlns:a16="http://schemas.microsoft.com/office/drawing/2014/main" id="{E5183F6F-1D73-41FF-A8D7-E392B04E4085}"/>
                </a:ext>
              </a:extLst>
            </p:cNvPr>
            <p:cNvSpPr/>
            <p:nvPr/>
          </p:nvSpPr>
          <p:spPr>
            <a:xfrm rot="19630627">
              <a:off x="4844223" y="2003949"/>
              <a:ext cx="729014" cy="1786507"/>
            </a:xfrm>
            <a:prstGeom prst="curvedLeftArrow">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pic>
        <p:nvPicPr>
          <p:cNvPr id="14" name="Picture 13">
            <a:extLst>
              <a:ext uri="{FF2B5EF4-FFF2-40B4-BE49-F238E27FC236}">
                <a16:creationId xmlns:a16="http://schemas.microsoft.com/office/drawing/2014/main" id="{62DE99C9-34E3-492F-8FE5-4D5AA673E5CD}"/>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7848600" y="4583336"/>
            <a:ext cx="1028700" cy="457771"/>
          </a:xfrm>
          <a:prstGeom prst="rect">
            <a:avLst/>
          </a:prstGeom>
        </p:spPr>
      </p:pic>
      <p:sp>
        <p:nvSpPr>
          <p:cNvPr id="16" name="Flowchart: Off-page Connector 15">
            <a:extLst>
              <a:ext uri="{FF2B5EF4-FFF2-40B4-BE49-F238E27FC236}">
                <a16:creationId xmlns:a16="http://schemas.microsoft.com/office/drawing/2014/main" id="{C6480415-D844-41AF-B542-CC1AF3D67492}"/>
              </a:ext>
            </a:extLst>
          </p:cNvPr>
          <p:cNvSpPr/>
          <p:nvPr/>
        </p:nvSpPr>
        <p:spPr>
          <a:xfrm rot="16200000">
            <a:off x="2009654" y="1768001"/>
            <a:ext cx="171690" cy="990601"/>
          </a:xfrm>
          <a:prstGeom prst="flowChartOffpageConnector">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1200" dirty="0">
                <a:solidFill>
                  <a:srgbClr val="FFFF00"/>
                </a:solidFill>
              </a:rPr>
              <a:t>Write</a:t>
            </a:r>
          </a:p>
        </p:txBody>
      </p:sp>
      <p:grpSp>
        <p:nvGrpSpPr>
          <p:cNvPr id="3" name="Group 2">
            <a:extLst>
              <a:ext uri="{FF2B5EF4-FFF2-40B4-BE49-F238E27FC236}">
                <a16:creationId xmlns:a16="http://schemas.microsoft.com/office/drawing/2014/main" id="{CF6B4B36-BAA5-4404-9D93-B2E48CA724EB}"/>
              </a:ext>
            </a:extLst>
          </p:cNvPr>
          <p:cNvGrpSpPr/>
          <p:nvPr/>
        </p:nvGrpSpPr>
        <p:grpSpPr>
          <a:xfrm>
            <a:off x="6587305" y="3333503"/>
            <a:ext cx="1224741" cy="396487"/>
            <a:chOff x="6587305" y="3333503"/>
            <a:chExt cx="1224741" cy="396487"/>
          </a:xfrm>
        </p:grpSpPr>
        <p:sp>
          <p:nvSpPr>
            <p:cNvPr id="22" name="Flowchart: Off-page Connector 21">
              <a:extLst>
                <a:ext uri="{FF2B5EF4-FFF2-40B4-BE49-F238E27FC236}">
                  <a16:creationId xmlns:a16="http://schemas.microsoft.com/office/drawing/2014/main" id="{695C941C-8BE3-40F8-B1D7-BB465EC22E7F}"/>
                </a:ext>
              </a:extLst>
            </p:cNvPr>
            <p:cNvSpPr/>
            <p:nvPr/>
          </p:nvSpPr>
          <p:spPr>
            <a:xfrm rot="16200000">
              <a:off x="7230901" y="2924047"/>
              <a:ext cx="171689" cy="990601"/>
            </a:xfrm>
            <a:prstGeom prst="flowChartOffpageConnector">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1200" dirty="0">
                  <a:solidFill>
                    <a:srgbClr val="FFFF00"/>
                  </a:solidFill>
                </a:rPr>
                <a:t>Output Pin</a:t>
              </a:r>
            </a:p>
          </p:txBody>
        </p:sp>
        <p:sp>
          <p:nvSpPr>
            <p:cNvPr id="23" name="Flowchart: Off-page Connector 22">
              <a:extLst>
                <a:ext uri="{FF2B5EF4-FFF2-40B4-BE49-F238E27FC236}">
                  <a16:creationId xmlns:a16="http://schemas.microsoft.com/office/drawing/2014/main" id="{37B7F3BC-C57C-4C7B-ADE3-F27AE6B2098B}"/>
                </a:ext>
              </a:extLst>
            </p:cNvPr>
            <p:cNvSpPr/>
            <p:nvPr/>
          </p:nvSpPr>
          <p:spPr>
            <a:xfrm rot="16200000">
              <a:off x="7113831" y="3043285"/>
              <a:ext cx="171689" cy="990601"/>
            </a:xfrm>
            <a:prstGeom prst="flowChartOffpageConnector">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1200" dirty="0">
                  <a:solidFill>
                    <a:srgbClr val="FFFF00"/>
                  </a:solidFill>
                </a:rPr>
                <a:t>Output Pin</a:t>
              </a:r>
            </a:p>
          </p:txBody>
        </p:sp>
        <p:sp>
          <p:nvSpPr>
            <p:cNvPr id="18" name="Flowchart: Off-page Connector 17">
              <a:extLst>
                <a:ext uri="{FF2B5EF4-FFF2-40B4-BE49-F238E27FC236}">
                  <a16:creationId xmlns:a16="http://schemas.microsoft.com/office/drawing/2014/main" id="{D608F790-A667-4F46-B9B1-8900BA71017A}"/>
                </a:ext>
              </a:extLst>
            </p:cNvPr>
            <p:cNvSpPr/>
            <p:nvPr/>
          </p:nvSpPr>
          <p:spPr>
            <a:xfrm rot="16200000">
              <a:off x="6996761" y="3148845"/>
              <a:ext cx="171689" cy="990601"/>
            </a:xfrm>
            <a:prstGeom prst="flowChartOffpageConnector">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1200" dirty="0">
                  <a:solidFill>
                    <a:srgbClr val="FFFF00"/>
                  </a:solidFill>
                </a:rPr>
                <a:t>Output Pin</a:t>
              </a:r>
            </a:p>
          </p:txBody>
        </p:sp>
      </p:grpSp>
    </p:spTree>
    <p:extLst>
      <p:ext uri="{BB962C8B-B14F-4D97-AF65-F5344CB8AC3E}">
        <p14:creationId xmlns:p14="http://schemas.microsoft.com/office/powerpoint/2010/main" val="3532675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 presetClass="entr" presetSubtype="0" fill="hold" nodeType="withEffect">
                                  <p:stCondLst>
                                    <p:cond delay="0"/>
                                  </p:stCondLst>
                                  <p:childTnLst>
                                    <p:set>
                                      <p:cBhvr>
                                        <p:cTn id="9"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E6CE25-34FB-4714-9DAA-1CEAE47154BE}"/>
              </a:ext>
            </a:extLst>
          </p:cNvPr>
          <p:cNvSpPr>
            <a:spLocks noGrp="1"/>
          </p:cNvSpPr>
          <p:nvPr>
            <p:ph type="title"/>
          </p:nvPr>
        </p:nvSpPr>
        <p:spPr>
          <a:xfrm>
            <a:off x="659756" y="2416323"/>
            <a:ext cx="8345486" cy="1021556"/>
          </a:xfrm>
        </p:spPr>
        <p:txBody>
          <a:bodyPr>
            <a:normAutofit fontScale="90000"/>
          </a:bodyPr>
          <a:lstStyle/>
          <a:p>
            <a:r>
              <a:rPr lang="en-US" dirty="0"/>
              <a:t>Sample Code Fragments</a:t>
            </a:r>
            <a:br>
              <a:rPr lang="en-US" dirty="0"/>
            </a:br>
            <a:endParaRPr lang="en-US" dirty="0"/>
          </a:p>
        </p:txBody>
      </p:sp>
      <p:sp>
        <p:nvSpPr>
          <p:cNvPr id="5" name="Text Placeholder 4">
            <a:extLst>
              <a:ext uri="{FF2B5EF4-FFF2-40B4-BE49-F238E27FC236}">
                <a16:creationId xmlns:a16="http://schemas.microsoft.com/office/drawing/2014/main" id="{E0AB60C3-939D-43D0-812C-6CEDD6D880B3}"/>
              </a:ext>
            </a:extLst>
          </p:cNvPr>
          <p:cNvSpPr>
            <a:spLocks noGrp="1"/>
          </p:cNvSpPr>
          <p:nvPr>
            <p:ph type="body" idx="1"/>
          </p:nvPr>
        </p:nvSpPr>
        <p:spPr>
          <a:xfrm>
            <a:off x="685800" y="1276350"/>
            <a:ext cx="7772400" cy="1125140"/>
          </a:xfrm>
        </p:spPr>
        <p:txBody>
          <a:bodyPr/>
          <a:lstStyle/>
          <a:p>
            <a:r>
              <a:rPr lang="en-US" dirty="0"/>
              <a:t>Part 4</a:t>
            </a:r>
          </a:p>
        </p:txBody>
      </p:sp>
      <p:sp>
        <p:nvSpPr>
          <p:cNvPr id="6" name="Flowchart: Terminator 5">
            <a:extLst>
              <a:ext uri="{FF2B5EF4-FFF2-40B4-BE49-F238E27FC236}">
                <a16:creationId xmlns:a16="http://schemas.microsoft.com/office/drawing/2014/main" id="{161E8961-2C6D-458F-B0DC-AAD89C6AC85A}"/>
              </a:ext>
            </a:extLst>
          </p:cNvPr>
          <p:cNvSpPr/>
          <p:nvPr/>
        </p:nvSpPr>
        <p:spPr>
          <a:xfrm>
            <a:off x="7467600" y="4552950"/>
            <a:ext cx="1103376" cy="228600"/>
          </a:xfrm>
          <a:prstGeom prst="flowChartTerminator">
            <a:avLst/>
          </a:prstGeom>
          <a:solidFill>
            <a:schemeClr val="accent3">
              <a:lumMod val="20000"/>
              <a:lumOff val="80000"/>
            </a:schemeClr>
          </a:solid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hlinkClick r:id="rId3" action="ppaction://hlinksldjump"/>
              </a:rPr>
              <a:t>Back to Agenda</a:t>
            </a:r>
            <a:endParaRPr lang="en-US" sz="1000" dirty="0">
              <a:solidFill>
                <a:schemeClr val="tx1"/>
              </a:solidFill>
            </a:endParaRPr>
          </a:p>
        </p:txBody>
      </p:sp>
    </p:spTree>
    <p:extLst>
      <p:ext uri="{BB962C8B-B14F-4D97-AF65-F5344CB8AC3E}">
        <p14:creationId xmlns:p14="http://schemas.microsoft.com/office/powerpoint/2010/main" val="13937761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376238"/>
            <a:ext cx="7016194" cy="602252"/>
          </a:xfrm>
        </p:spPr>
        <p:txBody>
          <a:bodyPr>
            <a:normAutofit fontScale="90000"/>
          </a:bodyPr>
          <a:lstStyle/>
          <a:p>
            <a:r>
              <a:rPr lang="en-US" dirty="0"/>
              <a:t>A little Deeper: The Constructor</a:t>
            </a:r>
          </a:p>
        </p:txBody>
      </p:sp>
      <p:sp>
        <p:nvSpPr>
          <p:cNvPr id="13" name="Arrow: Striped Right 12">
            <a:extLst>
              <a:ext uri="{FF2B5EF4-FFF2-40B4-BE49-F238E27FC236}">
                <a16:creationId xmlns:a16="http://schemas.microsoft.com/office/drawing/2014/main" id="{E011D333-C3EC-4965-B270-B79F5BFD94F6}"/>
              </a:ext>
            </a:extLst>
          </p:cNvPr>
          <p:cNvSpPr/>
          <p:nvPr/>
        </p:nvSpPr>
        <p:spPr>
          <a:xfrm rot="3607493">
            <a:off x="4136034" y="2594940"/>
            <a:ext cx="1207881" cy="339372"/>
          </a:xfrm>
          <a:prstGeom prst="stripedRightArrow">
            <a:avLst/>
          </a:prstGeom>
          <a:solidFill>
            <a:srgbClr val="FFFF00"/>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0B9F02C0-7D21-4A11-B5FB-C202EB0B7B96}"/>
              </a:ext>
            </a:extLst>
          </p:cNvPr>
          <p:cNvSpPr txBox="1"/>
          <p:nvPr/>
        </p:nvSpPr>
        <p:spPr>
          <a:xfrm>
            <a:off x="2065217" y="2691611"/>
            <a:ext cx="2467850" cy="307777"/>
          </a:xfrm>
          <a:prstGeom prst="rect">
            <a:avLst/>
          </a:prstGeom>
          <a:solidFill>
            <a:schemeClr val="bg1">
              <a:lumMod val="85000"/>
            </a:schemeClr>
          </a:solidFill>
          <a:ln>
            <a:solidFill>
              <a:srgbClr val="FF0000"/>
            </a:solidFill>
          </a:ln>
        </p:spPr>
        <p:txBody>
          <a:bodyPr wrap="square" rtlCol="0">
            <a:spAutoFit/>
          </a:bodyPr>
          <a:lstStyle/>
          <a:p>
            <a:r>
              <a:rPr lang="en-US" sz="1400" b="1" dirty="0">
                <a:solidFill>
                  <a:schemeClr val="accent1">
                    <a:lumMod val="75000"/>
                  </a:schemeClr>
                </a:solidFill>
                <a:latin typeface="Courier New" panose="02070309020205020404" pitchFamily="49" charset="0"/>
                <a:cs typeface="Courier New" panose="02070309020205020404" pitchFamily="49" charset="0"/>
              </a:rPr>
              <a:t>Led2</a:t>
            </a:r>
            <a:r>
              <a:rPr lang="en-US" sz="1400" dirty="0">
                <a:solidFill>
                  <a:schemeClr val="bg1"/>
                </a:solidFill>
              </a:rPr>
              <a:t> </a:t>
            </a:r>
            <a:r>
              <a:rPr lang="en-US" sz="1400" b="1" dirty="0">
                <a:solidFill>
                  <a:srgbClr val="00B050"/>
                </a:solidFill>
                <a:latin typeface="Courier New" panose="02070309020205020404" pitchFamily="49" charset="0"/>
                <a:cs typeface="Courier New" panose="02070309020205020404" pitchFamily="49" charset="0"/>
              </a:rPr>
              <a:t>myLed1</a:t>
            </a:r>
            <a:r>
              <a:rPr lang="en-US" sz="1400" dirty="0">
                <a:solidFill>
                  <a:schemeClr val="bg1"/>
                </a:solidFill>
              </a:rPr>
              <a:t> </a:t>
            </a:r>
            <a:r>
              <a:rPr lang="en-US" sz="1400" dirty="0"/>
              <a:t>=</a:t>
            </a:r>
            <a:r>
              <a:rPr lang="en-US" sz="1400" dirty="0">
                <a:solidFill>
                  <a:schemeClr val="bg1"/>
                </a:solidFill>
              </a:rPr>
              <a:t> </a:t>
            </a:r>
            <a:r>
              <a:rPr lang="en-US" sz="1400" b="1" dirty="0">
                <a:solidFill>
                  <a:srgbClr val="FF0000"/>
                </a:solidFill>
                <a:latin typeface="Courier New" panose="02070309020205020404" pitchFamily="49" charset="0"/>
                <a:cs typeface="Courier New" panose="02070309020205020404" pitchFamily="49" charset="0"/>
              </a:rPr>
              <a:t>Led2(13)</a:t>
            </a:r>
            <a:r>
              <a:rPr lang="en-US" sz="1400" b="1" dirty="0">
                <a:solidFill>
                  <a:schemeClr val="accent1">
                    <a:lumMod val="75000"/>
                  </a:schemeClr>
                </a:solidFill>
                <a:latin typeface="Courier New" panose="02070309020205020404" pitchFamily="49" charset="0"/>
                <a:cs typeface="Courier New" panose="02070309020205020404" pitchFamily="49" charset="0"/>
              </a:rPr>
              <a:t>;</a:t>
            </a:r>
          </a:p>
        </p:txBody>
      </p:sp>
      <p:pic>
        <p:nvPicPr>
          <p:cNvPr id="26" name="Picture 25">
            <a:extLst>
              <a:ext uri="{FF2B5EF4-FFF2-40B4-BE49-F238E27FC236}">
                <a16:creationId xmlns:a16="http://schemas.microsoft.com/office/drawing/2014/main" id="{C2E5F3F1-C711-44AB-9F70-E67D2E44F1AC}"/>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7848600" y="4583336"/>
            <a:ext cx="1028700" cy="457771"/>
          </a:xfrm>
          <a:prstGeom prst="rect">
            <a:avLst/>
          </a:prstGeom>
        </p:spPr>
      </p:pic>
      <p:grpSp>
        <p:nvGrpSpPr>
          <p:cNvPr id="3" name="Group 2">
            <a:extLst>
              <a:ext uri="{FF2B5EF4-FFF2-40B4-BE49-F238E27FC236}">
                <a16:creationId xmlns:a16="http://schemas.microsoft.com/office/drawing/2014/main" id="{776C7ED4-5CDD-4191-B7EA-5EEE86F1330F}"/>
              </a:ext>
            </a:extLst>
          </p:cNvPr>
          <p:cNvGrpSpPr/>
          <p:nvPr/>
        </p:nvGrpSpPr>
        <p:grpSpPr>
          <a:xfrm>
            <a:off x="1676398" y="1200150"/>
            <a:ext cx="3882989" cy="1074674"/>
            <a:chOff x="1676398" y="1200150"/>
            <a:chExt cx="3882989" cy="1074674"/>
          </a:xfrm>
        </p:grpSpPr>
        <p:sp>
          <p:nvSpPr>
            <p:cNvPr id="2" name="Flowchart: Card 1">
              <a:extLst>
                <a:ext uri="{FF2B5EF4-FFF2-40B4-BE49-F238E27FC236}">
                  <a16:creationId xmlns:a16="http://schemas.microsoft.com/office/drawing/2014/main" id="{D28882D0-34A9-4243-A02D-162E9AC1F25A}"/>
                </a:ext>
              </a:extLst>
            </p:cNvPr>
            <p:cNvSpPr/>
            <p:nvPr/>
          </p:nvSpPr>
          <p:spPr>
            <a:xfrm>
              <a:off x="2667000" y="1200150"/>
              <a:ext cx="1905000" cy="1074674"/>
            </a:xfrm>
            <a:prstGeom prst="flowChartPunchedCar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Led2</a:t>
              </a:r>
            </a:p>
            <a:p>
              <a:pPr algn="ctr"/>
              <a:r>
                <a:rPr lang="en-US" dirty="0"/>
                <a:t>Class Definition</a:t>
              </a:r>
            </a:p>
          </p:txBody>
        </p:sp>
        <p:sp>
          <p:nvSpPr>
            <p:cNvPr id="36" name="Rectangle 35">
              <a:extLst>
                <a:ext uri="{FF2B5EF4-FFF2-40B4-BE49-F238E27FC236}">
                  <a16:creationId xmlns:a16="http://schemas.microsoft.com/office/drawing/2014/main" id="{94916264-84EC-4E69-B463-B05F1D9F7666}"/>
                </a:ext>
              </a:extLst>
            </p:cNvPr>
            <p:cNvSpPr/>
            <p:nvPr/>
          </p:nvSpPr>
          <p:spPr>
            <a:xfrm>
              <a:off x="3124198" y="1261155"/>
              <a:ext cx="1301147" cy="3048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Complex Stuff</a:t>
              </a:r>
            </a:p>
          </p:txBody>
        </p:sp>
        <p:sp>
          <p:nvSpPr>
            <p:cNvPr id="37" name="Flowchart: Off-page Connector 36">
              <a:extLst>
                <a:ext uri="{FF2B5EF4-FFF2-40B4-BE49-F238E27FC236}">
                  <a16:creationId xmlns:a16="http://schemas.microsoft.com/office/drawing/2014/main" id="{CB4F78B8-2D6D-416F-BCB6-E7A4AAEF317F}"/>
                </a:ext>
              </a:extLst>
            </p:cNvPr>
            <p:cNvSpPr/>
            <p:nvPr/>
          </p:nvSpPr>
          <p:spPr>
            <a:xfrm rot="16200000">
              <a:off x="4978242" y="1013487"/>
              <a:ext cx="171689" cy="990601"/>
            </a:xfrm>
            <a:prstGeom prst="flowChartOffpageConnector">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1200" dirty="0">
                  <a:solidFill>
                    <a:srgbClr val="FFFF00"/>
                  </a:solidFill>
                </a:rPr>
                <a:t>output</a:t>
              </a:r>
            </a:p>
          </p:txBody>
        </p:sp>
        <p:sp>
          <p:nvSpPr>
            <p:cNvPr id="38" name="Flowchart: Off-page Connector 37">
              <a:extLst>
                <a:ext uri="{FF2B5EF4-FFF2-40B4-BE49-F238E27FC236}">
                  <a16:creationId xmlns:a16="http://schemas.microsoft.com/office/drawing/2014/main" id="{6718A974-A281-4548-BFF0-940F4371C5AE}"/>
                </a:ext>
              </a:extLst>
            </p:cNvPr>
            <p:cNvSpPr/>
            <p:nvPr/>
          </p:nvSpPr>
          <p:spPr>
            <a:xfrm rot="16200000">
              <a:off x="2085855" y="984810"/>
              <a:ext cx="171688" cy="990601"/>
            </a:xfrm>
            <a:prstGeom prst="flowChartOffpageConnector">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1200" dirty="0">
                  <a:solidFill>
                    <a:srgbClr val="FFFF00"/>
                  </a:solidFill>
                </a:rPr>
                <a:t>on</a:t>
              </a:r>
            </a:p>
          </p:txBody>
        </p:sp>
        <p:sp>
          <p:nvSpPr>
            <p:cNvPr id="39" name="Flowchart: Off-page Connector 38">
              <a:extLst>
                <a:ext uri="{FF2B5EF4-FFF2-40B4-BE49-F238E27FC236}">
                  <a16:creationId xmlns:a16="http://schemas.microsoft.com/office/drawing/2014/main" id="{5FEACCCE-27EB-4BA7-8A30-C367EEDCC047}"/>
                </a:ext>
              </a:extLst>
            </p:cNvPr>
            <p:cNvSpPr/>
            <p:nvPr/>
          </p:nvSpPr>
          <p:spPr>
            <a:xfrm rot="16200000">
              <a:off x="2085854" y="1254508"/>
              <a:ext cx="171690" cy="990601"/>
            </a:xfrm>
            <a:prstGeom prst="flowChartOffpageConnector">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1200" dirty="0">
                  <a:solidFill>
                    <a:srgbClr val="FFFF00"/>
                  </a:solidFill>
                </a:rPr>
                <a:t>off</a:t>
              </a:r>
            </a:p>
          </p:txBody>
        </p:sp>
      </p:grpSp>
      <p:grpSp>
        <p:nvGrpSpPr>
          <p:cNvPr id="5" name="Group 4">
            <a:extLst>
              <a:ext uri="{FF2B5EF4-FFF2-40B4-BE49-F238E27FC236}">
                <a16:creationId xmlns:a16="http://schemas.microsoft.com/office/drawing/2014/main" id="{1DDB4666-5496-497D-9C47-D6F074122490}"/>
              </a:ext>
            </a:extLst>
          </p:cNvPr>
          <p:cNvGrpSpPr/>
          <p:nvPr/>
        </p:nvGrpSpPr>
        <p:grpSpPr>
          <a:xfrm>
            <a:off x="3487429" y="3294620"/>
            <a:ext cx="4017926" cy="1074674"/>
            <a:chOff x="3487429" y="3294620"/>
            <a:chExt cx="4017926" cy="1074674"/>
          </a:xfrm>
        </p:grpSpPr>
        <p:sp>
          <p:nvSpPr>
            <p:cNvPr id="29" name="Flowchart: Card 28">
              <a:extLst>
                <a:ext uri="{FF2B5EF4-FFF2-40B4-BE49-F238E27FC236}">
                  <a16:creationId xmlns:a16="http://schemas.microsoft.com/office/drawing/2014/main" id="{615506AA-AAFD-4389-B291-45C807AA731A}"/>
                </a:ext>
              </a:extLst>
            </p:cNvPr>
            <p:cNvSpPr/>
            <p:nvPr/>
          </p:nvSpPr>
          <p:spPr>
            <a:xfrm>
              <a:off x="4495179" y="3294620"/>
              <a:ext cx="1905000" cy="1074674"/>
            </a:xfrm>
            <a:prstGeom prst="flowChartPunchedCard">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B050"/>
                  </a:solidFill>
                </a:rPr>
                <a:t>myLed1</a:t>
              </a:r>
            </a:p>
          </p:txBody>
        </p:sp>
        <p:sp>
          <p:nvSpPr>
            <p:cNvPr id="33" name="Flowchart: Off-page Connector 32">
              <a:extLst>
                <a:ext uri="{FF2B5EF4-FFF2-40B4-BE49-F238E27FC236}">
                  <a16:creationId xmlns:a16="http://schemas.microsoft.com/office/drawing/2014/main" id="{FFBFBBA1-54DD-4512-A4D9-1316BCC03153}"/>
                </a:ext>
              </a:extLst>
            </p:cNvPr>
            <p:cNvSpPr/>
            <p:nvPr/>
          </p:nvSpPr>
          <p:spPr>
            <a:xfrm rot="16200000">
              <a:off x="6868826" y="3065381"/>
              <a:ext cx="185030" cy="1088028"/>
            </a:xfrm>
            <a:prstGeom prst="flowChartOffpageConnector">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1100" b="1" dirty="0">
                  <a:solidFill>
                    <a:srgbClr val="FF0000"/>
                  </a:solidFill>
                  <a:latin typeface="Courier New" panose="02070309020205020404" pitchFamily="49" charset="0"/>
                  <a:cs typeface="Courier New" panose="02070309020205020404" pitchFamily="49" charset="0"/>
                </a:rPr>
                <a:t>Pin 13</a:t>
              </a:r>
              <a:endParaRPr lang="en-US" sz="1100" dirty="0">
                <a:solidFill>
                  <a:srgbClr val="FFFF00"/>
                </a:solidFill>
              </a:endParaRPr>
            </a:p>
          </p:txBody>
        </p:sp>
        <p:sp>
          <p:nvSpPr>
            <p:cNvPr id="40" name="Flowchart: Off-page Connector 39">
              <a:extLst>
                <a:ext uri="{FF2B5EF4-FFF2-40B4-BE49-F238E27FC236}">
                  <a16:creationId xmlns:a16="http://schemas.microsoft.com/office/drawing/2014/main" id="{EC0F7A1E-1EEE-4E25-B61C-3BCA040D2B93}"/>
                </a:ext>
              </a:extLst>
            </p:cNvPr>
            <p:cNvSpPr/>
            <p:nvPr/>
          </p:nvSpPr>
          <p:spPr>
            <a:xfrm rot="16200000">
              <a:off x="3896886" y="3092507"/>
              <a:ext cx="171688" cy="990601"/>
            </a:xfrm>
            <a:prstGeom prst="flowChartOffpageConnector">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1200" dirty="0">
                  <a:solidFill>
                    <a:srgbClr val="FFFF00"/>
                  </a:solidFill>
                </a:rPr>
                <a:t>on</a:t>
              </a:r>
            </a:p>
          </p:txBody>
        </p:sp>
        <p:sp>
          <p:nvSpPr>
            <p:cNvPr id="41" name="Flowchart: Off-page Connector 40">
              <a:extLst>
                <a:ext uri="{FF2B5EF4-FFF2-40B4-BE49-F238E27FC236}">
                  <a16:creationId xmlns:a16="http://schemas.microsoft.com/office/drawing/2014/main" id="{EF89BEF2-7525-4B00-A522-F67A717D955C}"/>
                </a:ext>
              </a:extLst>
            </p:cNvPr>
            <p:cNvSpPr/>
            <p:nvPr/>
          </p:nvSpPr>
          <p:spPr>
            <a:xfrm rot="16200000">
              <a:off x="3896885" y="3362205"/>
              <a:ext cx="171690" cy="990601"/>
            </a:xfrm>
            <a:prstGeom prst="flowChartOffpageConnector">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1200" dirty="0">
                  <a:solidFill>
                    <a:srgbClr val="FFFF00"/>
                  </a:solidFill>
                </a:rPr>
                <a:t>off</a:t>
              </a:r>
            </a:p>
          </p:txBody>
        </p:sp>
        <p:sp>
          <p:nvSpPr>
            <p:cNvPr id="42" name="Rectangle 41">
              <a:extLst>
                <a:ext uri="{FF2B5EF4-FFF2-40B4-BE49-F238E27FC236}">
                  <a16:creationId xmlns:a16="http://schemas.microsoft.com/office/drawing/2014/main" id="{2A97CF22-B6AE-4EB0-8F47-77EBCB90D748}"/>
                </a:ext>
              </a:extLst>
            </p:cNvPr>
            <p:cNvSpPr/>
            <p:nvPr/>
          </p:nvSpPr>
          <p:spPr>
            <a:xfrm>
              <a:off x="4953000" y="3368852"/>
              <a:ext cx="1301147" cy="3048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Complex Stuff</a:t>
              </a:r>
            </a:p>
          </p:txBody>
        </p:sp>
      </p:grpSp>
    </p:spTree>
    <p:extLst>
      <p:ext uri="{BB962C8B-B14F-4D97-AF65-F5344CB8AC3E}">
        <p14:creationId xmlns:p14="http://schemas.microsoft.com/office/powerpoint/2010/main" val="1765592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barn(inVertical)">
                                      <p:cBhvr>
                                        <p:cTn id="7" dur="500"/>
                                        <p:tgtEl>
                                          <p:spTgt spid="2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2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376238"/>
            <a:ext cx="7016194" cy="602252"/>
          </a:xfrm>
        </p:spPr>
        <p:txBody>
          <a:bodyPr>
            <a:normAutofit fontScale="90000"/>
          </a:bodyPr>
          <a:lstStyle/>
          <a:p>
            <a:r>
              <a:rPr lang="en-US" dirty="0"/>
              <a:t>Even Deeper</a:t>
            </a:r>
          </a:p>
        </p:txBody>
      </p:sp>
      <p:pic>
        <p:nvPicPr>
          <p:cNvPr id="26" name="Picture 25">
            <a:extLst>
              <a:ext uri="{FF2B5EF4-FFF2-40B4-BE49-F238E27FC236}">
                <a16:creationId xmlns:a16="http://schemas.microsoft.com/office/drawing/2014/main" id="{C2E5F3F1-C711-44AB-9F70-E67D2E44F1AC}"/>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7848600" y="4583336"/>
            <a:ext cx="1028700" cy="457771"/>
          </a:xfrm>
          <a:prstGeom prst="rect">
            <a:avLst/>
          </a:prstGeom>
        </p:spPr>
      </p:pic>
      <p:sp>
        <p:nvSpPr>
          <p:cNvPr id="19" name="TextBox 18">
            <a:extLst>
              <a:ext uri="{FF2B5EF4-FFF2-40B4-BE49-F238E27FC236}">
                <a16:creationId xmlns:a16="http://schemas.microsoft.com/office/drawing/2014/main" id="{96E5EE06-FDFE-427F-BB00-AC51A00AF8A2}"/>
              </a:ext>
            </a:extLst>
          </p:cNvPr>
          <p:cNvSpPr txBox="1"/>
          <p:nvPr/>
        </p:nvSpPr>
        <p:spPr>
          <a:xfrm>
            <a:off x="400565" y="1276350"/>
            <a:ext cx="7295635" cy="1569660"/>
          </a:xfrm>
          <a:prstGeom prst="rect">
            <a:avLst/>
          </a:prstGeom>
          <a:solidFill>
            <a:schemeClr val="bg1">
              <a:lumMod val="95000"/>
            </a:schemeClr>
          </a:solidFill>
          <a:ln>
            <a:solidFill>
              <a:schemeClr val="tx1"/>
            </a:solidFill>
          </a:ln>
        </p:spPr>
        <p:txBody>
          <a:bodyPr wrap="square">
            <a:spAutoFit/>
          </a:bodyPr>
          <a:lstStyle/>
          <a:p>
            <a:r>
              <a:rPr lang="en-US" sz="1200" b="1" dirty="0">
                <a:latin typeface="Courier New" panose="02070309020205020404" pitchFamily="49" charset="0"/>
                <a:cs typeface="Courier New" panose="02070309020205020404" pitchFamily="49" charset="0"/>
              </a:rPr>
              <a:t>class</a:t>
            </a:r>
            <a:r>
              <a:rPr lang="en-US" sz="1200" dirty="0">
                <a:latin typeface="Courier New" panose="02070309020205020404" pitchFamily="49" charset="0"/>
                <a:cs typeface="Courier New" panose="02070309020205020404" pitchFamily="49" charset="0"/>
              </a:rPr>
              <a:t> Led2 {</a:t>
            </a:r>
          </a:p>
          <a:p>
            <a:r>
              <a:rPr lang="en-US" sz="1200" dirty="0">
                <a:latin typeface="Courier New" panose="02070309020205020404" pitchFamily="49" charset="0"/>
                <a:cs typeface="Courier New" panose="02070309020205020404" pitchFamily="49" charset="0"/>
              </a:rPr>
              <a:t>  </a:t>
            </a:r>
            <a:r>
              <a:rPr lang="en-US" sz="1200" b="1" dirty="0">
                <a:latin typeface="Courier New" panose="02070309020205020404" pitchFamily="49" charset="0"/>
                <a:cs typeface="Courier New" panose="02070309020205020404" pitchFamily="49" charset="0"/>
              </a:rPr>
              <a:t>private:</a:t>
            </a:r>
          </a:p>
          <a:p>
            <a:r>
              <a:rPr lang="en-US" sz="1200" dirty="0">
                <a:latin typeface="Courier New" panose="02070309020205020404" pitchFamily="49" charset="0"/>
                <a:cs typeface="Courier New" panose="02070309020205020404" pitchFamily="49" charset="0"/>
              </a:rPr>
              <a:t>    int _pin;                // the number of the LED pin</a:t>
            </a:r>
          </a:p>
          <a:p>
            <a:r>
              <a:rPr lang="en-US" sz="1200" dirty="0">
                <a:latin typeface="Courier New" panose="02070309020205020404" pitchFamily="49" charset="0"/>
                <a:cs typeface="Courier New" panose="02070309020205020404" pitchFamily="49" charset="0"/>
              </a:rPr>
              <a:t>    unsigned long _</a:t>
            </a:r>
            <a:r>
              <a:rPr lang="en-US" sz="1200" dirty="0" err="1">
                <a:latin typeface="Courier New" panose="02070309020205020404" pitchFamily="49" charset="0"/>
                <a:cs typeface="Courier New" panose="02070309020205020404" pitchFamily="49" charset="0"/>
              </a:rPr>
              <a:t>onTime</a:t>
            </a:r>
            <a:r>
              <a:rPr lang="en-US" sz="1200" dirty="0">
                <a:latin typeface="Courier New" panose="02070309020205020404" pitchFamily="49" charset="0"/>
                <a:cs typeface="Courier New" panose="02070309020205020404" pitchFamily="49" charset="0"/>
              </a:rPr>
              <a:t>;   // milliseconds of on-time</a:t>
            </a:r>
          </a:p>
          <a:p>
            <a:r>
              <a:rPr lang="en-US" sz="1200" dirty="0">
                <a:latin typeface="Courier New" panose="02070309020205020404" pitchFamily="49" charset="0"/>
                <a:cs typeface="Courier New" panose="02070309020205020404" pitchFamily="49" charset="0"/>
              </a:rPr>
              <a:t>    unsigned long _</a:t>
            </a:r>
            <a:r>
              <a:rPr lang="en-US" sz="1200" dirty="0" err="1">
                <a:latin typeface="Courier New" panose="02070309020205020404" pitchFamily="49" charset="0"/>
                <a:cs typeface="Courier New" panose="02070309020205020404" pitchFamily="49" charset="0"/>
              </a:rPr>
              <a:t>offTime</a:t>
            </a:r>
            <a:r>
              <a:rPr lang="en-US" sz="1200" dirty="0">
                <a:latin typeface="Courier New" panose="02070309020205020404" pitchFamily="49" charset="0"/>
                <a:cs typeface="Courier New" panose="02070309020205020404" pitchFamily="49" charset="0"/>
              </a:rPr>
              <a:t>;  // milliseconds of off-time</a:t>
            </a:r>
          </a:p>
          <a:p>
            <a:r>
              <a:rPr lang="en-US" sz="1200" dirty="0">
                <a:latin typeface="Courier New" panose="02070309020205020404" pitchFamily="49" charset="0"/>
                <a:cs typeface="Courier New" panose="02070309020205020404" pitchFamily="49" charset="0"/>
              </a:rPr>
              <a:t>    unsigned long _</a:t>
            </a:r>
            <a:r>
              <a:rPr lang="en-US" sz="1200" dirty="0" err="1">
                <a:latin typeface="Courier New" panose="02070309020205020404" pitchFamily="49" charset="0"/>
                <a:cs typeface="Courier New" panose="02070309020205020404" pitchFamily="49" charset="0"/>
              </a:rPr>
              <a:t>nextTime</a:t>
            </a:r>
            <a:r>
              <a:rPr lang="en-US" sz="1200" dirty="0">
                <a:latin typeface="Courier New" panose="02070309020205020404" pitchFamily="49" charset="0"/>
                <a:cs typeface="Courier New" panose="02070309020205020404" pitchFamily="49" charset="0"/>
              </a:rPr>
              <a:t>; // next time change in milliseconds</a:t>
            </a:r>
          </a:p>
          <a:p>
            <a:r>
              <a:rPr lang="en-US" sz="1200" dirty="0">
                <a:latin typeface="Courier New" panose="02070309020205020404" pitchFamily="49" charset="0"/>
                <a:cs typeface="Courier New" panose="02070309020205020404" pitchFamily="49" charset="0"/>
              </a:rPr>
              <a:t>    bool _blink;             // true if we are in blinking mode, false if not</a:t>
            </a:r>
          </a:p>
          <a:p>
            <a:r>
              <a:rPr lang="en-US" sz="1200" b="1" dirty="0">
                <a:solidFill>
                  <a:srgbClr val="FF0000"/>
                </a:solidFill>
                <a:latin typeface="Courier New" panose="02070309020205020404" pitchFamily="49" charset="0"/>
                <a:cs typeface="Courier New" panose="02070309020205020404" pitchFamily="49" charset="0"/>
              </a:rPr>
              <a:t>{ snip }</a:t>
            </a:r>
          </a:p>
        </p:txBody>
      </p:sp>
      <p:sp>
        <p:nvSpPr>
          <p:cNvPr id="21" name="TextBox 20">
            <a:extLst>
              <a:ext uri="{FF2B5EF4-FFF2-40B4-BE49-F238E27FC236}">
                <a16:creationId xmlns:a16="http://schemas.microsoft.com/office/drawing/2014/main" id="{5388B2CA-DB96-4CCE-84A1-F7AAF2278364}"/>
              </a:ext>
            </a:extLst>
          </p:cNvPr>
          <p:cNvSpPr txBox="1"/>
          <p:nvPr/>
        </p:nvSpPr>
        <p:spPr>
          <a:xfrm>
            <a:off x="400566" y="2846010"/>
            <a:ext cx="7295634" cy="1384995"/>
          </a:xfrm>
          <a:prstGeom prst="rect">
            <a:avLst/>
          </a:prstGeom>
          <a:solidFill>
            <a:schemeClr val="bg1">
              <a:lumMod val="95000"/>
            </a:schemeClr>
          </a:solidFill>
          <a:ln>
            <a:solidFill>
              <a:schemeClr val="tx1"/>
            </a:solidFill>
          </a:ln>
        </p:spPr>
        <p:txBody>
          <a:bodyPr wrap="square">
            <a:spAutoFit/>
          </a:bodyPr>
          <a:lstStyle>
            <a:defPPr>
              <a:defRPr lang="en-US"/>
            </a:defPPr>
            <a:lvl1pPr>
              <a:defRPr sz="1200">
                <a:latin typeface="Courier New" panose="02070309020205020404" pitchFamily="49" charset="0"/>
                <a:cs typeface="Courier New" panose="02070309020205020404" pitchFamily="49" charset="0"/>
              </a:defRPr>
            </a:lvl1pPr>
          </a:lstStyle>
          <a:p>
            <a:r>
              <a:rPr lang="en-US" dirty="0"/>
              <a:t> </a:t>
            </a:r>
            <a:r>
              <a:rPr lang="en-US" b="1" dirty="0"/>
              <a:t>public:</a:t>
            </a:r>
          </a:p>
          <a:p>
            <a:r>
              <a:rPr lang="en-US" dirty="0"/>
              <a:t>    Led2(byte pin);          // Simple default definition </a:t>
            </a:r>
          </a:p>
          <a:p>
            <a:r>
              <a:rPr lang="en-US" dirty="0"/>
              <a:t>    void off();              // Turn off the LED</a:t>
            </a:r>
          </a:p>
          <a:p>
            <a:r>
              <a:rPr lang="en-US" dirty="0"/>
              <a:t>    void on();               // Turn on the LED</a:t>
            </a:r>
          </a:p>
          <a:p>
            <a:r>
              <a:rPr lang="en-US" dirty="0"/>
              <a:t>    void update();           // Magic Sauce</a:t>
            </a:r>
          </a:p>
          <a:p>
            <a:r>
              <a:rPr lang="en-US" b="1" dirty="0">
                <a:solidFill>
                  <a:srgbClr val="FF0000"/>
                </a:solidFill>
              </a:rPr>
              <a:t>{ snip }</a:t>
            </a:r>
          </a:p>
          <a:p>
            <a:r>
              <a:rPr lang="en-US" dirty="0"/>
              <a:t>}</a:t>
            </a:r>
          </a:p>
        </p:txBody>
      </p:sp>
    </p:spTree>
    <p:extLst>
      <p:ext uri="{BB962C8B-B14F-4D97-AF65-F5344CB8AC3E}">
        <p14:creationId xmlns:p14="http://schemas.microsoft.com/office/powerpoint/2010/main" val="482948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1000"/>
                                        <p:tgtEl>
                                          <p:spTgt spid="19"/>
                                        </p:tgtEl>
                                      </p:cBhvr>
                                    </p:animEffect>
                                    <p:anim calcmode="lin" valueType="num">
                                      <p:cBhvr>
                                        <p:cTn id="8" dur="1000" fill="hold"/>
                                        <p:tgtEl>
                                          <p:spTgt spid="19"/>
                                        </p:tgtEl>
                                        <p:attrNameLst>
                                          <p:attrName>ppt_x</p:attrName>
                                        </p:attrNameLst>
                                      </p:cBhvr>
                                      <p:tavLst>
                                        <p:tav tm="0">
                                          <p:val>
                                            <p:strVal val="#ppt_x"/>
                                          </p:val>
                                        </p:tav>
                                        <p:tav tm="100000">
                                          <p:val>
                                            <p:strVal val="#ppt_x"/>
                                          </p:val>
                                        </p:tav>
                                      </p:tavLst>
                                    </p:anim>
                                    <p:anim calcmode="lin" valueType="num">
                                      <p:cBhvr>
                                        <p:cTn id="9"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1"/>
                                        </p:tgtEl>
                                        <p:attrNameLst>
                                          <p:attrName>style.visibility</p:attrName>
                                        </p:attrNameLst>
                                      </p:cBhvr>
                                      <p:to>
                                        <p:strVal val="visible"/>
                                      </p:to>
                                    </p:set>
                                    <p:animEffect transition="in" filter="fade">
                                      <p:cBhvr>
                                        <p:cTn id="14" dur="1000"/>
                                        <p:tgtEl>
                                          <p:spTgt spid="21"/>
                                        </p:tgtEl>
                                      </p:cBhvr>
                                    </p:animEffect>
                                    <p:anim calcmode="lin" valueType="num">
                                      <p:cBhvr>
                                        <p:cTn id="15" dur="1000" fill="hold"/>
                                        <p:tgtEl>
                                          <p:spTgt spid="21"/>
                                        </p:tgtEl>
                                        <p:attrNameLst>
                                          <p:attrName>ppt_x</p:attrName>
                                        </p:attrNameLst>
                                      </p:cBhvr>
                                      <p:tavLst>
                                        <p:tav tm="0">
                                          <p:val>
                                            <p:strVal val="#ppt_x"/>
                                          </p:val>
                                        </p:tav>
                                        <p:tav tm="100000">
                                          <p:val>
                                            <p:strVal val="#ppt_x"/>
                                          </p:val>
                                        </p:tav>
                                      </p:tavLst>
                                    </p:anim>
                                    <p:anim calcmode="lin" valueType="num">
                                      <p:cBhvr>
                                        <p:cTn id="16"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1"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7151" y="112538"/>
            <a:ext cx="7622897" cy="552290"/>
          </a:xfrm>
        </p:spPr>
        <p:txBody>
          <a:bodyPr>
            <a:normAutofit fontScale="90000"/>
          </a:bodyPr>
          <a:lstStyle/>
          <a:p>
            <a:r>
              <a:rPr lang="en-US" dirty="0"/>
              <a:t>A peek Under the Covers : </a:t>
            </a:r>
            <a:r>
              <a:rPr lang="en-US" dirty="0">
                <a:solidFill>
                  <a:srgbClr val="5EEC3C"/>
                </a:solidFill>
              </a:rPr>
              <a:t>The Constructor</a:t>
            </a:r>
            <a:endParaRPr lang="en-US" dirty="0"/>
          </a:p>
        </p:txBody>
      </p:sp>
      <p:sp>
        <p:nvSpPr>
          <p:cNvPr id="2" name="Flowchart: Card 1">
            <a:extLst>
              <a:ext uri="{FF2B5EF4-FFF2-40B4-BE49-F238E27FC236}">
                <a16:creationId xmlns:a16="http://schemas.microsoft.com/office/drawing/2014/main" id="{D28882D0-34A9-4243-A02D-162E9AC1F25A}"/>
              </a:ext>
            </a:extLst>
          </p:cNvPr>
          <p:cNvSpPr/>
          <p:nvPr/>
        </p:nvSpPr>
        <p:spPr>
          <a:xfrm>
            <a:off x="2802592" y="1142000"/>
            <a:ext cx="1905000" cy="1074674"/>
          </a:xfrm>
          <a:prstGeom prst="flowChartPunchedCar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Led2 Class</a:t>
            </a:r>
          </a:p>
        </p:txBody>
      </p:sp>
      <p:sp>
        <p:nvSpPr>
          <p:cNvPr id="14" name="TextBox 13">
            <a:extLst>
              <a:ext uri="{FF2B5EF4-FFF2-40B4-BE49-F238E27FC236}">
                <a16:creationId xmlns:a16="http://schemas.microsoft.com/office/drawing/2014/main" id="{FC81981A-7407-472D-A317-016EA560B332}"/>
              </a:ext>
            </a:extLst>
          </p:cNvPr>
          <p:cNvSpPr txBox="1"/>
          <p:nvPr/>
        </p:nvSpPr>
        <p:spPr>
          <a:xfrm>
            <a:off x="3886200" y="2571750"/>
            <a:ext cx="2895600" cy="307777"/>
          </a:xfrm>
          <a:prstGeom prst="rect">
            <a:avLst/>
          </a:prstGeom>
          <a:solidFill>
            <a:schemeClr val="bg1">
              <a:lumMod val="85000"/>
            </a:schemeClr>
          </a:solidFill>
          <a:ln>
            <a:solidFill>
              <a:srgbClr val="FF0000"/>
            </a:solidFill>
          </a:ln>
        </p:spPr>
        <p:txBody>
          <a:bodyPr wrap="square" rtlCol="0">
            <a:spAutoFit/>
          </a:bodyPr>
          <a:lstStyle/>
          <a:p>
            <a:r>
              <a:rPr lang="en-US" sz="1400" b="1" dirty="0">
                <a:solidFill>
                  <a:schemeClr val="accent1">
                    <a:lumMod val="75000"/>
                  </a:schemeClr>
                </a:solidFill>
                <a:latin typeface="Courier New" panose="02070309020205020404" pitchFamily="49" charset="0"/>
                <a:cs typeface="Courier New" panose="02070309020205020404" pitchFamily="49" charset="0"/>
              </a:rPr>
              <a:t>Led2</a:t>
            </a:r>
            <a:r>
              <a:rPr lang="en-US" sz="1400" dirty="0">
                <a:solidFill>
                  <a:schemeClr val="bg1"/>
                </a:solidFill>
              </a:rPr>
              <a:t> </a:t>
            </a:r>
            <a:r>
              <a:rPr lang="en-US" sz="1400" b="1" dirty="0">
                <a:solidFill>
                  <a:srgbClr val="00B050"/>
                </a:solidFill>
                <a:latin typeface="Courier New" panose="02070309020205020404" pitchFamily="49" charset="0"/>
                <a:cs typeface="Courier New" panose="02070309020205020404" pitchFamily="49" charset="0"/>
              </a:rPr>
              <a:t>myLed1</a:t>
            </a:r>
            <a:r>
              <a:rPr lang="en-US" sz="1400" dirty="0"/>
              <a:t> = </a:t>
            </a:r>
            <a:r>
              <a:rPr lang="en-US" sz="1400" b="1" dirty="0">
                <a:solidFill>
                  <a:srgbClr val="FF0000"/>
                </a:solidFill>
                <a:latin typeface="Courier New" panose="02070309020205020404" pitchFamily="49" charset="0"/>
                <a:cs typeface="Courier New" panose="02070309020205020404" pitchFamily="49" charset="0"/>
              </a:rPr>
              <a:t>Led2(</a:t>
            </a:r>
            <a:r>
              <a:rPr lang="en-US" sz="1400" b="1" dirty="0">
                <a:solidFill>
                  <a:srgbClr val="990099"/>
                </a:solidFill>
                <a:latin typeface="Courier New" panose="02070309020205020404" pitchFamily="49" charset="0"/>
                <a:cs typeface="Courier New" panose="02070309020205020404" pitchFamily="49" charset="0"/>
              </a:rPr>
              <a:t>13</a:t>
            </a:r>
            <a:r>
              <a:rPr lang="en-US" sz="1400" b="1" dirty="0">
                <a:solidFill>
                  <a:srgbClr val="FF0000"/>
                </a:solidFill>
                <a:latin typeface="Courier New" panose="02070309020205020404" pitchFamily="49" charset="0"/>
                <a:cs typeface="Courier New" panose="02070309020205020404" pitchFamily="49" charset="0"/>
              </a:rPr>
              <a:t>)</a:t>
            </a:r>
            <a:r>
              <a:rPr lang="en-US" sz="1400" b="1" dirty="0">
                <a:solidFill>
                  <a:schemeClr val="accent1">
                    <a:lumMod val="75000"/>
                  </a:schemeClr>
                </a:solidFill>
                <a:latin typeface="Courier New" panose="02070309020205020404" pitchFamily="49" charset="0"/>
                <a:cs typeface="Courier New" panose="02070309020205020404" pitchFamily="49" charset="0"/>
              </a:rPr>
              <a:t>;</a:t>
            </a:r>
          </a:p>
        </p:txBody>
      </p:sp>
      <p:sp>
        <p:nvSpPr>
          <p:cNvPr id="5" name="TextBox 4">
            <a:extLst>
              <a:ext uri="{FF2B5EF4-FFF2-40B4-BE49-F238E27FC236}">
                <a16:creationId xmlns:a16="http://schemas.microsoft.com/office/drawing/2014/main" id="{CF68AD99-74FC-4CFC-AC8D-A5D3FA4C1A1A}"/>
              </a:ext>
            </a:extLst>
          </p:cNvPr>
          <p:cNvSpPr txBox="1"/>
          <p:nvPr/>
        </p:nvSpPr>
        <p:spPr>
          <a:xfrm>
            <a:off x="1306046" y="3493668"/>
            <a:ext cx="5160308" cy="1015663"/>
          </a:xfrm>
          <a:prstGeom prst="rect">
            <a:avLst/>
          </a:prstGeom>
          <a:solidFill>
            <a:schemeClr val="bg1">
              <a:lumMod val="85000"/>
            </a:schemeClr>
          </a:solidFill>
          <a:ln>
            <a:solidFill>
              <a:srgbClr val="FF0000"/>
            </a:solidFill>
          </a:ln>
        </p:spPr>
        <p:txBody>
          <a:bodyPr wrap="square" rtlCol="0">
            <a:spAutoFit/>
          </a:bodyPr>
          <a:lstStyle>
            <a:defPPr>
              <a:defRPr lang="en-US"/>
            </a:defPPr>
            <a:lvl1pPr>
              <a:defRPr sz="1400" b="1">
                <a:solidFill>
                  <a:schemeClr val="accent1">
                    <a:lumMod val="75000"/>
                  </a:schemeClr>
                </a:solidFill>
                <a:latin typeface="Courier New" panose="02070309020205020404" pitchFamily="49" charset="0"/>
                <a:cs typeface="Courier New" panose="02070309020205020404" pitchFamily="49" charset="0"/>
              </a:defRPr>
            </a:lvl1pPr>
          </a:lstStyle>
          <a:p>
            <a:r>
              <a:rPr lang="en-US" sz="1200" dirty="0"/>
              <a:t>Led2::</a:t>
            </a:r>
            <a:r>
              <a:rPr lang="en-US" sz="1200" dirty="0">
                <a:solidFill>
                  <a:srgbClr val="FF0000"/>
                </a:solidFill>
              </a:rPr>
              <a:t>Led2(byte </a:t>
            </a:r>
            <a:r>
              <a:rPr lang="en-US" sz="1200" dirty="0">
                <a:solidFill>
                  <a:srgbClr val="990099"/>
                </a:solidFill>
              </a:rPr>
              <a:t>pin</a:t>
            </a:r>
            <a:r>
              <a:rPr lang="en-US" sz="1200" dirty="0">
                <a:solidFill>
                  <a:srgbClr val="FF0000"/>
                </a:solidFill>
              </a:rPr>
              <a:t>)</a:t>
            </a:r>
            <a:r>
              <a:rPr lang="en-US" sz="1200" dirty="0"/>
              <a:t> {</a:t>
            </a:r>
          </a:p>
          <a:p>
            <a:r>
              <a:rPr lang="en-US" sz="1200" dirty="0"/>
              <a:t>  _pin = </a:t>
            </a:r>
            <a:r>
              <a:rPr lang="en-US" sz="1200" dirty="0">
                <a:solidFill>
                  <a:srgbClr val="990099"/>
                </a:solidFill>
              </a:rPr>
              <a:t>pin</a:t>
            </a:r>
            <a:r>
              <a:rPr lang="en-US" sz="1200" dirty="0"/>
              <a:t>;            // Save the passed pin</a:t>
            </a:r>
          </a:p>
          <a:p>
            <a:r>
              <a:rPr lang="en-US" sz="1200" dirty="0"/>
              <a:t>  pinMode(_pin, OUTPUT); // define our output pin</a:t>
            </a:r>
          </a:p>
          <a:p>
            <a:r>
              <a:rPr lang="en-US" sz="1200" dirty="0"/>
              <a:t>  off();                 // call the off function</a:t>
            </a:r>
          </a:p>
          <a:p>
            <a:r>
              <a:rPr lang="en-US" sz="1200" dirty="0"/>
              <a:t>}</a:t>
            </a:r>
          </a:p>
        </p:txBody>
      </p:sp>
    </p:spTree>
    <p:extLst>
      <p:ext uri="{BB962C8B-B14F-4D97-AF65-F5344CB8AC3E}">
        <p14:creationId xmlns:p14="http://schemas.microsoft.com/office/powerpoint/2010/main" val="3400596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6" presetClass="entr" presetSubtype="21"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barn(inVertical)">
                                      <p:cBhvr>
                                        <p:cTn id="1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Agenda</a:t>
            </a:r>
          </a:p>
        </p:txBody>
      </p:sp>
      <p:sp>
        <p:nvSpPr>
          <p:cNvPr id="3" name="Content Placeholder 2"/>
          <p:cNvSpPr>
            <a:spLocks noGrp="1"/>
          </p:cNvSpPr>
          <p:nvPr>
            <p:ph idx="1"/>
          </p:nvPr>
        </p:nvSpPr>
        <p:spPr>
          <a:xfrm>
            <a:off x="448964" y="1350111"/>
            <a:ext cx="8428335" cy="3417152"/>
          </a:xfrm>
        </p:spPr>
        <p:txBody>
          <a:bodyPr>
            <a:normAutofit/>
          </a:bodyPr>
          <a:lstStyle/>
          <a:p>
            <a:pPr marL="514350" indent="-514350">
              <a:buFont typeface="+mj-lt"/>
              <a:buAutoNum type="arabicPeriod"/>
            </a:pPr>
            <a:r>
              <a:rPr lang="en-US" dirty="0">
                <a:hlinkClick r:id="rId3" action="ppaction://hlinksldjump"/>
              </a:rPr>
              <a:t>Motivation</a:t>
            </a:r>
            <a:endParaRPr lang="en-US" dirty="0"/>
          </a:p>
          <a:p>
            <a:pPr marL="514350" indent="-514350">
              <a:buFont typeface="+mj-lt"/>
              <a:buAutoNum type="arabicPeriod"/>
            </a:pPr>
            <a:r>
              <a:rPr lang="en-US" dirty="0">
                <a:hlinkClick r:id="rId4" action="ppaction://hlinksldjump"/>
              </a:rPr>
              <a:t>Ground Work – Types and Structures</a:t>
            </a:r>
            <a:endParaRPr lang="en-US" dirty="0"/>
          </a:p>
          <a:p>
            <a:pPr marL="514350" indent="-514350">
              <a:buFont typeface="+mj-lt"/>
              <a:buAutoNum type="arabicPeriod"/>
            </a:pPr>
            <a:r>
              <a:rPr lang="en-US" dirty="0">
                <a:hlinkClick r:id="rId5" action="ppaction://hlinksldjump"/>
              </a:rPr>
              <a:t>Basic Concepts - What is a Class ?  How does it work?</a:t>
            </a:r>
            <a:endParaRPr lang="en-US" dirty="0"/>
          </a:p>
          <a:p>
            <a:pPr marL="514350" indent="-514350">
              <a:buFont typeface="+mj-lt"/>
              <a:buAutoNum type="arabicPeriod"/>
            </a:pPr>
            <a:r>
              <a:rPr lang="en-US" dirty="0">
                <a:hlinkClick r:id="rId6" action="ppaction://hlinksldjump"/>
              </a:rPr>
              <a:t>Sample Code Fragments</a:t>
            </a:r>
            <a:endParaRPr lang="en-US" dirty="0"/>
          </a:p>
          <a:p>
            <a:pPr marL="514350" indent="-514350">
              <a:buFont typeface="+mj-lt"/>
              <a:buAutoNum type="arabicPeriod"/>
            </a:pPr>
            <a:r>
              <a:rPr lang="en-US" dirty="0">
                <a:hlinkClick r:id="rId7" action="ppaction://hlinksldjump"/>
              </a:rPr>
              <a:t>Making the case: Why use a Class?</a:t>
            </a:r>
            <a:endParaRPr lang="en-US" dirty="0"/>
          </a:p>
        </p:txBody>
      </p:sp>
      <p:pic>
        <p:nvPicPr>
          <p:cNvPr id="4" name="Picture 3">
            <a:extLst>
              <a:ext uri="{FF2B5EF4-FFF2-40B4-BE49-F238E27FC236}">
                <a16:creationId xmlns:a16="http://schemas.microsoft.com/office/drawing/2014/main" id="{8CBCA567-7F2C-4256-9D8B-A87EC4D25AAB}"/>
              </a:ext>
            </a:extLst>
          </p:cNvPr>
          <p:cNvPicPr>
            <a:picLocks noChangeAspect="1"/>
          </p:cNvPicPr>
          <p:nvPr/>
        </p:nvPicPr>
        <p:blipFill>
          <a:blip r:embed="rId8" cstate="print">
            <a:extLst>
              <a:ext uri="{28A0092B-C50C-407E-A947-70E740481C1C}">
                <a14:useLocalDpi xmlns:a14="http://schemas.microsoft.com/office/drawing/2010/main"/>
              </a:ext>
            </a:extLst>
          </a:blip>
          <a:stretch>
            <a:fillRect/>
          </a:stretch>
        </p:blipFill>
        <p:spPr>
          <a:xfrm>
            <a:off x="7848600" y="4583336"/>
            <a:ext cx="1028700" cy="457771"/>
          </a:xfrm>
          <a:prstGeom prst="rect">
            <a:avLst/>
          </a:prstGeom>
        </p:spPr>
      </p:pic>
    </p:spTree>
    <p:extLst>
      <p:ext uri="{BB962C8B-B14F-4D97-AF65-F5344CB8AC3E}">
        <p14:creationId xmlns:p14="http://schemas.microsoft.com/office/powerpoint/2010/main" val="41033094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7151" y="112538"/>
            <a:ext cx="7622897" cy="552290"/>
          </a:xfrm>
        </p:spPr>
        <p:txBody>
          <a:bodyPr>
            <a:normAutofit fontScale="90000"/>
          </a:bodyPr>
          <a:lstStyle/>
          <a:p>
            <a:r>
              <a:rPr lang="en-US" dirty="0"/>
              <a:t>A peek Under the Covers : the </a:t>
            </a:r>
            <a:r>
              <a:rPr lang="en-US" dirty="0">
                <a:solidFill>
                  <a:srgbClr val="5EEC3C"/>
                </a:solidFill>
              </a:rPr>
              <a:t>on() </a:t>
            </a:r>
            <a:r>
              <a:rPr lang="en-US" dirty="0"/>
              <a:t>property</a:t>
            </a:r>
          </a:p>
        </p:txBody>
      </p:sp>
      <p:sp>
        <p:nvSpPr>
          <p:cNvPr id="2" name="Flowchart: Card 1">
            <a:extLst>
              <a:ext uri="{FF2B5EF4-FFF2-40B4-BE49-F238E27FC236}">
                <a16:creationId xmlns:a16="http://schemas.microsoft.com/office/drawing/2014/main" id="{D28882D0-34A9-4243-A02D-162E9AC1F25A}"/>
              </a:ext>
            </a:extLst>
          </p:cNvPr>
          <p:cNvSpPr/>
          <p:nvPr/>
        </p:nvSpPr>
        <p:spPr>
          <a:xfrm>
            <a:off x="2802592" y="1142000"/>
            <a:ext cx="1905000" cy="1074674"/>
          </a:xfrm>
          <a:prstGeom prst="flowChartPunchedCar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Led2 Class</a:t>
            </a:r>
          </a:p>
        </p:txBody>
      </p:sp>
      <p:grpSp>
        <p:nvGrpSpPr>
          <p:cNvPr id="13" name="Group 12">
            <a:extLst>
              <a:ext uri="{FF2B5EF4-FFF2-40B4-BE49-F238E27FC236}">
                <a16:creationId xmlns:a16="http://schemas.microsoft.com/office/drawing/2014/main" id="{7FD52B14-EFFC-4063-A6BD-6A39F416055E}"/>
              </a:ext>
            </a:extLst>
          </p:cNvPr>
          <p:cNvGrpSpPr/>
          <p:nvPr/>
        </p:nvGrpSpPr>
        <p:grpSpPr>
          <a:xfrm>
            <a:off x="1295400" y="1220627"/>
            <a:ext cx="1600200" cy="311956"/>
            <a:chOff x="1200150" y="1573994"/>
            <a:chExt cx="1600200" cy="311956"/>
          </a:xfrm>
        </p:grpSpPr>
        <p:sp>
          <p:nvSpPr>
            <p:cNvPr id="11" name="Arrow: Right 10">
              <a:extLst>
                <a:ext uri="{FF2B5EF4-FFF2-40B4-BE49-F238E27FC236}">
                  <a16:creationId xmlns:a16="http://schemas.microsoft.com/office/drawing/2014/main" id="{2E2972D8-57E5-4E8E-9D3C-C2059DADAB64}"/>
                </a:ext>
              </a:extLst>
            </p:cNvPr>
            <p:cNvSpPr/>
            <p:nvPr/>
          </p:nvSpPr>
          <p:spPr>
            <a:xfrm>
              <a:off x="1295400" y="1777937"/>
              <a:ext cx="1371600" cy="108013"/>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0EBC5A7F-2651-44EE-9BCC-86D9068972AA}"/>
                </a:ext>
              </a:extLst>
            </p:cNvPr>
            <p:cNvSpPr txBox="1"/>
            <p:nvPr/>
          </p:nvSpPr>
          <p:spPr>
            <a:xfrm>
              <a:off x="1200150" y="1573994"/>
              <a:ext cx="1600200" cy="276999"/>
            </a:xfrm>
            <a:prstGeom prst="rect">
              <a:avLst/>
            </a:prstGeom>
            <a:noFill/>
          </p:spPr>
          <p:txBody>
            <a:bodyPr wrap="square" rtlCol="0">
              <a:spAutoFit/>
            </a:bodyPr>
            <a:lstStyle/>
            <a:p>
              <a:r>
                <a:rPr lang="en-US" sz="1200" dirty="0"/>
                <a:t>“on” Command</a:t>
              </a:r>
            </a:p>
          </p:txBody>
        </p:sp>
      </p:grpSp>
      <p:sp>
        <p:nvSpPr>
          <p:cNvPr id="17" name="TextBox 16">
            <a:extLst>
              <a:ext uri="{FF2B5EF4-FFF2-40B4-BE49-F238E27FC236}">
                <a16:creationId xmlns:a16="http://schemas.microsoft.com/office/drawing/2014/main" id="{663BA15D-FD0A-4A2D-B956-2CD35EABA77D}"/>
              </a:ext>
            </a:extLst>
          </p:cNvPr>
          <p:cNvSpPr txBox="1"/>
          <p:nvPr/>
        </p:nvSpPr>
        <p:spPr>
          <a:xfrm>
            <a:off x="275034" y="2555346"/>
            <a:ext cx="7261421" cy="276999"/>
          </a:xfrm>
          <a:prstGeom prst="rect">
            <a:avLst/>
          </a:prstGeom>
          <a:solidFill>
            <a:schemeClr val="bg1">
              <a:lumMod val="85000"/>
            </a:schemeClr>
          </a:solidFill>
          <a:ln>
            <a:solidFill>
              <a:schemeClr val="tx1"/>
            </a:solidFill>
          </a:ln>
        </p:spPr>
        <p:txBody>
          <a:bodyPr wrap="square" rtlCol="0">
            <a:spAutoFit/>
          </a:bodyPr>
          <a:lstStyle/>
          <a:p>
            <a:r>
              <a:rPr lang="en-US" sz="1200" b="1" dirty="0">
                <a:solidFill>
                  <a:srgbClr val="00B050"/>
                </a:solidFill>
                <a:latin typeface="Courier New" panose="02070309020205020404" pitchFamily="49" charset="0"/>
                <a:cs typeface="Courier New" panose="02070309020205020404" pitchFamily="49" charset="0"/>
              </a:rPr>
              <a:t>myLed1.</a:t>
            </a:r>
            <a:r>
              <a:rPr lang="en-US" sz="1200" b="1" dirty="0">
                <a:solidFill>
                  <a:srgbClr val="C00000"/>
                </a:solidFill>
                <a:latin typeface="Courier New" panose="02070309020205020404" pitchFamily="49" charset="0"/>
                <a:cs typeface="Courier New" panose="02070309020205020404" pitchFamily="49" charset="0"/>
              </a:rPr>
              <a:t>on();</a:t>
            </a:r>
            <a:r>
              <a:rPr lang="en-US" sz="1200" b="1" dirty="0">
                <a:latin typeface="Courier New" panose="02070309020205020404" pitchFamily="49" charset="0"/>
                <a:cs typeface="Courier New" panose="02070309020205020404" pitchFamily="49" charset="0"/>
              </a:rPr>
              <a:t> </a:t>
            </a:r>
            <a:r>
              <a:rPr lang="en-US" sz="1200" dirty="0">
                <a:latin typeface="Courier New" panose="02070309020205020404" pitchFamily="49" charset="0"/>
                <a:cs typeface="Courier New" panose="02070309020205020404" pitchFamily="49" charset="0"/>
              </a:rPr>
              <a:t>// Outside the shoebox set the on property of myLed1 object</a:t>
            </a:r>
          </a:p>
        </p:txBody>
      </p:sp>
      <p:grpSp>
        <p:nvGrpSpPr>
          <p:cNvPr id="43" name="Group 42">
            <a:extLst>
              <a:ext uri="{FF2B5EF4-FFF2-40B4-BE49-F238E27FC236}">
                <a16:creationId xmlns:a16="http://schemas.microsoft.com/office/drawing/2014/main" id="{93D2071D-53D8-4A20-B30D-4686B50120F7}"/>
              </a:ext>
            </a:extLst>
          </p:cNvPr>
          <p:cNvGrpSpPr/>
          <p:nvPr/>
        </p:nvGrpSpPr>
        <p:grpSpPr>
          <a:xfrm>
            <a:off x="275034" y="2832345"/>
            <a:ext cx="7261421" cy="1828310"/>
            <a:chOff x="189062" y="2838771"/>
            <a:chExt cx="7261421" cy="1828310"/>
          </a:xfrm>
        </p:grpSpPr>
        <p:sp>
          <p:nvSpPr>
            <p:cNvPr id="41" name="TextBox 40">
              <a:extLst>
                <a:ext uri="{FF2B5EF4-FFF2-40B4-BE49-F238E27FC236}">
                  <a16:creationId xmlns:a16="http://schemas.microsoft.com/office/drawing/2014/main" id="{EE2C6F95-F2D7-4B6D-AA71-8D7B5504F3CF}"/>
                </a:ext>
              </a:extLst>
            </p:cNvPr>
            <p:cNvSpPr txBox="1"/>
            <p:nvPr/>
          </p:nvSpPr>
          <p:spPr>
            <a:xfrm>
              <a:off x="189062" y="3897640"/>
              <a:ext cx="7261421" cy="769441"/>
            </a:xfrm>
            <a:prstGeom prst="rect">
              <a:avLst/>
            </a:prstGeom>
            <a:solidFill>
              <a:schemeClr val="bg1">
                <a:lumMod val="85000"/>
              </a:schemeClr>
            </a:solidFill>
            <a:ln>
              <a:solidFill>
                <a:schemeClr val="tx1"/>
              </a:solidFill>
            </a:ln>
          </p:spPr>
          <p:txBody>
            <a:bodyPr wrap="square" rtlCol="0">
              <a:spAutoFit/>
            </a:bodyPr>
            <a:lstStyle/>
            <a:p>
              <a:r>
                <a:rPr lang="en-US" sz="1100" dirty="0">
                  <a:latin typeface="Courier New" panose="02070309020205020404" pitchFamily="49" charset="0"/>
                  <a:cs typeface="Courier New" panose="02070309020205020404" pitchFamily="49" charset="0"/>
                </a:rPr>
                <a:t>void Led2::</a:t>
              </a:r>
              <a:r>
                <a:rPr lang="en-US" sz="1100" b="1" dirty="0">
                  <a:solidFill>
                    <a:srgbClr val="C00000"/>
                  </a:solidFill>
                  <a:latin typeface="Courier New" panose="02070309020205020404" pitchFamily="49" charset="0"/>
                  <a:cs typeface="Courier New" panose="02070309020205020404" pitchFamily="49" charset="0"/>
                </a:rPr>
                <a:t>on() </a:t>
              </a:r>
              <a:r>
                <a:rPr lang="en-US" sz="1100" dirty="0">
                  <a:solidFill>
                    <a:srgbClr val="0066FF"/>
                  </a:solidFill>
                  <a:latin typeface="Courier New" panose="02070309020205020404" pitchFamily="49" charset="0"/>
                  <a:cs typeface="Courier New" panose="02070309020205020404" pitchFamily="49" charset="0"/>
                </a:rPr>
                <a:t>{</a:t>
              </a:r>
            </a:p>
            <a:p>
              <a:r>
                <a:rPr lang="en-US" sz="1100" dirty="0">
                  <a:latin typeface="Courier New" panose="02070309020205020404" pitchFamily="49" charset="0"/>
                  <a:cs typeface="Courier New" panose="02070309020205020404" pitchFamily="49" charset="0"/>
                </a:rPr>
                <a:t>  _blink = false; // Turn off blink mode</a:t>
              </a:r>
            </a:p>
            <a:p>
              <a:r>
                <a:rPr lang="en-US" sz="1100" dirty="0">
                  <a:latin typeface="Courier New" panose="02070309020205020404" pitchFamily="49" charset="0"/>
                  <a:cs typeface="Courier New" panose="02070309020205020404" pitchFamily="49" charset="0"/>
                </a:rPr>
                <a:t>  _state = HIGH;  // Set desired state LED</a:t>
              </a:r>
            </a:p>
            <a:p>
              <a:r>
                <a:rPr lang="en-US" sz="1100" dirty="0">
                  <a:latin typeface="Courier New" panose="02070309020205020404" pitchFamily="49" charset="0"/>
                  <a:cs typeface="Courier New" panose="02070309020205020404" pitchFamily="49" charset="0"/>
                </a:rPr>
                <a:t>}</a:t>
              </a:r>
            </a:p>
          </p:txBody>
        </p:sp>
        <p:sp>
          <p:nvSpPr>
            <p:cNvPr id="42" name="Arrow: Curved Left 41">
              <a:extLst>
                <a:ext uri="{FF2B5EF4-FFF2-40B4-BE49-F238E27FC236}">
                  <a16:creationId xmlns:a16="http://schemas.microsoft.com/office/drawing/2014/main" id="{FD39DF94-F2B7-4A9B-89CA-C643FC828426}"/>
                </a:ext>
              </a:extLst>
            </p:cNvPr>
            <p:cNvSpPr/>
            <p:nvPr/>
          </p:nvSpPr>
          <p:spPr>
            <a:xfrm rot="682364">
              <a:off x="1757391" y="2838771"/>
              <a:ext cx="304800" cy="1064500"/>
            </a:xfrm>
            <a:prstGeom prst="curvedLeftArrow">
              <a:avLst/>
            </a:prstGeom>
            <a:solidFill>
              <a:srgbClr val="5EEC3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Tree>
    <p:extLst>
      <p:ext uri="{BB962C8B-B14F-4D97-AF65-F5344CB8AC3E}">
        <p14:creationId xmlns:p14="http://schemas.microsoft.com/office/powerpoint/2010/main" val="680102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ppt_x"/>
                                          </p:val>
                                        </p:tav>
                                        <p:tav tm="100000">
                                          <p:val>
                                            <p:strVal val="#ppt_x"/>
                                          </p:val>
                                        </p:tav>
                                      </p:tavLst>
                                    </p:anim>
                                    <p:anim calcmode="lin" valueType="num">
                                      <p:cBhvr additive="base">
                                        <p:cTn id="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43"/>
                                        </p:tgtEl>
                                        <p:attrNameLst>
                                          <p:attrName>style.visibility</p:attrName>
                                        </p:attrNameLst>
                                      </p:cBhvr>
                                      <p:to>
                                        <p:strVal val="visible"/>
                                      </p:to>
                                    </p:set>
                                    <p:animEffect transition="in" filter="fade">
                                      <p:cBhvr>
                                        <p:cTn id="13"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7151" y="112538"/>
            <a:ext cx="7622897" cy="552290"/>
          </a:xfrm>
        </p:spPr>
        <p:txBody>
          <a:bodyPr>
            <a:normAutofit fontScale="90000"/>
          </a:bodyPr>
          <a:lstStyle/>
          <a:p>
            <a:r>
              <a:rPr lang="en-US" dirty="0"/>
              <a:t>The Magic Sauce: the </a:t>
            </a:r>
            <a:r>
              <a:rPr lang="en-US" dirty="0">
                <a:solidFill>
                  <a:srgbClr val="5EEC3C"/>
                </a:solidFill>
              </a:rPr>
              <a:t>update() </a:t>
            </a:r>
            <a:r>
              <a:rPr lang="en-US" dirty="0"/>
              <a:t>method</a:t>
            </a:r>
          </a:p>
        </p:txBody>
      </p:sp>
      <p:sp>
        <p:nvSpPr>
          <p:cNvPr id="2" name="Flowchart: Card 1">
            <a:extLst>
              <a:ext uri="{FF2B5EF4-FFF2-40B4-BE49-F238E27FC236}">
                <a16:creationId xmlns:a16="http://schemas.microsoft.com/office/drawing/2014/main" id="{D28882D0-34A9-4243-A02D-162E9AC1F25A}"/>
              </a:ext>
            </a:extLst>
          </p:cNvPr>
          <p:cNvSpPr/>
          <p:nvPr/>
        </p:nvSpPr>
        <p:spPr>
          <a:xfrm>
            <a:off x="2819400" y="689716"/>
            <a:ext cx="1905000" cy="1074674"/>
          </a:xfrm>
          <a:prstGeom prst="flowChartPunchedCar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Led2 Class</a:t>
            </a:r>
          </a:p>
        </p:txBody>
      </p:sp>
      <p:grpSp>
        <p:nvGrpSpPr>
          <p:cNvPr id="13" name="Group 12">
            <a:extLst>
              <a:ext uri="{FF2B5EF4-FFF2-40B4-BE49-F238E27FC236}">
                <a16:creationId xmlns:a16="http://schemas.microsoft.com/office/drawing/2014/main" id="{7FD52B14-EFFC-4063-A6BD-6A39F416055E}"/>
              </a:ext>
            </a:extLst>
          </p:cNvPr>
          <p:cNvGrpSpPr/>
          <p:nvPr/>
        </p:nvGrpSpPr>
        <p:grpSpPr>
          <a:xfrm>
            <a:off x="1312208" y="1330660"/>
            <a:ext cx="1600200" cy="311956"/>
            <a:chOff x="1200150" y="1573994"/>
            <a:chExt cx="1600200" cy="311956"/>
          </a:xfrm>
        </p:grpSpPr>
        <p:sp>
          <p:nvSpPr>
            <p:cNvPr id="11" name="Arrow: Right 10">
              <a:extLst>
                <a:ext uri="{FF2B5EF4-FFF2-40B4-BE49-F238E27FC236}">
                  <a16:creationId xmlns:a16="http://schemas.microsoft.com/office/drawing/2014/main" id="{2E2972D8-57E5-4E8E-9D3C-C2059DADAB64}"/>
                </a:ext>
              </a:extLst>
            </p:cNvPr>
            <p:cNvSpPr/>
            <p:nvPr/>
          </p:nvSpPr>
          <p:spPr>
            <a:xfrm>
              <a:off x="1295400" y="1777937"/>
              <a:ext cx="1371600" cy="108013"/>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0EBC5A7F-2651-44EE-9BCC-86D9068972AA}"/>
                </a:ext>
              </a:extLst>
            </p:cNvPr>
            <p:cNvSpPr txBox="1"/>
            <p:nvPr/>
          </p:nvSpPr>
          <p:spPr>
            <a:xfrm>
              <a:off x="1200150" y="1573994"/>
              <a:ext cx="1600200" cy="276999"/>
            </a:xfrm>
            <a:prstGeom prst="rect">
              <a:avLst/>
            </a:prstGeom>
            <a:noFill/>
          </p:spPr>
          <p:txBody>
            <a:bodyPr wrap="square" rtlCol="0">
              <a:spAutoFit/>
            </a:bodyPr>
            <a:lstStyle/>
            <a:p>
              <a:r>
                <a:rPr lang="en-US" sz="1200" dirty="0"/>
                <a:t>“update” method</a:t>
              </a:r>
            </a:p>
          </p:txBody>
        </p:sp>
      </p:grpSp>
      <p:sp>
        <p:nvSpPr>
          <p:cNvPr id="17" name="TextBox 16">
            <a:extLst>
              <a:ext uri="{FF2B5EF4-FFF2-40B4-BE49-F238E27FC236}">
                <a16:creationId xmlns:a16="http://schemas.microsoft.com/office/drawing/2014/main" id="{663BA15D-FD0A-4A2D-B956-2CD35EABA77D}"/>
              </a:ext>
            </a:extLst>
          </p:cNvPr>
          <p:cNvSpPr txBox="1"/>
          <p:nvPr/>
        </p:nvSpPr>
        <p:spPr>
          <a:xfrm>
            <a:off x="290274" y="2041389"/>
            <a:ext cx="7261421" cy="276999"/>
          </a:xfrm>
          <a:prstGeom prst="rect">
            <a:avLst/>
          </a:prstGeom>
          <a:solidFill>
            <a:schemeClr val="bg1">
              <a:lumMod val="85000"/>
            </a:schemeClr>
          </a:solidFill>
          <a:ln>
            <a:solidFill>
              <a:schemeClr val="tx1"/>
            </a:solidFill>
          </a:ln>
        </p:spPr>
        <p:txBody>
          <a:bodyPr wrap="square" rtlCol="0">
            <a:spAutoFit/>
          </a:bodyPr>
          <a:lstStyle/>
          <a:p>
            <a:r>
              <a:rPr lang="en-US" sz="1200" b="1" dirty="0">
                <a:solidFill>
                  <a:srgbClr val="00B050"/>
                </a:solidFill>
                <a:latin typeface="Courier New" panose="02070309020205020404" pitchFamily="49" charset="0"/>
                <a:cs typeface="Courier New" panose="02070309020205020404" pitchFamily="49" charset="0"/>
              </a:rPr>
              <a:t>myLed1.</a:t>
            </a:r>
            <a:r>
              <a:rPr lang="en-US" sz="1200" b="1" dirty="0">
                <a:solidFill>
                  <a:srgbClr val="C00000"/>
                </a:solidFill>
                <a:latin typeface="Courier New" panose="02070309020205020404" pitchFamily="49" charset="0"/>
                <a:cs typeface="Courier New" panose="02070309020205020404" pitchFamily="49" charset="0"/>
              </a:rPr>
              <a:t>update(); </a:t>
            </a:r>
            <a:r>
              <a:rPr lang="en-US" sz="1200" dirty="0">
                <a:latin typeface="Courier New" panose="02070309020205020404" pitchFamily="49" charset="0"/>
                <a:cs typeface="Courier New" panose="02070309020205020404" pitchFamily="49" charset="0"/>
              </a:rPr>
              <a:t>// update the myLed1 object</a:t>
            </a:r>
          </a:p>
        </p:txBody>
      </p:sp>
      <p:sp>
        <p:nvSpPr>
          <p:cNvPr id="41" name="TextBox 40">
            <a:extLst>
              <a:ext uri="{FF2B5EF4-FFF2-40B4-BE49-F238E27FC236}">
                <a16:creationId xmlns:a16="http://schemas.microsoft.com/office/drawing/2014/main" id="{EE2C6F95-F2D7-4B6D-AA71-8D7B5504F3CF}"/>
              </a:ext>
            </a:extLst>
          </p:cNvPr>
          <p:cNvSpPr txBox="1"/>
          <p:nvPr/>
        </p:nvSpPr>
        <p:spPr>
          <a:xfrm>
            <a:off x="290274" y="2530888"/>
            <a:ext cx="8025837" cy="1785104"/>
          </a:xfrm>
          <a:prstGeom prst="rect">
            <a:avLst/>
          </a:prstGeom>
          <a:solidFill>
            <a:schemeClr val="bg1">
              <a:lumMod val="85000"/>
            </a:schemeClr>
          </a:solidFill>
          <a:ln>
            <a:solidFill>
              <a:schemeClr val="tx1"/>
            </a:solidFill>
          </a:ln>
        </p:spPr>
        <p:txBody>
          <a:bodyPr wrap="square" rtlCol="0">
            <a:spAutoFit/>
          </a:bodyPr>
          <a:lstStyle/>
          <a:p>
            <a:r>
              <a:rPr lang="en-US" sz="1000" dirty="0">
                <a:latin typeface="Courier New" panose="02070309020205020404" pitchFamily="49" charset="0"/>
                <a:cs typeface="Courier New" panose="02070309020205020404" pitchFamily="49" charset="0"/>
              </a:rPr>
              <a:t>void Led2::update() {</a:t>
            </a:r>
          </a:p>
          <a:p>
            <a:r>
              <a:rPr lang="en-US" sz="1000" dirty="0">
                <a:latin typeface="Courier New" panose="02070309020205020404" pitchFamily="49" charset="0"/>
                <a:cs typeface="Courier New" panose="02070309020205020404" pitchFamily="49" charset="0"/>
              </a:rPr>
              <a:t> </a:t>
            </a:r>
          </a:p>
          <a:p>
            <a:endParaRPr lang="en-US" sz="1000" dirty="0">
              <a:latin typeface="Courier New" panose="02070309020205020404" pitchFamily="49" charset="0"/>
              <a:cs typeface="Courier New" panose="02070309020205020404" pitchFamily="49" charset="0"/>
            </a:endParaRPr>
          </a:p>
          <a:p>
            <a:endParaRPr lang="en-US" sz="1000" dirty="0">
              <a:latin typeface="Courier New" panose="02070309020205020404" pitchFamily="49" charset="0"/>
              <a:cs typeface="Courier New" panose="02070309020205020404" pitchFamily="49" charset="0"/>
            </a:endParaRPr>
          </a:p>
          <a:p>
            <a:endParaRPr lang="en-US" sz="1000" dirty="0">
              <a:latin typeface="Courier New" panose="02070309020205020404" pitchFamily="49" charset="0"/>
              <a:cs typeface="Courier New" panose="02070309020205020404" pitchFamily="49" charset="0"/>
            </a:endParaRPr>
          </a:p>
          <a:p>
            <a:endParaRPr lang="en-US" sz="1000" dirty="0">
              <a:latin typeface="Courier New" panose="02070309020205020404" pitchFamily="49" charset="0"/>
              <a:cs typeface="Courier New" panose="02070309020205020404" pitchFamily="49" charset="0"/>
            </a:endParaRPr>
          </a:p>
          <a:p>
            <a:endParaRPr lang="en-US" sz="1000" dirty="0">
              <a:latin typeface="Courier New" panose="02070309020205020404" pitchFamily="49" charset="0"/>
              <a:cs typeface="Courier New" panose="02070309020205020404" pitchFamily="49" charset="0"/>
            </a:endParaRPr>
          </a:p>
          <a:p>
            <a:endParaRPr lang="en-US" sz="1000" dirty="0">
              <a:latin typeface="Courier New" panose="02070309020205020404" pitchFamily="49" charset="0"/>
              <a:cs typeface="Courier New" panose="02070309020205020404" pitchFamily="49" charset="0"/>
            </a:endParaRPr>
          </a:p>
          <a:p>
            <a:endParaRPr lang="en-US" sz="1000" dirty="0">
              <a:latin typeface="Courier New" panose="02070309020205020404" pitchFamily="49" charset="0"/>
              <a:cs typeface="Courier New" panose="02070309020205020404" pitchFamily="49" charset="0"/>
            </a:endParaRPr>
          </a:p>
          <a:p>
            <a:endParaRPr lang="en-US" sz="1000" dirty="0">
              <a:latin typeface="Courier New" panose="02070309020205020404" pitchFamily="49" charset="0"/>
              <a:cs typeface="Courier New" panose="02070309020205020404" pitchFamily="49" charset="0"/>
            </a:endParaRPr>
          </a:p>
          <a:p>
            <a:r>
              <a:rPr lang="en-US" sz="1000" dirty="0">
                <a:latin typeface="Courier New" panose="02070309020205020404" pitchFamily="49" charset="0"/>
                <a:cs typeface="Courier New" panose="02070309020205020404" pitchFamily="49" charset="0"/>
              </a:rPr>
              <a:t>}</a:t>
            </a:r>
          </a:p>
        </p:txBody>
      </p:sp>
      <p:sp>
        <p:nvSpPr>
          <p:cNvPr id="10" name="TextBox 9">
            <a:extLst>
              <a:ext uri="{FF2B5EF4-FFF2-40B4-BE49-F238E27FC236}">
                <a16:creationId xmlns:a16="http://schemas.microsoft.com/office/drawing/2014/main" id="{BCD8E465-CABC-40A6-922C-7F117EC5D80B}"/>
              </a:ext>
            </a:extLst>
          </p:cNvPr>
          <p:cNvSpPr txBox="1"/>
          <p:nvPr/>
        </p:nvSpPr>
        <p:spPr>
          <a:xfrm>
            <a:off x="381000" y="2730942"/>
            <a:ext cx="7935111" cy="1384995"/>
          </a:xfrm>
          <a:prstGeom prst="rect">
            <a:avLst/>
          </a:prstGeom>
          <a:solidFill>
            <a:schemeClr val="bg1">
              <a:lumMod val="85000"/>
            </a:schemeClr>
          </a:solidFill>
          <a:ln>
            <a:noFill/>
          </a:ln>
        </p:spPr>
        <p:txBody>
          <a:bodyPr wrap="square" rtlCol="0">
            <a:spAutoFit/>
          </a:bodyPr>
          <a:lstStyle/>
          <a:p>
            <a:endParaRPr lang="en-US" sz="1050" dirty="0">
              <a:latin typeface="Courier New" panose="02070309020205020404" pitchFamily="49" charset="0"/>
              <a:cs typeface="Courier New" panose="02070309020205020404" pitchFamily="49" charset="0"/>
            </a:endParaRPr>
          </a:p>
          <a:p>
            <a:endParaRPr lang="en-US" sz="1050" dirty="0">
              <a:latin typeface="Courier New" panose="02070309020205020404" pitchFamily="49" charset="0"/>
              <a:cs typeface="Courier New" panose="02070309020205020404" pitchFamily="49" charset="0"/>
            </a:endParaRPr>
          </a:p>
          <a:p>
            <a:endParaRPr lang="en-US" sz="1050" dirty="0">
              <a:latin typeface="Courier New" panose="02070309020205020404" pitchFamily="49" charset="0"/>
              <a:cs typeface="Courier New" panose="02070309020205020404" pitchFamily="49" charset="0"/>
            </a:endParaRPr>
          </a:p>
          <a:p>
            <a:endParaRPr lang="en-US" sz="1050" dirty="0">
              <a:latin typeface="Courier New" panose="02070309020205020404" pitchFamily="49" charset="0"/>
              <a:cs typeface="Courier New" panose="02070309020205020404" pitchFamily="49" charset="0"/>
            </a:endParaRPr>
          </a:p>
          <a:p>
            <a:endParaRPr lang="en-US" sz="1050" dirty="0">
              <a:latin typeface="Courier New" panose="02070309020205020404" pitchFamily="49" charset="0"/>
              <a:cs typeface="Courier New" panose="02070309020205020404" pitchFamily="49" charset="0"/>
            </a:endParaRPr>
          </a:p>
          <a:p>
            <a:endParaRPr lang="en-US" sz="1050" dirty="0">
              <a:latin typeface="Courier New" panose="02070309020205020404" pitchFamily="49" charset="0"/>
              <a:cs typeface="Courier New" panose="02070309020205020404" pitchFamily="49" charset="0"/>
            </a:endParaRPr>
          </a:p>
          <a:p>
            <a:endParaRPr lang="en-US" sz="1050" dirty="0">
              <a:latin typeface="Courier New" panose="02070309020205020404" pitchFamily="49" charset="0"/>
              <a:cs typeface="Courier New" panose="02070309020205020404" pitchFamily="49" charset="0"/>
            </a:endParaRPr>
          </a:p>
          <a:p>
            <a:r>
              <a:rPr lang="en-US" sz="1050" dirty="0" err="1">
                <a:latin typeface="Courier New" panose="02070309020205020404" pitchFamily="49" charset="0"/>
                <a:cs typeface="Courier New" panose="02070309020205020404" pitchFamily="49" charset="0"/>
              </a:rPr>
              <a:t>digitalWrite</a:t>
            </a:r>
            <a:r>
              <a:rPr lang="en-US" sz="1050" dirty="0">
                <a:latin typeface="Courier New" panose="02070309020205020404" pitchFamily="49" charset="0"/>
                <a:cs typeface="Courier New" panose="02070309020205020404" pitchFamily="49" charset="0"/>
              </a:rPr>
              <a:t>(_pin, _state);            // update the actual output according to desired state</a:t>
            </a:r>
          </a:p>
        </p:txBody>
      </p:sp>
      <p:sp>
        <p:nvSpPr>
          <p:cNvPr id="14" name="TextBox 13">
            <a:extLst>
              <a:ext uri="{FF2B5EF4-FFF2-40B4-BE49-F238E27FC236}">
                <a16:creationId xmlns:a16="http://schemas.microsoft.com/office/drawing/2014/main" id="{00E77665-B15D-4D91-8161-865C1D3BA240}"/>
              </a:ext>
            </a:extLst>
          </p:cNvPr>
          <p:cNvSpPr txBox="1"/>
          <p:nvPr/>
        </p:nvSpPr>
        <p:spPr>
          <a:xfrm>
            <a:off x="452985" y="2739164"/>
            <a:ext cx="7863126" cy="1169551"/>
          </a:xfrm>
          <a:prstGeom prst="rect">
            <a:avLst/>
          </a:prstGeom>
          <a:noFill/>
        </p:spPr>
        <p:txBody>
          <a:bodyPr wrap="square">
            <a:spAutoFit/>
          </a:bodyPr>
          <a:lstStyle/>
          <a:p>
            <a:r>
              <a:rPr lang="en-US" sz="1000" dirty="0">
                <a:latin typeface="Courier New" panose="02070309020205020404" pitchFamily="49" charset="0"/>
                <a:cs typeface="Courier New" panose="02070309020205020404" pitchFamily="49" charset="0"/>
              </a:rPr>
              <a:t> if (_blink) {                                          // If in blinking mode look at timing first</a:t>
            </a:r>
          </a:p>
          <a:p>
            <a:endParaRPr lang="en-US" sz="1000" dirty="0">
              <a:latin typeface="Courier New" panose="02070309020205020404" pitchFamily="49" charset="0"/>
              <a:cs typeface="Courier New" panose="02070309020205020404" pitchFamily="49" charset="0"/>
            </a:endParaRPr>
          </a:p>
          <a:p>
            <a:endParaRPr lang="en-US" sz="1000" dirty="0">
              <a:latin typeface="Courier New" panose="02070309020205020404" pitchFamily="49" charset="0"/>
              <a:cs typeface="Courier New" panose="02070309020205020404" pitchFamily="49" charset="0"/>
            </a:endParaRPr>
          </a:p>
          <a:p>
            <a:endParaRPr lang="en-US" sz="1000" dirty="0">
              <a:latin typeface="Courier New" panose="02070309020205020404" pitchFamily="49" charset="0"/>
              <a:cs typeface="Courier New" panose="02070309020205020404" pitchFamily="49" charset="0"/>
            </a:endParaRPr>
          </a:p>
          <a:p>
            <a:endParaRPr lang="en-US" sz="1000" dirty="0">
              <a:latin typeface="Courier New" panose="02070309020205020404" pitchFamily="49" charset="0"/>
              <a:cs typeface="Courier New" panose="02070309020205020404" pitchFamily="49" charset="0"/>
            </a:endParaRPr>
          </a:p>
          <a:p>
            <a:endParaRPr lang="en-US" sz="1000" dirty="0">
              <a:latin typeface="Courier New" panose="02070309020205020404" pitchFamily="49" charset="0"/>
              <a:cs typeface="Courier New" panose="02070309020205020404" pitchFamily="49" charset="0"/>
            </a:endParaRPr>
          </a:p>
          <a:p>
            <a:r>
              <a:rPr lang="en-US" sz="1000" dirty="0">
                <a:latin typeface="Courier New" panose="02070309020205020404" pitchFamily="49" charset="0"/>
                <a:cs typeface="Courier New" panose="02070309020205020404" pitchFamily="49" charset="0"/>
              </a:rPr>
              <a:t>}</a:t>
            </a:r>
            <a:endParaRPr lang="en-US" sz="1000" dirty="0"/>
          </a:p>
        </p:txBody>
      </p:sp>
      <p:sp>
        <p:nvSpPr>
          <p:cNvPr id="15" name="TextBox 14">
            <a:extLst>
              <a:ext uri="{FF2B5EF4-FFF2-40B4-BE49-F238E27FC236}">
                <a16:creationId xmlns:a16="http://schemas.microsoft.com/office/drawing/2014/main" id="{77947220-49D0-41A3-9783-72F0B335B58F}"/>
              </a:ext>
            </a:extLst>
          </p:cNvPr>
          <p:cNvSpPr txBox="1"/>
          <p:nvPr/>
        </p:nvSpPr>
        <p:spPr>
          <a:xfrm>
            <a:off x="685800" y="2923304"/>
            <a:ext cx="7702296" cy="861774"/>
          </a:xfrm>
          <a:prstGeom prst="rect">
            <a:avLst/>
          </a:prstGeom>
          <a:noFill/>
        </p:spPr>
        <p:txBody>
          <a:bodyPr wrap="square">
            <a:spAutoFit/>
          </a:bodyPr>
          <a:lstStyle/>
          <a:p>
            <a:r>
              <a:rPr lang="en-US" sz="1000" dirty="0">
                <a:latin typeface="Courier New" panose="02070309020205020404" pitchFamily="49" charset="0"/>
                <a:cs typeface="Courier New" panose="02070309020205020404" pitchFamily="49" charset="0"/>
              </a:rPr>
              <a:t>if ( </a:t>
            </a:r>
            <a:r>
              <a:rPr lang="en-US" sz="1000" dirty="0" err="1">
                <a:latin typeface="Courier New" panose="02070309020205020404" pitchFamily="49" charset="0"/>
                <a:cs typeface="Courier New" panose="02070309020205020404" pitchFamily="49" charset="0"/>
              </a:rPr>
              <a:t>millis</a:t>
            </a:r>
            <a:r>
              <a:rPr lang="en-US" sz="1000" dirty="0">
                <a:latin typeface="Courier New" panose="02070309020205020404" pitchFamily="49" charset="0"/>
                <a:cs typeface="Courier New" panose="02070309020205020404" pitchFamily="49" charset="0"/>
              </a:rPr>
              <a:t>() &gt;= _</a:t>
            </a:r>
            <a:r>
              <a:rPr lang="en-US" sz="1000" dirty="0" err="1">
                <a:latin typeface="Courier New" panose="02070309020205020404" pitchFamily="49" charset="0"/>
                <a:cs typeface="Courier New" panose="02070309020205020404" pitchFamily="49" charset="0"/>
              </a:rPr>
              <a:t>nextTime</a:t>
            </a:r>
            <a:r>
              <a:rPr lang="en-US" sz="1000" dirty="0">
                <a:latin typeface="Courier New" panose="02070309020205020404" pitchFamily="49" charset="0"/>
                <a:cs typeface="Courier New" panose="02070309020205020404" pitchFamily="49" charset="0"/>
              </a:rPr>
              <a:t>) {                        // It is time to do something.</a:t>
            </a:r>
          </a:p>
          <a:p>
            <a:endParaRPr lang="en-US" sz="1000" dirty="0">
              <a:latin typeface="Courier New" panose="02070309020205020404" pitchFamily="49" charset="0"/>
              <a:cs typeface="Courier New" panose="02070309020205020404" pitchFamily="49" charset="0"/>
            </a:endParaRPr>
          </a:p>
          <a:p>
            <a:endParaRPr lang="en-US" sz="1000" dirty="0">
              <a:latin typeface="Courier New" panose="02070309020205020404" pitchFamily="49" charset="0"/>
              <a:cs typeface="Courier New" panose="02070309020205020404" pitchFamily="49" charset="0"/>
            </a:endParaRPr>
          </a:p>
          <a:p>
            <a:endParaRPr lang="en-US" sz="1000" dirty="0">
              <a:latin typeface="Courier New" panose="02070309020205020404" pitchFamily="49" charset="0"/>
              <a:cs typeface="Courier New" panose="02070309020205020404" pitchFamily="49" charset="0"/>
            </a:endParaRPr>
          </a:p>
          <a:p>
            <a:r>
              <a:rPr lang="en-US" sz="1000" dirty="0">
                <a:latin typeface="Courier New" panose="02070309020205020404" pitchFamily="49" charset="0"/>
                <a:cs typeface="Courier New" panose="02070309020205020404" pitchFamily="49" charset="0"/>
              </a:rPr>
              <a:t>}</a:t>
            </a:r>
            <a:endParaRPr lang="en-US" sz="1000" dirty="0"/>
          </a:p>
        </p:txBody>
      </p:sp>
      <p:sp>
        <p:nvSpPr>
          <p:cNvPr id="42" name="Arrow: Curved Left 41">
            <a:extLst>
              <a:ext uri="{FF2B5EF4-FFF2-40B4-BE49-F238E27FC236}">
                <a16:creationId xmlns:a16="http://schemas.microsoft.com/office/drawing/2014/main" id="{FD39DF94-F2B7-4A9B-89CA-C643FC828426}"/>
              </a:ext>
            </a:extLst>
          </p:cNvPr>
          <p:cNvSpPr/>
          <p:nvPr/>
        </p:nvSpPr>
        <p:spPr>
          <a:xfrm rot="682364">
            <a:off x="5285344" y="2086422"/>
            <a:ext cx="359453" cy="1064500"/>
          </a:xfrm>
          <a:prstGeom prst="curvedLeftArrow">
            <a:avLst/>
          </a:prstGeom>
          <a:solidFill>
            <a:srgbClr val="5EEC3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TextBox 15">
            <a:extLst>
              <a:ext uri="{FF2B5EF4-FFF2-40B4-BE49-F238E27FC236}">
                <a16:creationId xmlns:a16="http://schemas.microsoft.com/office/drawing/2014/main" id="{260DD781-7D83-4F19-BEF1-C917134DB633}"/>
              </a:ext>
            </a:extLst>
          </p:cNvPr>
          <p:cNvSpPr txBox="1"/>
          <p:nvPr/>
        </p:nvSpPr>
        <p:spPr>
          <a:xfrm>
            <a:off x="755904" y="3119511"/>
            <a:ext cx="7702296" cy="553998"/>
          </a:xfrm>
          <a:prstGeom prst="rect">
            <a:avLst/>
          </a:prstGeom>
          <a:noFill/>
        </p:spPr>
        <p:txBody>
          <a:bodyPr wrap="square">
            <a:spAutoFit/>
          </a:bodyPr>
          <a:lstStyle/>
          <a:p>
            <a:r>
              <a:rPr lang="en-US" sz="1000" dirty="0">
                <a:latin typeface="Courier New" panose="02070309020205020404" pitchFamily="49" charset="0"/>
                <a:cs typeface="Courier New" panose="02070309020205020404" pitchFamily="49" charset="0"/>
              </a:rPr>
              <a:t>  _state = !_state;                                              // swap states</a:t>
            </a:r>
          </a:p>
          <a:p>
            <a:r>
              <a:rPr lang="en-US" sz="1000" dirty="0">
                <a:latin typeface="Courier New" panose="02070309020205020404" pitchFamily="49" charset="0"/>
                <a:cs typeface="Courier New" panose="02070309020205020404" pitchFamily="49" charset="0"/>
              </a:rPr>
              <a:t>  _</a:t>
            </a:r>
            <a:r>
              <a:rPr lang="en-US" sz="1000" dirty="0" err="1">
                <a:latin typeface="Courier New" panose="02070309020205020404" pitchFamily="49" charset="0"/>
                <a:cs typeface="Courier New" panose="02070309020205020404" pitchFamily="49" charset="0"/>
              </a:rPr>
              <a:t>nextTime</a:t>
            </a:r>
            <a:r>
              <a:rPr lang="en-US" sz="1000" dirty="0">
                <a:latin typeface="Courier New" panose="02070309020205020404" pitchFamily="49" charset="0"/>
                <a:cs typeface="Courier New" panose="02070309020205020404" pitchFamily="49" charset="0"/>
              </a:rPr>
              <a:t> =  </a:t>
            </a:r>
            <a:r>
              <a:rPr lang="en-US" sz="1000" dirty="0" err="1">
                <a:latin typeface="Courier New" panose="02070309020205020404" pitchFamily="49" charset="0"/>
                <a:cs typeface="Courier New" panose="02070309020205020404" pitchFamily="49" charset="0"/>
              </a:rPr>
              <a:t>millis</a:t>
            </a:r>
            <a:r>
              <a:rPr lang="en-US" sz="1000" dirty="0">
                <a:latin typeface="Courier New" panose="02070309020205020404" pitchFamily="49" charset="0"/>
                <a:cs typeface="Courier New" panose="02070309020205020404" pitchFamily="49" charset="0"/>
              </a:rPr>
              <a:t>() + (_state == HIGH ? _</a:t>
            </a:r>
            <a:r>
              <a:rPr lang="en-US" sz="1000" dirty="0" err="1">
                <a:latin typeface="Courier New" panose="02070309020205020404" pitchFamily="49" charset="0"/>
                <a:cs typeface="Courier New" panose="02070309020205020404" pitchFamily="49" charset="0"/>
              </a:rPr>
              <a:t>onTime</a:t>
            </a:r>
            <a:r>
              <a:rPr lang="en-US" sz="1000" dirty="0">
                <a:latin typeface="Courier New" panose="02070309020205020404" pitchFamily="49" charset="0"/>
                <a:cs typeface="Courier New" panose="02070309020205020404" pitchFamily="49" charset="0"/>
              </a:rPr>
              <a:t> : _</a:t>
            </a:r>
            <a:r>
              <a:rPr lang="en-US" sz="1000" dirty="0" err="1">
                <a:latin typeface="Courier New" panose="02070309020205020404" pitchFamily="49" charset="0"/>
                <a:cs typeface="Courier New" panose="02070309020205020404" pitchFamily="49" charset="0"/>
              </a:rPr>
              <a:t>offTime</a:t>
            </a:r>
            <a:r>
              <a:rPr lang="en-US" sz="1000" dirty="0">
                <a:latin typeface="Courier New" panose="02070309020205020404" pitchFamily="49" charset="0"/>
                <a:cs typeface="Courier New" panose="02070309020205020404" pitchFamily="49" charset="0"/>
              </a:rPr>
              <a:t>); // and calculate when next</a:t>
            </a:r>
          </a:p>
          <a:p>
            <a:r>
              <a:rPr lang="en-US" sz="1000" dirty="0">
                <a:latin typeface="Courier New" panose="02070309020205020404" pitchFamily="49" charset="0"/>
                <a:cs typeface="Courier New" panose="02070309020205020404" pitchFamily="49" charset="0"/>
              </a:rPr>
              <a:t>                                                                 // change of state is due </a:t>
            </a:r>
          </a:p>
        </p:txBody>
      </p:sp>
      <p:sp>
        <p:nvSpPr>
          <p:cNvPr id="18" name="Flowchart: Off-page Connector 17">
            <a:extLst>
              <a:ext uri="{FF2B5EF4-FFF2-40B4-BE49-F238E27FC236}">
                <a16:creationId xmlns:a16="http://schemas.microsoft.com/office/drawing/2014/main" id="{4CC89A8A-997C-461E-AD97-6DF12BA79D23}"/>
              </a:ext>
            </a:extLst>
          </p:cNvPr>
          <p:cNvSpPr/>
          <p:nvPr/>
        </p:nvSpPr>
        <p:spPr>
          <a:xfrm rot="16200000">
            <a:off x="5133856" y="382027"/>
            <a:ext cx="171689" cy="990601"/>
          </a:xfrm>
          <a:prstGeom prst="flowChartOffpageConnector">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1200" dirty="0">
                <a:solidFill>
                  <a:srgbClr val="FFFF00"/>
                </a:solidFill>
              </a:rPr>
              <a:t>output</a:t>
            </a:r>
          </a:p>
        </p:txBody>
      </p:sp>
      <p:sp>
        <p:nvSpPr>
          <p:cNvPr id="19" name="TextBox 18">
            <a:extLst>
              <a:ext uri="{FF2B5EF4-FFF2-40B4-BE49-F238E27FC236}">
                <a16:creationId xmlns:a16="http://schemas.microsoft.com/office/drawing/2014/main" id="{B5B43267-1C3E-4DB1-994E-77D5B9C47611}"/>
              </a:ext>
            </a:extLst>
          </p:cNvPr>
          <p:cNvSpPr txBox="1"/>
          <p:nvPr/>
        </p:nvSpPr>
        <p:spPr>
          <a:xfrm>
            <a:off x="3403092" y="746522"/>
            <a:ext cx="1143000" cy="261610"/>
          </a:xfrm>
          <a:prstGeom prst="rect">
            <a:avLst/>
          </a:prstGeom>
          <a:noFill/>
        </p:spPr>
        <p:txBody>
          <a:bodyPr wrap="square">
            <a:spAutoFit/>
          </a:bodyPr>
          <a:lstStyle/>
          <a:p>
            <a:r>
              <a:rPr lang="en-US" sz="1050" dirty="0">
                <a:solidFill>
                  <a:schemeClr val="bg1"/>
                </a:solidFill>
                <a:latin typeface="Courier New" panose="02070309020205020404" pitchFamily="49" charset="0"/>
                <a:cs typeface="Courier New" panose="02070309020205020404" pitchFamily="49" charset="0"/>
              </a:rPr>
              <a:t>_pin, _state</a:t>
            </a:r>
            <a:endParaRPr lang="en-US" sz="1050" dirty="0">
              <a:solidFill>
                <a:schemeClr val="bg1"/>
              </a:solidFill>
            </a:endParaRPr>
          </a:p>
        </p:txBody>
      </p:sp>
    </p:spTree>
    <p:extLst>
      <p:ext uri="{BB962C8B-B14F-4D97-AF65-F5344CB8AC3E}">
        <p14:creationId xmlns:p14="http://schemas.microsoft.com/office/powerpoint/2010/main" val="1088240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ppt_x"/>
                                          </p:val>
                                        </p:tav>
                                        <p:tav tm="100000">
                                          <p:val>
                                            <p:strVal val="#ppt_x"/>
                                          </p:val>
                                        </p:tav>
                                      </p:tavLst>
                                    </p:anim>
                                    <p:anim calcmode="lin" valueType="num">
                                      <p:cBhvr additive="base">
                                        <p:cTn id="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42"/>
                                        </p:tgtEl>
                                        <p:attrNameLst>
                                          <p:attrName>style.visibility</p:attrName>
                                        </p:attrNameLst>
                                      </p:cBhvr>
                                      <p:to>
                                        <p:strVal val="visible"/>
                                      </p:to>
                                    </p:set>
                                    <p:animEffect transition="in" filter="fade">
                                      <p:cBhvr>
                                        <p:cTn id="13" dur="500"/>
                                        <p:tgtEl>
                                          <p:spTgt spid="42"/>
                                        </p:tgtEl>
                                      </p:cBhvr>
                                    </p:animEffect>
                                  </p:childTnLst>
                                </p:cTn>
                              </p:par>
                            </p:childTnLst>
                          </p:cTn>
                        </p:par>
                        <p:par>
                          <p:cTn id="14" fill="hold">
                            <p:stCondLst>
                              <p:cond delay="500"/>
                            </p:stCondLst>
                            <p:childTnLst>
                              <p:par>
                                <p:cTn id="15" presetID="22" presetClass="entr" presetSubtype="4" fill="hold" grpId="0" nodeType="afterEffect">
                                  <p:stCondLst>
                                    <p:cond delay="0"/>
                                  </p:stCondLst>
                                  <p:childTnLst>
                                    <p:set>
                                      <p:cBhvr>
                                        <p:cTn id="16" dur="1" fill="hold">
                                          <p:stCondLst>
                                            <p:cond delay="0"/>
                                          </p:stCondLst>
                                        </p:cTn>
                                        <p:tgtEl>
                                          <p:spTgt spid="41"/>
                                        </p:tgtEl>
                                        <p:attrNameLst>
                                          <p:attrName>style.visibility</p:attrName>
                                        </p:attrNameLst>
                                      </p:cBhvr>
                                      <p:to>
                                        <p:strVal val="visible"/>
                                      </p:to>
                                    </p:set>
                                    <p:animEffect transition="in" filter="wipe(down)">
                                      <p:cBhvr>
                                        <p:cTn id="17" dur="500"/>
                                        <p:tgtEl>
                                          <p:spTgt spid="4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down)">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wipe(down)">
                                      <p:cBhvr>
                                        <p:cTn id="27" dur="500"/>
                                        <p:tgtEl>
                                          <p:spTgt spid="18"/>
                                        </p:tgtEl>
                                      </p:cBhvr>
                                    </p:animEffect>
                                  </p:childTnLst>
                                </p:cTn>
                              </p:par>
                            </p:childTnLst>
                          </p:cTn>
                        </p:par>
                        <p:par>
                          <p:cTn id="28" fill="hold">
                            <p:stCondLst>
                              <p:cond delay="500"/>
                            </p:stCondLst>
                            <p:childTnLst>
                              <p:par>
                                <p:cTn id="29" presetID="22" presetClass="entr" presetSubtype="4" fill="hold" grpId="0" nodeType="after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wipe(down)">
                                      <p:cBhvr>
                                        <p:cTn id="31" dur="500"/>
                                        <p:tgtEl>
                                          <p:spTgt spid="19"/>
                                        </p:tgtEl>
                                      </p:cBhvr>
                                    </p:animEffect>
                                  </p:childTnLst>
                                </p:cTn>
                              </p:par>
                            </p:childTnLst>
                          </p:cTn>
                        </p:par>
                      </p:childTnLst>
                    </p:cTn>
                  </p:par>
                  <p:par>
                    <p:cTn id="32" fill="hold">
                      <p:stCondLst>
                        <p:cond delay="indefinite"/>
                      </p:stCondLst>
                      <p:childTnLst>
                        <p:par>
                          <p:cTn id="33" fill="hold">
                            <p:stCondLst>
                              <p:cond delay="0"/>
                            </p:stCondLst>
                            <p:childTnLst>
                              <p:par>
                                <p:cTn id="34" presetID="16" presetClass="entr" presetSubtype="21" fill="hold" grpId="0" nodeType="clickEffect">
                                  <p:stCondLst>
                                    <p:cond delay="0"/>
                                  </p:stCondLst>
                                  <p:childTnLst>
                                    <p:set>
                                      <p:cBhvr>
                                        <p:cTn id="35" dur="1" fill="hold">
                                          <p:stCondLst>
                                            <p:cond delay="0"/>
                                          </p:stCondLst>
                                        </p:cTn>
                                        <p:tgtEl>
                                          <p:spTgt spid="14"/>
                                        </p:tgtEl>
                                        <p:attrNameLst>
                                          <p:attrName>style.visibility</p:attrName>
                                        </p:attrNameLst>
                                      </p:cBhvr>
                                      <p:to>
                                        <p:strVal val="visible"/>
                                      </p:to>
                                    </p:set>
                                    <p:animEffect transition="in" filter="barn(inVertical)">
                                      <p:cBhvr>
                                        <p:cTn id="36" dur="500"/>
                                        <p:tgtEl>
                                          <p:spTgt spid="14"/>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4" fill="hold" grpId="0" nodeType="clickEffect">
                                  <p:stCondLst>
                                    <p:cond delay="0"/>
                                  </p:stCondLst>
                                  <p:childTnLst>
                                    <p:set>
                                      <p:cBhvr>
                                        <p:cTn id="40" dur="1" fill="hold">
                                          <p:stCondLst>
                                            <p:cond delay="0"/>
                                          </p:stCondLst>
                                        </p:cTn>
                                        <p:tgtEl>
                                          <p:spTgt spid="15"/>
                                        </p:tgtEl>
                                        <p:attrNameLst>
                                          <p:attrName>style.visibility</p:attrName>
                                        </p:attrNameLst>
                                      </p:cBhvr>
                                      <p:to>
                                        <p:strVal val="visible"/>
                                      </p:to>
                                    </p:set>
                                    <p:animEffect transition="in" filter="wipe(down)">
                                      <p:cBhvr>
                                        <p:cTn id="41" dur="500"/>
                                        <p:tgtEl>
                                          <p:spTgt spid="15"/>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4" fill="hold" grpId="0" nodeType="clickEffect">
                                  <p:stCondLst>
                                    <p:cond delay="0"/>
                                  </p:stCondLst>
                                  <p:childTnLst>
                                    <p:set>
                                      <p:cBhvr>
                                        <p:cTn id="45" dur="1" fill="hold">
                                          <p:stCondLst>
                                            <p:cond delay="0"/>
                                          </p:stCondLst>
                                        </p:cTn>
                                        <p:tgtEl>
                                          <p:spTgt spid="16"/>
                                        </p:tgtEl>
                                        <p:attrNameLst>
                                          <p:attrName>style.visibility</p:attrName>
                                        </p:attrNameLst>
                                      </p:cBhvr>
                                      <p:to>
                                        <p:strVal val="visible"/>
                                      </p:to>
                                    </p:set>
                                    <p:animEffect transition="in" filter="wipe(down)">
                                      <p:cBhvr>
                                        <p:cTn id="46"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41" grpId="0" animBg="1"/>
      <p:bldP spid="10" grpId="0" animBg="1"/>
      <p:bldP spid="14" grpId="0"/>
      <p:bldP spid="15" grpId="0"/>
      <p:bldP spid="42" grpId="0" animBg="1"/>
      <p:bldP spid="16" grpId="0"/>
      <p:bldP spid="18" grpId="0" animBg="1"/>
      <p:bldP spid="19"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2907E3-9C7D-46CB-95FB-76039DEDD568}"/>
              </a:ext>
            </a:extLst>
          </p:cNvPr>
          <p:cNvSpPr>
            <a:spLocks noGrp="1"/>
          </p:cNvSpPr>
          <p:nvPr>
            <p:ph type="title"/>
          </p:nvPr>
        </p:nvSpPr>
        <p:spPr/>
        <p:txBody>
          <a:bodyPr/>
          <a:lstStyle/>
          <a:p>
            <a:r>
              <a:rPr lang="en-US" dirty="0"/>
              <a:t>A Complete Simple Sketch</a:t>
            </a:r>
          </a:p>
        </p:txBody>
      </p:sp>
      <p:sp>
        <p:nvSpPr>
          <p:cNvPr id="4" name="TextBox 3">
            <a:extLst>
              <a:ext uri="{FF2B5EF4-FFF2-40B4-BE49-F238E27FC236}">
                <a16:creationId xmlns:a16="http://schemas.microsoft.com/office/drawing/2014/main" id="{E954EB0E-8453-41D2-917A-D651E9BAB81E}"/>
              </a:ext>
            </a:extLst>
          </p:cNvPr>
          <p:cNvSpPr txBox="1"/>
          <p:nvPr/>
        </p:nvSpPr>
        <p:spPr>
          <a:xfrm>
            <a:off x="533400" y="1352550"/>
            <a:ext cx="6623002" cy="2893100"/>
          </a:xfrm>
          <a:prstGeom prst="rect">
            <a:avLst/>
          </a:prstGeom>
          <a:solidFill>
            <a:schemeClr val="bg1">
              <a:lumMod val="85000"/>
            </a:schemeClr>
          </a:solidFill>
          <a:ln>
            <a:solidFill>
              <a:srgbClr val="FF0000"/>
            </a:solidFill>
          </a:ln>
        </p:spPr>
        <p:txBody>
          <a:bodyPr wrap="square" rtlCol="0">
            <a:spAutoFit/>
          </a:bodyPr>
          <a:lstStyle/>
          <a:p>
            <a:r>
              <a:rPr lang="en-US" sz="1400" b="1" dirty="0">
                <a:solidFill>
                  <a:schemeClr val="accent1">
                    <a:lumMod val="75000"/>
                  </a:schemeClr>
                </a:solidFill>
                <a:latin typeface="Courier New" panose="02070309020205020404" pitchFamily="49" charset="0"/>
                <a:cs typeface="Courier New" panose="02070309020205020404" pitchFamily="49" charset="0"/>
              </a:rPr>
              <a:t>#include “Led2.h”</a:t>
            </a:r>
          </a:p>
          <a:p>
            <a:r>
              <a:rPr lang="en-US" sz="1400" b="1" dirty="0">
                <a:solidFill>
                  <a:srgbClr val="FF0000"/>
                </a:solidFill>
                <a:latin typeface="Courier New" panose="02070309020205020404" pitchFamily="49" charset="0"/>
                <a:cs typeface="Courier New" panose="02070309020205020404" pitchFamily="49" charset="0"/>
              </a:rPr>
              <a:t>Led2</a:t>
            </a:r>
            <a:r>
              <a:rPr lang="en-US" sz="1400" b="1" dirty="0">
                <a:solidFill>
                  <a:schemeClr val="accent1">
                    <a:lumMod val="75000"/>
                  </a:schemeClr>
                </a:solidFill>
                <a:latin typeface="Courier New" panose="02070309020205020404" pitchFamily="49" charset="0"/>
                <a:cs typeface="Courier New" panose="02070309020205020404" pitchFamily="49" charset="0"/>
              </a:rPr>
              <a:t> </a:t>
            </a:r>
            <a:r>
              <a:rPr lang="en-US" sz="1400" b="1" dirty="0">
                <a:solidFill>
                  <a:srgbClr val="00B050"/>
                </a:solidFill>
                <a:latin typeface="Courier New" panose="02070309020205020404" pitchFamily="49" charset="0"/>
                <a:cs typeface="Courier New" panose="02070309020205020404" pitchFamily="49" charset="0"/>
              </a:rPr>
              <a:t>myLed1</a:t>
            </a:r>
            <a:r>
              <a:rPr lang="en-US" sz="1400" b="1" dirty="0">
                <a:solidFill>
                  <a:schemeClr val="accent1">
                    <a:lumMod val="75000"/>
                  </a:schemeClr>
                </a:solidFill>
                <a:latin typeface="Courier New" panose="02070309020205020404" pitchFamily="49" charset="0"/>
                <a:cs typeface="Courier New" panose="02070309020205020404" pitchFamily="49" charset="0"/>
              </a:rPr>
              <a:t> = </a:t>
            </a:r>
            <a:r>
              <a:rPr lang="en-US" sz="1400" b="1" dirty="0">
                <a:solidFill>
                  <a:srgbClr val="FF0000"/>
                </a:solidFill>
                <a:latin typeface="Courier New" panose="02070309020205020404" pitchFamily="49" charset="0"/>
                <a:cs typeface="Courier New" panose="02070309020205020404" pitchFamily="49" charset="0"/>
              </a:rPr>
              <a:t>Led2(13);</a:t>
            </a:r>
          </a:p>
          <a:p>
            <a:endParaRPr lang="en-US" sz="1400" b="1" dirty="0">
              <a:solidFill>
                <a:schemeClr val="accent1">
                  <a:lumMod val="75000"/>
                </a:schemeClr>
              </a:solidFill>
              <a:latin typeface="Courier New" panose="02070309020205020404" pitchFamily="49" charset="0"/>
              <a:cs typeface="Courier New" panose="02070309020205020404" pitchFamily="49" charset="0"/>
            </a:endParaRPr>
          </a:p>
          <a:p>
            <a:r>
              <a:rPr lang="en-US" sz="1400" b="1" dirty="0">
                <a:solidFill>
                  <a:schemeClr val="accent1">
                    <a:lumMod val="75000"/>
                  </a:schemeClr>
                </a:solidFill>
                <a:latin typeface="Courier New" panose="02070309020205020404" pitchFamily="49" charset="0"/>
                <a:cs typeface="Courier New" panose="02070309020205020404" pitchFamily="49" charset="0"/>
              </a:rPr>
              <a:t>void setup() {</a:t>
            </a:r>
          </a:p>
          <a:p>
            <a:r>
              <a:rPr lang="en-US" sz="1400" b="1" dirty="0">
                <a:solidFill>
                  <a:schemeClr val="accent1">
                    <a:lumMod val="75000"/>
                  </a:schemeClr>
                </a:solidFill>
                <a:latin typeface="Courier New" panose="02070309020205020404" pitchFamily="49" charset="0"/>
                <a:cs typeface="Courier New" panose="02070309020205020404" pitchFamily="49" charset="0"/>
              </a:rPr>
              <a:t>   </a:t>
            </a:r>
            <a:r>
              <a:rPr lang="en-US" sz="1400" b="1" dirty="0">
                <a:solidFill>
                  <a:srgbClr val="00B050"/>
                </a:solidFill>
                <a:latin typeface="Courier New" panose="02070309020205020404" pitchFamily="49" charset="0"/>
                <a:cs typeface="Courier New" panose="02070309020205020404" pitchFamily="49" charset="0"/>
              </a:rPr>
              <a:t>myLed1</a:t>
            </a:r>
            <a:r>
              <a:rPr lang="en-US" sz="1400" b="1" dirty="0">
                <a:solidFill>
                  <a:schemeClr val="accent1">
                    <a:lumMod val="75000"/>
                  </a:schemeClr>
                </a:solidFill>
                <a:latin typeface="Courier New" panose="02070309020205020404" pitchFamily="49" charset="0"/>
                <a:cs typeface="Courier New" panose="02070309020205020404" pitchFamily="49" charset="0"/>
              </a:rPr>
              <a:t>.</a:t>
            </a:r>
            <a:r>
              <a:rPr lang="en-US" sz="1400" b="1" dirty="0">
                <a:solidFill>
                  <a:srgbClr val="C00000"/>
                </a:solidFill>
                <a:latin typeface="Courier New" panose="02070309020205020404" pitchFamily="49" charset="0"/>
                <a:cs typeface="Courier New" panose="02070309020205020404" pitchFamily="49" charset="0"/>
              </a:rPr>
              <a:t>onTime</a:t>
            </a:r>
            <a:r>
              <a:rPr lang="en-US" sz="1400" b="1" dirty="0">
                <a:solidFill>
                  <a:schemeClr val="accent1">
                    <a:lumMod val="75000"/>
                  </a:schemeClr>
                </a:solidFill>
                <a:latin typeface="Courier New" panose="02070309020205020404" pitchFamily="49" charset="0"/>
                <a:cs typeface="Courier New" panose="02070309020205020404" pitchFamily="49" charset="0"/>
              </a:rPr>
              <a:t>(50);        // Set LED onTime (50 ms)</a:t>
            </a:r>
          </a:p>
          <a:p>
            <a:r>
              <a:rPr lang="en-US" sz="1400" b="1" dirty="0">
                <a:solidFill>
                  <a:schemeClr val="accent1">
                    <a:lumMod val="75000"/>
                  </a:schemeClr>
                </a:solidFill>
                <a:latin typeface="Courier New" panose="02070309020205020404" pitchFamily="49" charset="0"/>
                <a:cs typeface="Courier New" panose="02070309020205020404" pitchFamily="49" charset="0"/>
              </a:rPr>
              <a:t>   </a:t>
            </a:r>
            <a:r>
              <a:rPr lang="en-US" sz="1400" b="1" dirty="0">
                <a:solidFill>
                  <a:srgbClr val="00B050"/>
                </a:solidFill>
                <a:latin typeface="Courier New" panose="02070309020205020404" pitchFamily="49" charset="0"/>
                <a:cs typeface="Courier New" panose="02070309020205020404" pitchFamily="49" charset="0"/>
              </a:rPr>
              <a:t>myLed1</a:t>
            </a:r>
            <a:r>
              <a:rPr lang="en-US" sz="1400" b="1" dirty="0">
                <a:solidFill>
                  <a:schemeClr val="accent1">
                    <a:lumMod val="75000"/>
                  </a:schemeClr>
                </a:solidFill>
                <a:latin typeface="Courier New" panose="02070309020205020404" pitchFamily="49" charset="0"/>
                <a:cs typeface="Courier New" panose="02070309020205020404" pitchFamily="49" charset="0"/>
              </a:rPr>
              <a:t>.</a:t>
            </a:r>
            <a:r>
              <a:rPr lang="en-US" sz="1400" b="1" dirty="0">
                <a:solidFill>
                  <a:srgbClr val="C00000"/>
                </a:solidFill>
                <a:latin typeface="Courier New" panose="02070309020205020404" pitchFamily="49" charset="0"/>
                <a:cs typeface="Courier New" panose="02070309020205020404" pitchFamily="49" charset="0"/>
              </a:rPr>
              <a:t>offTime</a:t>
            </a:r>
            <a:r>
              <a:rPr lang="en-US" sz="1400" b="1" dirty="0">
                <a:solidFill>
                  <a:schemeClr val="accent1">
                    <a:lumMod val="75000"/>
                  </a:schemeClr>
                </a:solidFill>
                <a:latin typeface="Courier New" panose="02070309020205020404" pitchFamily="49" charset="0"/>
                <a:cs typeface="Courier New" panose="02070309020205020404" pitchFamily="49" charset="0"/>
              </a:rPr>
              <a:t>(300);      // Set LED offTime (300 ms)</a:t>
            </a:r>
          </a:p>
          <a:p>
            <a:r>
              <a:rPr lang="en-US" sz="1400" b="1" dirty="0">
                <a:solidFill>
                  <a:schemeClr val="accent1">
                    <a:lumMod val="75000"/>
                  </a:schemeClr>
                </a:solidFill>
                <a:latin typeface="Courier New" panose="02070309020205020404" pitchFamily="49" charset="0"/>
                <a:cs typeface="Courier New" panose="02070309020205020404" pitchFamily="49" charset="0"/>
              </a:rPr>
              <a:t>   </a:t>
            </a:r>
            <a:r>
              <a:rPr lang="en-US" sz="1400" b="1" dirty="0">
                <a:solidFill>
                  <a:srgbClr val="00B050"/>
                </a:solidFill>
                <a:latin typeface="Courier New" panose="02070309020205020404" pitchFamily="49" charset="0"/>
                <a:cs typeface="Courier New" panose="02070309020205020404" pitchFamily="49" charset="0"/>
              </a:rPr>
              <a:t>myLed1</a:t>
            </a:r>
            <a:r>
              <a:rPr lang="en-US" sz="1400" b="1" dirty="0">
                <a:solidFill>
                  <a:schemeClr val="accent1">
                    <a:lumMod val="75000"/>
                  </a:schemeClr>
                </a:solidFill>
                <a:latin typeface="Courier New" panose="02070309020205020404" pitchFamily="49" charset="0"/>
                <a:cs typeface="Courier New" panose="02070309020205020404" pitchFamily="49" charset="0"/>
              </a:rPr>
              <a:t>.</a:t>
            </a:r>
            <a:r>
              <a:rPr lang="en-US" sz="1400" b="1" dirty="0">
                <a:solidFill>
                  <a:srgbClr val="C00000"/>
                </a:solidFill>
                <a:latin typeface="Courier New" panose="02070309020205020404" pitchFamily="49" charset="0"/>
                <a:cs typeface="Courier New" panose="02070309020205020404" pitchFamily="49" charset="0"/>
              </a:rPr>
              <a:t>blink</a:t>
            </a:r>
            <a:r>
              <a:rPr lang="en-US" sz="1400" b="1" dirty="0">
                <a:solidFill>
                  <a:schemeClr val="accent1">
                    <a:lumMod val="75000"/>
                  </a:schemeClr>
                </a:solidFill>
                <a:latin typeface="Courier New" panose="02070309020205020404" pitchFamily="49" charset="0"/>
                <a:cs typeface="Courier New" panose="02070309020205020404" pitchFamily="49" charset="0"/>
              </a:rPr>
              <a:t>();           // turn on blink mode</a:t>
            </a:r>
          </a:p>
          <a:p>
            <a:r>
              <a:rPr lang="en-US" sz="1400" b="1" dirty="0">
                <a:solidFill>
                  <a:schemeClr val="accent1">
                    <a:lumMod val="75000"/>
                  </a:schemeClr>
                </a:solidFill>
                <a:latin typeface="Courier New" panose="02070309020205020404" pitchFamily="49" charset="0"/>
                <a:cs typeface="Courier New" panose="02070309020205020404" pitchFamily="49" charset="0"/>
              </a:rPr>
              <a:t>}</a:t>
            </a:r>
          </a:p>
          <a:p>
            <a:endParaRPr lang="en-US" sz="1400" b="1" dirty="0">
              <a:solidFill>
                <a:schemeClr val="accent1">
                  <a:lumMod val="75000"/>
                </a:schemeClr>
              </a:solidFill>
              <a:latin typeface="Courier New" panose="02070309020205020404" pitchFamily="49" charset="0"/>
              <a:cs typeface="Courier New" panose="02070309020205020404" pitchFamily="49" charset="0"/>
            </a:endParaRPr>
          </a:p>
          <a:p>
            <a:r>
              <a:rPr lang="en-US" sz="1400" b="1" dirty="0">
                <a:solidFill>
                  <a:schemeClr val="accent1">
                    <a:lumMod val="75000"/>
                  </a:schemeClr>
                </a:solidFill>
                <a:latin typeface="Courier New" panose="02070309020205020404" pitchFamily="49" charset="0"/>
                <a:cs typeface="Courier New" panose="02070309020205020404" pitchFamily="49" charset="0"/>
              </a:rPr>
              <a:t>void loop()</a:t>
            </a:r>
          </a:p>
          <a:p>
            <a:r>
              <a:rPr lang="en-US" sz="1400" b="1" dirty="0">
                <a:solidFill>
                  <a:schemeClr val="accent1">
                    <a:lumMod val="75000"/>
                  </a:schemeClr>
                </a:solidFill>
                <a:latin typeface="Courier New" panose="02070309020205020404" pitchFamily="49" charset="0"/>
                <a:cs typeface="Courier New" panose="02070309020205020404" pitchFamily="49" charset="0"/>
              </a:rPr>
              <a:t>{</a:t>
            </a:r>
          </a:p>
          <a:p>
            <a:r>
              <a:rPr lang="en-US" sz="1400" b="1" dirty="0">
                <a:solidFill>
                  <a:schemeClr val="accent1">
                    <a:lumMod val="75000"/>
                  </a:schemeClr>
                </a:solidFill>
                <a:latin typeface="Courier New" panose="02070309020205020404" pitchFamily="49" charset="0"/>
                <a:cs typeface="Courier New" panose="02070309020205020404" pitchFamily="49" charset="0"/>
              </a:rPr>
              <a:t>   </a:t>
            </a:r>
            <a:r>
              <a:rPr lang="en-US" sz="1400" b="1" dirty="0">
                <a:solidFill>
                  <a:srgbClr val="00B050"/>
                </a:solidFill>
                <a:latin typeface="Courier New" panose="02070309020205020404" pitchFamily="49" charset="0"/>
                <a:cs typeface="Courier New" panose="02070309020205020404" pitchFamily="49" charset="0"/>
              </a:rPr>
              <a:t>myLed1</a:t>
            </a:r>
            <a:r>
              <a:rPr lang="en-US" sz="1400" b="1" dirty="0">
                <a:solidFill>
                  <a:schemeClr val="accent1">
                    <a:lumMod val="75000"/>
                  </a:schemeClr>
                </a:solidFill>
                <a:latin typeface="Courier New" panose="02070309020205020404" pitchFamily="49" charset="0"/>
                <a:cs typeface="Courier New" panose="02070309020205020404" pitchFamily="49" charset="0"/>
              </a:rPr>
              <a:t>.</a:t>
            </a:r>
            <a:r>
              <a:rPr lang="en-US" sz="1400" b="1" dirty="0">
                <a:solidFill>
                  <a:srgbClr val="C00000"/>
                </a:solidFill>
                <a:latin typeface="Courier New" panose="02070309020205020404" pitchFamily="49" charset="0"/>
                <a:cs typeface="Courier New" panose="02070309020205020404" pitchFamily="49" charset="0"/>
              </a:rPr>
              <a:t>update</a:t>
            </a:r>
            <a:r>
              <a:rPr lang="en-US" sz="1400" b="1" dirty="0">
                <a:solidFill>
                  <a:schemeClr val="accent1">
                    <a:lumMod val="75000"/>
                  </a:schemeClr>
                </a:solidFill>
                <a:latin typeface="Courier New" panose="02070309020205020404" pitchFamily="49" charset="0"/>
                <a:cs typeface="Courier New" panose="02070309020205020404" pitchFamily="49" charset="0"/>
              </a:rPr>
              <a:t>();          // call update frequently</a:t>
            </a:r>
          </a:p>
          <a:p>
            <a:r>
              <a:rPr lang="en-US" sz="1400" b="1" dirty="0">
                <a:solidFill>
                  <a:schemeClr val="accent1">
                    <a:lumMod val="75000"/>
                  </a:schemeClr>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4162800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E6CE25-34FB-4714-9DAA-1CEAE47154BE}"/>
              </a:ext>
            </a:extLst>
          </p:cNvPr>
          <p:cNvSpPr>
            <a:spLocks noGrp="1"/>
          </p:cNvSpPr>
          <p:nvPr>
            <p:ph type="title"/>
          </p:nvPr>
        </p:nvSpPr>
        <p:spPr>
          <a:xfrm>
            <a:off x="659756" y="2416323"/>
            <a:ext cx="8345486" cy="1021556"/>
          </a:xfrm>
        </p:spPr>
        <p:txBody>
          <a:bodyPr>
            <a:normAutofit/>
          </a:bodyPr>
          <a:lstStyle/>
          <a:p>
            <a:r>
              <a:rPr lang="en-US" dirty="0"/>
              <a:t>Why use a Class?</a:t>
            </a:r>
          </a:p>
        </p:txBody>
      </p:sp>
      <p:sp>
        <p:nvSpPr>
          <p:cNvPr id="5" name="Text Placeholder 4">
            <a:extLst>
              <a:ext uri="{FF2B5EF4-FFF2-40B4-BE49-F238E27FC236}">
                <a16:creationId xmlns:a16="http://schemas.microsoft.com/office/drawing/2014/main" id="{E0AB60C3-939D-43D0-812C-6CEDD6D880B3}"/>
              </a:ext>
            </a:extLst>
          </p:cNvPr>
          <p:cNvSpPr>
            <a:spLocks noGrp="1"/>
          </p:cNvSpPr>
          <p:nvPr>
            <p:ph type="body" idx="1"/>
          </p:nvPr>
        </p:nvSpPr>
        <p:spPr>
          <a:xfrm>
            <a:off x="685800" y="1276350"/>
            <a:ext cx="7772400" cy="1125140"/>
          </a:xfrm>
        </p:spPr>
        <p:txBody>
          <a:bodyPr/>
          <a:lstStyle/>
          <a:p>
            <a:r>
              <a:rPr lang="en-US" dirty="0"/>
              <a:t>Part 5</a:t>
            </a:r>
          </a:p>
        </p:txBody>
      </p:sp>
      <p:sp>
        <p:nvSpPr>
          <p:cNvPr id="6" name="Flowchart: Terminator 5">
            <a:extLst>
              <a:ext uri="{FF2B5EF4-FFF2-40B4-BE49-F238E27FC236}">
                <a16:creationId xmlns:a16="http://schemas.microsoft.com/office/drawing/2014/main" id="{6850929E-0192-4633-9C3A-D36A480ADBE8}"/>
              </a:ext>
            </a:extLst>
          </p:cNvPr>
          <p:cNvSpPr/>
          <p:nvPr/>
        </p:nvSpPr>
        <p:spPr>
          <a:xfrm>
            <a:off x="7467600" y="4552950"/>
            <a:ext cx="1103376" cy="228600"/>
          </a:xfrm>
          <a:prstGeom prst="flowChartTerminator">
            <a:avLst/>
          </a:prstGeom>
          <a:solidFill>
            <a:schemeClr val="accent3">
              <a:lumMod val="20000"/>
              <a:lumOff val="80000"/>
            </a:schemeClr>
          </a:solid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hlinkClick r:id="rId3" action="ppaction://hlinksldjump"/>
              </a:rPr>
              <a:t>Back to Agenda</a:t>
            </a:r>
            <a:endParaRPr lang="en-US" sz="1000" dirty="0">
              <a:solidFill>
                <a:schemeClr val="tx1"/>
              </a:solidFill>
            </a:endParaRPr>
          </a:p>
        </p:txBody>
      </p:sp>
    </p:spTree>
    <p:extLst>
      <p:ext uri="{BB962C8B-B14F-4D97-AF65-F5344CB8AC3E}">
        <p14:creationId xmlns:p14="http://schemas.microsoft.com/office/powerpoint/2010/main" val="23542399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Why use a Class?</a:t>
            </a:r>
          </a:p>
        </p:txBody>
      </p:sp>
      <p:sp>
        <p:nvSpPr>
          <p:cNvPr id="5" name="Content Placeholder 4"/>
          <p:cNvSpPr>
            <a:spLocks noGrp="1"/>
          </p:cNvSpPr>
          <p:nvPr>
            <p:ph idx="1"/>
          </p:nvPr>
        </p:nvSpPr>
        <p:spPr/>
        <p:txBody>
          <a:bodyPr>
            <a:normAutofit fontScale="92500"/>
          </a:bodyPr>
          <a:lstStyle/>
          <a:p>
            <a:r>
              <a:rPr lang="en-US" sz="2000" b="1" dirty="0"/>
              <a:t>Comprehension</a:t>
            </a:r>
            <a:r>
              <a:rPr lang="en-US" sz="2000" dirty="0"/>
              <a:t>: Since the details are hidden the overall operation of the code is much easier to understand.</a:t>
            </a:r>
          </a:p>
          <a:p>
            <a:r>
              <a:rPr lang="en-US" sz="2000" b="1" dirty="0"/>
              <a:t>Productivity</a:t>
            </a:r>
            <a:r>
              <a:rPr lang="en-US" sz="2000" dirty="0"/>
              <a:t>: Defining and using new objects using an existing class can be very quick. </a:t>
            </a:r>
          </a:p>
          <a:p>
            <a:r>
              <a:rPr lang="en-US" sz="2000" b="1" dirty="0"/>
              <a:t>Portability</a:t>
            </a:r>
            <a:r>
              <a:rPr lang="en-US" sz="2000" dirty="0"/>
              <a:t>: The same class can be used in many sketches. (Depending on where the class code is stored.)</a:t>
            </a:r>
          </a:p>
          <a:p>
            <a:r>
              <a:rPr lang="en-US" sz="2000" b="1" dirty="0"/>
              <a:t>Testability:</a:t>
            </a:r>
            <a:r>
              <a:rPr lang="en-US" sz="2000" dirty="0"/>
              <a:t> Testing and debugging is very compartmentalized. The many small functions that make up a class are independent. </a:t>
            </a:r>
          </a:p>
          <a:p>
            <a:r>
              <a:rPr lang="en-US" sz="2000" b="1" dirty="0"/>
              <a:t>Inheritance:</a:t>
            </a:r>
            <a:r>
              <a:rPr lang="en-US" sz="2000" dirty="0"/>
              <a:t> We have not talked about it but new classes can build on and expand other classes bringing forward all of the original class.</a:t>
            </a:r>
          </a:p>
          <a:p>
            <a:endParaRPr lang="en-US" sz="1600" dirty="0"/>
          </a:p>
        </p:txBody>
      </p:sp>
      <p:pic>
        <p:nvPicPr>
          <p:cNvPr id="6" name="Picture 5">
            <a:extLst>
              <a:ext uri="{FF2B5EF4-FFF2-40B4-BE49-F238E27FC236}">
                <a16:creationId xmlns:a16="http://schemas.microsoft.com/office/drawing/2014/main" id="{0A05405C-9B1B-4F6F-9FCD-E79A81DDA4E7}"/>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7848600" y="4583336"/>
            <a:ext cx="1028700" cy="457771"/>
          </a:xfrm>
          <a:prstGeom prst="rect">
            <a:avLst/>
          </a:prstGeom>
        </p:spPr>
      </p:pic>
    </p:spTree>
    <p:extLst>
      <p:ext uri="{BB962C8B-B14F-4D97-AF65-F5344CB8AC3E}">
        <p14:creationId xmlns:p14="http://schemas.microsoft.com/office/powerpoint/2010/main" val="75870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xEl>
                                              <p:pRg st="1" end="1"/>
                                            </p:txEl>
                                          </p:spTgt>
                                        </p:tgtEl>
                                        <p:attrNameLst>
                                          <p:attrName>style.visibility</p:attrName>
                                        </p:attrNameLst>
                                      </p:cBhvr>
                                      <p:to>
                                        <p:strVal val="visible"/>
                                      </p:to>
                                    </p:set>
                                    <p:animEffect transition="in" filter="fade">
                                      <p:cBhvr>
                                        <p:cTn id="14" dur="1000"/>
                                        <p:tgtEl>
                                          <p:spTgt spid="5">
                                            <p:txEl>
                                              <p:pRg st="1" end="1"/>
                                            </p:txEl>
                                          </p:spTgt>
                                        </p:tgtEl>
                                      </p:cBhvr>
                                    </p:animEffect>
                                    <p:anim calcmode="lin" valueType="num">
                                      <p:cBhvr>
                                        <p:cTn id="15"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animEffect transition="in" filter="fade">
                                      <p:cBhvr>
                                        <p:cTn id="21" dur="1000"/>
                                        <p:tgtEl>
                                          <p:spTgt spid="5">
                                            <p:txEl>
                                              <p:pRg st="2" end="2"/>
                                            </p:txEl>
                                          </p:spTgt>
                                        </p:tgtEl>
                                      </p:cBhvr>
                                    </p:animEffect>
                                    <p:anim calcmode="lin" valueType="num">
                                      <p:cBhvr>
                                        <p:cTn id="22"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5">
                                            <p:txEl>
                                              <p:pRg st="3" end="3"/>
                                            </p:txEl>
                                          </p:spTgt>
                                        </p:tgtEl>
                                        <p:attrNameLst>
                                          <p:attrName>style.visibility</p:attrName>
                                        </p:attrNameLst>
                                      </p:cBhvr>
                                      <p:to>
                                        <p:strVal val="visible"/>
                                      </p:to>
                                    </p:set>
                                    <p:animEffect transition="in" filter="fade">
                                      <p:cBhvr>
                                        <p:cTn id="28" dur="1000"/>
                                        <p:tgtEl>
                                          <p:spTgt spid="5">
                                            <p:txEl>
                                              <p:pRg st="3" end="3"/>
                                            </p:txEl>
                                          </p:spTgt>
                                        </p:tgtEl>
                                      </p:cBhvr>
                                    </p:animEffect>
                                    <p:anim calcmode="lin" valueType="num">
                                      <p:cBhvr>
                                        <p:cTn id="29"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5">
                                            <p:txEl>
                                              <p:pRg st="4" end="4"/>
                                            </p:txEl>
                                          </p:spTgt>
                                        </p:tgtEl>
                                        <p:attrNameLst>
                                          <p:attrName>style.visibility</p:attrName>
                                        </p:attrNameLst>
                                      </p:cBhvr>
                                      <p:to>
                                        <p:strVal val="visible"/>
                                      </p:to>
                                    </p:set>
                                    <p:animEffect transition="in" filter="fade">
                                      <p:cBhvr>
                                        <p:cTn id="35" dur="1000"/>
                                        <p:tgtEl>
                                          <p:spTgt spid="5">
                                            <p:txEl>
                                              <p:pRg st="4" end="4"/>
                                            </p:txEl>
                                          </p:spTgt>
                                        </p:tgtEl>
                                      </p:cBhvr>
                                    </p:animEffect>
                                    <p:anim calcmode="lin" valueType="num">
                                      <p:cBhvr>
                                        <p:cTn id="36"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5">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Why Not use a Class?</a:t>
            </a:r>
          </a:p>
        </p:txBody>
      </p:sp>
      <p:sp>
        <p:nvSpPr>
          <p:cNvPr id="5" name="Content Placeholder 4"/>
          <p:cNvSpPr>
            <a:spLocks noGrp="1"/>
          </p:cNvSpPr>
          <p:nvPr>
            <p:ph idx="1"/>
          </p:nvPr>
        </p:nvSpPr>
        <p:spPr>
          <a:xfrm>
            <a:off x="266700" y="1197405"/>
            <a:ext cx="7206695" cy="3576168"/>
          </a:xfrm>
        </p:spPr>
        <p:txBody>
          <a:bodyPr>
            <a:normAutofit fontScale="92500" lnSpcReduction="20000"/>
          </a:bodyPr>
          <a:lstStyle/>
          <a:p>
            <a:r>
              <a:rPr lang="en-US" sz="2400" dirty="0"/>
              <a:t>Creating the class definition does require some effort.</a:t>
            </a:r>
          </a:p>
          <a:p>
            <a:r>
              <a:rPr lang="en-US" sz="2400" dirty="0"/>
              <a:t>For simple applications you may not need a class so why complicate things any more than needed? </a:t>
            </a:r>
          </a:p>
          <a:p>
            <a:r>
              <a:rPr lang="en-US" sz="2400" dirty="0"/>
              <a:t>All that hidden complexity might represent a can of worms Especially if you did not write the code but still have a need to dig into it.</a:t>
            </a:r>
          </a:p>
          <a:p>
            <a:r>
              <a:rPr lang="en-US" sz="2400" dirty="0"/>
              <a:t>Using a class still has a learning curve. This is especially true if a class has lots of properties and methods having  many options.</a:t>
            </a:r>
          </a:p>
          <a:p>
            <a:r>
              <a:rPr lang="en-US" sz="2400" dirty="0"/>
              <a:t>Changing a class can have knock on effects to many programs that depend on it working in a certain way.</a:t>
            </a:r>
          </a:p>
        </p:txBody>
      </p:sp>
      <p:pic>
        <p:nvPicPr>
          <p:cNvPr id="6" name="Picture 5">
            <a:extLst>
              <a:ext uri="{FF2B5EF4-FFF2-40B4-BE49-F238E27FC236}">
                <a16:creationId xmlns:a16="http://schemas.microsoft.com/office/drawing/2014/main" id="{61FF043E-6FDA-432B-A008-FB89E7C32177}"/>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7848600" y="4583336"/>
            <a:ext cx="1028700" cy="457771"/>
          </a:xfrm>
          <a:prstGeom prst="rect">
            <a:avLst/>
          </a:prstGeom>
        </p:spPr>
      </p:pic>
    </p:spTree>
    <p:extLst>
      <p:ext uri="{BB962C8B-B14F-4D97-AF65-F5344CB8AC3E}">
        <p14:creationId xmlns:p14="http://schemas.microsoft.com/office/powerpoint/2010/main" val="2028870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xEl>
                                              <p:pRg st="1" end="1"/>
                                            </p:txEl>
                                          </p:spTgt>
                                        </p:tgtEl>
                                        <p:attrNameLst>
                                          <p:attrName>style.visibility</p:attrName>
                                        </p:attrNameLst>
                                      </p:cBhvr>
                                      <p:to>
                                        <p:strVal val="visible"/>
                                      </p:to>
                                    </p:set>
                                    <p:animEffect transition="in" filter="fade">
                                      <p:cBhvr>
                                        <p:cTn id="14" dur="1000"/>
                                        <p:tgtEl>
                                          <p:spTgt spid="5">
                                            <p:txEl>
                                              <p:pRg st="1" end="1"/>
                                            </p:txEl>
                                          </p:spTgt>
                                        </p:tgtEl>
                                      </p:cBhvr>
                                    </p:animEffect>
                                    <p:anim calcmode="lin" valueType="num">
                                      <p:cBhvr>
                                        <p:cTn id="15"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animEffect transition="in" filter="fade">
                                      <p:cBhvr>
                                        <p:cTn id="21" dur="1000"/>
                                        <p:tgtEl>
                                          <p:spTgt spid="5">
                                            <p:txEl>
                                              <p:pRg st="2" end="2"/>
                                            </p:txEl>
                                          </p:spTgt>
                                        </p:tgtEl>
                                      </p:cBhvr>
                                    </p:animEffect>
                                    <p:anim calcmode="lin" valueType="num">
                                      <p:cBhvr>
                                        <p:cTn id="22"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5">
                                            <p:txEl>
                                              <p:pRg st="3" end="3"/>
                                            </p:txEl>
                                          </p:spTgt>
                                        </p:tgtEl>
                                        <p:attrNameLst>
                                          <p:attrName>style.visibility</p:attrName>
                                        </p:attrNameLst>
                                      </p:cBhvr>
                                      <p:to>
                                        <p:strVal val="visible"/>
                                      </p:to>
                                    </p:set>
                                    <p:animEffect transition="in" filter="fade">
                                      <p:cBhvr>
                                        <p:cTn id="28" dur="1000"/>
                                        <p:tgtEl>
                                          <p:spTgt spid="5">
                                            <p:txEl>
                                              <p:pRg st="3" end="3"/>
                                            </p:txEl>
                                          </p:spTgt>
                                        </p:tgtEl>
                                      </p:cBhvr>
                                    </p:animEffect>
                                    <p:anim calcmode="lin" valueType="num">
                                      <p:cBhvr>
                                        <p:cTn id="29"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5">
                                            <p:txEl>
                                              <p:pRg st="4" end="4"/>
                                            </p:txEl>
                                          </p:spTgt>
                                        </p:tgtEl>
                                        <p:attrNameLst>
                                          <p:attrName>style.visibility</p:attrName>
                                        </p:attrNameLst>
                                      </p:cBhvr>
                                      <p:to>
                                        <p:strVal val="visible"/>
                                      </p:to>
                                    </p:set>
                                    <p:animEffect transition="in" filter="fade">
                                      <p:cBhvr>
                                        <p:cTn id="35" dur="1000"/>
                                        <p:tgtEl>
                                          <p:spTgt spid="5">
                                            <p:txEl>
                                              <p:pRg st="4" end="4"/>
                                            </p:txEl>
                                          </p:spTgt>
                                        </p:tgtEl>
                                      </p:cBhvr>
                                    </p:animEffect>
                                    <p:anim calcmode="lin" valueType="num">
                                      <p:cBhvr>
                                        <p:cTn id="36"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5">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11487" y="65057"/>
            <a:ext cx="4495799" cy="441377"/>
          </a:xfrm>
        </p:spPr>
        <p:txBody>
          <a:bodyPr>
            <a:normAutofit fontScale="90000"/>
          </a:bodyPr>
          <a:lstStyle/>
          <a:p>
            <a:r>
              <a:rPr lang="en-US" dirty="0"/>
              <a:t>The Key Points</a:t>
            </a:r>
          </a:p>
        </p:txBody>
      </p:sp>
      <p:sp>
        <p:nvSpPr>
          <p:cNvPr id="6" name="TextBox 5">
            <a:extLst>
              <a:ext uri="{FF2B5EF4-FFF2-40B4-BE49-F238E27FC236}">
                <a16:creationId xmlns:a16="http://schemas.microsoft.com/office/drawing/2014/main" id="{F4779E4F-41D2-4C34-9CFC-69D040FE62E3}"/>
              </a:ext>
            </a:extLst>
          </p:cNvPr>
          <p:cNvSpPr txBox="1"/>
          <p:nvPr/>
        </p:nvSpPr>
        <p:spPr>
          <a:xfrm>
            <a:off x="463885" y="732007"/>
            <a:ext cx="6927515" cy="523220"/>
          </a:xfrm>
          <a:prstGeom prst="rect">
            <a:avLst/>
          </a:prstGeom>
          <a:noFill/>
        </p:spPr>
        <p:txBody>
          <a:bodyPr wrap="square" rtlCol="0">
            <a:spAutoFit/>
          </a:bodyPr>
          <a:lstStyle/>
          <a:p>
            <a:r>
              <a:rPr lang="en-US" sz="1400" b="1" dirty="0"/>
              <a:t>#1:   </a:t>
            </a:r>
            <a:r>
              <a:rPr lang="en-US" sz="1400" dirty="0"/>
              <a:t>The object is defined by the class but it is a separate entity. </a:t>
            </a:r>
          </a:p>
          <a:p>
            <a:r>
              <a:rPr lang="en-US" sz="1400" dirty="0"/>
              <a:t>You do not need to know the inner workings of the class definition in order to use it. </a:t>
            </a:r>
          </a:p>
        </p:txBody>
      </p:sp>
      <p:sp>
        <p:nvSpPr>
          <p:cNvPr id="13" name="TextBox 12">
            <a:extLst>
              <a:ext uri="{FF2B5EF4-FFF2-40B4-BE49-F238E27FC236}">
                <a16:creationId xmlns:a16="http://schemas.microsoft.com/office/drawing/2014/main" id="{52683DEE-6538-4914-B1BA-E3D58E712644}"/>
              </a:ext>
            </a:extLst>
          </p:cNvPr>
          <p:cNvSpPr txBox="1"/>
          <p:nvPr/>
        </p:nvSpPr>
        <p:spPr>
          <a:xfrm>
            <a:off x="485220" y="1567012"/>
            <a:ext cx="6781211" cy="954107"/>
          </a:xfrm>
          <a:prstGeom prst="rect">
            <a:avLst/>
          </a:prstGeom>
          <a:noFill/>
        </p:spPr>
        <p:txBody>
          <a:bodyPr wrap="square" rtlCol="0">
            <a:spAutoFit/>
          </a:bodyPr>
          <a:lstStyle/>
          <a:p>
            <a:r>
              <a:rPr lang="en-US" sz="1400" b="1" dirty="0"/>
              <a:t>#2:   </a:t>
            </a:r>
            <a:r>
              <a:rPr lang="en-US" sz="1400" dirty="0"/>
              <a:t>Although each of the objects gets its functionality from the same class definition, each created object is  independent and the objects do not interact. The variables you use  inside the class can be thought of as generics … and when you define an object they become specific. </a:t>
            </a:r>
          </a:p>
        </p:txBody>
      </p:sp>
      <p:pic>
        <p:nvPicPr>
          <p:cNvPr id="14" name="Picture 13">
            <a:extLst>
              <a:ext uri="{FF2B5EF4-FFF2-40B4-BE49-F238E27FC236}">
                <a16:creationId xmlns:a16="http://schemas.microsoft.com/office/drawing/2014/main" id="{7731FF40-6EC1-4825-BF97-A110BA9E3E21}"/>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7848600" y="4583336"/>
            <a:ext cx="1028700" cy="457771"/>
          </a:xfrm>
          <a:prstGeom prst="rect">
            <a:avLst/>
          </a:prstGeom>
        </p:spPr>
      </p:pic>
      <p:sp>
        <p:nvSpPr>
          <p:cNvPr id="15" name="TextBox 14">
            <a:extLst>
              <a:ext uri="{FF2B5EF4-FFF2-40B4-BE49-F238E27FC236}">
                <a16:creationId xmlns:a16="http://schemas.microsoft.com/office/drawing/2014/main" id="{1809E2B2-F1E7-408B-9944-08BE0A642DAF}"/>
              </a:ext>
            </a:extLst>
          </p:cNvPr>
          <p:cNvSpPr txBox="1"/>
          <p:nvPr/>
        </p:nvSpPr>
        <p:spPr>
          <a:xfrm>
            <a:off x="485220" y="3452465"/>
            <a:ext cx="3759804" cy="307777"/>
          </a:xfrm>
          <a:prstGeom prst="rect">
            <a:avLst/>
          </a:prstGeom>
          <a:solidFill>
            <a:srgbClr val="FDFD9D"/>
          </a:solidFill>
        </p:spPr>
        <p:txBody>
          <a:bodyPr wrap="square" rtlCol="0">
            <a:spAutoFit/>
          </a:bodyPr>
          <a:lstStyle/>
          <a:p>
            <a:r>
              <a:rPr lang="en-US" sz="1400" b="1" dirty="0"/>
              <a:t>#4:  </a:t>
            </a:r>
            <a:r>
              <a:rPr lang="en-US" sz="1400" dirty="0"/>
              <a:t>There is no such thing as magic!</a:t>
            </a:r>
          </a:p>
        </p:txBody>
      </p:sp>
      <p:sp>
        <p:nvSpPr>
          <p:cNvPr id="16" name="TextBox 15">
            <a:extLst>
              <a:ext uri="{FF2B5EF4-FFF2-40B4-BE49-F238E27FC236}">
                <a16:creationId xmlns:a16="http://schemas.microsoft.com/office/drawing/2014/main" id="{C3AC006F-FF51-40B0-B336-3EA10BEFD9F2}"/>
              </a:ext>
            </a:extLst>
          </p:cNvPr>
          <p:cNvSpPr txBox="1"/>
          <p:nvPr/>
        </p:nvSpPr>
        <p:spPr>
          <a:xfrm>
            <a:off x="460835" y="2832904"/>
            <a:ext cx="7311565" cy="307777"/>
          </a:xfrm>
          <a:prstGeom prst="rect">
            <a:avLst/>
          </a:prstGeom>
          <a:noFill/>
        </p:spPr>
        <p:txBody>
          <a:bodyPr wrap="square" rtlCol="0">
            <a:spAutoFit/>
          </a:bodyPr>
          <a:lstStyle>
            <a:defPPr>
              <a:defRPr lang="en-US"/>
            </a:defPPr>
            <a:lvl1pPr>
              <a:defRPr sz="1400" b="1"/>
            </a:lvl1pPr>
          </a:lstStyle>
          <a:p>
            <a:r>
              <a:rPr lang="en-US" dirty="0"/>
              <a:t>#3:  </a:t>
            </a:r>
            <a:r>
              <a:rPr lang="en-US" b="0" dirty="0"/>
              <a:t>The Reusability of class code without exposing the complexity makes for coding efficiency.</a:t>
            </a:r>
          </a:p>
        </p:txBody>
      </p:sp>
    </p:spTree>
    <p:extLst>
      <p:ext uri="{BB962C8B-B14F-4D97-AF65-F5344CB8AC3E}">
        <p14:creationId xmlns:p14="http://schemas.microsoft.com/office/powerpoint/2010/main" val="4253869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fade">
                                      <p:cBhvr>
                                        <p:cTn id="14" dur="1000"/>
                                        <p:tgtEl>
                                          <p:spTgt spid="13"/>
                                        </p:tgtEl>
                                      </p:cBhvr>
                                    </p:animEffect>
                                    <p:anim calcmode="lin" valueType="num">
                                      <p:cBhvr>
                                        <p:cTn id="15" dur="1000" fill="hold"/>
                                        <p:tgtEl>
                                          <p:spTgt spid="13"/>
                                        </p:tgtEl>
                                        <p:attrNameLst>
                                          <p:attrName>ppt_x</p:attrName>
                                        </p:attrNameLst>
                                      </p:cBhvr>
                                      <p:tavLst>
                                        <p:tav tm="0">
                                          <p:val>
                                            <p:strVal val="#ppt_x"/>
                                          </p:val>
                                        </p:tav>
                                        <p:tav tm="100000">
                                          <p:val>
                                            <p:strVal val="#ppt_x"/>
                                          </p:val>
                                        </p:tav>
                                      </p:tavLst>
                                    </p:anim>
                                    <p:anim calcmode="lin" valueType="num">
                                      <p:cBhvr>
                                        <p:cTn id="16"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fade">
                                      <p:cBhvr>
                                        <p:cTn id="21" dur="1000"/>
                                        <p:tgtEl>
                                          <p:spTgt spid="15"/>
                                        </p:tgtEl>
                                      </p:cBhvr>
                                    </p:animEffect>
                                    <p:anim calcmode="lin" valueType="num">
                                      <p:cBhvr>
                                        <p:cTn id="22" dur="1000" fill="hold"/>
                                        <p:tgtEl>
                                          <p:spTgt spid="15"/>
                                        </p:tgtEl>
                                        <p:attrNameLst>
                                          <p:attrName>ppt_x</p:attrName>
                                        </p:attrNameLst>
                                      </p:cBhvr>
                                      <p:tavLst>
                                        <p:tav tm="0">
                                          <p:val>
                                            <p:strVal val="#ppt_x"/>
                                          </p:val>
                                        </p:tav>
                                        <p:tav tm="100000">
                                          <p:val>
                                            <p:strVal val="#ppt_x"/>
                                          </p:val>
                                        </p:tav>
                                      </p:tavLst>
                                    </p:anim>
                                    <p:anim calcmode="lin" valueType="num">
                                      <p:cBhvr>
                                        <p:cTn id="23"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fade">
                                      <p:cBhvr>
                                        <p:cTn id="28" dur="1000"/>
                                        <p:tgtEl>
                                          <p:spTgt spid="16"/>
                                        </p:tgtEl>
                                      </p:cBhvr>
                                    </p:animEffect>
                                    <p:anim calcmode="lin" valueType="num">
                                      <p:cBhvr>
                                        <p:cTn id="29" dur="1000" fill="hold"/>
                                        <p:tgtEl>
                                          <p:spTgt spid="16"/>
                                        </p:tgtEl>
                                        <p:attrNameLst>
                                          <p:attrName>ppt_x</p:attrName>
                                        </p:attrNameLst>
                                      </p:cBhvr>
                                      <p:tavLst>
                                        <p:tav tm="0">
                                          <p:val>
                                            <p:strVal val="#ppt_x"/>
                                          </p:val>
                                        </p:tav>
                                        <p:tav tm="100000">
                                          <p:val>
                                            <p:strVal val="#ppt_x"/>
                                          </p:val>
                                        </p:tav>
                                      </p:tavLst>
                                    </p:anim>
                                    <p:anim calcmode="lin" valueType="num">
                                      <p:cBhvr>
                                        <p:cTn id="30"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3" grpId="0"/>
      <p:bldP spid="15" grpId="0" animBg="1"/>
      <p:bldP spid="16"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81000" y="133351"/>
            <a:ext cx="7016194" cy="609600"/>
          </a:xfrm>
        </p:spPr>
        <p:txBody>
          <a:bodyPr>
            <a:normAutofit fontScale="90000"/>
          </a:bodyPr>
          <a:lstStyle/>
          <a:p>
            <a:r>
              <a:rPr lang="en-US" dirty="0"/>
              <a:t>What Was Covered</a:t>
            </a:r>
          </a:p>
        </p:txBody>
      </p:sp>
      <p:pic>
        <p:nvPicPr>
          <p:cNvPr id="6" name="Picture 5">
            <a:extLst>
              <a:ext uri="{FF2B5EF4-FFF2-40B4-BE49-F238E27FC236}">
                <a16:creationId xmlns:a16="http://schemas.microsoft.com/office/drawing/2014/main" id="{0A05405C-9B1B-4F6F-9FCD-E79A81DDA4E7}"/>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7848600" y="4583336"/>
            <a:ext cx="1028700" cy="457771"/>
          </a:xfrm>
          <a:prstGeom prst="rect">
            <a:avLst/>
          </a:prstGeom>
        </p:spPr>
      </p:pic>
      <p:sp>
        <p:nvSpPr>
          <p:cNvPr id="7" name="TextBox 6">
            <a:extLst>
              <a:ext uri="{FF2B5EF4-FFF2-40B4-BE49-F238E27FC236}">
                <a16:creationId xmlns:a16="http://schemas.microsoft.com/office/drawing/2014/main" id="{DF55F91A-9730-4B3C-9259-4CD783FEABC3}"/>
              </a:ext>
            </a:extLst>
          </p:cNvPr>
          <p:cNvSpPr txBox="1"/>
          <p:nvPr/>
        </p:nvSpPr>
        <p:spPr>
          <a:xfrm>
            <a:off x="228601" y="736093"/>
            <a:ext cx="7016192" cy="369332"/>
          </a:xfrm>
          <a:prstGeom prst="rect">
            <a:avLst/>
          </a:prstGeom>
          <a:noFill/>
        </p:spPr>
        <p:txBody>
          <a:bodyPr wrap="square" rtlCol="0">
            <a:spAutoFit/>
          </a:bodyPr>
          <a:lstStyle/>
          <a:p>
            <a:r>
              <a:rPr lang="en-US" dirty="0"/>
              <a:t>Variable </a:t>
            </a:r>
            <a:r>
              <a:rPr lang="en-US" b="1" dirty="0"/>
              <a:t>Types</a:t>
            </a:r>
            <a:r>
              <a:rPr lang="en-US" dirty="0"/>
              <a:t> including creating a </a:t>
            </a:r>
            <a:r>
              <a:rPr lang="en-US" b="1" dirty="0"/>
              <a:t>struct{} </a:t>
            </a:r>
            <a:r>
              <a:rPr lang="en-US" dirty="0"/>
              <a:t>as a custom variable type   </a:t>
            </a:r>
          </a:p>
        </p:txBody>
      </p:sp>
      <p:sp>
        <p:nvSpPr>
          <p:cNvPr id="8" name="TextBox 7">
            <a:extLst>
              <a:ext uri="{FF2B5EF4-FFF2-40B4-BE49-F238E27FC236}">
                <a16:creationId xmlns:a16="http://schemas.microsoft.com/office/drawing/2014/main" id="{BEDD09E5-2F41-4DA9-BF9E-A15C0423797B}"/>
              </a:ext>
            </a:extLst>
          </p:cNvPr>
          <p:cNvSpPr txBox="1"/>
          <p:nvPr/>
        </p:nvSpPr>
        <p:spPr>
          <a:xfrm>
            <a:off x="228600" y="1441353"/>
            <a:ext cx="7016193" cy="923330"/>
          </a:xfrm>
          <a:prstGeom prst="rect">
            <a:avLst/>
          </a:prstGeom>
          <a:noFill/>
        </p:spPr>
        <p:txBody>
          <a:bodyPr wrap="square" rtlCol="0">
            <a:spAutoFit/>
          </a:bodyPr>
          <a:lstStyle/>
          <a:p>
            <a:r>
              <a:rPr lang="en-US" dirty="0"/>
              <a:t>Creating a </a:t>
            </a:r>
            <a:r>
              <a:rPr lang="en-US" b="1" dirty="0"/>
              <a:t>Class{} </a:t>
            </a:r>
            <a:r>
              <a:rPr lang="en-US" dirty="0"/>
              <a:t>is also effectively defining a custom variable type. There can be private and public aspects (These can be </a:t>
            </a:r>
            <a:r>
              <a:rPr lang="en-US" b="1" dirty="0"/>
              <a:t>member</a:t>
            </a:r>
            <a:r>
              <a:rPr lang="en-US" dirty="0"/>
              <a:t> variables or </a:t>
            </a:r>
            <a:r>
              <a:rPr lang="en-US" b="1" dirty="0"/>
              <a:t>member</a:t>
            </a:r>
            <a:r>
              <a:rPr lang="en-US" dirty="0"/>
              <a:t> functions)</a:t>
            </a:r>
          </a:p>
        </p:txBody>
      </p:sp>
      <p:sp>
        <p:nvSpPr>
          <p:cNvPr id="10" name="TextBox 9">
            <a:extLst>
              <a:ext uri="{FF2B5EF4-FFF2-40B4-BE49-F238E27FC236}">
                <a16:creationId xmlns:a16="http://schemas.microsoft.com/office/drawing/2014/main" id="{C0969E3C-B1B8-4505-BE97-A50DF2AEA921}"/>
              </a:ext>
            </a:extLst>
          </p:cNvPr>
          <p:cNvSpPr txBox="1"/>
          <p:nvPr/>
        </p:nvSpPr>
        <p:spPr>
          <a:xfrm>
            <a:off x="228600" y="2700611"/>
            <a:ext cx="7016195" cy="923330"/>
          </a:xfrm>
          <a:prstGeom prst="rect">
            <a:avLst/>
          </a:prstGeom>
          <a:noFill/>
        </p:spPr>
        <p:txBody>
          <a:bodyPr wrap="square" rtlCol="0">
            <a:spAutoFit/>
          </a:bodyPr>
          <a:lstStyle>
            <a:defPPr>
              <a:defRPr lang="en-US"/>
            </a:defPPr>
            <a:lvl1pPr>
              <a:defRPr sz="1400" b="1"/>
            </a:lvl1pPr>
          </a:lstStyle>
          <a:p>
            <a:r>
              <a:rPr lang="en-US" sz="1800" b="0" dirty="0"/>
              <a:t>We looked at some code fragments to hopefully get a good feel for what is going on inside the shoebox. The constructor function creates our objects. Other member functions allow us to interact with it.</a:t>
            </a:r>
          </a:p>
        </p:txBody>
      </p:sp>
      <p:sp>
        <p:nvSpPr>
          <p:cNvPr id="12" name="TextBox 11">
            <a:extLst>
              <a:ext uri="{FF2B5EF4-FFF2-40B4-BE49-F238E27FC236}">
                <a16:creationId xmlns:a16="http://schemas.microsoft.com/office/drawing/2014/main" id="{DCE0ADD0-9207-4952-866F-9AD13A92DBB9}"/>
              </a:ext>
            </a:extLst>
          </p:cNvPr>
          <p:cNvSpPr txBox="1"/>
          <p:nvPr/>
        </p:nvSpPr>
        <p:spPr>
          <a:xfrm>
            <a:off x="228599" y="3959868"/>
            <a:ext cx="7016195" cy="923330"/>
          </a:xfrm>
          <a:prstGeom prst="rect">
            <a:avLst/>
          </a:prstGeom>
          <a:noFill/>
        </p:spPr>
        <p:txBody>
          <a:bodyPr wrap="square" rtlCol="0">
            <a:spAutoFit/>
          </a:bodyPr>
          <a:lstStyle>
            <a:defPPr>
              <a:defRPr lang="en-US"/>
            </a:defPPr>
            <a:lvl1pPr>
              <a:defRPr sz="1400" b="0"/>
            </a:lvl1pPr>
          </a:lstStyle>
          <a:p>
            <a:r>
              <a:rPr lang="en-US" sz="1800" dirty="0"/>
              <a:t>Reusability of a class without exposing the complexity makes for coding efficiency. Applies to both writing the code, comprehending the code, and maintaining the code.</a:t>
            </a:r>
          </a:p>
        </p:txBody>
      </p:sp>
    </p:spTree>
    <p:extLst>
      <p:ext uri="{BB962C8B-B14F-4D97-AF65-F5344CB8AC3E}">
        <p14:creationId xmlns:p14="http://schemas.microsoft.com/office/powerpoint/2010/main" val="4249210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1000"/>
                                        <p:tgtEl>
                                          <p:spTgt spid="10"/>
                                        </p:tgtEl>
                                      </p:cBhvr>
                                    </p:animEffect>
                                    <p:anim calcmode="lin" valueType="num">
                                      <p:cBhvr>
                                        <p:cTn id="22" dur="1000" fill="hold"/>
                                        <p:tgtEl>
                                          <p:spTgt spid="10"/>
                                        </p:tgtEl>
                                        <p:attrNameLst>
                                          <p:attrName>ppt_x</p:attrName>
                                        </p:attrNameLst>
                                      </p:cBhvr>
                                      <p:tavLst>
                                        <p:tav tm="0">
                                          <p:val>
                                            <p:strVal val="#ppt_x"/>
                                          </p:val>
                                        </p:tav>
                                        <p:tav tm="100000">
                                          <p:val>
                                            <p:strVal val="#ppt_x"/>
                                          </p:val>
                                        </p:tav>
                                      </p:tavLst>
                                    </p:anim>
                                    <p:anim calcmode="lin" valueType="num">
                                      <p:cBhvr>
                                        <p:cTn id="23"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1000"/>
                                        <p:tgtEl>
                                          <p:spTgt spid="12"/>
                                        </p:tgtEl>
                                      </p:cBhvr>
                                    </p:animEffect>
                                    <p:anim calcmode="lin" valueType="num">
                                      <p:cBhvr>
                                        <p:cTn id="29" dur="1000" fill="hold"/>
                                        <p:tgtEl>
                                          <p:spTgt spid="12"/>
                                        </p:tgtEl>
                                        <p:attrNameLst>
                                          <p:attrName>ppt_x</p:attrName>
                                        </p:attrNameLst>
                                      </p:cBhvr>
                                      <p:tavLst>
                                        <p:tav tm="0">
                                          <p:val>
                                            <p:strVal val="#ppt_x"/>
                                          </p:val>
                                        </p:tav>
                                        <p:tav tm="100000">
                                          <p:val>
                                            <p:strVal val="#ppt_x"/>
                                          </p:val>
                                        </p:tav>
                                      </p:tavLst>
                                    </p:anim>
                                    <p:anim calcmode="lin" valueType="num">
                                      <p:cBhvr>
                                        <p:cTn id="30"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10" grpId="0"/>
      <p:bldP spid="1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73" name="Picture 25">
            <a:extLst>
              <a:ext uri="{FF2B5EF4-FFF2-40B4-BE49-F238E27FC236}">
                <a16:creationId xmlns:a16="http://schemas.microsoft.com/office/drawing/2014/main" id="{942FA947-34E7-4B98-ACA9-887D7D31AE4E}"/>
              </a:ext>
            </a:extLst>
          </p:cNvPr>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3343275" y="1"/>
            <a:ext cx="4657725" cy="2984897"/>
          </a:xfrm>
          <a:prstGeom prst="rect">
            <a:avLst/>
          </a:prstGeom>
          <a:noFill/>
          <a:extLst>
            <a:ext uri="{909E8E84-426E-40DD-AFC4-6F175D3DCCD1}">
              <a14:hiddenFill xmlns:a14="http://schemas.microsoft.com/office/drawing/2010/main">
                <a:solidFill>
                  <a:srgbClr val="FFFFFF"/>
                </a:solidFill>
              </a14:hiddenFill>
            </a:ext>
          </a:extLst>
        </p:spPr>
      </p:pic>
      <p:pic>
        <p:nvPicPr>
          <p:cNvPr id="2076" name="Picture 28">
            <a:extLst>
              <a:ext uri="{FF2B5EF4-FFF2-40B4-BE49-F238E27FC236}">
                <a16:creationId xmlns:a16="http://schemas.microsoft.com/office/drawing/2014/main" id="{B927D04C-B84D-4C20-9BE5-2E24D3E4D09B}"/>
              </a:ext>
            </a:extLst>
          </p:cNvPr>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3343275" y="1"/>
            <a:ext cx="4657725" cy="2984897"/>
          </a:xfrm>
          <a:prstGeom prst="rect">
            <a:avLst/>
          </a:prstGeom>
          <a:noFill/>
          <a:extLst>
            <a:ext uri="{909E8E84-426E-40DD-AFC4-6F175D3DCCD1}">
              <a14:hiddenFill xmlns:a14="http://schemas.microsoft.com/office/drawing/2010/main">
                <a:solidFill>
                  <a:srgbClr val="FFFFFF"/>
                </a:solidFill>
              </a14:hiddenFill>
            </a:ext>
          </a:extLst>
        </p:spPr>
      </p:pic>
      <p:pic>
        <p:nvPicPr>
          <p:cNvPr id="2075" name="Picture 27">
            <a:extLst>
              <a:ext uri="{FF2B5EF4-FFF2-40B4-BE49-F238E27FC236}">
                <a16:creationId xmlns:a16="http://schemas.microsoft.com/office/drawing/2014/main" id="{7AD8BEA8-FBF0-48AA-BFC9-9368ABDF2F03}"/>
              </a:ext>
            </a:extLst>
          </p:cNvPr>
          <p:cNvPicPr>
            <a:picLocks noChangeAspect="1" noChangeArrowheads="1"/>
          </p:cNvPicPr>
          <p:nvPr/>
        </p:nvPicPr>
        <p:blipFill>
          <a:blip r:embed="rId5">
            <a:extLst>
              <a:ext uri="{28A0092B-C50C-407E-A947-70E740481C1C}">
                <a14:useLocalDpi xmlns:a14="http://schemas.microsoft.com/office/drawing/2010/main"/>
              </a:ext>
            </a:extLst>
          </a:blip>
          <a:srcRect/>
          <a:stretch>
            <a:fillRect/>
          </a:stretch>
        </p:blipFill>
        <p:spPr bwMode="auto">
          <a:xfrm>
            <a:off x="3343275" y="1"/>
            <a:ext cx="4657725" cy="2984897"/>
          </a:xfrm>
          <a:prstGeom prst="rect">
            <a:avLst/>
          </a:prstGeom>
          <a:noFill/>
          <a:extLst>
            <a:ext uri="{909E8E84-426E-40DD-AFC4-6F175D3DCCD1}">
              <a14:hiddenFill xmlns:a14="http://schemas.microsoft.com/office/drawing/2010/main">
                <a:solidFill>
                  <a:srgbClr val="FFFFFF"/>
                </a:solidFill>
              </a14:hiddenFill>
            </a:ext>
          </a:extLst>
        </p:spPr>
      </p:pic>
      <p:pic>
        <p:nvPicPr>
          <p:cNvPr id="2074" name="Picture 26">
            <a:extLst>
              <a:ext uri="{FF2B5EF4-FFF2-40B4-BE49-F238E27FC236}">
                <a16:creationId xmlns:a16="http://schemas.microsoft.com/office/drawing/2014/main" id="{7C6FC37A-2EC6-4FF9-BA27-23679FF7F565}"/>
              </a:ext>
            </a:extLst>
          </p:cNvPr>
          <p:cNvPicPr>
            <a:picLocks noChangeAspect="1" noChangeArrowheads="1"/>
          </p:cNvPicPr>
          <p:nvPr/>
        </p:nvPicPr>
        <p:blipFill>
          <a:blip r:embed="rId6">
            <a:extLst>
              <a:ext uri="{28A0092B-C50C-407E-A947-70E740481C1C}">
                <a14:useLocalDpi xmlns:a14="http://schemas.microsoft.com/office/drawing/2010/main"/>
              </a:ext>
            </a:extLst>
          </a:blip>
          <a:srcRect/>
          <a:stretch>
            <a:fillRect/>
          </a:stretch>
        </p:blipFill>
        <p:spPr bwMode="auto">
          <a:xfrm>
            <a:off x="3343275" y="1"/>
            <a:ext cx="4657725" cy="2984897"/>
          </a:xfrm>
          <a:prstGeom prst="rect">
            <a:avLst/>
          </a:prstGeom>
          <a:noFill/>
          <a:extLst>
            <a:ext uri="{909E8E84-426E-40DD-AFC4-6F175D3DCCD1}">
              <a14:hiddenFill xmlns:a14="http://schemas.microsoft.com/office/drawing/2010/main">
                <a:solidFill>
                  <a:srgbClr val="FFFFFF"/>
                </a:solidFill>
              </a14:hiddenFill>
            </a:ext>
          </a:extLst>
        </p:spPr>
      </p:pic>
      <p:pic>
        <p:nvPicPr>
          <p:cNvPr id="2067" name="Picture 19">
            <a:extLst>
              <a:ext uri="{FF2B5EF4-FFF2-40B4-BE49-F238E27FC236}">
                <a16:creationId xmlns:a16="http://schemas.microsoft.com/office/drawing/2014/main" id="{5271E19D-644A-45E1-A935-1D3F1BE852B9}"/>
              </a:ext>
            </a:extLst>
          </p:cNvPr>
          <p:cNvPicPr>
            <a:picLocks noChangeAspect="1" noChangeArrowheads="1"/>
          </p:cNvPicPr>
          <p:nvPr/>
        </p:nvPicPr>
        <p:blipFill>
          <a:blip r:embed="rId7">
            <a:extLst>
              <a:ext uri="{28A0092B-C50C-407E-A947-70E740481C1C}">
                <a14:useLocalDpi xmlns:a14="http://schemas.microsoft.com/office/drawing/2010/main"/>
              </a:ext>
            </a:extLst>
          </a:blip>
          <a:srcRect/>
          <a:stretch>
            <a:fillRect/>
          </a:stretch>
        </p:blipFill>
        <p:spPr bwMode="auto">
          <a:xfrm>
            <a:off x="3343275" y="0"/>
            <a:ext cx="4656535" cy="2980135"/>
          </a:xfrm>
          <a:prstGeom prst="rect">
            <a:avLst/>
          </a:prstGeom>
          <a:noFill/>
          <a:extLst>
            <a:ext uri="{909E8E84-426E-40DD-AFC4-6F175D3DCCD1}">
              <a14:hiddenFill xmlns:a14="http://schemas.microsoft.com/office/drawing/2010/main">
                <a:solidFill>
                  <a:srgbClr val="FFFFFF"/>
                </a:solidFill>
              </a14:hiddenFill>
            </a:ext>
          </a:extLst>
        </p:spPr>
      </p:pic>
      <p:pic>
        <p:nvPicPr>
          <p:cNvPr id="2070" name="Picture 22">
            <a:extLst>
              <a:ext uri="{FF2B5EF4-FFF2-40B4-BE49-F238E27FC236}">
                <a16:creationId xmlns:a16="http://schemas.microsoft.com/office/drawing/2014/main" id="{16D9B409-0757-4758-9826-8279A8B5C572}"/>
              </a:ext>
            </a:extLst>
          </p:cNvPr>
          <p:cNvPicPr>
            <a:picLocks noChangeAspect="1" noChangeArrowheads="1"/>
          </p:cNvPicPr>
          <p:nvPr/>
        </p:nvPicPr>
        <p:blipFill>
          <a:blip r:embed="rId8">
            <a:extLst>
              <a:ext uri="{28A0092B-C50C-407E-A947-70E740481C1C}">
                <a14:useLocalDpi xmlns:a14="http://schemas.microsoft.com/office/drawing/2010/main"/>
              </a:ext>
            </a:extLst>
          </a:blip>
          <a:srcRect/>
          <a:stretch>
            <a:fillRect/>
          </a:stretch>
        </p:blipFill>
        <p:spPr bwMode="auto">
          <a:xfrm>
            <a:off x="3343275" y="0"/>
            <a:ext cx="4656535" cy="2980135"/>
          </a:xfrm>
          <a:prstGeom prst="rect">
            <a:avLst/>
          </a:prstGeom>
          <a:noFill/>
          <a:extLst>
            <a:ext uri="{909E8E84-426E-40DD-AFC4-6F175D3DCCD1}">
              <a14:hiddenFill xmlns:a14="http://schemas.microsoft.com/office/drawing/2010/main">
                <a:solidFill>
                  <a:srgbClr val="FFFFFF"/>
                </a:solidFill>
              </a14:hiddenFill>
            </a:ext>
          </a:extLst>
        </p:spPr>
      </p:pic>
      <p:pic>
        <p:nvPicPr>
          <p:cNvPr id="2066" name="Picture 18">
            <a:extLst>
              <a:ext uri="{FF2B5EF4-FFF2-40B4-BE49-F238E27FC236}">
                <a16:creationId xmlns:a16="http://schemas.microsoft.com/office/drawing/2014/main" id="{59E45B28-434A-43E3-BDAB-8DC356ECAAE4}"/>
              </a:ext>
            </a:extLst>
          </p:cNvPr>
          <p:cNvPicPr>
            <a:picLocks noChangeAspect="1" noChangeArrowheads="1"/>
          </p:cNvPicPr>
          <p:nvPr/>
        </p:nvPicPr>
        <p:blipFill>
          <a:blip r:embed="rId9">
            <a:extLst>
              <a:ext uri="{28A0092B-C50C-407E-A947-70E740481C1C}">
                <a14:useLocalDpi xmlns:a14="http://schemas.microsoft.com/office/drawing/2010/main"/>
              </a:ext>
            </a:extLst>
          </a:blip>
          <a:srcRect/>
          <a:stretch>
            <a:fillRect/>
          </a:stretch>
        </p:blipFill>
        <p:spPr bwMode="auto">
          <a:xfrm>
            <a:off x="3343275" y="0"/>
            <a:ext cx="4657725" cy="2980135"/>
          </a:xfrm>
          <a:prstGeom prst="rect">
            <a:avLst/>
          </a:prstGeom>
          <a:noFill/>
          <a:extLst>
            <a:ext uri="{909E8E84-426E-40DD-AFC4-6F175D3DCCD1}">
              <a14:hiddenFill xmlns:a14="http://schemas.microsoft.com/office/drawing/2010/main">
                <a:solidFill>
                  <a:srgbClr val="FFFFFF"/>
                </a:solidFill>
              </a14:hiddenFill>
            </a:ext>
          </a:extLst>
        </p:spPr>
      </p:pic>
      <p:sp>
        <p:nvSpPr>
          <p:cNvPr id="10" name="Title 3">
            <a:extLst>
              <a:ext uri="{FF2B5EF4-FFF2-40B4-BE49-F238E27FC236}">
                <a16:creationId xmlns:a16="http://schemas.microsoft.com/office/drawing/2014/main" id="{9748826B-DA3E-493C-B135-1BA40EEDF3E6}"/>
              </a:ext>
            </a:extLst>
          </p:cNvPr>
          <p:cNvSpPr txBox="1">
            <a:spLocks/>
          </p:cNvSpPr>
          <p:nvPr/>
        </p:nvSpPr>
        <p:spPr>
          <a:xfrm>
            <a:off x="3581400" y="590550"/>
            <a:ext cx="4190999" cy="441377"/>
          </a:xfrm>
          <a:prstGeom prst="rect">
            <a:avLst/>
          </a:prstGeom>
        </p:spPr>
        <p:txBody>
          <a:bodyPr>
            <a:normAutofit fontScale="82500" lnSpcReduction="20000"/>
          </a:bodyPr>
          <a:lstStyle>
            <a:lvl1pPr algn="ctr" rtl="0" eaLnBrk="1" fontAlgn="base" hangingPunct="1">
              <a:spcBef>
                <a:spcPct val="0"/>
              </a:spcBef>
              <a:spcAft>
                <a:spcPct val="0"/>
              </a:spcAft>
              <a:defRPr sz="3300" kern="1200">
                <a:solidFill>
                  <a:schemeClr val="tx2"/>
                </a:solidFill>
                <a:latin typeface="+mj-lt"/>
                <a:ea typeface="+mj-ea"/>
                <a:cs typeface="+mj-cs"/>
              </a:defRPr>
            </a:lvl1pPr>
            <a:lvl2pPr algn="ctr" rtl="0" eaLnBrk="1" fontAlgn="base" hangingPunct="1">
              <a:spcBef>
                <a:spcPct val="0"/>
              </a:spcBef>
              <a:spcAft>
                <a:spcPct val="0"/>
              </a:spcAft>
              <a:defRPr sz="3300">
                <a:solidFill>
                  <a:schemeClr val="tx2"/>
                </a:solidFill>
                <a:latin typeface="Arial" panose="020B0604020202020204" pitchFamily="34" charset="0"/>
              </a:defRPr>
            </a:lvl2pPr>
            <a:lvl3pPr algn="ctr" rtl="0" eaLnBrk="1" fontAlgn="base" hangingPunct="1">
              <a:spcBef>
                <a:spcPct val="0"/>
              </a:spcBef>
              <a:spcAft>
                <a:spcPct val="0"/>
              </a:spcAft>
              <a:defRPr sz="3300">
                <a:solidFill>
                  <a:schemeClr val="tx2"/>
                </a:solidFill>
                <a:latin typeface="Arial" panose="020B0604020202020204" pitchFamily="34" charset="0"/>
              </a:defRPr>
            </a:lvl3pPr>
            <a:lvl4pPr algn="ctr" rtl="0" eaLnBrk="1" fontAlgn="base" hangingPunct="1">
              <a:spcBef>
                <a:spcPct val="0"/>
              </a:spcBef>
              <a:spcAft>
                <a:spcPct val="0"/>
              </a:spcAft>
              <a:defRPr sz="3300">
                <a:solidFill>
                  <a:schemeClr val="tx2"/>
                </a:solidFill>
                <a:latin typeface="Arial" panose="020B0604020202020204" pitchFamily="34" charset="0"/>
              </a:defRPr>
            </a:lvl4pPr>
            <a:lvl5pPr algn="ctr" rtl="0" eaLnBrk="1" fontAlgn="base" hangingPunct="1">
              <a:spcBef>
                <a:spcPct val="0"/>
              </a:spcBef>
              <a:spcAft>
                <a:spcPct val="0"/>
              </a:spcAft>
              <a:defRPr sz="3300">
                <a:solidFill>
                  <a:schemeClr val="tx2"/>
                </a:solidFill>
                <a:latin typeface="Arial" panose="020B0604020202020204" pitchFamily="34" charset="0"/>
              </a:defRPr>
            </a:lvl5pPr>
            <a:lvl6pPr marL="342900" algn="ctr" rtl="0" eaLnBrk="1" fontAlgn="base" hangingPunct="1">
              <a:spcBef>
                <a:spcPct val="0"/>
              </a:spcBef>
              <a:spcAft>
                <a:spcPct val="0"/>
              </a:spcAft>
              <a:defRPr sz="3300">
                <a:solidFill>
                  <a:schemeClr val="tx2"/>
                </a:solidFill>
                <a:latin typeface="Arial" panose="020B0604020202020204" pitchFamily="34" charset="0"/>
              </a:defRPr>
            </a:lvl6pPr>
            <a:lvl7pPr marL="685800" algn="ctr" rtl="0" eaLnBrk="1" fontAlgn="base" hangingPunct="1">
              <a:spcBef>
                <a:spcPct val="0"/>
              </a:spcBef>
              <a:spcAft>
                <a:spcPct val="0"/>
              </a:spcAft>
              <a:defRPr sz="3300">
                <a:solidFill>
                  <a:schemeClr val="tx2"/>
                </a:solidFill>
                <a:latin typeface="Arial" panose="020B0604020202020204" pitchFamily="34" charset="0"/>
              </a:defRPr>
            </a:lvl7pPr>
            <a:lvl8pPr marL="1028700" algn="ctr" rtl="0" eaLnBrk="1" fontAlgn="base" hangingPunct="1">
              <a:spcBef>
                <a:spcPct val="0"/>
              </a:spcBef>
              <a:spcAft>
                <a:spcPct val="0"/>
              </a:spcAft>
              <a:defRPr sz="3300">
                <a:solidFill>
                  <a:schemeClr val="tx2"/>
                </a:solidFill>
                <a:latin typeface="Arial" panose="020B0604020202020204" pitchFamily="34" charset="0"/>
              </a:defRPr>
            </a:lvl8pPr>
            <a:lvl9pPr marL="1371600" algn="ctr" rtl="0" eaLnBrk="1" fontAlgn="base" hangingPunct="1">
              <a:spcBef>
                <a:spcPct val="0"/>
              </a:spcBef>
              <a:spcAft>
                <a:spcPct val="0"/>
              </a:spcAft>
              <a:defRPr sz="3300">
                <a:solidFill>
                  <a:schemeClr val="tx2"/>
                </a:solidFill>
                <a:latin typeface="Arial" panose="020B0604020202020204" pitchFamily="34" charset="0"/>
              </a:defRPr>
            </a:lvl9pPr>
          </a:lstStyle>
          <a:p>
            <a:r>
              <a:rPr lang="en-US" dirty="0"/>
              <a:t>The Next Train Departs in:</a:t>
            </a:r>
          </a:p>
        </p:txBody>
      </p:sp>
    </p:spTree>
  </p:cSld>
  <p:clrMapOvr>
    <a:masterClrMapping/>
  </p:clrMapOvr>
  <p:transition advClick="0" advTm="30100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afterEffect">
                                  <p:stCondLst>
                                    <p:cond delay="60000"/>
                                  </p:stCondLst>
                                  <p:childTnLst>
                                    <p:set>
                                      <p:cBhvr>
                                        <p:cTn id="6" dur="1" fill="hold">
                                          <p:stCondLst>
                                            <p:cond delay="0"/>
                                          </p:stCondLst>
                                        </p:cTn>
                                        <p:tgtEl>
                                          <p:spTgt spid="2076"/>
                                        </p:tgtEl>
                                        <p:attrNameLst>
                                          <p:attrName>style.visibility</p:attrName>
                                        </p:attrNameLst>
                                      </p:cBhvr>
                                      <p:to>
                                        <p:strVal val="visible"/>
                                      </p:to>
                                    </p:set>
                                  </p:childTnLst>
                                </p:cTn>
                              </p:par>
                            </p:childTnLst>
                          </p:cTn>
                        </p:par>
                        <p:par>
                          <p:cTn id="7" fill="hold" nodeType="afterGroup">
                            <p:stCondLst>
                              <p:cond delay="60000"/>
                            </p:stCondLst>
                            <p:childTnLst>
                              <p:par>
                                <p:cTn id="8" presetID="1" presetClass="entr" presetSubtype="0" fill="hold" nodeType="afterEffect">
                                  <p:stCondLst>
                                    <p:cond delay="60000"/>
                                  </p:stCondLst>
                                  <p:childTnLst>
                                    <p:set>
                                      <p:cBhvr>
                                        <p:cTn id="9" dur="1" fill="hold">
                                          <p:stCondLst>
                                            <p:cond delay="0"/>
                                          </p:stCondLst>
                                        </p:cTn>
                                        <p:tgtEl>
                                          <p:spTgt spid="2075"/>
                                        </p:tgtEl>
                                        <p:attrNameLst>
                                          <p:attrName>style.visibility</p:attrName>
                                        </p:attrNameLst>
                                      </p:cBhvr>
                                      <p:to>
                                        <p:strVal val="visible"/>
                                      </p:to>
                                    </p:set>
                                  </p:childTnLst>
                                </p:cTn>
                              </p:par>
                            </p:childTnLst>
                          </p:cTn>
                        </p:par>
                        <p:par>
                          <p:cTn id="10" fill="hold" nodeType="afterGroup">
                            <p:stCondLst>
                              <p:cond delay="120000"/>
                            </p:stCondLst>
                            <p:childTnLst>
                              <p:par>
                                <p:cTn id="11" presetID="1" presetClass="entr" presetSubtype="0" fill="hold" nodeType="afterEffect">
                                  <p:stCondLst>
                                    <p:cond delay="60000"/>
                                  </p:stCondLst>
                                  <p:childTnLst>
                                    <p:set>
                                      <p:cBhvr>
                                        <p:cTn id="12" dur="1" fill="hold">
                                          <p:stCondLst>
                                            <p:cond delay="0"/>
                                          </p:stCondLst>
                                        </p:cTn>
                                        <p:tgtEl>
                                          <p:spTgt spid="2074"/>
                                        </p:tgtEl>
                                        <p:attrNameLst>
                                          <p:attrName>style.visibility</p:attrName>
                                        </p:attrNameLst>
                                      </p:cBhvr>
                                      <p:to>
                                        <p:strVal val="visible"/>
                                      </p:to>
                                    </p:set>
                                  </p:childTnLst>
                                </p:cTn>
                              </p:par>
                            </p:childTnLst>
                          </p:cTn>
                        </p:par>
                        <p:par>
                          <p:cTn id="13" fill="hold" nodeType="afterGroup">
                            <p:stCondLst>
                              <p:cond delay="180000"/>
                            </p:stCondLst>
                            <p:childTnLst>
                              <p:par>
                                <p:cTn id="14" presetID="1" presetClass="entr" presetSubtype="0" fill="hold" nodeType="afterEffect">
                                  <p:stCondLst>
                                    <p:cond delay="60000"/>
                                  </p:stCondLst>
                                  <p:childTnLst>
                                    <p:set>
                                      <p:cBhvr>
                                        <p:cTn id="15" dur="1" fill="hold">
                                          <p:stCondLst>
                                            <p:cond delay="0"/>
                                          </p:stCondLst>
                                        </p:cTn>
                                        <p:tgtEl>
                                          <p:spTgt spid="2067"/>
                                        </p:tgtEl>
                                        <p:attrNameLst>
                                          <p:attrName>style.visibility</p:attrName>
                                        </p:attrNameLst>
                                      </p:cBhvr>
                                      <p:to>
                                        <p:strVal val="visible"/>
                                      </p:to>
                                    </p:set>
                                  </p:childTnLst>
                                </p:cTn>
                              </p:par>
                            </p:childTnLst>
                          </p:cTn>
                        </p:par>
                        <p:par>
                          <p:cTn id="16" fill="hold" nodeType="afterGroup">
                            <p:stCondLst>
                              <p:cond delay="240000"/>
                            </p:stCondLst>
                            <p:childTnLst>
                              <p:par>
                                <p:cTn id="17" presetID="1" presetClass="entr" presetSubtype="0" fill="hold" nodeType="afterEffect">
                                  <p:stCondLst>
                                    <p:cond delay="30000"/>
                                  </p:stCondLst>
                                  <p:childTnLst>
                                    <p:set>
                                      <p:cBhvr>
                                        <p:cTn id="18" dur="1" fill="hold">
                                          <p:stCondLst>
                                            <p:cond delay="0"/>
                                          </p:stCondLst>
                                        </p:cTn>
                                        <p:tgtEl>
                                          <p:spTgt spid="2070"/>
                                        </p:tgtEl>
                                        <p:attrNameLst>
                                          <p:attrName>style.visibility</p:attrName>
                                        </p:attrNameLst>
                                      </p:cBhvr>
                                      <p:to>
                                        <p:strVal val="visible"/>
                                      </p:to>
                                    </p:set>
                                  </p:childTnLst>
                                </p:cTn>
                              </p:par>
                            </p:childTnLst>
                          </p:cTn>
                        </p:par>
                        <p:par>
                          <p:cTn id="19" fill="hold" nodeType="afterGroup">
                            <p:stCondLst>
                              <p:cond delay="270000"/>
                            </p:stCondLst>
                            <p:childTnLst>
                              <p:par>
                                <p:cTn id="20" presetID="1" presetClass="entr" presetSubtype="0" fill="hold" nodeType="afterEffect">
                                  <p:stCondLst>
                                    <p:cond delay="30000"/>
                                  </p:stCondLst>
                                  <p:childTnLst>
                                    <p:set>
                                      <p:cBhvr>
                                        <p:cTn id="21" dur="1" fill="hold">
                                          <p:stCondLst>
                                            <p:cond delay="0"/>
                                          </p:stCondLst>
                                        </p:cTn>
                                        <p:tgtEl>
                                          <p:spTgt spid="20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E6CE25-34FB-4714-9DAA-1CEAE47154BE}"/>
              </a:ext>
            </a:extLst>
          </p:cNvPr>
          <p:cNvSpPr>
            <a:spLocks noGrp="1"/>
          </p:cNvSpPr>
          <p:nvPr>
            <p:ph type="title"/>
          </p:nvPr>
        </p:nvSpPr>
        <p:spPr>
          <a:xfrm>
            <a:off x="659756" y="2416323"/>
            <a:ext cx="8345486" cy="1021556"/>
          </a:xfrm>
        </p:spPr>
        <p:txBody>
          <a:bodyPr>
            <a:normAutofit fontScale="90000"/>
          </a:bodyPr>
          <a:lstStyle/>
          <a:p>
            <a:r>
              <a:rPr lang="en-US" dirty="0"/>
              <a:t>Questions?</a:t>
            </a:r>
            <a:br>
              <a:rPr lang="en-US" dirty="0"/>
            </a:br>
            <a:br>
              <a:rPr lang="en-US" dirty="0"/>
            </a:br>
            <a:endParaRPr lang="en-US" dirty="0"/>
          </a:p>
        </p:txBody>
      </p:sp>
      <p:sp>
        <p:nvSpPr>
          <p:cNvPr id="5" name="Text Placeholder 4">
            <a:extLst>
              <a:ext uri="{FF2B5EF4-FFF2-40B4-BE49-F238E27FC236}">
                <a16:creationId xmlns:a16="http://schemas.microsoft.com/office/drawing/2014/main" id="{E0AB60C3-939D-43D0-812C-6CEDD6D880B3}"/>
              </a:ext>
            </a:extLst>
          </p:cNvPr>
          <p:cNvSpPr>
            <a:spLocks noGrp="1"/>
          </p:cNvSpPr>
          <p:nvPr>
            <p:ph type="body" idx="1"/>
          </p:nvPr>
        </p:nvSpPr>
        <p:spPr>
          <a:xfrm>
            <a:off x="685800" y="1276350"/>
            <a:ext cx="7772400" cy="1125140"/>
          </a:xfrm>
        </p:spPr>
        <p:txBody>
          <a:bodyPr/>
          <a:lstStyle/>
          <a:p>
            <a:r>
              <a:rPr lang="en-US" dirty="0"/>
              <a:t>Part 4</a:t>
            </a:r>
          </a:p>
        </p:txBody>
      </p:sp>
      <p:sp>
        <p:nvSpPr>
          <p:cNvPr id="6" name="Flowchart: Terminator 5">
            <a:extLst>
              <a:ext uri="{FF2B5EF4-FFF2-40B4-BE49-F238E27FC236}">
                <a16:creationId xmlns:a16="http://schemas.microsoft.com/office/drawing/2014/main" id="{B8DF4192-CFE1-4A67-AE00-4ECB21BB495C}"/>
              </a:ext>
            </a:extLst>
          </p:cNvPr>
          <p:cNvSpPr/>
          <p:nvPr/>
        </p:nvSpPr>
        <p:spPr>
          <a:xfrm>
            <a:off x="7467600" y="4552950"/>
            <a:ext cx="1103376" cy="228600"/>
          </a:xfrm>
          <a:prstGeom prst="flowChartTerminator">
            <a:avLst/>
          </a:prstGeom>
          <a:solidFill>
            <a:schemeClr val="accent3">
              <a:lumMod val="20000"/>
              <a:lumOff val="80000"/>
            </a:schemeClr>
          </a:solid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hlinkClick r:id="" action="ppaction://noaction"/>
              </a:rPr>
              <a:t>Back to Agenda</a:t>
            </a:r>
            <a:endParaRPr lang="en-US" sz="1000" dirty="0">
              <a:solidFill>
                <a:schemeClr val="tx1"/>
              </a:solidFill>
            </a:endParaRPr>
          </a:p>
        </p:txBody>
      </p:sp>
      <p:sp>
        <p:nvSpPr>
          <p:cNvPr id="7" name="TextBox 6">
            <a:extLst>
              <a:ext uri="{FF2B5EF4-FFF2-40B4-BE49-F238E27FC236}">
                <a16:creationId xmlns:a16="http://schemas.microsoft.com/office/drawing/2014/main" id="{43A0B979-06BF-49A8-BE30-6AF60959430A}"/>
              </a:ext>
            </a:extLst>
          </p:cNvPr>
          <p:cNvSpPr txBox="1"/>
          <p:nvPr/>
        </p:nvSpPr>
        <p:spPr>
          <a:xfrm>
            <a:off x="210207" y="4263628"/>
            <a:ext cx="4585716" cy="369332"/>
          </a:xfrm>
          <a:prstGeom prst="rect">
            <a:avLst/>
          </a:prstGeom>
          <a:noFill/>
        </p:spPr>
        <p:txBody>
          <a:bodyPr wrap="square">
            <a:spAutoFit/>
          </a:bodyPr>
          <a:lstStyle/>
          <a:p>
            <a:pPr algn="ctr"/>
            <a:r>
              <a:rPr lang="en-US" sz="1800" dirty="0">
                <a:solidFill>
                  <a:srgbClr val="0070C0"/>
                </a:solidFill>
              </a:rPr>
              <a:t>Additional Backup Material Follows</a:t>
            </a:r>
          </a:p>
        </p:txBody>
      </p:sp>
    </p:spTree>
    <p:extLst>
      <p:ext uri="{BB962C8B-B14F-4D97-AF65-F5344CB8AC3E}">
        <p14:creationId xmlns:p14="http://schemas.microsoft.com/office/powerpoint/2010/main" val="28301092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E6CE25-34FB-4714-9DAA-1CEAE47154BE}"/>
              </a:ext>
            </a:extLst>
          </p:cNvPr>
          <p:cNvSpPr>
            <a:spLocks noGrp="1"/>
          </p:cNvSpPr>
          <p:nvPr>
            <p:ph type="title"/>
          </p:nvPr>
        </p:nvSpPr>
        <p:spPr>
          <a:xfrm>
            <a:off x="762000" y="2266950"/>
            <a:ext cx="7772400" cy="1021556"/>
          </a:xfrm>
        </p:spPr>
        <p:txBody>
          <a:bodyPr/>
          <a:lstStyle/>
          <a:p>
            <a:r>
              <a:rPr lang="en-US" dirty="0"/>
              <a:t>Motivation</a:t>
            </a:r>
          </a:p>
        </p:txBody>
      </p:sp>
      <p:sp>
        <p:nvSpPr>
          <p:cNvPr id="5" name="Text Placeholder 4">
            <a:extLst>
              <a:ext uri="{FF2B5EF4-FFF2-40B4-BE49-F238E27FC236}">
                <a16:creationId xmlns:a16="http://schemas.microsoft.com/office/drawing/2014/main" id="{E0AB60C3-939D-43D0-812C-6CEDD6D880B3}"/>
              </a:ext>
            </a:extLst>
          </p:cNvPr>
          <p:cNvSpPr>
            <a:spLocks noGrp="1"/>
          </p:cNvSpPr>
          <p:nvPr>
            <p:ph type="body" idx="1"/>
          </p:nvPr>
        </p:nvSpPr>
        <p:spPr>
          <a:xfrm>
            <a:off x="762000" y="1159667"/>
            <a:ext cx="7772400" cy="1125140"/>
          </a:xfrm>
        </p:spPr>
        <p:txBody>
          <a:bodyPr/>
          <a:lstStyle/>
          <a:p>
            <a:r>
              <a:rPr lang="en-US" dirty="0"/>
              <a:t>Part 1</a:t>
            </a:r>
          </a:p>
        </p:txBody>
      </p:sp>
      <p:sp>
        <p:nvSpPr>
          <p:cNvPr id="2" name="Flowchart: Terminator 1">
            <a:extLst>
              <a:ext uri="{FF2B5EF4-FFF2-40B4-BE49-F238E27FC236}">
                <a16:creationId xmlns:a16="http://schemas.microsoft.com/office/drawing/2014/main" id="{EB98289B-4327-4C28-88AA-6D6FFEFF9918}"/>
              </a:ext>
            </a:extLst>
          </p:cNvPr>
          <p:cNvSpPr/>
          <p:nvPr/>
        </p:nvSpPr>
        <p:spPr>
          <a:xfrm>
            <a:off x="7467600" y="4552950"/>
            <a:ext cx="1103376" cy="228600"/>
          </a:xfrm>
          <a:prstGeom prst="flowChartTerminator">
            <a:avLst/>
          </a:prstGeom>
          <a:solidFill>
            <a:schemeClr val="accent3">
              <a:lumMod val="20000"/>
              <a:lumOff val="80000"/>
            </a:schemeClr>
          </a:solid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hlinkClick r:id="rId2" action="ppaction://hlinksldjump"/>
              </a:rPr>
              <a:t>Back to Agenda</a:t>
            </a:r>
            <a:endParaRPr lang="en-US" sz="1000" dirty="0">
              <a:solidFill>
                <a:schemeClr val="tx1"/>
              </a:solidFill>
            </a:endParaRPr>
          </a:p>
        </p:txBody>
      </p:sp>
    </p:spTree>
    <p:extLst>
      <p:ext uri="{BB962C8B-B14F-4D97-AF65-F5344CB8AC3E}">
        <p14:creationId xmlns:p14="http://schemas.microsoft.com/office/powerpoint/2010/main" val="367901188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E6CE25-34FB-4714-9DAA-1CEAE47154BE}"/>
              </a:ext>
            </a:extLst>
          </p:cNvPr>
          <p:cNvSpPr>
            <a:spLocks noGrp="1"/>
          </p:cNvSpPr>
          <p:nvPr>
            <p:ph type="title"/>
          </p:nvPr>
        </p:nvSpPr>
        <p:spPr>
          <a:xfrm>
            <a:off x="659756" y="2416323"/>
            <a:ext cx="8345486" cy="1021556"/>
          </a:xfrm>
        </p:spPr>
        <p:txBody>
          <a:bodyPr>
            <a:normAutofit fontScale="90000"/>
          </a:bodyPr>
          <a:lstStyle/>
          <a:p>
            <a:r>
              <a:rPr lang="en-US" dirty="0"/>
              <a:t>Backup Material</a:t>
            </a:r>
            <a:br>
              <a:rPr lang="en-US" dirty="0"/>
            </a:br>
            <a:br>
              <a:rPr lang="en-US" dirty="0"/>
            </a:br>
            <a:endParaRPr lang="en-US" dirty="0"/>
          </a:p>
        </p:txBody>
      </p:sp>
      <p:sp>
        <p:nvSpPr>
          <p:cNvPr id="5" name="Text Placeholder 4">
            <a:extLst>
              <a:ext uri="{FF2B5EF4-FFF2-40B4-BE49-F238E27FC236}">
                <a16:creationId xmlns:a16="http://schemas.microsoft.com/office/drawing/2014/main" id="{E0AB60C3-939D-43D0-812C-6CEDD6D880B3}"/>
              </a:ext>
            </a:extLst>
          </p:cNvPr>
          <p:cNvSpPr>
            <a:spLocks noGrp="1"/>
          </p:cNvSpPr>
          <p:nvPr>
            <p:ph type="body" idx="1"/>
          </p:nvPr>
        </p:nvSpPr>
        <p:spPr>
          <a:xfrm>
            <a:off x="685800" y="1276350"/>
            <a:ext cx="7772400" cy="1125140"/>
          </a:xfrm>
        </p:spPr>
        <p:txBody>
          <a:bodyPr/>
          <a:lstStyle/>
          <a:p>
            <a:r>
              <a:rPr lang="en-US" dirty="0"/>
              <a:t>Part 8</a:t>
            </a:r>
          </a:p>
        </p:txBody>
      </p:sp>
    </p:spTree>
    <p:extLst>
      <p:ext uri="{BB962C8B-B14F-4D97-AF65-F5344CB8AC3E}">
        <p14:creationId xmlns:p14="http://schemas.microsoft.com/office/powerpoint/2010/main" val="36194574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D2779F-F048-40A4-BA95-C6B3C7291326}"/>
              </a:ext>
            </a:extLst>
          </p:cNvPr>
          <p:cNvSpPr>
            <a:spLocks noGrp="1"/>
          </p:cNvSpPr>
          <p:nvPr>
            <p:ph type="title"/>
          </p:nvPr>
        </p:nvSpPr>
        <p:spPr>
          <a:xfrm>
            <a:off x="228600" y="117846"/>
            <a:ext cx="7016194" cy="442913"/>
          </a:xfrm>
        </p:spPr>
        <p:txBody>
          <a:bodyPr>
            <a:normAutofit fontScale="90000"/>
          </a:bodyPr>
          <a:lstStyle/>
          <a:p>
            <a:r>
              <a:rPr lang="en-US" dirty="0"/>
              <a:t>My Motivation</a:t>
            </a:r>
          </a:p>
        </p:txBody>
      </p:sp>
      <p:pic>
        <p:nvPicPr>
          <p:cNvPr id="7" name="Picture 6">
            <a:extLst>
              <a:ext uri="{FF2B5EF4-FFF2-40B4-BE49-F238E27FC236}">
                <a16:creationId xmlns:a16="http://schemas.microsoft.com/office/drawing/2014/main" id="{12F5E4C7-3364-4E46-BE59-1BC61A436D48}"/>
              </a:ext>
            </a:extLst>
          </p:cNvPr>
          <p:cNvPicPr>
            <a:picLocks noChangeAspect="1"/>
          </p:cNvPicPr>
          <p:nvPr/>
        </p:nvPicPr>
        <p:blipFill>
          <a:blip r:embed="rId3"/>
          <a:stretch>
            <a:fillRect/>
          </a:stretch>
        </p:blipFill>
        <p:spPr>
          <a:xfrm>
            <a:off x="304800" y="666750"/>
            <a:ext cx="7620000" cy="4093960"/>
          </a:xfrm>
          <a:prstGeom prst="rect">
            <a:avLst/>
          </a:prstGeom>
        </p:spPr>
      </p:pic>
    </p:spTree>
    <p:extLst>
      <p:ext uri="{BB962C8B-B14F-4D97-AF65-F5344CB8AC3E}">
        <p14:creationId xmlns:p14="http://schemas.microsoft.com/office/powerpoint/2010/main" val="203530405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D2779F-F048-40A4-BA95-C6B3C7291326}"/>
              </a:ext>
            </a:extLst>
          </p:cNvPr>
          <p:cNvSpPr>
            <a:spLocks noGrp="1"/>
          </p:cNvSpPr>
          <p:nvPr>
            <p:ph type="title"/>
          </p:nvPr>
        </p:nvSpPr>
        <p:spPr>
          <a:xfrm>
            <a:off x="228600" y="117846"/>
            <a:ext cx="7016194" cy="442913"/>
          </a:xfrm>
        </p:spPr>
        <p:txBody>
          <a:bodyPr>
            <a:normAutofit fontScale="90000"/>
          </a:bodyPr>
          <a:lstStyle/>
          <a:p>
            <a:r>
              <a:rPr lang="en-US" dirty="0"/>
              <a:t>My Motivation</a:t>
            </a:r>
          </a:p>
        </p:txBody>
      </p:sp>
      <p:pic>
        <p:nvPicPr>
          <p:cNvPr id="4" name="Picture 3">
            <a:extLst>
              <a:ext uri="{FF2B5EF4-FFF2-40B4-BE49-F238E27FC236}">
                <a16:creationId xmlns:a16="http://schemas.microsoft.com/office/drawing/2014/main" id="{F42AC0B6-F5AD-4EC0-8C7A-16C2D0C22981}"/>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306393" y="742950"/>
            <a:ext cx="6968067" cy="3919538"/>
          </a:xfrm>
          <a:prstGeom prst="rect">
            <a:avLst/>
          </a:prstGeom>
        </p:spPr>
      </p:pic>
    </p:spTree>
    <p:extLst>
      <p:ext uri="{BB962C8B-B14F-4D97-AF65-F5344CB8AC3E}">
        <p14:creationId xmlns:p14="http://schemas.microsoft.com/office/powerpoint/2010/main" val="264400994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96F6C9F-FE06-42A7-A215-13D116D868D2}"/>
              </a:ext>
            </a:extLst>
          </p:cNvPr>
          <p:cNvSpPr txBox="1"/>
          <p:nvPr/>
        </p:nvSpPr>
        <p:spPr>
          <a:xfrm>
            <a:off x="0" y="0"/>
            <a:ext cx="7467600" cy="646331"/>
          </a:xfrm>
          <a:prstGeom prst="rect">
            <a:avLst/>
          </a:prstGeom>
          <a:noFill/>
        </p:spPr>
        <p:txBody>
          <a:bodyPr wrap="square" rtlCol="0">
            <a:spAutoFit/>
          </a:bodyPr>
          <a:lstStyle/>
          <a:p>
            <a:r>
              <a:rPr lang="en-US" sz="3600" dirty="0">
                <a:solidFill>
                  <a:schemeClr val="bg1"/>
                </a:solidFill>
              </a:rPr>
              <a:t>References and Additional Material</a:t>
            </a:r>
          </a:p>
        </p:txBody>
      </p:sp>
      <p:sp>
        <p:nvSpPr>
          <p:cNvPr id="3" name="TextBox 2">
            <a:extLst>
              <a:ext uri="{FF2B5EF4-FFF2-40B4-BE49-F238E27FC236}">
                <a16:creationId xmlns:a16="http://schemas.microsoft.com/office/drawing/2014/main" id="{29B74366-6C02-4246-BB33-8688199CF3DC}"/>
              </a:ext>
            </a:extLst>
          </p:cNvPr>
          <p:cNvSpPr txBox="1"/>
          <p:nvPr/>
        </p:nvSpPr>
        <p:spPr>
          <a:xfrm>
            <a:off x="304800" y="1352550"/>
            <a:ext cx="8610600" cy="3847207"/>
          </a:xfrm>
          <a:prstGeom prst="rect">
            <a:avLst/>
          </a:prstGeom>
          <a:noFill/>
        </p:spPr>
        <p:txBody>
          <a:bodyPr wrap="square" rtlCol="0">
            <a:spAutoFit/>
          </a:bodyPr>
          <a:lstStyle/>
          <a:p>
            <a:endParaRPr lang="en-US" sz="1600" dirty="0"/>
          </a:p>
          <a:p>
            <a:r>
              <a:rPr lang="en-US" sz="1600" dirty="0"/>
              <a:t>Binary numbers and types :</a:t>
            </a:r>
          </a:p>
          <a:p>
            <a:pPr marL="971550" indent="-285750">
              <a:buFont typeface="Arial" panose="020B0604020202020204" pitchFamily="34" charset="0"/>
              <a:buChar char="•"/>
            </a:pPr>
            <a:r>
              <a:rPr lang="en-US" sz="1400" dirty="0">
                <a:solidFill>
                  <a:srgbClr val="0066FF"/>
                </a:solidFill>
                <a:hlinkClick r:id="rId3"/>
              </a:rPr>
              <a:t>https://learn.sparkfun.com/tutorials/data-types-in-arduino/all</a:t>
            </a:r>
            <a:endParaRPr lang="en-US" sz="1400" dirty="0">
              <a:solidFill>
                <a:srgbClr val="0066FF"/>
              </a:solidFill>
            </a:endParaRPr>
          </a:p>
          <a:p>
            <a:pPr marL="971550" indent="-285750">
              <a:buFont typeface="Arial" panose="020B0604020202020204" pitchFamily="34" charset="0"/>
              <a:buChar char="•"/>
            </a:pPr>
            <a:r>
              <a:rPr lang="en-US" sz="1400" dirty="0">
                <a:hlinkClick r:id="rId4"/>
              </a:rPr>
              <a:t>http://users.ece.utexas.edu/~valvano/embed/chap3/chap3.htm</a:t>
            </a:r>
            <a:endParaRPr lang="en-US" sz="1400" dirty="0"/>
          </a:p>
          <a:p>
            <a:endParaRPr lang="en-US" sz="1600" dirty="0"/>
          </a:p>
          <a:p>
            <a:r>
              <a:rPr lang="en-US" sz="1600" dirty="0"/>
              <a:t>Conditional Evaluation (ternary operator):</a:t>
            </a:r>
          </a:p>
          <a:p>
            <a:pPr marL="971550" lvl="1" indent="-285750">
              <a:buFont typeface="Arial" panose="020B0604020202020204" pitchFamily="34" charset="0"/>
              <a:buChar char="•"/>
            </a:pPr>
            <a:r>
              <a:rPr lang="en-US" sz="1400" dirty="0">
                <a:solidFill>
                  <a:srgbClr val="3333FF"/>
                </a:solidFill>
                <a:hlinkClick r:id="rId5">
                  <a:extLst>
                    <a:ext uri="{A12FA001-AC4F-418D-AE19-62706E023703}">
                      <ahyp:hlinkClr xmlns:ahyp="http://schemas.microsoft.com/office/drawing/2018/hyperlinkcolor" val="tx"/>
                    </a:ext>
                  </a:extLst>
                </a:hlinkClick>
              </a:rPr>
              <a:t>https://www.tutorialspoint.com/cplusplus/cpp_conditional_operator.htm</a:t>
            </a:r>
            <a:endParaRPr lang="en-US" sz="1400" dirty="0">
              <a:solidFill>
                <a:srgbClr val="3333FF"/>
              </a:solidFill>
            </a:endParaRPr>
          </a:p>
          <a:p>
            <a:pPr marL="971550" lvl="1" indent="-285750">
              <a:buFont typeface="Arial" panose="020B0604020202020204" pitchFamily="34" charset="0"/>
              <a:buChar char="•"/>
            </a:pPr>
            <a:endParaRPr lang="en-US" sz="1400" dirty="0"/>
          </a:p>
          <a:p>
            <a:endParaRPr lang="en-US" sz="1600" dirty="0"/>
          </a:p>
          <a:p>
            <a:r>
              <a:rPr lang="en-US" sz="1600" dirty="0"/>
              <a:t>Alternate explanations on subject of  Classes:</a:t>
            </a:r>
          </a:p>
          <a:p>
            <a:pPr marL="971550" indent="-285750">
              <a:buFont typeface="Arial" panose="020B0604020202020204" pitchFamily="34" charset="0"/>
              <a:buChar char="•"/>
            </a:pPr>
            <a:r>
              <a:rPr lang="en-US" sz="1400" dirty="0">
                <a:hlinkClick r:id="rId6"/>
              </a:rPr>
              <a:t>https://www.guru99.com/cpp-classes-objects.html</a:t>
            </a:r>
            <a:endParaRPr lang="en-US" sz="1400" dirty="0"/>
          </a:p>
          <a:p>
            <a:pPr marL="971550" indent="-285750">
              <a:buFont typeface="Arial" panose="020B0604020202020204" pitchFamily="34" charset="0"/>
              <a:buChar char="•"/>
            </a:pPr>
            <a:r>
              <a:rPr lang="en-US" sz="1400" dirty="0">
                <a:hlinkClick r:id="rId7"/>
              </a:rPr>
              <a:t>http://mypractic.com/lesson-7-classes-in-c-language-for-arduino-button-as-an-object/</a:t>
            </a:r>
            <a:endParaRPr lang="en-US" sz="1400" dirty="0"/>
          </a:p>
          <a:p>
            <a:pPr marL="971550" indent="-285750">
              <a:buFont typeface="Arial" panose="020B0604020202020204" pitchFamily="34" charset="0"/>
              <a:buChar char="•"/>
            </a:pPr>
            <a:r>
              <a:rPr lang="en-US" sz="1400" dirty="0">
                <a:hlinkClick r:id="rId8"/>
              </a:rPr>
              <a:t>https://www.geeksforgeeks.org/c-classes-and-objects/</a:t>
            </a:r>
            <a:endParaRPr lang="en-US" sz="1400" dirty="0"/>
          </a:p>
          <a:p>
            <a:pPr marL="971550" indent="-285750">
              <a:buFont typeface="Arial" panose="020B0604020202020204" pitchFamily="34" charset="0"/>
              <a:buChar char="•"/>
            </a:pPr>
            <a:r>
              <a:rPr lang="en-US" sz="1400" dirty="0">
                <a:hlinkClick r:id="rId9"/>
              </a:rPr>
              <a:t>http://paulmurraycbr.github.io/ArduinoTheOOWay.html</a:t>
            </a:r>
            <a:endParaRPr lang="en-US" sz="1400" dirty="0"/>
          </a:p>
          <a:p>
            <a:endParaRPr lang="en-US" dirty="0"/>
          </a:p>
          <a:p>
            <a:endParaRPr lang="en-US" dirty="0"/>
          </a:p>
        </p:txBody>
      </p:sp>
      <p:pic>
        <p:nvPicPr>
          <p:cNvPr id="4" name="Picture 3">
            <a:extLst>
              <a:ext uri="{FF2B5EF4-FFF2-40B4-BE49-F238E27FC236}">
                <a16:creationId xmlns:a16="http://schemas.microsoft.com/office/drawing/2014/main" id="{647A4B9F-DE7E-4A43-8005-7D11EB9274A2}"/>
              </a:ext>
            </a:extLst>
          </p:cNvPr>
          <p:cNvPicPr>
            <a:picLocks noChangeAspect="1"/>
          </p:cNvPicPr>
          <p:nvPr/>
        </p:nvPicPr>
        <p:blipFill>
          <a:blip r:embed="rId10" cstate="print">
            <a:extLst>
              <a:ext uri="{28A0092B-C50C-407E-A947-70E740481C1C}">
                <a14:useLocalDpi xmlns:a14="http://schemas.microsoft.com/office/drawing/2010/main"/>
              </a:ext>
            </a:extLst>
          </a:blip>
          <a:stretch>
            <a:fillRect/>
          </a:stretch>
        </p:blipFill>
        <p:spPr>
          <a:xfrm>
            <a:off x="7848600" y="4583336"/>
            <a:ext cx="1028700" cy="457771"/>
          </a:xfrm>
          <a:prstGeom prst="rect">
            <a:avLst/>
          </a:prstGeom>
        </p:spPr>
      </p:pic>
    </p:spTree>
    <p:extLst>
      <p:ext uri="{BB962C8B-B14F-4D97-AF65-F5344CB8AC3E}">
        <p14:creationId xmlns:p14="http://schemas.microsoft.com/office/powerpoint/2010/main" val="1091006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33D1B-5F15-4372-A09C-718A8620754D}"/>
              </a:ext>
            </a:extLst>
          </p:cNvPr>
          <p:cNvSpPr>
            <a:spLocks noGrp="1"/>
          </p:cNvSpPr>
          <p:nvPr>
            <p:ph type="title"/>
          </p:nvPr>
        </p:nvSpPr>
        <p:spPr>
          <a:xfrm>
            <a:off x="152400" y="115790"/>
            <a:ext cx="7886700" cy="430832"/>
          </a:xfrm>
        </p:spPr>
        <p:txBody>
          <a:bodyPr>
            <a:normAutofit fontScale="90000"/>
          </a:bodyPr>
          <a:lstStyle/>
          <a:p>
            <a:r>
              <a:rPr lang="en-US" dirty="0"/>
              <a:t>Turntable</a:t>
            </a:r>
          </a:p>
        </p:txBody>
      </p:sp>
      <p:grpSp>
        <p:nvGrpSpPr>
          <p:cNvPr id="20" name="Group 19">
            <a:extLst>
              <a:ext uri="{FF2B5EF4-FFF2-40B4-BE49-F238E27FC236}">
                <a16:creationId xmlns:a16="http://schemas.microsoft.com/office/drawing/2014/main" id="{274A45CA-69EB-465D-B075-BC98503D055E}"/>
              </a:ext>
            </a:extLst>
          </p:cNvPr>
          <p:cNvGrpSpPr/>
          <p:nvPr/>
        </p:nvGrpSpPr>
        <p:grpSpPr>
          <a:xfrm>
            <a:off x="4535576" y="637653"/>
            <a:ext cx="729937" cy="757238"/>
            <a:chOff x="2088859" y="1686347"/>
            <a:chExt cx="1180433" cy="1329581"/>
          </a:xfrm>
        </p:grpSpPr>
        <p:sp>
          <p:nvSpPr>
            <p:cNvPr id="15" name="Flowchart: Or 14">
              <a:extLst>
                <a:ext uri="{FF2B5EF4-FFF2-40B4-BE49-F238E27FC236}">
                  <a16:creationId xmlns:a16="http://schemas.microsoft.com/office/drawing/2014/main" id="{E9278A5B-0863-4022-AF7A-5D919C904D66}"/>
                </a:ext>
              </a:extLst>
            </p:cNvPr>
            <p:cNvSpPr/>
            <p:nvPr/>
          </p:nvSpPr>
          <p:spPr>
            <a:xfrm>
              <a:off x="2390440" y="1853967"/>
              <a:ext cx="520540" cy="574442"/>
            </a:xfrm>
            <a:prstGeom prst="flowChar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latin typeface="Calibri" panose="020F0502020204030204"/>
              </a:endParaRPr>
            </a:p>
          </p:txBody>
        </p:sp>
        <p:sp>
          <p:nvSpPr>
            <p:cNvPr id="16" name="Arrow: Curved Down 15">
              <a:extLst>
                <a:ext uri="{FF2B5EF4-FFF2-40B4-BE49-F238E27FC236}">
                  <a16:creationId xmlns:a16="http://schemas.microsoft.com/office/drawing/2014/main" id="{42254B7D-83E9-408B-A780-AEDBB94C7DB0}"/>
                </a:ext>
              </a:extLst>
            </p:cNvPr>
            <p:cNvSpPr/>
            <p:nvPr/>
          </p:nvSpPr>
          <p:spPr>
            <a:xfrm>
              <a:off x="2088859" y="1686347"/>
              <a:ext cx="1180433" cy="494950"/>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black"/>
                </a:solidFill>
                <a:latin typeface="Calibri" panose="020F0502020204030204"/>
              </a:endParaRPr>
            </a:p>
          </p:txBody>
        </p:sp>
        <p:sp>
          <p:nvSpPr>
            <p:cNvPr id="17" name="TextBox 16">
              <a:extLst>
                <a:ext uri="{FF2B5EF4-FFF2-40B4-BE49-F238E27FC236}">
                  <a16:creationId xmlns:a16="http://schemas.microsoft.com/office/drawing/2014/main" id="{DE3D2061-8301-431C-A8A5-FA939EC15103}"/>
                </a:ext>
              </a:extLst>
            </p:cNvPr>
            <p:cNvSpPr txBox="1"/>
            <p:nvPr/>
          </p:nvSpPr>
          <p:spPr>
            <a:xfrm>
              <a:off x="2184125" y="2448505"/>
              <a:ext cx="933169" cy="567423"/>
            </a:xfrm>
            <a:prstGeom prst="rect">
              <a:avLst/>
            </a:prstGeom>
            <a:noFill/>
          </p:spPr>
          <p:txBody>
            <a:bodyPr wrap="square" rtlCol="0">
              <a:spAutoFit/>
            </a:bodyPr>
            <a:lstStyle/>
            <a:p>
              <a:pPr algn="ctr" defTabSz="685800"/>
              <a:r>
                <a:rPr lang="en-US" sz="750" dirty="0">
                  <a:solidFill>
                    <a:prstClr val="black"/>
                  </a:solidFill>
                  <a:latin typeface="Calibri" panose="020F0502020204030204"/>
                </a:rPr>
                <a:t>Speed</a:t>
              </a:r>
            </a:p>
            <a:p>
              <a:pPr algn="ctr" defTabSz="685800"/>
              <a:r>
                <a:rPr lang="en-US" sz="750" dirty="0">
                  <a:solidFill>
                    <a:prstClr val="black"/>
                  </a:solidFill>
                  <a:latin typeface="Calibri" panose="020F0502020204030204"/>
                </a:rPr>
                <a:t>Control</a:t>
              </a:r>
            </a:p>
          </p:txBody>
        </p:sp>
      </p:grpSp>
      <p:sp>
        <p:nvSpPr>
          <p:cNvPr id="44" name="Oval 43">
            <a:extLst>
              <a:ext uri="{FF2B5EF4-FFF2-40B4-BE49-F238E27FC236}">
                <a16:creationId xmlns:a16="http://schemas.microsoft.com/office/drawing/2014/main" id="{5B5E60ED-28BA-4E78-B235-B860C5E0856D}"/>
              </a:ext>
            </a:extLst>
          </p:cNvPr>
          <p:cNvSpPr/>
          <p:nvPr/>
        </p:nvSpPr>
        <p:spPr>
          <a:xfrm>
            <a:off x="3970547" y="4280594"/>
            <a:ext cx="748718" cy="6920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sz="900" dirty="0">
                <a:solidFill>
                  <a:prstClr val="white"/>
                </a:solidFill>
                <a:latin typeface="Calibri" panose="020F0502020204030204"/>
              </a:rPr>
              <a:t>12 VDC Motor</a:t>
            </a:r>
          </a:p>
        </p:txBody>
      </p:sp>
      <p:sp>
        <p:nvSpPr>
          <p:cNvPr id="45" name="Hexagon 44">
            <a:extLst>
              <a:ext uri="{FF2B5EF4-FFF2-40B4-BE49-F238E27FC236}">
                <a16:creationId xmlns:a16="http://schemas.microsoft.com/office/drawing/2014/main" id="{45DA29A5-2491-4AAF-A9D2-06422FA6C742}"/>
              </a:ext>
            </a:extLst>
          </p:cNvPr>
          <p:cNvSpPr/>
          <p:nvPr/>
        </p:nvSpPr>
        <p:spPr>
          <a:xfrm>
            <a:off x="2600360" y="3008024"/>
            <a:ext cx="616592" cy="401870"/>
          </a:xfrm>
          <a:prstGeom prst="hexagon">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sz="675" dirty="0">
                <a:solidFill>
                  <a:srgbClr val="FFFF00"/>
                </a:solidFill>
                <a:latin typeface="Calibri" panose="020F0502020204030204"/>
              </a:rPr>
              <a:t>Hall Effect #1</a:t>
            </a:r>
          </a:p>
        </p:txBody>
      </p:sp>
      <p:sp>
        <p:nvSpPr>
          <p:cNvPr id="46" name="Hexagon 45">
            <a:extLst>
              <a:ext uri="{FF2B5EF4-FFF2-40B4-BE49-F238E27FC236}">
                <a16:creationId xmlns:a16="http://schemas.microsoft.com/office/drawing/2014/main" id="{3BE58E5A-2E4D-4094-8BA6-6663ACC4A1F9}"/>
              </a:ext>
            </a:extLst>
          </p:cNvPr>
          <p:cNvSpPr/>
          <p:nvPr/>
        </p:nvSpPr>
        <p:spPr>
          <a:xfrm>
            <a:off x="3413820" y="3014563"/>
            <a:ext cx="616592" cy="401870"/>
          </a:xfrm>
          <a:prstGeom prst="hexagon">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sz="675" dirty="0">
                <a:solidFill>
                  <a:srgbClr val="FFFF00"/>
                </a:solidFill>
                <a:latin typeface="Calibri" panose="020F0502020204030204"/>
              </a:rPr>
              <a:t>Hall Effect #2</a:t>
            </a:r>
          </a:p>
        </p:txBody>
      </p:sp>
      <p:sp>
        <p:nvSpPr>
          <p:cNvPr id="47" name="Hexagon 46">
            <a:extLst>
              <a:ext uri="{FF2B5EF4-FFF2-40B4-BE49-F238E27FC236}">
                <a16:creationId xmlns:a16="http://schemas.microsoft.com/office/drawing/2014/main" id="{A2FFCB4C-DB6B-4AEF-AC33-7799DE7FB25A}"/>
              </a:ext>
            </a:extLst>
          </p:cNvPr>
          <p:cNvSpPr/>
          <p:nvPr/>
        </p:nvSpPr>
        <p:spPr>
          <a:xfrm>
            <a:off x="4227279" y="3000540"/>
            <a:ext cx="616592" cy="401870"/>
          </a:xfrm>
          <a:prstGeom prst="hexagon">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sz="675" dirty="0">
                <a:solidFill>
                  <a:srgbClr val="FFFF00"/>
                </a:solidFill>
                <a:latin typeface="Calibri" panose="020F0502020204030204"/>
              </a:rPr>
              <a:t>Hall Effect #3</a:t>
            </a:r>
          </a:p>
        </p:txBody>
      </p:sp>
      <p:sp>
        <p:nvSpPr>
          <p:cNvPr id="49" name="Plaque 48">
            <a:extLst>
              <a:ext uri="{FF2B5EF4-FFF2-40B4-BE49-F238E27FC236}">
                <a16:creationId xmlns:a16="http://schemas.microsoft.com/office/drawing/2014/main" id="{4F938F56-A3C1-4FB5-BAF6-6F5FFE75E4C4}"/>
              </a:ext>
            </a:extLst>
          </p:cNvPr>
          <p:cNvSpPr/>
          <p:nvPr/>
        </p:nvSpPr>
        <p:spPr>
          <a:xfrm>
            <a:off x="2635972" y="3939163"/>
            <a:ext cx="3573365" cy="188753"/>
          </a:xfrm>
          <a:prstGeom prst="plaque">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latin typeface="Calibri" panose="020F0502020204030204"/>
            </a:endParaRPr>
          </a:p>
        </p:txBody>
      </p:sp>
      <p:sp>
        <p:nvSpPr>
          <p:cNvPr id="50" name="Flowchart: Direct Access Storage 49">
            <a:extLst>
              <a:ext uri="{FF2B5EF4-FFF2-40B4-BE49-F238E27FC236}">
                <a16:creationId xmlns:a16="http://schemas.microsoft.com/office/drawing/2014/main" id="{10BF398F-748E-4CD3-BAB3-3A86C117B301}"/>
              </a:ext>
            </a:extLst>
          </p:cNvPr>
          <p:cNvSpPr/>
          <p:nvPr/>
        </p:nvSpPr>
        <p:spPr>
          <a:xfrm>
            <a:off x="2601195" y="3989497"/>
            <a:ext cx="104331" cy="88084"/>
          </a:xfrm>
          <a:prstGeom prst="flowChartMagneticDrum">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latin typeface="Calibri" panose="020F0502020204030204"/>
            </a:endParaRPr>
          </a:p>
        </p:txBody>
      </p:sp>
      <p:sp>
        <p:nvSpPr>
          <p:cNvPr id="51" name="Flowchart: Direct Access Storage 50">
            <a:extLst>
              <a:ext uri="{FF2B5EF4-FFF2-40B4-BE49-F238E27FC236}">
                <a16:creationId xmlns:a16="http://schemas.microsoft.com/office/drawing/2014/main" id="{09A93CC7-6A6D-40F6-9530-485044735E9D}"/>
              </a:ext>
            </a:extLst>
          </p:cNvPr>
          <p:cNvSpPr/>
          <p:nvPr/>
        </p:nvSpPr>
        <p:spPr>
          <a:xfrm>
            <a:off x="6139784" y="3989497"/>
            <a:ext cx="104331" cy="88084"/>
          </a:xfrm>
          <a:prstGeom prst="flowChartMagneticDrum">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latin typeface="Calibri" panose="020F0502020204030204"/>
            </a:endParaRPr>
          </a:p>
        </p:txBody>
      </p:sp>
      <p:sp>
        <p:nvSpPr>
          <p:cNvPr id="48" name="Cylinder 47">
            <a:extLst>
              <a:ext uri="{FF2B5EF4-FFF2-40B4-BE49-F238E27FC236}">
                <a16:creationId xmlns:a16="http://schemas.microsoft.com/office/drawing/2014/main" id="{E0FF4E16-5280-48A6-B9C0-4D3BF34EB7A4}"/>
              </a:ext>
            </a:extLst>
          </p:cNvPr>
          <p:cNvSpPr/>
          <p:nvPr/>
        </p:nvSpPr>
        <p:spPr>
          <a:xfrm>
            <a:off x="2603036" y="3748868"/>
            <a:ext cx="3642920" cy="493149"/>
          </a:xfrm>
          <a:prstGeom prst="can">
            <a:avLst/>
          </a:prstGeom>
          <a:solidFill>
            <a:schemeClr val="accent1">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sz="1350" dirty="0">
                <a:solidFill>
                  <a:prstClr val="white"/>
                </a:solidFill>
                <a:latin typeface="Calibri" panose="020F0502020204030204"/>
              </a:rPr>
              <a:t>Turntable</a:t>
            </a:r>
          </a:p>
        </p:txBody>
      </p:sp>
      <p:grpSp>
        <p:nvGrpSpPr>
          <p:cNvPr id="24" name="Group 23">
            <a:extLst>
              <a:ext uri="{FF2B5EF4-FFF2-40B4-BE49-F238E27FC236}">
                <a16:creationId xmlns:a16="http://schemas.microsoft.com/office/drawing/2014/main" id="{6DB5E25A-C5C3-4A0F-BF00-651609407C44}"/>
              </a:ext>
            </a:extLst>
          </p:cNvPr>
          <p:cNvGrpSpPr/>
          <p:nvPr/>
        </p:nvGrpSpPr>
        <p:grpSpPr>
          <a:xfrm>
            <a:off x="653985" y="695502"/>
            <a:ext cx="1862456" cy="2191644"/>
            <a:chOff x="653985" y="695502"/>
            <a:chExt cx="1862456" cy="2191644"/>
          </a:xfrm>
        </p:grpSpPr>
        <p:grpSp>
          <p:nvGrpSpPr>
            <p:cNvPr id="14" name="Group 13">
              <a:extLst>
                <a:ext uri="{FF2B5EF4-FFF2-40B4-BE49-F238E27FC236}">
                  <a16:creationId xmlns:a16="http://schemas.microsoft.com/office/drawing/2014/main" id="{F776EAFC-DC99-4B2F-A07A-375E5C576EAC}"/>
                </a:ext>
              </a:extLst>
            </p:cNvPr>
            <p:cNvGrpSpPr/>
            <p:nvPr/>
          </p:nvGrpSpPr>
          <p:grpSpPr>
            <a:xfrm>
              <a:off x="690849" y="704214"/>
              <a:ext cx="1135660" cy="2095483"/>
              <a:chOff x="411061" y="2533475"/>
              <a:chExt cx="1258348" cy="2197916"/>
            </a:xfrm>
          </p:grpSpPr>
          <p:sp>
            <p:nvSpPr>
              <p:cNvPr id="13" name="Rectangle 12">
                <a:extLst>
                  <a:ext uri="{FF2B5EF4-FFF2-40B4-BE49-F238E27FC236}">
                    <a16:creationId xmlns:a16="http://schemas.microsoft.com/office/drawing/2014/main" id="{F9CF18D4-CD84-4AEE-B4D1-5FD2BA283612}"/>
                  </a:ext>
                </a:extLst>
              </p:cNvPr>
              <p:cNvSpPr/>
              <p:nvPr/>
            </p:nvSpPr>
            <p:spPr>
              <a:xfrm>
                <a:off x="411061" y="2533475"/>
                <a:ext cx="1258348" cy="2197916"/>
              </a:xfrm>
              <a:prstGeom prst="rect">
                <a:avLst/>
              </a:prstGeom>
              <a:solidFill>
                <a:srgbClr val="F0464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latin typeface="Calibri" panose="020F0502020204030204"/>
                </a:endParaRPr>
              </a:p>
            </p:txBody>
          </p:sp>
          <p:sp>
            <p:nvSpPr>
              <p:cNvPr id="8" name="Flowchart: Or 7">
                <a:extLst>
                  <a:ext uri="{FF2B5EF4-FFF2-40B4-BE49-F238E27FC236}">
                    <a16:creationId xmlns:a16="http://schemas.microsoft.com/office/drawing/2014/main" id="{0C17D7B1-8422-454A-BFAF-4F86BEA2CBCD}"/>
                  </a:ext>
                </a:extLst>
              </p:cNvPr>
              <p:cNvSpPr/>
              <p:nvPr/>
            </p:nvSpPr>
            <p:spPr>
              <a:xfrm>
                <a:off x="838200" y="2759978"/>
                <a:ext cx="369815" cy="335560"/>
              </a:xfrm>
              <a:prstGeom prst="flowChartOr">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defTabSz="685800"/>
                <a:endParaRPr lang="en-US" sz="1350">
                  <a:solidFill>
                    <a:prstClr val="white"/>
                  </a:solidFill>
                  <a:latin typeface="Calibri" panose="020F0502020204030204"/>
                </a:endParaRPr>
              </a:p>
            </p:txBody>
          </p:sp>
          <p:sp>
            <p:nvSpPr>
              <p:cNvPr id="9" name="Flowchart: Or 8">
                <a:extLst>
                  <a:ext uri="{FF2B5EF4-FFF2-40B4-BE49-F238E27FC236}">
                    <a16:creationId xmlns:a16="http://schemas.microsoft.com/office/drawing/2014/main" id="{7F17087D-245C-4BF0-B61C-49C783ED0F0E}"/>
                  </a:ext>
                </a:extLst>
              </p:cNvPr>
              <p:cNvSpPr/>
              <p:nvPr/>
            </p:nvSpPr>
            <p:spPr>
              <a:xfrm>
                <a:off x="838200" y="3442283"/>
                <a:ext cx="369815" cy="335560"/>
              </a:xfrm>
              <a:prstGeom prst="flowChartOr">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defTabSz="685800"/>
                <a:endParaRPr lang="en-US" sz="1350">
                  <a:solidFill>
                    <a:prstClr val="white"/>
                  </a:solidFill>
                  <a:latin typeface="Calibri" panose="020F0502020204030204"/>
                </a:endParaRPr>
              </a:p>
            </p:txBody>
          </p:sp>
          <p:sp>
            <p:nvSpPr>
              <p:cNvPr id="10" name="Flowchart: Or 9">
                <a:extLst>
                  <a:ext uri="{FF2B5EF4-FFF2-40B4-BE49-F238E27FC236}">
                    <a16:creationId xmlns:a16="http://schemas.microsoft.com/office/drawing/2014/main" id="{752B3011-7ACE-454C-B516-F5F9CFA0F02F}"/>
                  </a:ext>
                </a:extLst>
              </p:cNvPr>
              <p:cNvSpPr/>
              <p:nvPr/>
            </p:nvSpPr>
            <p:spPr>
              <a:xfrm>
                <a:off x="838200" y="4228051"/>
                <a:ext cx="369815" cy="335560"/>
              </a:xfrm>
              <a:prstGeom prst="flowChartOr">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defTabSz="685800"/>
                <a:endParaRPr lang="en-US" sz="1350">
                  <a:solidFill>
                    <a:prstClr val="white"/>
                  </a:solidFill>
                  <a:latin typeface="Calibri" panose="020F0502020204030204"/>
                </a:endParaRPr>
              </a:p>
            </p:txBody>
          </p:sp>
          <p:sp>
            <p:nvSpPr>
              <p:cNvPr id="11" name="Flowchart: Or 10">
                <a:extLst>
                  <a:ext uri="{FF2B5EF4-FFF2-40B4-BE49-F238E27FC236}">
                    <a16:creationId xmlns:a16="http://schemas.microsoft.com/office/drawing/2014/main" id="{5C9C05EC-BC1F-4715-814A-014143E56161}"/>
                  </a:ext>
                </a:extLst>
              </p:cNvPr>
              <p:cNvSpPr/>
              <p:nvPr/>
            </p:nvSpPr>
            <p:spPr>
              <a:xfrm>
                <a:off x="1132515" y="3835167"/>
                <a:ext cx="369815" cy="335560"/>
              </a:xfrm>
              <a:prstGeom prst="flowChartOr">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defTabSz="685800"/>
                <a:endParaRPr lang="en-US" sz="1350">
                  <a:solidFill>
                    <a:prstClr val="white"/>
                  </a:solidFill>
                  <a:latin typeface="Calibri" panose="020F0502020204030204"/>
                </a:endParaRPr>
              </a:p>
            </p:txBody>
          </p:sp>
          <p:sp>
            <p:nvSpPr>
              <p:cNvPr id="12" name="Flowchart: Or 11">
                <a:extLst>
                  <a:ext uri="{FF2B5EF4-FFF2-40B4-BE49-F238E27FC236}">
                    <a16:creationId xmlns:a16="http://schemas.microsoft.com/office/drawing/2014/main" id="{D3D3FC56-E5CE-4A06-B31C-421AB2B99171}"/>
                  </a:ext>
                </a:extLst>
              </p:cNvPr>
              <p:cNvSpPr/>
              <p:nvPr/>
            </p:nvSpPr>
            <p:spPr>
              <a:xfrm>
                <a:off x="562761" y="3835167"/>
                <a:ext cx="369815" cy="335560"/>
              </a:xfrm>
              <a:prstGeom prst="flowChartOr">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defTabSz="685800"/>
                <a:endParaRPr lang="en-US" sz="1350">
                  <a:solidFill>
                    <a:prstClr val="white"/>
                  </a:solidFill>
                  <a:latin typeface="Calibri" panose="020F0502020204030204"/>
                </a:endParaRPr>
              </a:p>
            </p:txBody>
          </p:sp>
        </p:grpSp>
        <p:sp>
          <p:nvSpPr>
            <p:cNvPr id="3" name="TextBox 2">
              <a:extLst>
                <a:ext uri="{FF2B5EF4-FFF2-40B4-BE49-F238E27FC236}">
                  <a16:creationId xmlns:a16="http://schemas.microsoft.com/office/drawing/2014/main" id="{4BF16606-6F0C-4414-B254-1D9C1A641202}"/>
                </a:ext>
              </a:extLst>
            </p:cNvPr>
            <p:cNvSpPr txBox="1"/>
            <p:nvPr/>
          </p:nvSpPr>
          <p:spPr>
            <a:xfrm>
              <a:off x="988068" y="695502"/>
              <a:ext cx="515923" cy="300082"/>
            </a:xfrm>
            <a:prstGeom prst="rect">
              <a:avLst/>
            </a:prstGeom>
            <a:noFill/>
          </p:spPr>
          <p:txBody>
            <a:bodyPr wrap="square" rtlCol="0">
              <a:spAutoFit/>
            </a:bodyPr>
            <a:lstStyle/>
            <a:p>
              <a:pPr defTabSz="685800"/>
              <a:r>
                <a:rPr lang="en-US" sz="1350" dirty="0">
                  <a:solidFill>
                    <a:prstClr val="black"/>
                  </a:solidFill>
                  <a:latin typeface="Calibri" panose="020F0502020204030204"/>
                </a:rPr>
                <a:t>Stop</a:t>
              </a:r>
            </a:p>
          </p:txBody>
        </p:sp>
        <p:sp>
          <p:nvSpPr>
            <p:cNvPr id="32" name="TextBox 31">
              <a:extLst>
                <a:ext uri="{FF2B5EF4-FFF2-40B4-BE49-F238E27FC236}">
                  <a16:creationId xmlns:a16="http://schemas.microsoft.com/office/drawing/2014/main" id="{24DFAA2A-5335-4032-B499-273DE31ECE10}"/>
                </a:ext>
              </a:extLst>
            </p:cNvPr>
            <p:cNvSpPr txBox="1"/>
            <p:nvPr/>
          </p:nvSpPr>
          <p:spPr>
            <a:xfrm>
              <a:off x="953870" y="1332945"/>
              <a:ext cx="751803" cy="300082"/>
            </a:xfrm>
            <a:prstGeom prst="rect">
              <a:avLst/>
            </a:prstGeom>
            <a:noFill/>
          </p:spPr>
          <p:txBody>
            <a:bodyPr wrap="square" rtlCol="0">
              <a:spAutoFit/>
            </a:bodyPr>
            <a:lstStyle/>
            <a:p>
              <a:pPr defTabSz="685800"/>
              <a:r>
                <a:rPr lang="en-US" sz="1350" dirty="0">
                  <a:solidFill>
                    <a:prstClr val="black"/>
                  </a:solidFill>
                  <a:latin typeface="Calibri" panose="020F0502020204030204"/>
                </a:rPr>
                <a:t>Home</a:t>
              </a:r>
            </a:p>
          </p:txBody>
        </p:sp>
        <p:sp>
          <p:nvSpPr>
            <p:cNvPr id="33" name="TextBox 32">
              <a:extLst>
                <a:ext uri="{FF2B5EF4-FFF2-40B4-BE49-F238E27FC236}">
                  <a16:creationId xmlns:a16="http://schemas.microsoft.com/office/drawing/2014/main" id="{6030186C-7698-42C2-B614-10D39E471059}"/>
                </a:ext>
              </a:extLst>
            </p:cNvPr>
            <p:cNvSpPr txBox="1"/>
            <p:nvPr/>
          </p:nvSpPr>
          <p:spPr>
            <a:xfrm>
              <a:off x="653985" y="2176603"/>
              <a:ext cx="433924" cy="300082"/>
            </a:xfrm>
            <a:prstGeom prst="rect">
              <a:avLst/>
            </a:prstGeom>
            <a:noFill/>
          </p:spPr>
          <p:txBody>
            <a:bodyPr wrap="square" rtlCol="0">
              <a:spAutoFit/>
            </a:bodyPr>
            <a:lstStyle/>
            <a:p>
              <a:pPr defTabSz="685800"/>
              <a:r>
                <a:rPr lang="en-US" sz="1350" dirty="0">
                  <a:solidFill>
                    <a:prstClr val="black"/>
                  </a:solidFill>
                  <a:latin typeface="Calibri" panose="020F0502020204030204"/>
                </a:rPr>
                <a:t>CW</a:t>
              </a:r>
            </a:p>
          </p:txBody>
        </p:sp>
        <p:sp>
          <p:nvSpPr>
            <p:cNvPr id="34" name="TextBox 33">
              <a:extLst>
                <a:ext uri="{FF2B5EF4-FFF2-40B4-BE49-F238E27FC236}">
                  <a16:creationId xmlns:a16="http://schemas.microsoft.com/office/drawing/2014/main" id="{EDF372EF-8569-4D17-A381-D55C6DDBC4D3}"/>
                </a:ext>
              </a:extLst>
            </p:cNvPr>
            <p:cNvSpPr txBox="1"/>
            <p:nvPr/>
          </p:nvSpPr>
          <p:spPr>
            <a:xfrm>
              <a:off x="1405110" y="1730952"/>
              <a:ext cx="627923" cy="300082"/>
            </a:xfrm>
            <a:prstGeom prst="rect">
              <a:avLst/>
            </a:prstGeom>
            <a:noFill/>
          </p:spPr>
          <p:txBody>
            <a:bodyPr wrap="square" rtlCol="0">
              <a:spAutoFit/>
            </a:bodyPr>
            <a:lstStyle/>
            <a:p>
              <a:pPr defTabSz="685800"/>
              <a:r>
                <a:rPr lang="en-US" sz="1350" dirty="0">
                  <a:solidFill>
                    <a:prstClr val="black"/>
                  </a:solidFill>
                  <a:latin typeface="Calibri" panose="020F0502020204030204"/>
                </a:rPr>
                <a:t>CCW</a:t>
              </a:r>
            </a:p>
          </p:txBody>
        </p:sp>
        <p:sp>
          <p:nvSpPr>
            <p:cNvPr id="35" name="TextBox 34">
              <a:extLst>
                <a:ext uri="{FF2B5EF4-FFF2-40B4-BE49-F238E27FC236}">
                  <a16:creationId xmlns:a16="http://schemas.microsoft.com/office/drawing/2014/main" id="{734365DE-C882-4410-8E45-4EBBD2F31FA6}"/>
                </a:ext>
              </a:extLst>
            </p:cNvPr>
            <p:cNvSpPr txBox="1"/>
            <p:nvPr/>
          </p:nvSpPr>
          <p:spPr>
            <a:xfrm>
              <a:off x="1022369" y="2587064"/>
              <a:ext cx="520318" cy="300082"/>
            </a:xfrm>
            <a:prstGeom prst="rect">
              <a:avLst/>
            </a:prstGeom>
            <a:noFill/>
          </p:spPr>
          <p:txBody>
            <a:bodyPr wrap="square" rtlCol="0">
              <a:spAutoFit/>
            </a:bodyPr>
            <a:lstStyle/>
            <a:p>
              <a:pPr defTabSz="685800"/>
              <a:r>
                <a:rPr lang="en-US" sz="1350" dirty="0">
                  <a:solidFill>
                    <a:prstClr val="black"/>
                  </a:solidFill>
                  <a:latin typeface="Calibri" panose="020F0502020204030204"/>
                </a:rPr>
                <a:t>FLIP</a:t>
              </a:r>
            </a:p>
          </p:txBody>
        </p:sp>
        <p:cxnSp>
          <p:nvCxnSpPr>
            <p:cNvPr id="55" name="Straight Arrow Connector 54">
              <a:extLst>
                <a:ext uri="{FF2B5EF4-FFF2-40B4-BE49-F238E27FC236}">
                  <a16:creationId xmlns:a16="http://schemas.microsoft.com/office/drawing/2014/main" id="{D36EF05B-435C-4F5A-8A14-5FF21B618C86}"/>
                </a:ext>
              </a:extLst>
            </p:cNvPr>
            <p:cNvCxnSpPr/>
            <p:nvPr/>
          </p:nvCxnSpPr>
          <p:spPr>
            <a:xfrm>
              <a:off x="1826508" y="2176602"/>
              <a:ext cx="511954" cy="0"/>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sp>
          <p:nvSpPr>
            <p:cNvPr id="56" name="TextBox 55">
              <a:extLst>
                <a:ext uri="{FF2B5EF4-FFF2-40B4-BE49-F238E27FC236}">
                  <a16:creationId xmlns:a16="http://schemas.microsoft.com/office/drawing/2014/main" id="{B87AD743-4654-4CE3-A324-C1613122B8DA}"/>
                </a:ext>
              </a:extLst>
            </p:cNvPr>
            <p:cNvSpPr txBox="1"/>
            <p:nvPr/>
          </p:nvSpPr>
          <p:spPr>
            <a:xfrm>
              <a:off x="2155276" y="1974241"/>
              <a:ext cx="361165" cy="207749"/>
            </a:xfrm>
            <a:prstGeom prst="rect">
              <a:avLst/>
            </a:prstGeom>
            <a:noFill/>
          </p:spPr>
          <p:txBody>
            <a:bodyPr wrap="square" rtlCol="0">
              <a:spAutoFit/>
            </a:bodyPr>
            <a:lstStyle/>
            <a:p>
              <a:pPr defTabSz="685800"/>
              <a:r>
                <a:rPr lang="en-US" sz="750" dirty="0">
                  <a:solidFill>
                    <a:srgbClr val="FF0000"/>
                  </a:solidFill>
                  <a:latin typeface="Calibri" panose="020F0502020204030204"/>
                </a:rPr>
                <a:t>AI</a:t>
              </a:r>
            </a:p>
          </p:txBody>
        </p:sp>
      </p:grpSp>
      <p:sp>
        <p:nvSpPr>
          <p:cNvPr id="57" name="TextBox 56">
            <a:extLst>
              <a:ext uri="{FF2B5EF4-FFF2-40B4-BE49-F238E27FC236}">
                <a16:creationId xmlns:a16="http://schemas.microsoft.com/office/drawing/2014/main" id="{D616BCA4-AF57-43A7-8198-17213727E9F1}"/>
              </a:ext>
            </a:extLst>
          </p:cNvPr>
          <p:cNvSpPr txBox="1"/>
          <p:nvPr/>
        </p:nvSpPr>
        <p:spPr>
          <a:xfrm>
            <a:off x="4904348" y="1491345"/>
            <a:ext cx="361165" cy="207749"/>
          </a:xfrm>
          <a:prstGeom prst="rect">
            <a:avLst/>
          </a:prstGeom>
          <a:noFill/>
        </p:spPr>
        <p:txBody>
          <a:bodyPr wrap="square" rtlCol="0">
            <a:spAutoFit/>
          </a:bodyPr>
          <a:lstStyle/>
          <a:p>
            <a:pPr defTabSz="685800"/>
            <a:r>
              <a:rPr lang="en-US" sz="750" dirty="0">
                <a:solidFill>
                  <a:srgbClr val="FF0000"/>
                </a:solidFill>
                <a:latin typeface="Calibri" panose="020F0502020204030204"/>
              </a:rPr>
              <a:t>AI</a:t>
            </a:r>
          </a:p>
        </p:txBody>
      </p:sp>
      <p:cxnSp>
        <p:nvCxnSpPr>
          <p:cNvPr id="58" name="Straight Arrow Connector 57">
            <a:extLst>
              <a:ext uri="{FF2B5EF4-FFF2-40B4-BE49-F238E27FC236}">
                <a16:creationId xmlns:a16="http://schemas.microsoft.com/office/drawing/2014/main" id="{79EBE892-B8F4-4F97-828D-01F167DBEFE7}"/>
              </a:ext>
            </a:extLst>
          </p:cNvPr>
          <p:cNvCxnSpPr>
            <a:cxnSpLocks/>
            <a:stCxn id="17" idx="2"/>
          </p:cNvCxnSpPr>
          <p:nvPr/>
        </p:nvCxnSpPr>
        <p:spPr>
          <a:xfrm flipH="1">
            <a:off x="4883003" y="1394891"/>
            <a:ext cx="1" cy="357064"/>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86A72FAF-1ABF-4678-9AF4-503499C78D44}"/>
              </a:ext>
            </a:extLst>
          </p:cNvPr>
          <p:cNvGrpSpPr/>
          <p:nvPr/>
        </p:nvGrpSpPr>
        <p:grpSpPr>
          <a:xfrm>
            <a:off x="2338462" y="691318"/>
            <a:ext cx="1490030" cy="1021772"/>
            <a:chOff x="2338462" y="691318"/>
            <a:chExt cx="1490030" cy="1021772"/>
          </a:xfrm>
        </p:grpSpPr>
        <p:sp>
          <p:nvSpPr>
            <p:cNvPr id="4" name="Rectangle: Rounded Corners 3">
              <a:extLst>
                <a:ext uri="{FF2B5EF4-FFF2-40B4-BE49-F238E27FC236}">
                  <a16:creationId xmlns:a16="http://schemas.microsoft.com/office/drawing/2014/main" id="{5F433DCB-0F01-4591-87F2-39D256C74C78}"/>
                </a:ext>
              </a:extLst>
            </p:cNvPr>
            <p:cNvSpPr/>
            <p:nvPr/>
          </p:nvSpPr>
          <p:spPr>
            <a:xfrm>
              <a:off x="2338462" y="691318"/>
              <a:ext cx="1490030" cy="57360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sz="1350" dirty="0">
                  <a:solidFill>
                    <a:prstClr val="black"/>
                  </a:solidFill>
                  <a:latin typeface="Calibri" panose="020F0502020204030204"/>
                </a:rPr>
                <a:t>LCD</a:t>
              </a:r>
            </a:p>
          </p:txBody>
        </p:sp>
        <p:cxnSp>
          <p:nvCxnSpPr>
            <p:cNvPr id="61" name="Straight Arrow Connector 60">
              <a:extLst>
                <a:ext uri="{FF2B5EF4-FFF2-40B4-BE49-F238E27FC236}">
                  <a16:creationId xmlns:a16="http://schemas.microsoft.com/office/drawing/2014/main" id="{FF9EC07D-18C2-4B99-BF2A-F3CEB948BB62}"/>
                </a:ext>
              </a:extLst>
            </p:cNvPr>
            <p:cNvCxnSpPr>
              <a:cxnSpLocks/>
              <a:endCxn id="4" idx="2"/>
            </p:cNvCxnSpPr>
            <p:nvPr/>
          </p:nvCxnSpPr>
          <p:spPr>
            <a:xfrm flipV="1">
              <a:off x="3083477" y="1264918"/>
              <a:ext cx="1" cy="448172"/>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BAB7757C-1EA7-4DD0-9509-0D7D5FE0B353}"/>
                </a:ext>
              </a:extLst>
            </p:cNvPr>
            <p:cNvSpPr txBox="1"/>
            <p:nvPr/>
          </p:nvSpPr>
          <p:spPr>
            <a:xfrm>
              <a:off x="3083477" y="1440387"/>
              <a:ext cx="361165" cy="207749"/>
            </a:xfrm>
            <a:prstGeom prst="rect">
              <a:avLst/>
            </a:prstGeom>
            <a:noFill/>
          </p:spPr>
          <p:txBody>
            <a:bodyPr wrap="square" rtlCol="0">
              <a:spAutoFit/>
            </a:bodyPr>
            <a:lstStyle/>
            <a:p>
              <a:pPr defTabSz="685800"/>
              <a:r>
                <a:rPr lang="en-US" sz="750" dirty="0">
                  <a:solidFill>
                    <a:srgbClr val="FF0000"/>
                  </a:solidFill>
                  <a:latin typeface="Calibri" panose="020F0502020204030204"/>
                </a:rPr>
                <a:t>I2C</a:t>
              </a:r>
            </a:p>
          </p:txBody>
        </p:sp>
      </p:grpSp>
      <p:grpSp>
        <p:nvGrpSpPr>
          <p:cNvPr id="21" name="Group 20">
            <a:extLst>
              <a:ext uri="{FF2B5EF4-FFF2-40B4-BE49-F238E27FC236}">
                <a16:creationId xmlns:a16="http://schemas.microsoft.com/office/drawing/2014/main" id="{00F08BE0-D7AF-4723-BFF3-4A678F8B783E}"/>
              </a:ext>
            </a:extLst>
          </p:cNvPr>
          <p:cNvGrpSpPr/>
          <p:nvPr/>
        </p:nvGrpSpPr>
        <p:grpSpPr>
          <a:xfrm>
            <a:off x="2338461" y="1753842"/>
            <a:ext cx="3627710" cy="1001437"/>
            <a:chOff x="2338461" y="1753842"/>
            <a:chExt cx="3627710" cy="1001437"/>
          </a:xfrm>
        </p:grpSpPr>
        <p:sp>
          <p:nvSpPr>
            <p:cNvPr id="31" name="Rectangle 30">
              <a:extLst>
                <a:ext uri="{FF2B5EF4-FFF2-40B4-BE49-F238E27FC236}">
                  <a16:creationId xmlns:a16="http://schemas.microsoft.com/office/drawing/2014/main" id="{48011479-D181-48A6-9690-3DA985A1A464}"/>
                </a:ext>
              </a:extLst>
            </p:cNvPr>
            <p:cNvSpPr/>
            <p:nvPr/>
          </p:nvSpPr>
          <p:spPr>
            <a:xfrm>
              <a:off x="2338461" y="1753842"/>
              <a:ext cx="2752577" cy="1001437"/>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sz="1350" dirty="0">
                  <a:solidFill>
                    <a:prstClr val="white"/>
                  </a:solidFill>
                  <a:latin typeface="Calibri" panose="020F0502020204030204"/>
                </a:rPr>
                <a:t>Arduino NANO R3</a:t>
              </a:r>
            </a:p>
            <a:p>
              <a:pPr algn="ctr" defTabSz="685800"/>
              <a:r>
                <a:rPr lang="en-US" sz="1350" dirty="0">
                  <a:solidFill>
                    <a:prstClr val="white"/>
                  </a:solidFill>
                  <a:latin typeface="Calibri" panose="020F0502020204030204"/>
                </a:rPr>
                <a:t>On a Shield</a:t>
              </a:r>
            </a:p>
          </p:txBody>
        </p:sp>
        <p:cxnSp>
          <p:nvCxnSpPr>
            <p:cNvPr id="66" name="Straight Arrow Connector 65">
              <a:extLst>
                <a:ext uri="{FF2B5EF4-FFF2-40B4-BE49-F238E27FC236}">
                  <a16:creationId xmlns:a16="http://schemas.microsoft.com/office/drawing/2014/main" id="{BAB49CB1-DBAC-44EE-BDCF-156CA03EA5CB}"/>
                </a:ext>
              </a:extLst>
            </p:cNvPr>
            <p:cNvCxnSpPr>
              <a:cxnSpLocks/>
              <a:stCxn id="31" idx="3"/>
              <a:endCxn id="43" idx="1"/>
            </p:cNvCxnSpPr>
            <p:nvPr/>
          </p:nvCxnSpPr>
          <p:spPr>
            <a:xfrm flipV="1">
              <a:off x="5091039" y="2252673"/>
              <a:ext cx="875132" cy="1887"/>
            </a:xfrm>
            <a:prstGeom prst="straightConnector1">
              <a:avLst/>
            </a:prstGeom>
            <a:ln w="41275">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9" name="TextBox 68">
              <a:extLst>
                <a:ext uri="{FF2B5EF4-FFF2-40B4-BE49-F238E27FC236}">
                  <a16:creationId xmlns:a16="http://schemas.microsoft.com/office/drawing/2014/main" id="{D4C9D9FE-3669-45BB-8A7A-46DAF9CA9A34}"/>
                </a:ext>
              </a:extLst>
            </p:cNvPr>
            <p:cNvSpPr txBox="1"/>
            <p:nvPr/>
          </p:nvSpPr>
          <p:spPr>
            <a:xfrm>
              <a:off x="5091038" y="2280459"/>
              <a:ext cx="511954" cy="207749"/>
            </a:xfrm>
            <a:prstGeom prst="rect">
              <a:avLst/>
            </a:prstGeom>
            <a:solidFill>
              <a:schemeClr val="accent6">
                <a:lumMod val="60000"/>
                <a:lumOff val="40000"/>
              </a:schemeClr>
            </a:solidFill>
          </p:spPr>
          <p:txBody>
            <a:bodyPr wrap="square" rtlCol="0">
              <a:spAutoFit/>
            </a:bodyPr>
            <a:lstStyle/>
            <a:p>
              <a:pPr defTabSz="685800"/>
              <a:r>
                <a:rPr lang="en-US" sz="750" dirty="0">
                  <a:solidFill>
                    <a:srgbClr val="FF0000"/>
                  </a:solidFill>
                  <a:latin typeface="Calibri" panose="020F0502020204030204"/>
                </a:rPr>
                <a:t>DO x 4</a:t>
              </a:r>
            </a:p>
          </p:txBody>
        </p:sp>
      </p:grpSp>
      <p:sp>
        <p:nvSpPr>
          <p:cNvPr id="70" name="TextBox 69">
            <a:extLst>
              <a:ext uri="{FF2B5EF4-FFF2-40B4-BE49-F238E27FC236}">
                <a16:creationId xmlns:a16="http://schemas.microsoft.com/office/drawing/2014/main" id="{9EE4B48A-739F-4271-96F2-010CE4F69854}"/>
              </a:ext>
            </a:extLst>
          </p:cNvPr>
          <p:cNvSpPr txBox="1"/>
          <p:nvPr/>
        </p:nvSpPr>
        <p:spPr>
          <a:xfrm>
            <a:off x="1885221" y="2864063"/>
            <a:ext cx="428303" cy="323165"/>
          </a:xfrm>
          <a:prstGeom prst="rect">
            <a:avLst/>
          </a:prstGeom>
          <a:noFill/>
        </p:spPr>
        <p:txBody>
          <a:bodyPr wrap="square" rtlCol="0">
            <a:spAutoFit/>
          </a:bodyPr>
          <a:lstStyle/>
          <a:p>
            <a:pPr defTabSz="685800"/>
            <a:r>
              <a:rPr lang="en-US" sz="750" dirty="0">
                <a:solidFill>
                  <a:srgbClr val="FF0000"/>
                </a:solidFill>
                <a:latin typeface="Calibri" panose="020F0502020204030204"/>
              </a:rPr>
              <a:t>DO x 3</a:t>
            </a:r>
          </a:p>
        </p:txBody>
      </p:sp>
      <p:grpSp>
        <p:nvGrpSpPr>
          <p:cNvPr id="22" name="Group 21">
            <a:extLst>
              <a:ext uri="{FF2B5EF4-FFF2-40B4-BE49-F238E27FC236}">
                <a16:creationId xmlns:a16="http://schemas.microsoft.com/office/drawing/2014/main" id="{08F419BC-9516-4607-BE1F-CC6D6F6F6A78}"/>
              </a:ext>
            </a:extLst>
          </p:cNvPr>
          <p:cNvGrpSpPr/>
          <p:nvPr/>
        </p:nvGrpSpPr>
        <p:grpSpPr>
          <a:xfrm>
            <a:off x="953871" y="2765737"/>
            <a:ext cx="1501121" cy="1484329"/>
            <a:chOff x="953871" y="2765737"/>
            <a:chExt cx="1501121" cy="1484329"/>
          </a:xfrm>
        </p:grpSpPr>
        <p:grpSp>
          <p:nvGrpSpPr>
            <p:cNvPr id="28" name="Group 27">
              <a:extLst>
                <a:ext uri="{FF2B5EF4-FFF2-40B4-BE49-F238E27FC236}">
                  <a16:creationId xmlns:a16="http://schemas.microsoft.com/office/drawing/2014/main" id="{D3B5281C-8C9F-40B6-B7B4-40DD55F9ABE8}"/>
                </a:ext>
              </a:extLst>
            </p:cNvPr>
            <p:cNvGrpSpPr/>
            <p:nvPr/>
          </p:nvGrpSpPr>
          <p:grpSpPr>
            <a:xfrm>
              <a:off x="1751868" y="3834483"/>
              <a:ext cx="476492" cy="415583"/>
              <a:chOff x="3085334" y="1090569"/>
              <a:chExt cx="1293463" cy="1109223"/>
            </a:xfrm>
          </p:grpSpPr>
          <p:sp>
            <p:nvSpPr>
              <p:cNvPr id="29" name="Star: 7 Points 28">
                <a:extLst>
                  <a:ext uri="{FF2B5EF4-FFF2-40B4-BE49-F238E27FC236}">
                    <a16:creationId xmlns:a16="http://schemas.microsoft.com/office/drawing/2014/main" id="{7FAD9C33-7459-46E2-B27D-026C1DE017B4}"/>
                  </a:ext>
                </a:extLst>
              </p:cNvPr>
              <p:cNvSpPr/>
              <p:nvPr/>
            </p:nvSpPr>
            <p:spPr>
              <a:xfrm>
                <a:off x="3206414" y="1090569"/>
                <a:ext cx="573738" cy="574442"/>
              </a:xfrm>
              <a:prstGeom prst="star7">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dirty="0">
                  <a:solidFill>
                    <a:prstClr val="white"/>
                  </a:solidFill>
                  <a:latin typeface="Calibri" panose="020F0502020204030204"/>
                </a:endParaRPr>
              </a:p>
            </p:txBody>
          </p:sp>
          <p:sp>
            <p:nvSpPr>
              <p:cNvPr id="30" name="TextBox 29">
                <a:extLst>
                  <a:ext uri="{FF2B5EF4-FFF2-40B4-BE49-F238E27FC236}">
                    <a16:creationId xmlns:a16="http://schemas.microsoft.com/office/drawing/2014/main" id="{96218120-7CA8-44E4-9C6C-FA6649B8FB6A}"/>
                  </a:ext>
                </a:extLst>
              </p:cNvPr>
              <p:cNvSpPr txBox="1"/>
              <p:nvPr/>
            </p:nvSpPr>
            <p:spPr>
              <a:xfrm>
                <a:off x="3085334" y="1645294"/>
                <a:ext cx="1293463" cy="554498"/>
              </a:xfrm>
              <a:prstGeom prst="rect">
                <a:avLst/>
              </a:prstGeom>
              <a:noFill/>
            </p:spPr>
            <p:txBody>
              <a:bodyPr wrap="square" rtlCol="0">
                <a:spAutoFit/>
              </a:bodyPr>
              <a:lstStyle/>
              <a:p>
                <a:pPr algn="ctr" defTabSz="685800"/>
                <a:r>
                  <a:rPr lang="en-US" sz="750" dirty="0">
                    <a:solidFill>
                      <a:prstClr val="black"/>
                    </a:solidFill>
                    <a:latin typeface="Calibri" panose="020F0502020204030204"/>
                  </a:rPr>
                  <a:t>LED #3</a:t>
                </a:r>
              </a:p>
            </p:txBody>
          </p:sp>
        </p:grpSp>
        <p:grpSp>
          <p:nvGrpSpPr>
            <p:cNvPr id="36" name="Group 35">
              <a:extLst>
                <a:ext uri="{FF2B5EF4-FFF2-40B4-BE49-F238E27FC236}">
                  <a16:creationId xmlns:a16="http://schemas.microsoft.com/office/drawing/2014/main" id="{F551DA19-D2E0-4A02-AEA8-9EFFB8134F6F}"/>
                </a:ext>
              </a:extLst>
            </p:cNvPr>
            <p:cNvGrpSpPr/>
            <p:nvPr/>
          </p:nvGrpSpPr>
          <p:grpSpPr>
            <a:xfrm>
              <a:off x="1350016" y="3826434"/>
              <a:ext cx="476491" cy="415583"/>
              <a:chOff x="2935781" y="1090569"/>
              <a:chExt cx="1293460" cy="1109223"/>
            </a:xfrm>
          </p:grpSpPr>
          <p:sp>
            <p:nvSpPr>
              <p:cNvPr id="37" name="Star: 7 Points 36">
                <a:extLst>
                  <a:ext uri="{FF2B5EF4-FFF2-40B4-BE49-F238E27FC236}">
                    <a16:creationId xmlns:a16="http://schemas.microsoft.com/office/drawing/2014/main" id="{7D21D076-E31D-4D7A-BDF5-A00D463C51E3}"/>
                  </a:ext>
                </a:extLst>
              </p:cNvPr>
              <p:cNvSpPr/>
              <p:nvPr/>
            </p:nvSpPr>
            <p:spPr>
              <a:xfrm>
                <a:off x="3206414" y="1090569"/>
                <a:ext cx="573738" cy="574442"/>
              </a:xfrm>
              <a:prstGeom prst="star7">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latin typeface="Calibri" panose="020F0502020204030204"/>
                </a:endParaRPr>
              </a:p>
            </p:txBody>
          </p:sp>
          <p:sp>
            <p:nvSpPr>
              <p:cNvPr id="38" name="TextBox 37">
                <a:extLst>
                  <a:ext uri="{FF2B5EF4-FFF2-40B4-BE49-F238E27FC236}">
                    <a16:creationId xmlns:a16="http://schemas.microsoft.com/office/drawing/2014/main" id="{4508FE7F-15C0-4F8E-BE52-C0AA07370D76}"/>
                  </a:ext>
                </a:extLst>
              </p:cNvPr>
              <p:cNvSpPr txBox="1"/>
              <p:nvPr/>
            </p:nvSpPr>
            <p:spPr>
              <a:xfrm>
                <a:off x="2935781" y="1645294"/>
                <a:ext cx="1293460" cy="554498"/>
              </a:xfrm>
              <a:prstGeom prst="rect">
                <a:avLst/>
              </a:prstGeom>
              <a:noFill/>
            </p:spPr>
            <p:txBody>
              <a:bodyPr wrap="square" rtlCol="0">
                <a:spAutoFit/>
              </a:bodyPr>
              <a:lstStyle/>
              <a:p>
                <a:pPr algn="ctr" defTabSz="685800"/>
                <a:r>
                  <a:rPr lang="en-US" sz="750" dirty="0">
                    <a:solidFill>
                      <a:prstClr val="black"/>
                    </a:solidFill>
                    <a:latin typeface="Calibri" panose="020F0502020204030204"/>
                  </a:rPr>
                  <a:t>LED #2</a:t>
                </a:r>
              </a:p>
            </p:txBody>
          </p:sp>
        </p:grpSp>
        <p:grpSp>
          <p:nvGrpSpPr>
            <p:cNvPr id="39" name="Group 38">
              <a:extLst>
                <a:ext uri="{FF2B5EF4-FFF2-40B4-BE49-F238E27FC236}">
                  <a16:creationId xmlns:a16="http://schemas.microsoft.com/office/drawing/2014/main" id="{B9AF11BD-552C-4488-94E4-058A85507A3B}"/>
                </a:ext>
              </a:extLst>
            </p:cNvPr>
            <p:cNvGrpSpPr/>
            <p:nvPr/>
          </p:nvGrpSpPr>
          <p:grpSpPr>
            <a:xfrm>
              <a:off x="953871" y="3830123"/>
              <a:ext cx="451238" cy="415583"/>
              <a:chOff x="2967509" y="1090569"/>
              <a:chExt cx="1224909" cy="1109223"/>
            </a:xfrm>
          </p:grpSpPr>
          <p:sp>
            <p:nvSpPr>
              <p:cNvPr id="40" name="Star: 7 Points 39">
                <a:extLst>
                  <a:ext uri="{FF2B5EF4-FFF2-40B4-BE49-F238E27FC236}">
                    <a16:creationId xmlns:a16="http://schemas.microsoft.com/office/drawing/2014/main" id="{714E8F85-1602-4862-9AB9-1B069328D6AB}"/>
                  </a:ext>
                </a:extLst>
              </p:cNvPr>
              <p:cNvSpPr/>
              <p:nvPr/>
            </p:nvSpPr>
            <p:spPr>
              <a:xfrm>
                <a:off x="3206414" y="1090569"/>
                <a:ext cx="573738" cy="574442"/>
              </a:xfrm>
              <a:prstGeom prst="star7">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latin typeface="Calibri" panose="020F0502020204030204"/>
                </a:endParaRPr>
              </a:p>
            </p:txBody>
          </p:sp>
          <p:sp>
            <p:nvSpPr>
              <p:cNvPr id="41" name="TextBox 40">
                <a:extLst>
                  <a:ext uri="{FF2B5EF4-FFF2-40B4-BE49-F238E27FC236}">
                    <a16:creationId xmlns:a16="http://schemas.microsoft.com/office/drawing/2014/main" id="{AEA9317B-A7AD-4737-BCEC-D380B17F880D}"/>
                  </a:ext>
                </a:extLst>
              </p:cNvPr>
              <p:cNvSpPr txBox="1"/>
              <p:nvPr/>
            </p:nvSpPr>
            <p:spPr>
              <a:xfrm>
                <a:off x="2967509" y="1645294"/>
                <a:ext cx="1224909" cy="554498"/>
              </a:xfrm>
              <a:prstGeom prst="rect">
                <a:avLst/>
              </a:prstGeom>
              <a:noFill/>
            </p:spPr>
            <p:txBody>
              <a:bodyPr wrap="square" rtlCol="0">
                <a:spAutoFit/>
              </a:bodyPr>
              <a:lstStyle/>
              <a:p>
                <a:pPr algn="ctr" defTabSz="685800"/>
                <a:r>
                  <a:rPr lang="en-US" sz="750" dirty="0">
                    <a:solidFill>
                      <a:prstClr val="black"/>
                    </a:solidFill>
                    <a:latin typeface="Calibri" panose="020F0502020204030204"/>
                  </a:rPr>
                  <a:t>LED #1</a:t>
                </a:r>
              </a:p>
            </p:txBody>
          </p:sp>
        </p:grpSp>
        <p:cxnSp>
          <p:nvCxnSpPr>
            <p:cNvPr id="71" name="Straight Arrow Connector 70">
              <a:extLst>
                <a:ext uri="{FF2B5EF4-FFF2-40B4-BE49-F238E27FC236}">
                  <a16:creationId xmlns:a16="http://schemas.microsoft.com/office/drawing/2014/main" id="{4B6991E9-25C1-4F5B-8E7B-F34EE0CF3123}"/>
                </a:ext>
              </a:extLst>
            </p:cNvPr>
            <p:cNvCxnSpPr>
              <a:cxnSpLocks/>
            </p:cNvCxnSpPr>
            <p:nvPr/>
          </p:nvCxnSpPr>
          <p:spPr>
            <a:xfrm flipH="1">
              <a:off x="1555392" y="2765737"/>
              <a:ext cx="899600" cy="1005956"/>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grpSp>
      <p:sp>
        <p:nvSpPr>
          <p:cNvPr id="73" name="TextBox 72">
            <a:extLst>
              <a:ext uri="{FF2B5EF4-FFF2-40B4-BE49-F238E27FC236}">
                <a16:creationId xmlns:a16="http://schemas.microsoft.com/office/drawing/2014/main" id="{B9EEAC38-E274-4DC2-BAD4-CCC8E25AFAA4}"/>
              </a:ext>
            </a:extLst>
          </p:cNvPr>
          <p:cNvSpPr txBox="1"/>
          <p:nvPr/>
        </p:nvSpPr>
        <p:spPr>
          <a:xfrm>
            <a:off x="2939432" y="2782051"/>
            <a:ext cx="288089" cy="207749"/>
          </a:xfrm>
          <a:prstGeom prst="rect">
            <a:avLst/>
          </a:prstGeom>
          <a:noFill/>
        </p:spPr>
        <p:txBody>
          <a:bodyPr wrap="square" rtlCol="0">
            <a:spAutoFit/>
          </a:bodyPr>
          <a:lstStyle/>
          <a:p>
            <a:pPr defTabSz="685800"/>
            <a:r>
              <a:rPr lang="en-US" sz="750" dirty="0">
                <a:solidFill>
                  <a:srgbClr val="FF0000"/>
                </a:solidFill>
                <a:latin typeface="Calibri" panose="020F0502020204030204"/>
              </a:rPr>
              <a:t>DI</a:t>
            </a:r>
          </a:p>
        </p:txBody>
      </p:sp>
      <p:cxnSp>
        <p:nvCxnSpPr>
          <p:cNvPr id="74" name="Straight Arrow Connector 73">
            <a:extLst>
              <a:ext uri="{FF2B5EF4-FFF2-40B4-BE49-F238E27FC236}">
                <a16:creationId xmlns:a16="http://schemas.microsoft.com/office/drawing/2014/main" id="{AC30909F-213C-40B0-A070-D776732D1989}"/>
              </a:ext>
            </a:extLst>
          </p:cNvPr>
          <p:cNvCxnSpPr>
            <a:cxnSpLocks/>
          </p:cNvCxnSpPr>
          <p:nvPr/>
        </p:nvCxnSpPr>
        <p:spPr>
          <a:xfrm flipV="1">
            <a:off x="2919438" y="2753391"/>
            <a:ext cx="0" cy="263210"/>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A5966449-FD27-47CE-9B0E-AA35BF416101}"/>
              </a:ext>
            </a:extLst>
          </p:cNvPr>
          <p:cNvCxnSpPr>
            <a:cxnSpLocks/>
          </p:cNvCxnSpPr>
          <p:nvPr/>
        </p:nvCxnSpPr>
        <p:spPr>
          <a:xfrm flipV="1">
            <a:off x="3722116" y="2742778"/>
            <a:ext cx="0" cy="263210"/>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C4798826-4A4B-4EAD-A711-49CFA4904115}"/>
              </a:ext>
            </a:extLst>
          </p:cNvPr>
          <p:cNvCxnSpPr>
            <a:cxnSpLocks/>
          </p:cNvCxnSpPr>
          <p:nvPr/>
        </p:nvCxnSpPr>
        <p:spPr>
          <a:xfrm flipV="1">
            <a:off x="4535575" y="2765737"/>
            <a:ext cx="0" cy="263210"/>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sp>
        <p:nvSpPr>
          <p:cNvPr id="78" name="TextBox 77">
            <a:extLst>
              <a:ext uri="{FF2B5EF4-FFF2-40B4-BE49-F238E27FC236}">
                <a16:creationId xmlns:a16="http://schemas.microsoft.com/office/drawing/2014/main" id="{506586C4-6CAF-4FC5-9821-B895B765CD0C}"/>
              </a:ext>
            </a:extLst>
          </p:cNvPr>
          <p:cNvSpPr txBox="1"/>
          <p:nvPr/>
        </p:nvSpPr>
        <p:spPr>
          <a:xfrm>
            <a:off x="3770436" y="2768237"/>
            <a:ext cx="288089" cy="207749"/>
          </a:xfrm>
          <a:prstGeom prst="rect">
            <a:avLst/>
          </a:prstGeom>
          <a:noFill/>
        </p:spPr>
        <p:txBody>
          <a:bodyPr wrap="square" rtlCol="0">
            <a:spAutoFit/>
          </a:bodyPr>
          <a:lstStyle/>
          <a:p>
            <a:pPr defTabSz="685800"/>
            <a:r>
              <a:rPr lang="en-US" sz="750" dirty="0">
                <a:solidFill>
                  <a:srgbClr val="FF0000"/>
                </a:solidFill>
                <a:latin typeface="Calibri" panose="020F0502020204030204"/>
              </a:rPr>
              <a:t>DI</a:t>
            </a:r>
          </a:p>
        </p:txBody>
      </p:sp>
      <p:sp>
        <p:nvSpPr>
          <p:cNvPr id="79" name="TextBox 78">
            <a:extLst>
              <a:ext uri="{FF2B5EF4-FFF2-40B4-BE49-F238E27FC236}">
                <a16:creationId xmlns:a16="http://schemas.microsoft.com/office/drawing/2014/main" id="{8929E021-115E-4A56-BFAF-06EE069D8181}"/>
              </a:ext>
            </a:extLst>
          </p:cNvPr>
          <p:cNvSpPr txBox="1"/>
          <p:nvPr/>
        </p:nvSpPr>
        <p:spPr>
          <a:xfrm>
            <a:off x="4557945" y="2771031"/>
            <a:ext cx="288089" cy="207749"/>
          </a:xfrm>
          <a:prstGeom prst="rect">
            <a:avLst/>
          </a:prstGeom>
          <a:noFill/>
        </p:spPr>
        <p:txBody>
          <a:bodyPr wrap="square" rtlCol="0">
            <a:spAutoFit/>
          </a:bodyPr>
          <a:lstStyle/>
          <a:p>
            <a:pPr defTabSz="685800"/>
            <a:r>
              <a:rPr lang="en-US" sz="750" dirty="0">
                <a:solidFill>
                  <a:srgbClr val="FF0000"/>
                </a:solidFill>
                <a:latin typeface="Calibri" panose="020F0502020204030204"/>
              </a:rPr>
              <a:t>DI</a:t>
            </a:r>
          </a:p>
        </p:txBody>
      </p:sp>
      <p:sp>
        <p:nvSpPr>
          <p:cNvPr id="80" name="TextBox 79">
            <a:extLst>
              <a:ext uri="{FF2B5EF4-FFF2-40B4-BE49-F238E27FC236}">
                <a16:creationId xmlns:a16="http://schemas.microsoft.com/office/drawing/2014/main" id="{E82C9AFD-CF86-4EEF-AFA1-548130A5BD9A}"/>
              </a:ext>
            </a:extLst>
          </p:cNvPr>
          <p:cNvSpPr txBox="1"/>
          <p:nvPr/>
        </p:nvSpPr>
        <p:spPr>
          <a:xfrm>
            <a:off x="5946436" y="4204421"/>
            <a:ext cx="846360" cy="323165"/>
          </a:xfrm>
          <a:prstGeom prst="rect">
            <a:avLst/>
          </a:prstGeom>
          <a:noFill/>
        </p:spPr>
        <p:txBody>
          <a:bodyPr wrap="square" rtlCol="0">
            <a:spAutoFit/>
          </a:bodyPr>
          <a:lstStyle/>
          <a:p>
            <a:pPr defTabSz="685800"/>
            <a:r>
              <a:rPr lang="en-US" sz="750" dirty="0">
                <a:solidFill>
                  <a:srgbClr val="FF0000"/>
                </a:solidFill>
                <a:latin typeface="Calibri" panose="020F0502020204030204"/>
              </a:rPr>
              <a:t>Magnet on Bridge</a:t>
            </a:r>
          </a:p>
        </p:txBody>
      </p:sp>
      <p:grpSp>
        <p:nvGrpSpPr>
          <p:cNvPr id="5" name="Group 4">
            <a:extLst>
              <a:ext uri="{FF2B5EF4-FFF2-40B4-BE49-F238E27FC236}">
                <a16:creationId xmlns:a16="http://schemas.microsoft.com/office/drawing/2014/main" id="{FA52B4D9-2A81-456D-862D-759996ADF8E2}"/>
              </a:ext>
            </a:extLst>
          </p:cNvPr>
          <p:cNvGrpSpPr/>
          <p:nvPr/>
        </p:nvGrpSpPr>
        <p:grpSpPr>
          <a:xfrm>
            <a:off x="4719265" y="1751955"/>
            <a:ext cx="2532518" cy="2874685"/>
            <a:chOff x="4719265" y="1751955"/>
            <a:chExt cx="2532518" cy="2874685"/>
          </a:xfrm>
        </p:grpSpPr>
        <p:sp>
          <p:nvSpPr>
            <p:cNvPr id="43" name="Rectangle 42">
              <a:extLst>
                <a:ext uri="{FF2B5EF4-FFF2-40B4-BE49-F238E27FC236}">
                  <a16:creationId xmlns:a16="http://schemas.microsoft.com/office/drawing/2014/main" id="{8517A664-140A-4A5F-B95B-28A971AC0E72}"/>
                </a:ext>
              </a:extLst>
            </p:cNvPr>
            <p:cNvSpPr/>
            <p:nvPr/>
          </p:nvSpPr>
          <p:spPr>
            <a:xfrm>
              <a:off x="5966170" y="1751955"/>
              <a:ext cx="1285613" cy="1001437"/>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sz="1350" dirty="0">
                  <a:solidFill>
                    <a:prstClr val="white"/>
                  </a:solidFill>
                  <a:latin typeface="Calibri" panose="020F0502020204030204"/>
                </a:rPr>
                <a:t>Motor Shield</a:t>
              </a:r>
            </a:p>
          </p:txBody>
        </p:sp>
        <p:cxnSp>
          <p:nvCxnSpPr>
            <p:cNvPr id="81" name="Straight Arrow Connector 80">
              <a:extLst>
                <a:ext uri="{FF2B5EF4-FFF2-40B4-BE49-F238E27FC236}">
                  <a16:creationId xmlns:a16="http://schemas.microsoft.com/office/drawing/2014/main" id="{89E678B6-EEC1-4444-B91B-E8FE5074C2A3}"/>
                </a:ext>
              </a:extLst>
            </p:cNvPr>
            <p:cNvCxnSpPr>
              <a:cxnSpLocks/>
            </p:cNvCxnSpPr>
            <p:nvPr/>
          </p:nvCxnSpPr>
          <p:spPr>
            <a:xfrm>
              <a:off x="7124208" y="2753391"/>
              <a:ext cx="15224" cy="1873248"/>
            </a:xfrm>
            <a:prstGeom prst="straightConnector1">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4BC0E2AF-9F81-4FD7-9C2C-8C9EB8661715}"/>
                </a:ext>
              </a:extLst>
            </p:cNvPr>
            <p:cNvCxnSpPr>
              <a:cxnSpLocks/>
              <a:endCxn id="44" idx="6"/>
            </p:cNvCxnSpPr>
            <p:nvPr/>
          </p:nvCxnSpPr>
          <p:spPr>
            <a:xfrm flipH="1">
              <a:off x="4719265" y="4626639"/>
              <a:ext cx="2420167" cy="1"/>
            </a:xfrm>
            <a:prstGeom prst="straightConnector1">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8" name="Group 17">
            <a:extLst>
              <a:ext uri="{FF2B5EF4-FFF2-40B4-BE49-F238E27FC236}">
                <a16:creationId xmlns:a16="http://schemas.microsoft.com/office/drawing/2014/main" id="{08DCBCB5-4EB4-4062-9EC7-834D66D2C82E}"/>
              </a:ext>
            </a:extLst>
          </p:cNvPr>
          <p:cNvGrpSpPr/>
          <p:nvPr/>
        </p:nvGrpSpPr>
        <p:grpSpPr>
          <a:xfrm>
            <a:off x="5103744" y="552237"/>
            <a:ext cx="1551447" cy="1408205"/>
            <a:chOff x="5103744" y="552237"/>
            <a:chExt cx="1551447" cy="1408205"/>
          </a:xfrm>
        </p:grpSpPr>
        <p:grpSp>
          <p:nvGrpSpPr>
            <p:cNvPr id="19" name="Group 18">
              <a:extLst>
                <a:ext uri="{FF2B5EF4-FFF2-40B4-BE49-F238E27FC236}">
                  <a16:creationId xmlns:a16="http://schemas.microsoft.com/office/drawing/2014/main" id="{458C77B6-B670-4964-B9FA-753C238FA334}"/>
                </a:ext>
              </a:extLst>
            </p:cNvPr>
            <p:cNvGrpSpPr/>
            <p:nvPr/>
          </p:nvGrpSpPr>
          <p:grpSpPr>
            <a:xfrm>
              <a:off x="6123380" y="552237"/>
              <a:ext cx="531811" cy="883169"/>
              <a:chOff x="2467576" y="5214397"/>
              <a:chExt cx="709081" cy="1177558"/>
            </a:xfrm>
          </p:grpSpPr>
          <p:sp>
            <p:nvSpPr>
              <p:cNvPr id="6" name="&quot;Not Allowed&quot; Symbol 5">
                <a:extLst>
                  <a:ext uri="{FF2B5EF4-FFF2-40B4-BE49-F238E27FC236}">
                    <a16:creationId xmlns:a16="http://schemas.microsoft.com/office/drawing/2014/main" id="{9CD07CEB-005C-4F99-9D32-6A9DE25E6200}"/>
                  </a:ext>
                </a:extLst>
              </p:cNvPr>
              <p:cNvSpPr/>
              <p:nvPr/>
            </p:nvSpPr>
            <p:spPr>
              <a:xfrm rot="18865158">
                <a:off x="2518909" y="5210667"/>
                <a:ext cx="607550" cy="615009"/>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dirty="0">
                  <a:solidFill>
                    <a:prstClr val="black"/>
                  </a:solidFill>
                  <a:latin typeface="Calibri" panose="020F0502020204030204"/>
                </a:endParaRPr>
              </a:p>
            </p:txBody>
          </p:sp>
          <p:sp>
            <p:nvSpPr>
              <p:cNvPr id="7" name="TextBox 6">
                <a:extLst>
                  <a:ext uri="{FF2B5EF4-FFF2-40B4-BE49-F238E27FC236}">
                    <a16:creationId xmlns:a16="http://schemas.microsoft.com/office/drawing/2014/main" id="{54735F4B-8727-41B9-B679-8D6625181893}"/>
                  </a:ext>
                </a:extLst>
              </p:cNvPr>
              <p:cNvSpPr txBox="1"/>
              <p:nvPr/>
            </p:nvSpPr>
            <p:spPr>
              <a:xfrm>
                <a:off x="2467576" y="5807179"/>
                <a:ext cx="709081" cy="584776"/>
              </a:xfrm>
              <a:prstGeom prst="rect">
                <a:avLst/>
              </a:prstGeom>
              <a:noFill/>
            </p:spPr>
            <p:txBody>
              <a:bodyPr wrap="square" rtlCol="0">
                <a:spAutoFit/>
              </a:bodyPr>
              <a:lstStyle/>
              <a:p>
                <a:pPr algn="ctr" defTabSz="685800"/>
                <a:r>
                  <a:rPr lang="en-US" sz="750" dirty="0">
                    <a:solidFill>
                      <a:prstClr val="black"/>
                    </a:solidFill>
                    <a:latin typeface="Calibri" panose="020F0502020204030204"/>
                  </a:rPr>
                  <a:t>12 VDC Power</a:t>
                </a:r>
              </a:p>
              <a:p>
                <a:pPr algn="ctr" defTabSz="685800"/>
                <a:r>
                  <a:rPr lang="en-US" sz="750" dirty="0">
                    <a:solidFill>
                      <a:prstClr val="black"/>
                    </a:solidFill>
                    <a:latin typeface="Calibri" panose="020F0502020204030204"/>
                  </a:rPr>
                  <a:t>Switch</a:t>
                </a:r>
              </a:p>
            </p:txBody>
          </p:sp>
        </p:grpSp>
        <p:cxnSp>
          <p:nvCxnSpPr>
            <p:cNvPr id="89" name="Straight Arrow Connector 88">
              <a:extLst>
                <a:ext uri="{FF2B5EF4-FFF2-40B4-BE49-F238E27FC236}">
                  <a16:creationId xmlns:a16="http://schemas.microsoft.com/office/drawing/2014/main" id="{A7099F34-BE25-4B44-9159-D5A03F725411}"/>
                </a:ext>
              </a:extLst>
            </p:cNvPr>
            <p:cNvCxnSpPr>
              <a:cxnSpLocks/>
            </p:cNvCxnSpPr>
            <p:nvPr/>
          </p:nvCxnSpPr>
          <p:spPr>
            <a:xfrm>
              <a:off x="6389712" y="1371809"/>
              <a:ext cx="0" cy="380146"/>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47544897-3CF3-41C3-B782-7138BD41C5C9}"/>
                </a:ext>
              </a:extLst>
            </p:cNvPr>
            <p:cNvCxnSpPr>
              <a:cxnSpLocks/>
              <a:stCxn id="7" idx="1"/>
            </p:cNvCxnSpPr>
            <p:nvPr/>
          </p:nvCxnSpPr>
          <p:spPr>
            <a:xfrm flipH="1">
              <a:off x="5103744" y="1216115"/>
              <a:ext cx="1019636" cy="744327"/>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4545820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wheel(1)">
                                      <p:cBhvr>
                                        <p:cTn id="7" dur="2000"/>
                                        <p:tgtEl>
                                          <p:spTgt spid="4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6"/>
                                        </p:tgtEl>
                                        <p:attrNameLst>
                                          <p:attrName>style.visibility</p:attrName>
                                        </p:attrNameLst>
                                      </p:cBhvr>
                                      <p:to>
                                        <p:strVal val="visible"/>
                                      </p:to>
                                    </p:set>
                                  </p:childTnLst>
                                </p:cTn>
                              </p:par>
                              <p:par>
                                <p:cTn id="29" presetID="10" presetClass="entr" presetSubtype="0" fill="hold" nodeType="withEffect">
                                  <p:stCondLst>
                                    <p:cond delay="0"/>
                                  </p:stCondLst>
                                  <p:childTnLst>
                                    <p:set>
                                      <p:cBhvr>
                                        <p:cTn id="30" dur="1" fill="hold">
                                          <p:stCondLst>
                                            <p:cond delay="0"/>
                                          </p:stCondLst>
                                        </p:cTn>
                                        <p:tgtEl>
                                          <p:spTgt spid="76"/>
                                        </p:tgtEl>
                                        <p:attrNameLst>
                                          <p:attrName>style.visibility</p:attrName>
                                        </p:attrNameLst>
                                      </p:cBhvr>
                                      <p:to>
                                        <p:strVal val="visible"/>
                                      </p:to>
                                    </p:set>
                                    <p:animEffect transition="in" filter="fade">
                                      <p:cBhvr>
                                        <p:cTn id="31" dur="500"/>
                                        <p:tgtEl>
                                          <p:spTgt spid="76"/>
                                        </p:tgtEl>
                                      </p:cBhvr>
                                    </p:animEffect>
                                  </p:childTnLst>
                                </p:cTn>
                              </p:par>
                              <p:par>
                                <p:cTn id="32" presetID="1" presetClass="entr" presetSubtype="0" fill="hold" grpId="0" nodeType="withEffect">
                                  <p:stCondLst>
                                    <p:cond delay="0"/>
                                  </p:stCondLst>
                                  <p:childTnLst>
                                    <p:set>
                                      <p:cBhvr>
                                        <p:cTn id="33" dur="1" fill="hold">
                                          <p:stCondLst>
                                            <p:cond delay="0"/>
                                          </p:stCondLst>
                                        </p:cTn>
                                        <p:tgtEl>
                                          <p:spTgt spid="45"/>
                                        </p:tgtEl>
                                        <p:attrNameLst>
                                          <p:attrName>style.visibility</p:attrName>
                                        </p:attrNameLst>
                                      </p:cBhvr>
                                      <p:to>
                                        <p:strVal val="visible"/>
                                      </p:to>
                                    </p:set>
                                  </p:childTnLst>
                                </p:cTn>
                              </p:par>
                              <p:par>
                                <p:cTn id="34" presetID="1" presetClass="entr" presetSubtype="0" fill="hold" nodeType="withEffect">
                                  <p:stCondLst>
                                    <p:cond delay="0"/>
                                  </p:stCondLst>
                                  <p:childTnLst>
                                    <p:set>
                                      <p:cBhvr>
                                        <p:cTn id="35" dur="1" fill="hold">
                                          <p:stCondLst>
                                            <p:cond delay="0"/>
                                          </p:stCondLst>
                                        </p:cTn>
                                        <p:tgtEl>
                                          <p:spTgt spid="77"/>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79"/>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78"/>
                                        </p:tgtEl>
                                        <p:attrNameLst>
                                          <p:attrName>style.visibility</p:attrName>
                                        </p:attrNameLst>
                                      </p:cBhvr>
                                      <p:to>
                                        <p:strVal val="visible"/>
                                      </p:to>
                                    </p:set>
                                  </p:childTnLst>
                                </p:cTn>
                              </p:par>
                              <p:par>
                                <p:cTn id="40" presetID="1" presetClass="entr" presetSubtype="0" fill="hold" nodeType="withEffect">
                                  <p:stCondLst>
                                    <p:cond delay="0"/>
                                  </p:stCondLst>
                                  <p:childTnLst>
                                    <p:set>
                                      <p:cBhvr>
                                        <p:cTn id="41" dur="1" fill="hold">
                                          <p:stCondLst>
                                            <p:cond delay="0"/>
                                          </p:stCondLst>
                                        </p:cTn>
                                        <p:tgtEl>
                                          <p:spTgt spid="74"/>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73"/>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nodeType="clickEffect">
                                  <p:stCondLst>
                                    <p:cond delay="0"/>
                                  </p:stCondLst>
                                  <p:childTnLst>
                                    <p:set>
                                      <p:cBhvr>
                                        <p:cTn id="47" dur="1" fill="hold">
                                          <p:stCondLst>
                                            <p:cond delay="0"/>
                                          </p:stCondLst>
                                        </p:cTn>
                                        <p:tgtEl>
                                          <p:spTgt spid="22"/>
                                        </p:tgtEl>
                                        <p:attrNameLst>
                                          <p:attrName>style.visibility</p:attrName>
                                        </p:attrNameLst>
                                      </p:cBhvr>
                                      <p:to>
                                        <p:strVal val="visible"/>
                                      </p:to>
                                    </p:set>
                                  </p:childTnLst>
                                </p:cTn>
                              </p:par>
                              <p:par>
                                <p:cTn id="48" presetID="1" presetClass="entr" presetSubtype="0" fill="hold" grpId="0" nodeType="withEffect">
                                  <p:stCondLst>
                                    <p:cond delay="0"/>
                                  </p:stCondLst>
                                  <p:childTnLst>
                                    <p:set>
                                      <p:cBhvr>
                                        <p:cTn id="49" dur="1" fill="hold">
                                          <p:stCondLst>
                                            <p:cond delay="0"/>
                                          </p:stCondLst>
                                        </p:cTn>
                                        <p:tgtEl>
                                          <p:spTgt spid="70"/>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nodeType="clickEffect">
                                  <p:stCondLst>
                                    <p:cond delay="0"/>
                                  </p:stCondLst>
                                  <p:childTnLst>
                                    <p:set>
                                      <p:cBhvr>
                                        <p:cTn id="53" dur="1" fill="hold">
                                          <p:stCondLst>
                                            <p:cond delay="0"/>
                                          </p:stCondLst>
                                        </p:cTn>
                                        <p:tgtEl>
                                          <p:spTgt spid="24"/>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nodeType="clickEffect">
                                  <p:stCondLst>
                                    <p:cond delay="0"/>
                                  </p:stCondLst>
                                  <p:childTnLst>
                                    <p:set>
                                      <p:cBhvr>
                                        <p:cTn id="57" dur="1" fill="hold">
                                          <p:stCondLst>
                                            <p:cond delay="0"/>
                                          </p:stCondLst>
                                        </p:cTn>
                                        <p:tgtEl>
                                          <p:spTgt spid="23"/>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58"/>
                                        </p:tgtEl>
                                        <p:attrNameLst>
                                          <p:attrName>style.visibility</p:attrName>
                                        </p:attrNameLst>
                                      </p:cBhvr>
                                      <p:to>
                                        <p:strVal val="visible"/>
                                      </p:to>
                                    </p:set>
                                    <p:animEffect transition="in" filter="fade">
                                      <p:cBhvr>
                                        <p:cTn id="62" dur="500"/>
                                        <p:tgtEl>
                                          <p:spTgt spid="58"/>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57"/>
                                        </p:tgtEl>
                                        <p:attrNameLst>
                                          <p:attrName>style.visibility</p:attrName>
                                        </p:attrNameLst>
                                      </p:cBhvr>
                                      <p:to>
                                        <p:strVal val="visible"/>
                                      </p:to>
                                    </p:set>
                                    <p:animEffect transition="in" filter="fade">
                                      <p:cBhvr>
                                        <p:cTn id="65" dur="500"/>
                                        <p:tgtEl>
                                          <p:spTgt spid="57"/>
                                        </p:tgtEl>
                                      </p:cBhvr>
                                    </p:animEffect>
                                  </p:childTnLst>
                                </p:cTn>
                              </p:par>
                              <p:par>
                                <p:cTn id="66" presetID="10" presetClass="entr" presetSubtype="0" fill="hold" nodeType="withEffect">
                                  <p:stCondLst>
                                    <p:cond delay="0"/>
                                  </p:stCondLst>
                                  <p:childTnLst>
                                    <p:set>
                                      <p:cBhvr>
                                        <p:cTn id="67" dur="1" fill="hold">
                                          <p:stCondLst>
                                            <p:cond delay="0"/>
                                          </p:stCondLst>
                                        </p:cTn>
                                        <p:tgtEl>
                                          <p:spTgt spid="20"/>
                                        </p:tgtEl>
                                        <p:attrNameLst>
                                          <p:attrName>style.visibility</p:attrName>
                                        </p:attrNameLst>
                                      </p:cBhvr>
                                      <p:to>
                                        <p:strVal val="visible"/>
                                      </p:to>
                                    </p:set>
                                    <p:animEffect transition="in" filter="fade">
                                      <p:cBhvr>
                                        <p:cTn id="68" dur="500"/>
                                        <p:tgtEl>
                                          <p:spTgt spid="20"/>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nodeType="clickEffect">
                                  <p:stCondLst>
                                    <p:cond delay="0"/>
                                  </p:stCondLst>
                                  <p:childTnLst>
                                    <p:set>
                                      <p:cBhvr>
                                        <p:cTn id="72" dur="1" fill="hold">
                                          <p:stCondLst>
                                            <p:cond delay="0"/>
                                          </p:stCondLst>
                                        </p:cTn>
                                        <p:tgtEl>
                                          <p:spTgt spid="18"/>
                                        </p:tgtEl>
                                        <p:attrNameLst>
                                          <p:attrName>style.visibility</p:attrName>
                                        </p:attrNameLst>
                                      </p:cBhvr>
                                      <p:to>
                                        <p:strVal val="visible"/>
                                      </p:to>
                                    </p:set>
                                    <p:animEffect transition="in" filter="fade">
                                      <p:cBhvr>
                                        <p:cTn id="73"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45" grpId="0" animBg="1"/>
      <p:bldP spid="46" grpId="0" animBg="1"/>
      <p:bldP spid="47" grpId="0" animBg="1"/>
      <p:bldP spid="50" grpId="0" animBg="1"/>
      <p:bldP spid="51" grpId="0" animBg="1"/>
      <p:bldP spid="57" grpId="0"/>
      <p:bldP spid="70" grpId="0"/>
      <p:bldP spid="73" grpId="0"/>
      <p:bldP spid="78" grpId="0"/>
      <p:bldP spid="79" grpId="0"/>
      <p:bldP spid="8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33D1B-5F15-4372-A09C-718A8620754D}"/>
              </a:ext>
            </a:extLst>
          </p:cNvPr>
          <p:cNvSpPr>
            <a:spLocks noGrp="1"/>
          </p:cNvSpPr>
          <p:nvPr>
            <p:ph type="title"/>
          </p:nvPr>
        </p:nvSpPr>
        <p:spPr>
          <a:xfrm>
            <a:off x="453505" y="115291"/>
            <a:ext cx="7886700" cy="430832"/>
          </a:xfrm>
        </p:spPr>
        <p:txBody>
          <a:bodyPr>
            <a:normAutofit fontScale="90000"/>
          </a:bodyPr>
          <a:lstStyle/>
          <a:p>
            <a:r>
              <a:rPr lang="en-US" dirty="0"/>
              <a:t>Turntable SW Classes and Usage</a:t>
            </a:r>
          </a:p>
        </p:txBody>
      </p:sp>
      <p:grpSp>
        <p:nvGrpSpPr>
          <p:cNvPr id="3" name="Group 2">
            <a:extLst>
              <a:ext uri="{FF2B5EF4-FFF2-40B4-BE49-F238E27FC236}">
                <a16:creationId xmlns:a16="http://schemas.microsoft.com/office/drawing/2014/main" id="{AF49873A-BEEB-4E94-A16D-67127ED0EA2D}"/>
              </a:ext>
            </a:extLst>
          </p:cNvPr>
          <p:cNvGrpSpPr/>
          <p:nvPr/>
        </p:nvGrpSpPr>
        <p:grpSpPr>
          <a:xfrm>
            <a:off x="508055" y="605797"/>
            <a:ext cx="7982949" cy="646331"/>
            <a:chOff x="518146" y="913128"/>
            <a:chExt cx="8127890" cy="646331"/>
          </a:xfrm>
        </p:grpSpPr>
        <p:sp>
          <p:nvSpPr>
            <p:cNvPr id="13" name="Rectangle 12">
              <a:extLst>
                <a:ext uri="{FF2B5EF4-FFF2-40B4-BE49-F238E27FC236}">
                  <a16:creationId xmlns:a16="http://schemas.microsoft.com/office/drawing/2014/main" id="{F9CF18D4-CD84-4AEE-B4D1-5FD2BA283612}"/>
                </a:ext>
              </a:extLst>
            </p:cNvPr>
            <p:cNvSpPr/>
            <p:nvPr/>
          </p:nvSpPr>
          <p:spPr>
            <a:xfrm>
              <a:off x="518146" y="1090827"/>
              <a:ext cx="1135660" cy="399999"/>
            </a:xfrm>
            <a:prstGeom prst="rect">
              <a:avLst/>
            </a:prstGeom>
            <a:solidFill>
              <a:srgbClr val="F0464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sz="1350" dirty="0">
                  <a:solidFill>
                    <a:prstClr val="white"/>
                  </a:solidFill>
                  <a:latin typeface="Calibri" panose="020F0502020204030204"/>
                </a:rPr>
                <a:t>LED</a:t>
              </a:r>
            </a:p>
          </p:txBody>
        </p:sp>
        <p:sp>
          <p:nvSpPr>
            <p:cNvPr id="23" name="TextBox 22">
              <a:extLst>
                <a:ext uri="{FF2B5EF4-FFF2-40B4-BE49-F238E27FC236}">
                  <a16:creationId xmlns:a16="http://schemas.microsoft.com/office/drawing/2014/main" id="{A878FBC2-DA87-4A00-9461-754D778DD176}"/>
                </a:ext>
              </a:extLst>
            </p:cNvPr>
            <p:cNvSpPr txBox="1"/>
            <p:nvPr/>
          </p:nvSpPr>
          <p:spPr>
            <a:xfrm>
              <a:off x="1752600" y="913128"/>
              <a:ext cx="6893436" cy="646331"/>
            </a:xfrm>
            <a:prstGeom prst="rect">
              <a:avLst/>
            </a:prstGeom>
            <a:noFill/>
          </p:spPr>
          <p:txBody>
            <a:bodyPr wrap="square" rtlCol="0">
              <a:spAutoFit/>
            </a:bodyPr>
            <a:lstStyle/>
            <a:p>
              <a:r>
                <a:rPr lang="en-US" dirty="0"/>
                <a:t>Software LED object allow for blinking LED’s without using delay().</a:t>
              </a:r>
            </a:p>
            <a:p>
              <a:r>
                <a:rPr lang="en-US" dirty="0"/>
                <a:t>Can set on time, off time, read the current state and turn on or off.</a:t>
              </a:r>
            </a:p>
          </p:txBody>
        </p:sp>
      </p:grpSp>
      <p:grpSp>
        <p:nvGrpSpPr>
          <p:cNvPr id="5" name="Group 4">
            <a:extLst>
              <a:ext uri="{FF2B5EF4-FFF2-40B4-BE49-F238E27FC236}">
                <a16:creationId xmlns:a16="http://schemas.microsoft.com/office/drawing/2014/main" id="{D030C8A8-80DD-4FEB-A505-AF6147BD32C3}"/>
              </a:ext>
            </a:extLst>
          </p:cNvPr>
          <p:cNvGrpSpPr/>
          <p:nvPr/>
        </p:nvGrpSpPr>
        <p:grpSpPr>
          <a:xfrm>
            <a:off x="482080" y="3912988"/>
            <a:ext cx="8433320" cy="923330"/>
            <a:chOff x="497964" y="1520948"/>
            <a:chExt cx="8586437" cy="923330"/>
          </a:xfrm>
        </p:grpSpPr>
        <p:sp>
          <p:nvSpPr>
            <p:cNvPr id="4" name="Rectangle: Rounded Corners 3">
              <a:extLst>
                <a:ext uri="{FF2B5EF4-FFF2-40B4-BE49-F238E27FC236}">
                  <a16:creationId xmlns:a16="http://schemas.microsoft.com/office/drawing/2014/main" id="{5F433DCB-0F01-4591-87F2-39D256C74C78}"/>
                </a:ext>
              </a:extLst>
            </p:cNvPr>
            <p:cNvSpPr/>
            <p:nvPr/>
          </p:nvSpPr>
          <p:spPr>
            <a:xfrm>
              <a:off x="497964" y="1648917"/>
              <a:ext cx="1135660" cy="430832"/>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sz="1350" dirty="0">
                  <a:solidFill>
                    <a:prstClr val="black"/>
                  </a:solidFill>
                  <a:latin typeface="Calibri" panose="020F0502020204030204"/>
                </a:rPr>
                <a:t>LCD</a:t>
              </a:r>
            </a:p>
          </p:txBody>
        </p:sp>
        <p:sp>
          <p:nvSpPr>
            <p:cNvPr id="75" name="TextBox 74">
              <a:extLst>
                <a:ext uri="{FF2B5EF4-FFF2-40B4-BE49-F238E27FC236}">
                  <a16:creationId xmlns:a16="http://schemas.microsoft.com/office/drawing/2014/main" id="{9CBD6857-AF59-41E0-AA45-64A6EBD575DF}"/>
                </a:ext>
              </a:extLst>
            </p:cNvPr>
            <p:cNvSpPr txBox="1"/>
            <p:nvPr/>
          </p:nvSpPr>
          <p:spPr>
            <a:xfrm>
              <a:off x="1752600" y="1520948"/>
              <a:ext cx="7331801" cy="923330"/>
            </a:xfrm>
            <a:prstGeom prst="rect">
              <a:avLst/>
            </a:prstGeom>
            <a:noFill/>
          </p:spPr>
          <p:txBody>
            <a:bodyPr wrap="square" rtlCol="0">
              <a:spAutoFit/>
            </a:bodyPr>
            <a:lstStyle/>
            <a:p>
              <a:r>
                <a:rPr lang="en-US" dirty="0"/>
                <a:t>Treat LCD display as a software object. Using the data sheet I implemented each command it could understand. Then I combined some of these to make up new and more powerful commands. (simplifying the sketch)</a:t>
              </a:r>
            </a:p>
          </p:txBody>
        </p:sp>
      </p:grpSp>
      <p:grpSp>
        <p:nvGrpSpPr>
          <p:cNvPr id="6" name="Group 5">
            <a:extLst>
              <a:ext uri="{FF2B5EF4-FFF2-40B4-BE49-F238E27FC236}">
                <a16:creationId xmlns:a16="http://schemas.microsoft.com/office/drawing/2014/main" id="{EE28AA22-5126-48A2-A838-79FD3D295CBC}"/>
              </a:ext>
            </a:extLst>
          </p:cNvPr>
          <p:cNvGrpSpPr/>
          <p:nvPr/>
        </p:nvGrpSpPr>
        <p:grpSpPr>
          <a:xfrm>
            <a:off x="477316" y="2112512"/>
            <a:ext cx="8287611" cy="418633"/>
            <a:chOff x="502595" y="2237840"/>
            <a:chExt cx="7720526" cy="437928"/>
          </a:xfrm>
        </p:grpSpPr>
        <p:sp>
          <p:nvSpPr>
            <p:cNvPr id="43" name="Rectangle 42">
              <a:extLst>
                <a:ext uri="{FF2B5EF4-FFF2-40B4-BE49-F238E27FC236}">
                  <a16:creationId xmlns:a16="http://schemas.microsoft.com/office/drawing/2014/main" id="{8517A664-140A-4A5F-B95B-28A971AC0E72}"/>
                </a:ext>
              </a:extLst>
            </p:cNvPr>
            <p:cNvSpPr/>
            <p:nvPr/>
          </p:nvSpPr>
          <p:spPr>
            <a:xfrm>
              <a:off x="502595" y="2237840"/>
              <a:ext cx="1151212" cy="43083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sz="1350" dirty="0">
                  <a:solidFill>
                    <a:prstClr val="white"/>
                  </a:solidFill>
                  <a:latin typeface="Calibri" panose="020F0502020204030204"/>
                </a:rPr>
                <a:t>Motor</a:t>
              </a:r>
            </a:p>
          </p:txBody>
        </p:sp>
        <p:sp>
          <p:nvSpPr>
            <p:cNvPr id="82" name="TextBox 81">
              <a:extLst>
                <a:ext uri="{FF2B5EF4-FFF2-40B4-BE49-F238E27FC236}">
                  <a16:creationId xmlns:a16="http://schemas.microsoft.com/office/drawing/2014/main" id="{B3CCBE06-472F-4BAC-B2EB-AD0598408304}"/>
                </a:ext>
              </a:extLst>
            </p:cNvPr>
            <p:cNvSpPr txBox="1"/>
            <p:nvPr/>
          </p:nvSpPr>
          <p:spPr>
            <a:xfrm>
              <a:off x="1752600" y="2289414"/>
              <a:ext cx="6470521" cy="386354"/>
            </a:xfrm>
            <a:prstGeom prst="rect">
              <a:avLst/>
            </a:prstGeom>
            <a:noFill/>
          </p:spPr>
          <p:txBody>
            <a:bodyPr wrap="square" rtlCol="0">
              <a:spAutoFit/>
            </a:bodyPr>
            <a:lstStyle/>
            <a:p>
              <a:r>
                <a:rPr lang="en-US" dirty="0"/>
                <a:t>Treat motor as a software object. Stop, start, speed and direction</a:t>
              </a:r>
            </a:p>
          </p:txBody>
        </p:sp>
      </p:grpSp>
      <p:grpSp>
        <p:nvGrpSpPr>
          <p:cNvPr id="7" name="Group 6">
            <a:extLst>
              <a:ext uri="{FF2B5EF4-FFF2-40B4-BE49-F238E27FC236}">
                <a16:creationId xmlns:a16="http://schemas.microsoft.com/office/drawing/2014/main" id="{E7228C3B-6E04-4FCF-BD05-0704C5C92FF9}"/>
              </a:ext>
            </a:extLst>
          </p:cNvPr>
          <p:cNvGrpSpPr/>
          <p:nvPr/>
        </p:nvGrpSpPr>
        <p:grpSpPr>
          <a:xfrm>
            <a:off x="455887" y="1481385"/>
            <a:ext cx="8175708" cy="401870"/>
            <a:chOff x="438851" y="2869740"/>
            <a:chExt cx="8324149" cy="401870"/>
          </a:xfrm>
        </p:grpSpPr>
        <p:sp>
          <p:nvSpPr>
            <p:cNvPr id="45" name="Hexagon 44">
              <a:extLst>
                <a:ext uri="{FF2B5EF4-FFF2-40B4-BE49-F238E27FC236}">
                  <a16:creationId xmlns:a16="http://schemas.microsoft.com/office/drawing/2014/main" id="{45DA29A5-2491-4AAF-A9D2-06422FA6C742}"/>
                </a:ext>
              </a:extLst>
            </p:cNvPr>
            <p:cNvSpPr/>
            <p:nvPr/>
          </p:nvSpPr>
          <p:spPr>
            <a:xfrm>
              <a:off x="438851" y="2869740"/>
              <a:ext cx="1210837" cy="401870"/>
            </a:xfrm>
            <a:prstGeom prst="hexagon">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sz="1200" dirty="0">
                  <a:solidFill>
                    <a:srgbClr val="FFFF00"/>
                  </a:solidFill>
                  <a:latin typeface="Calibri" panose="020F0502020204030204"/>
                </a:rPr>
                <a:t>Button</a:t>
              </a:r>
            </a:p>
          </p:txBody>
        </p:sp>
        <p:sp>
          <p:nvSpPr>
            <p:cNvPr id="84" name="TextBox 83">
              <a:extLst>
                <a:ext uri="{FF2B5EF4-FFF2-40B4-BE49-F238E27FC236}">
                  <a16:creationId xmlns:a16="http://schemas.microsoft.com/office/drawing/2014/main" id="{B7E18425-CEB3-45C2-BBC2-18E5EB2603D5}"/>
                </a:ext>
              </a:extLst>
            </p:cNvPr>
            <p:cNvSpPr txBox="1"/>
            <p:nvPr/>
          </p:nvSpPr>
          <p:spPr>
            <a:xfrm>
              <a:off x="1752600" y="2886009"/>
              <a:ext cx="7010400" cy="369332"/>
            </a:xfrm>
            <a:prstGeom prst="rect">
              <a:avLst/>
            </a:prstGeom>
            <a:noFill/>
          </p:spPr>
          <p:txBody>
            <a:bodyPr wrap="square" rtlCol="0">
              <a:spAutoFit/>
            </a:bodyPr>
            <a:lstStyle/>
            <a:p>
              <a:r>
                <a:rPr lang="en-US" dirty="0"/>
                <a:t>Treat button inputs as a software object. Debounce without delay()</a:t>
              </a:r>
            </a:p>
          </p:txBody>
        </p:sp>
      </p:grpSp>
      <p:grpSp>
        <p:nvGrpSpPr>
          <p:cNvPr id="8" name="Group 7">
            <a:extLst>
              <a:ext uri="{FF2B5EF4-FFF2-40B4-BE49-F238E27FC236}">
                <a16:creationId xmlns:a16="http://schemas.microsoft.com/office/drawing/2014/main" id="{E964F904-BF2D-4BAF-A8EF-D4607BE7BE07}"/>
              </a:ext>
            </a:extLst>
          </p:cNvPr>
          <p:cNvGrpSpPr/>
          <p:nvPr/>
        </p:nvGrpSpPr>
        <p:grpSpPr>
          <a:xfrm>
            <a:off x="494334" y="2760402"/>
            <a:ext cx="8117649" cy="923330"/>
            <a:chOff x="497964" y="3378399"/>
            <a:chExt cx="8265036" cy="923330"/>
          </a:xfrm>
        </p:grpSpPr>
        <p:sp>
          <p:nvSpPr>
            <p:cNvPr id="72" name="Rectangle 71">
              <a:extLst>
                <a:ext uri="{FF2B5EF4-FFF2-40B4-BE49-F238E27FC236}">
                  <a16:creationId xmlns:a16="http://schemas.microsoft.com/office/drawing/2014/main" id="{F910C6BC-BF87-40BA-8A8E-999E224FB3EB}"/>
                </a:ext>
              </a:extLst>
            </p:cNvPr>
            <p:cNvSpPr/>
            <p:nvPr/>
          </p:nvSpPr>
          <p:spPr>
            <a:xfrm>
              <a:off x="497964" y="3486150"/>
              <a:ext cx="1151212" cy="430830"/>
            </a:xfrm>
            <a:prstGeom prst="rect">
              <a:avLst/>
            </a:prstGeom>
            <a:solidFill>
              <a:srgbClr val="5EEC3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sz="1350" dirty="0" err="1">
                  <a:solidFill>
                    <a:schemeClr val="tx1"/>
                  </a:solidFill>
                  <a:latin typeface="Calibri" panose="020F0502020204030204"/>
                </a:rPr>
                <a:t>DblDelay</a:t>
              </a:r>
              <a:endParaRPr lang="en-US" sz="1350" dirty="0">
                <a:solidFill>
                  <a:schemeClr val="tx1"/>
                </a:solidFill>
                <a:latin typeface="Calibri" panose="020F0502020204030204"/>
              </a:endParaRPr>
            </a:p>
          </p:txBody>
        </p:sp>
        <p:sp>
          <p:nvSpPr>
            <p:cNvPr id="85" name="TextBox 84">
              <a:extLst>
                <a:ext uri="{FF2B5EF4-FFF2-40B4-BE49-F238E27FC236}">
                  <a16:creationId xmlns:a16="http://schemas.microsoft.com/office/drawing/2014/main" id="{966FF316-3BFD-4456-911F-F1071CA25C7E}"/>
                </a:ext>
              </a:extLst>
            </p:cNvPr>
            <p:cNvSpPr txBox="1"/>
            <p:nvPr/>
          </p:nvSpPr>
          <p:spPr>
            <a:xfrm>
              <a:off x="1752600" y="3378399"/>
              <a:ext cx="7010400" cy="923330"/>
            </a:xfrm>
            <a:prstGeom prst="rect">
              <a:avLst/>
            </a:prstGeom>
            <a:noFill/>
          </p:spPr>
          <p:txBody>
            <a:bodyPr wrap="square" rtlCol="0">
              <a:spAutoFit/>
            </a:bodyPr>
            <a:lstStyle/>
            <a:p>
              <a:r>
                <a:rPr lang="en-US" dirty="0"/>
                <a:t>A general purpose timer class. Monitor an input pin Set ‘on delay’ and ‘off delay’ read the output property as to whether it is on or off. (Again no delay() function.)</a:t>
              </a:r>
            </a:p>
          </p:txBody>
        </p:sp>
      </p:grpSp>
    </p:spTree>
    <p:extLst>
      <p:ext uri="{BB962C8B-B14F-4D97-AF65-F5344CB8AC3E}">
        <p14:creationId xmlns:p14="http://schemas.microsoft.com/office/powerpoint/2010/main" val="456462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500"/>
                                        <p:tgtEl>
                                          <p:spTgt spid="7"/>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1000"/>
                                        <p:tgtEl>
                                          <p:spTgt spid="6"/>
                                        </p:tgtEl>
                                      </p:cBhvr>
                                    </p:animEffect>
                                    <p:anim calcmode="lin" valueType="num">
                                      <p:cBhvr>
                                        <p:cTn id="20" dur="1000" fill="hold"/>
                                        <p:tgtEl>
                                          <p:spTgt spid="6"/>
                                        </p:tgtEl>
                                        <p:attrNameLst>
                                          <p:attrName>ppt_x</p:attrName>
                                        </p:attrNameLst>
                                      </p:cBhvr>
                                      <p:tavLst>
                                        <p:tav tm="0">
                                          <p:val>
                                            <p:strVal val="#ppt_x"/>
                                          </p:val>
                                        </p:tav>
                                        <p:tav tm="100000">
                                          <p:val>
                                            <p:strVal val="#ppt_x"/>
                                          </p:val>
                                        </p:tav>
                                      </p:tavLst>
                                    </p:anim>
                                    <p:anim calcmode="lin" valueType="num">
                                      <p:cBhvr>
                                        <p:cTn id="21"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fade">
                                      <p:cBhvr>
                                        <p:cTn id="26" dur="1000"/>
                                        <p:tgtEl>
                                          <p:spTgt spid="8"/>
                                        </p:tgtEl>
                                      </p:cBhvr>
                                    </p:animEffect>
                                    <p:anim calcmode="lin" valueType="num">
                                      <p:cBhvr>
                                        <p:cTn id="27" dur="1000" fill="hold"/>
                                        <p:tgtEl>
                                          <p:spTgt spid="8"/>
                                        </p:tgtEl>
                                        <p:attrNameLst>
                                          <p:attrName>ppt_x</p:attrName>
                                        </p:attrNameLst>
                                      </p:cBhvr>
                                      <p:tavLst>
                                        <p:tav tm="0">
                                          <p:val>
                                            <p:strVal val="#ppt_x"/>
                                          </p:val>
                                        </p:tav>
                                        <p:tav tm="100000">
                                          <p:val>
                                            <p:strVal val="#ppt_x"/>
                                          </p:val>
                                        </p:tav>
                                      </p:tavLst>
                                    </p:anim>
                                    <p:anim calcmode="lin" valueType="num">
                                      <p:cBhvr>
                                        <p:cTn id="28"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5"/>
                                        </p:tgtEl>
                                        <p:attrNameLst>
                                          <p:attrName>style.visibility</p:attrName>
                                        </p:attrNameLst>
                                      </p:cBhvr>
                                      <p:to>
                                        <p:strVal val="visible"/>
                                      </p:to>
                                    </p:set>
                                    <p:animEffect transition="in" filter="fade">
                                      <p:cBhvr>
                                        <p:cTn id="33" dur="1000"/>
                                        <p:tgtEl>
                                          <p:spTgt spid="5"/>
                                        </p:tgtEl>
                                      </p:cBhvr>
                                    </p:animEffect>
                                    <p:anim calcmode="lin" valueType="num">
                                      <p:cBhvr>
                                        <p:cTn id="34" dur="1000" fill="hold"/>
                                        <p:tgtEl>
                                          <p:spTgt spid="5"/>
                                        </p:tgtEl>
                                        <p:attrNameLst>
                                          <p:attrName>ppt_x</p:attrName>
                                        </p:attrNameLst>
                                      </p:cBhvr>
                                      <p:tavLst>
                                        <p:tav tm="0">
                                          <p:val>
                                            <p:strVal val="#ppt_x"/>
                                          </p:val>
                                        </p:tav>
                                        <p:tav tm="100000">
                                          <p:val>
                                            <p:strVal val="#ppt_x"/>
                                          </p:val>
                                        </p:tav>
                                      </p:tavLst>
                                    </p:anim>
                                    <p:anim calcmode="lin" valueType="num">
                                      <p:cBhvr>
                                        <p:cTn id="35"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E6CE25-34FB-4714-9DAA-1CEAE47154BE}"/>
              </a:ext>
            </a:extLst>
          </p:cNvPr>
          <p:cNvSpPr>
            <a:spLocks noGrp="1"/>
          </p:cNvSpPr>
          <p:nvPr>
            <p:ph type="title"/>
          </p:nvPr>
        </p:nvSpPr>
        <p:spPr>
          <a:xfrm>
            <a:off x="659756" y="2416323"/>
            <a:ext cx="8345486" cy="1021556"/>
          </a:xfrm>
        </p:spPr>
        <p:txBody>
          <a:bodyPr>
            <a:normAutofit fontScale="90000"/>
          </a:bodyPr>
          <a:lstStyle/>
          <a:p>
            <a:r>
              <a:rPr lang="en-US" dirty="0"/>
              <a:t>Ground Work - Types and Structures</a:t>
            </a:r>
          </a:p>
        </p:txBody>
      </p:sp>
      <p:sp>
        <p:nvSpPr>
          <p:cNvPr id="5" name="Text Placeholder 4">
            <a:extLst>
              <a:ext uri="{FF2B5EF4-FFF2-40B4-BE49-F238E27FC236}">
                <a16:creationId xmlns:a16="http://schemas.microsoft.com/office/drawing/2014/main" id="{E0AB60C3-939D-43D0-812C-6CEDD6D880B3}"/>
              </a:ext>
            </a:extLst>
          </p:cNvPr>
          <p:cNvSpPr>
            <a:spLocks noGrp="1"/>
          </p:cNvSpPr>
          <p:nvPr>
            <p:ph type="body" idx="1"/>
          </p:nvPr>
        </p:nvSpPr>
        <p:spPr>
          <a:xfrm>
            <a:off x="685800" y="1276350"/>
            <a:ext cx="7772400" cy="1125140"/>
          </a:xfrm>
        </p:spPr>
        <p:txBody>
          <a:bodyPr/>
          <a:lstStyle/>
          <a:p>
            <a:r>
              <a:rPr lang="en-US" dirty="0"/>
              <a:t>Part 2</a:t>
            </a:r>
          </a:p>
        </p:txBody>
      </p:sp>
      <p:sp>
        <p:nvSpPr>
          <p:cNvPr id="6" name="Flowchart: Terminator 5">
            <a:extLst>
              <a:ext uri="{FF2B5EF4-FFF2-40B4-BE49-F238E27FC236}">
                <a16:creationId xmlns:a16="http://schemas.microsoft.com/office/drawing/2014/main" id="{FB499CC9-C52E-40FD-A92D-241E9CB9B453}"/>
              </a:ext>
            </a:extLst>
          </p:cNvPr>
          <p:cNvSpPr/>
          <p:nvPr/>
        </p:nvSpPr>
        <p:spPr>
          <a:xfrm>
            <a:off x="7467600" y="4552950"/>
            <a:ext cx="1103376" cy="228600"/>
          </a:xfrm>
          <a:prstGeom prst="flowChartTerminator">
            <a:avLst/>
          </a:prstGeom>
          <a:solidFill>
            <a:schemeClr val="accent3">
              <a:lumMod val="20000"/>
              <a:lumOff val="80000"/>
            </a:schemeClr>
          </a:solid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hlinkClick r:id="rId2" action="ppaction://hlinksldjump"/>
              </a:rPr>
              <a:t>Back to Agenda</a:t>
            </a:r>
            <a:endParaRPr lang="en-US" sz="1000" dirty="0">
              <a:solidFill>
                <a:schemeClr val="tx1"/>
              </a:solidFill>
            </a:endParaRPr>
          </a:p>
        </p:txBody>
      </p:sp>
    </p:spTree>
    <p:extLst>
      <p:ext uri="{BB962C8B-B14F-4D97-AF65-F5344CB8AC3E}">
        <p14:creationId xmlns:p14="http://schemas.microsoft.com/office/powerpoint/2010/main" val="39724810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82633" y="133350"/>
            <a:ext cx="7016194" cy="763525"/>
          </a:xfrm>
        </p:spPr>
        <p:txBody>
          <a:bodyPr>
            <a:normAutofit/>
          </a:bodyPr>
          <a:lstStyle/>
          <a:p>
            <a:r>
              <a:rPr lang="en-US" dirty="0"/>
              <a:t>Ground Work</a:t>
            </a:r>
          </a:p>
        </p:txBody>
      </p:sp>
      <p:sp>
        <p:nvSpPr>
          <p:cNvPr id="5" name="Content Placeholder 4"/>
          <p:cNvSpPr>
            <a:spLocks noGrp="1"/>
          </p:cNvSpPr>
          <p:nvPr>
            <p:ph idx="1"/>
          </p:nvPr>
        </p:nvSpPr>
        <p:spPr>
          <a:xfrm>
            <a:off x="381000" y="896875"/>
            <a:ext cx="7162800" cy="455675"/>
          </a:xfrm>
        </p:spPr>
        <p:txBody>
          <a:bodyPr>
            <a:normAutofit lnSpcReduction="10000"/>
          </a:bodyPr>
          <a:lstStyle/>
          <a:p>
            <a:pPr marL="0" indent="0">
              <a:buNone/>
            </a:pPr>
            <a:r>
              <a:rPr lang="en-US" sz="2400" dirty="0"/>
              <a:t>Variable </a:t>
            </a:r>
            <a:r>
              <a:rPr lang="en-US" sz="2400" b="1" dirty="0"/>
              <a:t>Types</a:t>
            </a:r>
          </a:p>
        </p:txBody>
      </p:sp>
      <p:pic>
        <p:nvPicPr>
          <p:cNvPr id="6" name="Picture 5">
            <a:extLst>
              <a:ext uri="{FF2B5EF4-FFF2-40B4-BE49-F238E27FC236}">
                <a16:creationId xmlns:a16="http://schemas.microsoft.com/office/drawing/2014/main" id="{9765B5E1-D501-4FB5-903E-12C3DF9EB734}"/>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7848600" y="4583336"/>
            <a:ext cx="1028700" cy="457771"/>
          </a:xfrm>
          <a:prstGeom prst="rect">
            <a:avLst/>
          </a:prstGeom>
        </p:spPr>
      </p:pic>
      <p:sp>
        <p:nvSpPr>
          <p:cNvPr id="7" name="TextBox 6">
            <a:extLst>
              <a:ext uri="{FF2B5EF4-FFF2-40B4-BE49-F238E27FC236}">
                <a16:creationId xmlns:a16="http://schemas.microsoft.com/office/drawing/2014/main" id="{34063D59-D66A-418F-97B9-15F8CC617466}"/>
              </a:ext>
            </a:extLst>
          </p:cNvPr>
          <p:cNvSpPr txBox="1"/>
          <p:nvPr/>
        </p:nvSpPr>
        <p:spPr>
          <a:xfrm>
            <a:off x="368725" y="3851531"/>
            <a:ext cx="7074693" cy="1015663"/>
          </a:xfrm>
          <a:prstGeom prst="rect">
            <a:avLst/>
          </a:prstGeom>
          <a:noFill/>
        </p:spPr>
        <p:txBody>
          <a:bodyPr wrap="square">
            <a:spAutoFit/>
          </a:bodyPr>
          <a:lstStyle/>
          <a:p>
            <a:r>
              <a:rPr lang="en-US" dirty="0"/>
              <a:t>This is ‘bread and butter’ for programming in Arduino (and C++) </a:t>
            </a:r>
          </a:p>
          <a:p>
            <a:pPr marL="228600"/>
            <a:r>
              <a:rPr lang="en-US" sz="1400" b="1" dirty="0">
                <a:solidFill>
                  <a:srgbClr val="C00000"/>
                </a:solidFill>
                <a:latin typeface="Courier New" panose="02070309020205020404" pitchFamily="49" charset="0"/>
                <a:cs typeface="Courier New" panose="02070309020205020404" pitchFamily="49" charset="0"/>
              </a:rPr>
              <a:t>int</a:t>
            </a:r>
            <a:r>
              <a:rPr lang="en-US" sz="1400" dirty="0">
                <a:solidFill>
                  <a:srgbClr val="0066FF"/>
                </a:solidFill>
                <a:latin typeface="Courier New" panose="02070309020205020404" pitchFamily="49" charset="0"/>
                <a:cs typeface="Courier New" panose="02070309020205020404" pitchFamily="49" charset="0"/>
              </a:rPr>
              <a:t>    x = 5;              // normally a 16 bit integer</a:t>
            </a:r>
          </a:p>
          <a:p>
            <a:pPr marL="228600"/>
            <a:r>
              <a:rPr lang="en-US" sz="1400" b="1" dirty="0">
                <a:solidFill>
                  <a:srgbClr val="C00000"/>
                </a:solidFill>
                <a:latin typeface="Courier New" panose="02070309020205020404" pitchFamily="49" charset="0"/>
                <a:cs typeface="Courier New" panose="02070309020205020404" pitchFamily="49" charset="0"/>
              </a:rPr>
              <a:t>bool</a:t>
            </a:r>
            <a:r>
              <a:rPr lang="en-US" sz="1400" dirty="0">
                <a:solidFill>
                  <a:srgbClr val="0066FF"/>
                </a:solidFill>
                <a:latin typeface="Courier New" panose="02070309020205020404" pitchFamily="49" charset="0"/>
                <a:cs typeface="Courier New" panose="02070309020205020404" pitchFamily="49" charset="0"/>
              </a:rPr>
              <a:t>   </a:t>
            </a:r>
            <a:r>
              <a:rPr lang="en-US" sz="1400" dirty="0" err="1">
                <a:solidFill>
                  <a:srgbClr val="0066FF"/>
                </a:solidFill>
                <a:latin typeface="Courier New" panose="02070309020205020404" pitchFamily="49" charset="0"/>
                <a:cs typeface="Courier New" panose="02070309020205020404" pitchFamily="49" charset="0"/>
              </a:rPr>
              <a:t>isPlaying</a:t>
            </a:r>
            <a:r>
              <a:rPr lang="en-US" sz="1400" dirty="0">
                <a:solidFill>
                  <a:srgbClr val="0066FF"/>
                </a:solidFill>
                <a:latin typeface="Courier New" panose="02070309020205020404" pitchFamily="49" charset="0"/>
                <a:cs typeface="Courier New" panose="02070309020205020404" pitchFamily="49" charset="0"/>
              </a:rPr>
              <a:t> = false;  // a Boolean is true/false</a:t>
            </a:r>
          </a:p>
          <a:p>
            <a:pPr marL="228600"/>
            <a:r>
              <a:rPr lang="en-US" sz="1400" b="1" dirty="0">
                <a:solidFill>
                  <a:srgbClr val="C00000"/>
                </a:solidFill>
                <a:latin typeface="Courier New" panose="02070309020205020404" pitchFamily="49" charset="0"/>
                <a:cs typeface="Courier New" panose="02070309020205020404" pitchFamily="49" charset="0"/>
              </a:rPr>
              <a:t>string</a:t>
            </a:r>
            <a:r>
              <a:rPr lang="en-US" sz="1400" dirty="0">
                <a:solidFill>
                  <a:srgbClr val="0066FF"/>
                </a:solidFill>
                <a:latin typeface="Courier New" panose="02070309020205020404" pitchFamily="49" charset="0"/>
                <a:cs typeface="Courier New" panose="02070309020205020404" pitchFamily="49" charset="0"/>
              </a:rPr>
              <a:t> </a:t>
            </a:r>
            <a:r>
              <a:rPr lang="en-US" sz="1400" dirty="0" err="1">
                <a:solidFill>
                  <a:srgbClr val="0066FF"/>
                </a:solidFill>
                <a:latin typeface="Courier New" panose="02070309020205020404" pitchFamily="49" charset="0"/>
                <a:cs typeface="Courier New" panose="02070309020205020404" pitchFamily="49" charset="0"/>
              </a:rPr>
              <a:t>fname</a:t>
            </a:r>
            <a:r>
              <a:rPr lang="en-US" sz="1400" dirty="0">
                <a:solidFill>
                  <a:srgbClr val="0066FF"/>
                </a:solidFill>
                <a:latin typeface="Courier New" panose="02070309020205020404" pitchFamily="49" charset="0"/>
                <a:cs typeface="Courier New" panose="02070309020205020404" pitchFamily="49" charset="0"/>
              </a:rPr>
              <a:t> = “Fred”;     // a string represents text</a:t>
            </a:r>
          </a:p>
        </p:txBody>
      </p:sp>
      <p:sp>
        <p:nvSpPr>
          <p:cNvPr id="8" name="TextBox 7">
            <a:extLst>
              <a:ext uri="{FF2B5EF4-FFF2-40B4-BE49-F238E27FC236}">
                <a16:creationId xmlns:a16="http://schemas.microsoft.com/office/drawing/2014/main" id="{8E20311F-D1CB-42E8-9D2B-C42F47A4EDEE}"/>
              </a:ext>
            </a:extLst>
          </p:cNvPr>
          <p:cNvSpPr txBox="1"/>
          <p:nvPr/>
        </p:nvSpPr>
        <p:spPr>
          <a:xfrm>
            <a:off x="2345827" y="896875"/>
            <a:ext cx="4953000" cy="1477328"/>
          </a:xfrm>
          <a:prstGeom prst="rect">
            <a:avLst/>
          </a:prstGeom>
          <a:noFill/>
        </p:spPr>
        <p:txBody>
          <a:bodyPr wrap="square">
            <a:spAutoFit/>
          </a:bodyPr>
          <a:lstStyle/>
          <a:p>
            <a:pPr marL="457200" lvl="1">
              <a:spcBef>
                <a:spcPts val="0"/>
              </a:spcBef>
            </a:pPr>
            <a:r>
              <a:rPr lang="en-US" dirty="0">
                <a:solidFill>
                  <a:srgbClr val="C00000"/>
                </a:solidFill>
              </a:rPr>
              <a:t>i</a:t>
            </a:r>
            <a:r>
              <a:rPr lang="en-US" sz="1800" dirty="0">
                <a:solidFill>
                  <a:srgbClr val="C00000"/>
                </a:solidFill>
              </a:rPr>
              <a:t>nt</a:t>
            </a:r>
            <a:r>
              <a:rPr lang="en-US" sz="1800" dirty="0"/>
              <a:t>    for Integer</a:t>
            </a:r>
          </a:p>
          <a:p>
            <a:pPr marL="457200" lvl="1">
              <a:spcBef>
                <a:spcPts val="0"/>
              </a:spcBef>
            </a:pPr>
            <a:r>
              <a:rPr lang="en-US" sz="1800" dirty="0">
                <a:solidFill>
                  <a:srgbClr val="C00000"/>
                </a:solidFill>
              </a:rPr>
              <a:t>bool</a:t>
            </a:r>
            <a:r>
              <a:rPr lang="en-US" sz="1800" dirty="0"/>
              <a:t> for Boolean</a:t>
            </a:r>
          </a:p>
          <a:p>
            <a:pPr marL="457200" lvl="1">
              <a:spcBef>
                <a:spcPts val="0"/>
              </a:spcBef>
            </a:pPr>
            <a:r>
              <a:rPr lang="en-US" sz="1800" dirty="0">
                <a:solidFill>
                  <a:srgbClr val="C00000"/>
                </a:solidFill>
              </a:rPr>
              <a:t>string</a:t>
            </a:r>
            <a:r>
              <a:rPr lang="en-US" sz="1800" dirty="0"/>
              <a:t>   for textual data</a:t>
            </a:r>
          </a:p>
          <a:p>
            <a:pPr marL="457200" lvl="1">
              <a:spcBef>
                <a:spcPts val="0"/>
              </a:spcBef>
            </a:pPr>
            <a:r>
              <a:rPr lang="en-US" dirty="0">
                <a:solidFill>
                  <a:srgbClr val="C00000"/>
                </a:solidFill>
              </a:rPr>
              <a:t>f</a:t>
            </a:r>
            <a:r>
              <a:rPr lang="en-US" sz="1800" dirty="0">
                <a:solidFill>
                  <a:srgbClr val="C00000"/>
                </a:solidFill>
              </a:rPr>
              <a:t>loat</a:t>
            </a:r>
            <a:r>
              <a:rPr lang="en-US" sz="1800" dirty="0"/>
              <a:t>    for floating point numbers</a:t>
            </a:r>
          </a:p>
          <a:p>
            <a:pPr marL="457200" lvl="1">
              <a:spcBef>
                <a:spcPts val="0"/>
              </a:spcBef>
            </a:pPr>
            <a:r>
              <a:rPr lang="en-US" sz="1800" dirty="0"/>
              <a:t>(and others)</a:t>
            </a:r>
          </a:p>
        </p:txBody>
      </p:sp>
      <p:grpSp>
        <p:nvGrpSpPr>
          <p:cNvPr id="15" name="Group 14">
            <a:extLst>
              <a:ext uri="{FF2B5EF4-FFF2-40B4-BE49-F238E27FC236}">
                <a16:creationId xmlns:a16="http://schemas.microsoft.com/office/drawing/2014/main" id="{0CC28F4A-4A7E-4F7D-8C77-1BDFAFF3ED0F}"/>
              </a:ext>
            </a:extLst>
          </p:cNvPr>
          <p:cNvGrpSpPr/>
          <p:nvPr/>
        </p:nvGrpSpPr>
        <p:grpSpPr>
          <a:xfrm>
            <a:off x="282632" y="2374203"/>
            <a:ext cx="7261168" cy="971895"/>
            <a:chOff x="282632" y="2374203"/>
            <a:chExt cx="7261168" cy="971895"/>
          </a:xfrm>
        </p:grpSpPr>
        <p:sp>
          <p:nvSpPr>
            <p:cNvPr id="10" name="TextBox 9">
              <a:extLst>
                <a:ext uri="{FF2B5EF4-FFF2-40B4-BE49-F238E27FC236}">
                  <a16:creationId xmlns:a16="http://schemas.microsoft.com/office/drawing/2014/main" id="{0F9F0C84-8F96-4D76-897C-763A06DB5C76}"/>
                </a:ext>
              </a:extLst>
            </p:cNvPr>
            <p:cNvSpPr txBox="1"/>
            <p:nvPr/>
          </p:nvSpPr>
          <p:spPr>
            <a:xfrm>
              <a:off x="282632" y="2374203"/>
              <a:ext cx="7261168" cy="369332"/>
            </a:xfrm>
            <a:prstGeom prst="rect">
              <a:avLst/>
            </a:prstGeom>
            <a:noFill/>
          </p:spPr>
          <p:txBody>
            <a:bodyPr wrap="square">
              <a:spAutoFit/>
            </a:bodyPr>
            <a:lstStyle/>
            <a:p>
              <a:r>
                <a:rPr lang="en-US" dirty="0"/>
                <a:t>Underneath all of these it is just bits and bytes of binary code.</a:t>
              </a:r>
            </a:p>
          </p:txBody>
        </p:sp>
        <p:pic>
          <p:nvPicPr>
            <p:cNvPr id="12" name="Picture 11">
              <a:extLst>
                <a:ext uri="{FF2B5EF4-FFF2-40B4-BE49-F238E27FC236}">
                  <a16:creationId xmlns:a16="http://schemas.microsoft.com/office/drawing/2014/main" id="{ECE3107E-5D4B-48E1-967C-099DC0AE1FDE}"/>
                </a:ext>
              </a:extLst>
            </p:cNvPr>
            <p:cNvPicPr>
              <a:picLocks noChangeAspect="1"/>
            </p:cNvPicPr>
            <p:nvPr/>
          </p:nvPicPr>
          <p:blipFill>
            <a:blip r:embed="rId4"/>
            <a:stretch>
              <a:fillRect/>
            </a:stretch>
          </p:blipFill>
          <p:spPr>
            <a:xfrm>
              <a:off x="368725" y="2738753"/>
              <a:ext cx="3547326" cy="607345"/>
            </a:xfrm>
            <a:prstGeom prst="rect">
              <a:avLst/>
            </a:prstGeom>
          </p:spPr>
        </p:pic>
      </p:grpSp>
      <p:sp>
        <p:nvSpPr>
          <p:cNvPr id="14" name="TextBox 13">
            <a:extLst>
              <a:ext uri="{FF2B5EF4-FFF2-40B4-BE49-F238E27FC236}">
                <a16:creationId xmlns:a16="http://schemas.microsoft.com/office/drawing/2014/main" id="{BAD996BC-D55E-4464-B9D8-747A281D2103}"/>
              </a:ext>
            </a:extLst>
          </p:cNvPr>
          <p:cNvSpPr txBox="1"/>
          <p:nvPr/>
        </p:nvSpPr>
        <p:spPr>
          <a:xfrm>
            <a:off x="258818" y="3346098"/>
            <a:ext cx="7261167" cy="369332"/>
          </a:xfrm>
          <a:prstGeom prst="rect">
            <a:avLst/>
          </a:prstGeom>
          <a:noFill/>
        </p:spPr>
        <p:txBody>
          <a:bodyPr wrap="square">
            <a:spAutoFit/>
          </a:bodyPr>
          <a:lstStyle/>
          <a:p>
            <a:r>
              <a:rPr lang="en-US" dirty="0"/>
              <a:t>When we declare a type we are describing how to interpret the binary</a:t>
            </a:r>
          </a:p>
        </p:txBody>
      </p:sp>
    </p:spTree>
    <p:extLst>
      <p:ext uri="{BB962C8B-B14F-4D97-AF65-F5344CB8AC3E}">
        <p14:creationId xmlns:p14="http://schemas.microsoft.com/office/powerpoint/2010/main" val="1101633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randombar(horizontal)">
                                      <p:cBhvr>
                                        <p:cTn id="19" dur="500"/>
                                        <p:tgtEl>
                                          <p:spTgt spid="15"/>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grpId="0" nodeType="click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wipe(down)">
                                      <p:cBhvr>
                                        <p:cTn id="24" dur="500"/>
                                        <p:tgtEl>
                                          <p:spTgt spid="14"/>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grpId="0" nodeType="click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wipe(down)">
                                      <p:cBhvr>
                                        <p:cTn id="2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7" grpId="0"/>
      <p:bldP spid="8" grpId="0"/>
      <p:bldP spid="1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52940" y="186133"/>
            <a:ext cx="7016194" cy="595313"/>
          </a:xfrm>
        </p:spPr>
        <p:txBody>
          <a:bodyPr>
            <a:normAutofit fontScale="90000"/>
          </a:bodyPr>
          <a:lstStyle/>
          <a:p>
            <a:r>
              <a:rPr lang="en-US" dirty="0"/>
              <a:t>Types and Structures</a:t>
            </a:r>
            <a:endParaRPr lang="en-US" sz="5400" dirty="0"/>
          </a:p>
        </p:txBody>
      </p:sp>
      <p:sp>
        <p:nvSpPr>
          <p:cNvPr id="5" name="Content Placeholder 4"/>
          <p:cNvSpPr>
            <a:spLocks noGrp="1"/>
          </p:cNvSpPr>
          <p:nvPr>
            <p:ph idx="1"/>
          </p:nvPr>
        </p:nvSpPr>
        <p:spPr>
          <a:xfrm>
            <a:off x="381515" y="798834"/>
            <a:ext cx="7162800" cy="417993"/>
          </a:xfrm>
        </p:spPr>
        <p:txBody>
          <a:bodyPr>
            <a:normAutofit fontScale="92500" lnSpcReduction="10000"/>
          </a:bodyPr>
          <a:lstStyle/>
          <a:p>
            <a:pPr marL="0" indent="0">
              <a:buNone/>
            </a:pPr>
            <a:r>
              <a:rPr lang="en-US" sz="2400" dirty="0">
                <a:solidFill>
                  <a:srgbClr val="C00000"/>
                </a:solidFill>
              </a:rPr>
              <a:t>Struct{}   </a:t>
            </a:r>
            <a:r>
              <a:rPr lang="en-US" sz="1900" dirty="0">
                <a:solidFill>
                  <a:srgbClr val="C00000"/>
                </a:solidFill>
              </a:rPr>
              <a:t> </a:t>
            </a:r>
            <a:r>
              <a:rPr lang="en-US" sz="1900" dirty="0"/>
              <a:t>(short for structure)</a:t>
            </a:r>
          </a:p>
        </p:txBody>
      </p:sp>
      <p:pic>
        <p:nvPicPr>
          <p:cNvPr id="6" name="Picture 5">
            <a:extLst>
              <a:ext uri="{FF2B5EF4-FFF2-40B4-BE49-F238E27FC236}">
                <a16:creationId xmlns:a16="http://schemas.microsoft.com/office/drawing/2014/main" id="{9765B5E1-D501-4FB5-903E-12C3DF9EB734}"/>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7848600" y="4583336"/>
            <a:ext cx="1028700" cy="457771"/>
          </a:xfrm>
          <a:prstGeom prst="rect">
            <a:avLst/>
          </a:prstGeom>
        </p:spPr>
      </p:pic>
      <p:sp>
        <p:nvSpPr>
          <p:cNvPr id="3" name="TextBox 2">
            <a:extLst>
              <a:ext uri="{FF2B5EF4-FFF2-40B4-BE49-F238E27FC236}">
                <a16:creationId xmlns:a16="http://schemas.microsoft.com/office/drawing/2014/main" id="{7BA017C0-B0BD-4632-B7F3-F204AB046161}"/>
              </a:ext>
            </a:extLst>
          </p:cNvPr>
          <p:cNvSpPr txBox="1"/>
          <p:nvPr/>
        </p:nvSpPr>
        <p:spPr>
          <a:xfrm>
            <a:off x="400566" y="2770461"/>
            <a:ext cx="7162799" cy="307777"/>
          </a:xfrm>
          <a:prstGeom prst="rect">
            <a:avLst/>
          </a:prstGeom>
          <a:solidFill>
            <a:schemeClr val="bg1">
              <a:lumMod val="95000"/>
            </a:schemeClr>
          </a:solidFill>
          <a:ln>
            <a:solidFill>
              <a:schemeClr val="tx1"/>
            </a:solidFill>
          </a:ln>
        </p:spPr>
        <p:txBody>
          <a:bodyPr wrap="square" rtlCol="0">
            <a:spAutoFit/>
          </a:bodyPr>
          <a:lstStyle/>
          <a:p>
            <a:pPr marL="228600"/>
            <a:r>
              <a:rPr lang="en-US" sz="1400" b="1" dirty="0">
                <a:solidFill>
                  <a:srgbClr val="C00000"/>
                </a:solidFill>
                <a:latin typeface="Courier New" panose="02070309020205020404" pitchFamily="49" charset="0"/>
                <a:cs typeface="Courier New" panose="02070309020205020404" pitchFamily="49" charset="0"/>
              </a:rPr>
              <a:t>structname</a:t>
            </a:r>
            <a:r>
              <a:rPr lang="en-US" sz="1400" dirty="0">
                <a:latin typeface="Courier New" panose="02070309020205020404" pitchFamily="49" charset="0"/>
                <a:cs typeface="Courier New" panose="02070309020205020404" pitchFamily="49" charset="0"/>
              </a:rPr>
              <a:t> </a:t>
            </a:r>
            <a:r>
              <a:rPr lang="en-US" sz="1400" b="1" dirty="0" err="1">
                <a:solidFill>
                  <a:schemeClr val="tx2">
                    <a:lumMod val="60000"/>
                    <a:lumOff val="40000"/>
                  </a:schemeClr>
                </a:solidFill>
                <a:latin typeface="Courier New" panose="02070309020205020404" pitchFamily="49" charset="0"/>
                <a:cs typeface="Courier New" panose="02070309020205020404" pitchFamily="49" charset="0"/>
              </a:rPr>
              <a:t>fullName</a:t>
            </a:r>
            <a:r>
              <a:rPr lang="en-US" sz="1400" dirty="0">
                <a:latin typeface="Courier New" panose="02070309020205020404" pitchFamily="49" charset="0"/>
                <a:cs typeface="Courier New" panose="02070309020205020404" pitchFamily="49" charset="0"/>
              </a:rPr>
              <a:t>;// Declare a new variable of the new type</a:t>
            </a:r>
          </a:p>
        </p:txBody>
      </p:sp>
      <p:sp>
        <p:nvSpPr>
          <p:cNvPr id="8" name="TextBox 7">
            <a:extLst>
              <a:ext uri="{FF2B5EF4-FFF2-40B4-BE49-F238E27FC236}">
                <a16:creationId xmlns:a16="http://schemas.microsoft.com/office/drawing/2014/main" id="{7034DB4D-C2C2-4D93-8C25-E00D6B62C26C}"/>
              </a:ext>
            </a:extLst>
          </p:cNvPr>
          <p:cNvSpPr txBox="1"/>
          <p:nvPr/>
        </p:nvSpPr>
        <p:spPr>
          <a:xfrm>
            <a:off x="187284" y="3570122"/>
            <a:ext cx="8077200" cy="1200329"/>
          </a:xfrm>
          <a:prstGeom prst="rect">
            <a:avLst/>
          </a:prstGeom>
          <a:noFill/>
        </p:spPr>
        <p:txBody>
          <a:bodyPr wrap="square" rtlCol="0">
            <a:spAutoFit/>
          </a:bodyPr>
          <a:lstStyle/>
          <a:p>
            <a:pPr marL="171450" lvl="1" indent="0">
              <a:spcBef>
                <a:spcPts val="0"/>
              </a:spcBef>
              <a:buNone/>
            </a:pPr>
            <a:r>
              <a:rPr lang="en-US" dirty="0"/>
              <a:t>After defining the variable you can pass around the whole structure</a:t>
            </a:r>
          </a:p>
          <a:p>
            <a:pPr marL="171450" lvl="1" indent="0">
              <a:spcBef>
                <a:spcPts val="0"/>
              </a:spcBef>
              <a:buNone/>
            </a:pPr>
            <a:r>
              <a:rPr lang="en-US" dirty="0"/>
              <a:t>as </a:t>
            </a:r>
            <a:r>
              <a:rPr lang="en-US" b="1" dirty="0" err="1">
                <a:solidFill>
                  <a:schemeClr val="tx2">
                    <a:lumMod val="60000"/>
                    <a:lumOff val="40000"/>
                  </a:schemeClr>
                </a:solidFill>
                <a:latin typeface="Courier New" panose="02070309020205020404" pitchFamily="49" charset="0"/>
                <a:cs typeface="Courier New" panose="02070309020205020404" pitchFamily="49" charset="0"/>
              </a:rPr>
              <a:t>fullName</a:t>
            </a:r>
            <a:r>
              <a:rPr lang="en-US" dirty="0"/>
              <a:t> or refer to the individual component parts like this:</a:t>
            </a:r>
          </a:p>
          <a:p>
            <a:pPr marL="685800" lvl="1" indent="0">
              <a:spcBef>
                <a:spcPts val="0"/>
              </a:spcBef>
              <a:buNone/>
            </a:pPr>
            <a:endParaRPr lang="en-US" sz="1200" b="1" dirty="0">
              <a:solidFill>
                <a:schemeClr val="tx2">
                  <a:lumMod val="60000"/>
                  <a:lumOff val="40000"/>
                </a:schemeClr>
              </a:solidFill>
              <a:latin typeface="Courier New" panose="02070309020205020404" pitchFamily="49" charset="0"/>
              <a:cs typeface="Courier New" panose="02070309020205020404" pitchFamily="49" charset="0"/>
            </a:endParaRPr>
          </a:p>
          <a:p>
            <a:pPr marL="685800" lvl="1" indent="0">
              <a:spcBef>
                <a:spcPts val="0"/>
              </a:spcBef>
              <a:buNone/>
            </a:pPr>
            <a:r>
              <a:rPr lang="en-US" sz="1200" b="1" dirty="0" err="1">
                <a:solidFill>
                  <a:schemeClr val="tx2">
                    <a:lumMod val="60000"/>
                    <a:lumOff val="40000"/>
                  </a:schemeClr>
                </a:solidFill>
                <a:latin typeface="Courier New" panose="02070309020205020404" pitchFamily="49" charset="0"/>
                <a:cs typeface="Courier New" panose="02070309020205020404" pitchFamily="49" charset="0"/>
              </a:rPr>
              <a:t>fullName</a:t>
            </a:r>
            <a:r>
              <a:rPr lang="en-US" sz="1200" dirty="0" err="1">
                <a:latin typeface="Courier New" panose="02070309020205020404" pitchFamily="49" charset="0"/>
                <a:cs typeface="Courier New" panose="02070309020205020404" pitchFamily="49" charset="0"/>
              </a:rPr>
              <a:t>.fname</a:t>
            </a:r>
            <a:r>
              <a:rPr lang="en-US" sz="1200" dirty="0">
                <a:latin typeface="Courier New" panose="02070309020205020404" pitchFamily="49" charset="0"/>
                <a:cs typeface="Courier New" panose="02070309020205020404" pitchFamily="49" charset="0"/>
              </a:rPr>
              <a:t> = “Fred”;</a:t>
            </a:r>
          </a:p>
          <a:p>
            <a:pPr marL="685800" lvl="1" indent="0">
              <a:spcBef>
                <a:spcPts val="0"/>
              </a:spcBef>
              <a:buNone/>
            </a:pPr>
            <a:r>
              <a:rPr lang="en-US" sz="1200" b="1" dirty="0" err="1">
                <a:solidFill>
                  <a:schemeClr val="tx2">
                    <a:lumMod val="60000"/>
                    <a:lumOff val="40000"/>
                  </a:schemeClr>
                </a:solidFill>
                <a:latin typeface="Courier New" panose="02070309020205020404" pitchFamily="49" charset="0"/>
                <a:cs typeface="Courier New" panose="02070309020205020404" pitchFamily="49" charset="0"/>
              </a:rPr>
              <a:t>fullName</a:t>
            </a:r>
            <a:r>
              <a:rPr lang="en-US" sz="1200" dirty="0" err="1">
                <a:latin typeface="Courier New" panose="02070309020205020404" pitchFamily="49" charset="0"/>
                <a:cs typeface="Courier New" panose="02070309020205020404" pitchFamily="49" charset="0"/>
              </a:rPr>
              <a:t>.lname</a:t>
            </a:r>
            <a:r>
              <a:rPr lang="en-US" sz="1200" dirty="0">
                <a:latin typeface="Courier New" panose="02070309020205020404" pitchFamily="49" charset="0"/>
                <a:cs typeface="Courier New" panose="02070309020205020404" pitchFamily="49" charset="0"/>
              </a:rPr>
              <a:t> = “Flintstone”;</a:t>
            </a:r>
          </a:p>
        </p:txBody>
      </p:sp>
      <p:sp>
        <p:nvSpPr>
          <p:cNvPr id="9" name="TextBox 8">
            <a:extLst>
              <a:ext uri="{FF2B5EF4-FFF2-40B4-BE49-F238E27FC236}">
                <a16:creationId xmlns:a16="http://schemas.microsoft.com/office/drawing/2014/main" id="{8971688A-6957-4928-88CD-103447C24138}"/>
              </a:ext>
            </a:extLst>
          </p:cNvPr>
          <p:cNvSpPr txBox="1"/>
          <p:nvPr/>
        </p:nvSpPr>
        <p:spPr>
          <a:xfrm>
            <a:off x="400566" y="3158064"/>
            <a:ext cx="6514584" cy="307777"/>
          </a:xfrm>
          <a:prstGeom prst="rect">
            <a:avLst/>
          </a:prstGeom>
          <a:solidFill>
            <a:schemeClr val="bg1">
              <a:lumMod val="95000"/>
            </a:schemeClr>
          </a:solidFill>
          <a:ln>
            <a:solidFill>
              <a:schemeClr val="tx1"/>
            </a:solidFill>
          </a:ln>
        </p:spPr>
        <p:txBody>
          <a:bodyPr wrap="square" rtlCol="0">
            <a:spAutoFit/>
          </a:bodyPr>
          <a:lstStyle>
            <a:defPPr>
              <a:defRPr lang="en-US"/>
            </a:defPPr>
            <a:lvl1pPr marL="228600">
              <a:defRPr sz="1600" b="1">
                <a:solidFill>
                  <a:srgbClr val="C00000"/>
                </a:solidFill>
                <a:latin typeface="Courier New" panose="02070309020205020404" pitchFamily="49" charset="0"/>
                <a:cs typeface="Courier New" panose="02070309020205020404" pitchFamily="49" charset="0"/>
              </a:defRPr>
            </a:lvl1pPr>
          </a:lstStyle>
          <a:p>
            <a:r>
              <a:rPr lang="en-US" sz="1400" dirty="0"/>
              <a:t>int </a:t>
            </a:r>
            <a:r>
              <a:rPr lang="en-US" sz="1400" b="0" dirty="0">
                <a:solidFill>
                  <a:schemeClr val="tx1"/>
                </a:solidFill>
              </a:rPr>
              <a:t>x;              // for comparison using a simple type</a:t>
            </a:r>
          </a:p>
        </p:txBody>
      </p:sp>
      <p:sp>
        <p:nvSpPr>
          <p:cNvPr id="10" name="Content Placeholder 4">
            <a:extLst>
              <a:ext uri="{FF2B5EF4-FFF2-40B4-BE49-F238E27FC236}">
                <a16:creationId xmlns:a16="http://schemas.microsoft.com/office/drawing/2014/main" id="{9258A80F-00DC-4278-943A-6C385AB0B05F}"/>
              </a:ext>
            </a:extLst>
          </p:cNvPr>
          <p:cNvSpPr txBox="1">
            <a:spLocks/>
          </p:cNvSpPr>
          <p:nvPr/>
        </p:nvSpPr>
        <p:spPr>
          <a:xfrm>
            <a:off x="218240" y="1130293"/>
            <a:ext cx="7162800" cy="595313"/>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71450" lvl="1" indent="0">
              <a:spcBef>
                <a:spcPts val="0"/>
              </a:spcBef>
              <a:buFont typeface="Arial" pitchFamily="34" charset="0"/>
              <a:buNone/>
            </a:pPr>
            <a:r>
              <a:rPr lang="en-US" sz="1800" dirty="0"/>
              <a:t>It is possible (and not uncommon) to define our own variable type which is a combination of the basic types given previously. A simple example:</a:t>
            </a:r>
          </a:p>
        </p:txBody>
      </p:sp>
      <p:sp>
        <p:nvSpPr>
          <p:cNvPr id="11" name="TextBox 10">
            <a:extLst>
              <a:ext uri="{FF2B5EF4-FFF2-40B4-BE49-F238E27FC236}">
                <a16:creationId xmlns:a16="http://schemas.microsoft.com/office/drawing/2014/main" id="{DAA2D8AB-42BD-48CB-B2FE-46FCBE9CED30}"/>
              </a:ext>
            </a:extLst>
          </p:cNvPr>
          <p:cNvSpPr txBox="1"/>
          <p:nvPr/>
        </p:nvSpPr>
        <p:spPr>
          <a:xfrm>
            <a:off x="400567" y="1725956"/>
            <a:ext cx="2971800" cy="954107"/>
          </a:xfrm>
          <a:prstGeom prst="rect">
            <a:avLst/>
          </a:prstGeom>
          <a:solidFill>
            <a:schemeClr val="bg1">
              <a:lumMod val="95000"/>
            </a:schemeClr>
          </a:solidFill>
          <a:ln>
            <a:solidFill>
              <a:schemeClr val="tx1"/>
            </a:solidFill>
          </a:ln>
        </p:spPr>
        <p:txBody>
          <a:bodyPr wrap="square">
            <a:spAutoFit/>
          </a:bodyPr>
          <a:lstStyle/>
          <a:p>
            <a:pPr marL="228600">
              <a:buFont typeface="Arial" pitchFamily="34" charset="0"/>
              <a:buNone/>
            </a:pPr>
            <a:r>
              <a:rPr lang="en-US" sz="1400" dirty="0">
                <a:latin typeface="Courier New" panose="02070309020205020404" pitchFamily="49" charset="0"/>
                <a:cs typeface="Courier New" panose="02070309020205020404" pitchFamily="49" charset="0"/>
              </a:rPr>
              <a:t>struct </a:t>
            </a:r>
            <a:r>
              <a:rPr lang="en-US" sz="1400" b="1" dirty="0">
                <a:solidFill>
                  <a:srgbClr val="C00000"/>
                </a:solidFill>
                <a:latin typeface="Courier New" panose="02070309020205020404" pitchFamily="49" charset="0"/>
                <a:cs typeface="Courier New" panose="02070309020205020404" pitchFamily="49" charset="0"/>
              </a:rPr>
              <a:t>structname</a:t>
            </a:r>
            <a:r>
              <a:rPr lang="en-US" sz="1400" dirty="0">
                <a:latin typeface="Courier New" panose="02070309020205020404" pitchFamily="49" charset="0"/>
                <a:cs typeface="Courier New" panose="02070309020205020404" pitchFamily="49" charset="0"/>
              </a:rPr>
              <a:t> {</a:t>
            </a:r>
          </a:p>
          <a:p>
            <a:pPr marL="228600">
              <a:buFont typeface="Arial" pitchFamily="34" charset="0"/>
              <a:buNone/>
            </a:pPr>
            <a:r>
              <a:rPr lang="en-US" sz="1400" dirty="0">
                <a:latin typeface="Courier New" panose="02070309020205020404" pitchFamily="49" charset="0"/>
                <a:cs typeface="Courier New" panose="02070309020205020404" pitchFamily="49" charset="0"/>
              </a:rPr>
              <a:t>   String </a:t>
            </a:r>
            <a:r>
              <a:rPr lang="en-US" sz="1400" dirty="0" err="1">
                <a:latin typeface="Courier New" panose="02070309020205020404" pitchFamily="49" charset="0"/>
                <a:cs typeface="Courier New" panose="02070309020205020404" pitchFamily="49" charset="0"/>
              </a:rPr>
              <a:t>fname</a:t>
            </a:r>
            <a:r>
              <a:rPr lang="en-US" sz="1400" dirty="0">
                <a:latin typeface="Courier New" panose="02070309020205020404" pitchFamily="49" charset="0"/>
                <a:cs typeface="Courier New" panose="02070309020205020404" pitchFamily="49" charset="0"/>
              </a:rPr>
              <a:t>;</a:t>
            </a:r>
          </a:p>
          <a:p>
            <a:pPr marL="228600">
              <a:buFont typeface="Arial" pitchFamily="34" charset="0"/>
              <a:buNone/>
            </a:pPr>
            <a:r>
              <a:rPr lang="en-US" sz="1400" dirty="0">
                <a:latin typeface="Courier New" panose="02070309020205020404" pitchFamily="49" charset="0"/>
                <a:cs typeface="Courier New" panose="02070309020205020404" pitchFamily="49" charset="0"/>
              </a:rPr>
              <a:t>   String </a:t>
            </a:r>
            <a:r>
              <a:rPr lang="en-US" sz="1400" dirty="0" err="1">
                <a:latin typeface="Courier New" panose="02070309020205020404" pitchFamily="49" charset="0"/>
                <a:cs typeface="Courier New" panose="02070309020205020404" pitchFamily="49" charset="0"/>
              </a:rPr>
              <a:t>lname</a:t>
            </a:r>
            <a:r>
              <a:rPr lang="en-US" sz="1400" dirty="0">
                <a:latin typeface="Courier New" panose="02070309020205020404" pitchFamily="49" charset="0"/>
                <a:cs typeface="Courier New" panose="02070309020205020404" pitchFamily="49" charset="0"/>
              </a:rPr>
              <a:t>;</a:t>
            </a:r>
          </a:p>
          <a:p>
            <a:pPr marL="228600">
              <a:buFont typeface="Arial" pitchFamily="34" charset="0"/>
              <a:buNone/>
            </a:pPr>
            <a:r>
              <a:rPr lang="en-US" sz="14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782917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fade">
                                      <p:cBhvr>
                                        <p:cTn id="14" dur="1000"/>
                                        <p:tgtEl>
                                          <p:spTgt spid="10"/>
                                        </p:tgtEl>
                                      </p:cBhvr>
                                    </p:animEffect>
                                    <p:anim calcmode="lin" valueType="num">
                                      <p:cBhvr>
                                        <p:cTn id="15" dur="1000" fill="hold"/>
                                        <p:tgtEl>
                                          <p:spTgt spid="10"/>
                                        </p:tgtEl>
                                        <p:attrNameLst>
                                          <p:attrName>ppt_x</p:attrName>
                                        </p:attrNameLst>
                                      </p:cBhvr>
                                      <p:tavLst>
                                        <p:tav tm="0">
                                          <p:val>
                                            <p:strVal val="#ppt_x"/>
                                          </p:val>
                                        </p:tav>
                                        <p:tav tm="100000">
                                          <p:val>
                                            <p:strVal val="#ppt_x"/>
                                          </p:val>
                                        </p:tav>
                                      </p:tavLst>
                                    </p:anim>
                                    <p:anim calcmode="lin" valueType="num">
                                      <p:cBhvr>
                                        <p:cTn id="16"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500"/>
                                        <p:tgtEl>
                                          <p:spTgt spid="11"/>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grpId="0" nodeType="click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wipe(down)">
                                      <p:cBhvr>
                                        <p:cTn id="26" dur="500"/>
                                        <p:tgtEl>
                                          <p:spTgt spid="3"/>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wipe(down)">
                                      <p:cBhvr>
                                        <p:cTn id="31" dur="500"/>
                                        <p:tgtEl>
                                          <p:spTgt spid="9"/>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grpId="0" nodeType="clickEffect">
                                  <p:stCondLst>
                                    <p:cond delay="0"/>
                                  </p:stCondLst>
                                  <p:childTnLst>
                                    <p:set>
                                      <p:cBhvr>
                                        <p:cTn id="35" dur="1" fill="hold">
                                          <p:stCondLst>
                                            <p:cond delay="0"/>
                                          </p:stCondLst>
                                        </p:cTn>
                                        <p:tgtEl>
                                          <p:spTgt spid="8"/>
                                        </p:tgtEl>
                                        <p:attrNameLst>
                                          <p:attrName>style.visibility</p:attrName>
                                        </p:attrNameLst>
                                      </p:cBhvr>
                                      <p:to>
                                        <p:strVal val="visible"/>
                                      </p:to>
                                    </p:set>
                                    <p:animEffect transition="in" filter="wipe(down)">
                                      <p:cBhvr>
                                        <p:cTn id="3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3" grpId="0" animBg="1"/>
      <p:bldP spid="8" grpId="0"/>
      <p:bldP spid="9" grpId="0" animBg="1"/>
      <p:bldP spid="10" grpId="0"/>
      <p:bldP spid="1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52940" y="186133"/>
            <a:ext cx="7016194" cy="595313"/>
          </a:xfrm>
        </p:spPr>
        <p:txBody>
          <a:bodyPr>
            <a:normAutofit fontScale="90000"/>
          </a:bodyPr>
          <a:lstStyle/>
          <a:p>
            <a:r>
              <a:rPr lang="en-US" dirty="0"/>
              <a:t>Types and Structures</a:t>
            </a:r>
            <a:endParaRPr lang="en-US" sz="5400" dirty="0"/>
          </a:p>
        </p:txBody>
      </p:sp>
      <p:pic>
        <p:nvPicPr>
          <p:cNvPr id="6" name="Picture 5">
            <a:extLst>
              <a:ext uri="{FF2B5EF4-FFF2-40B4-BE49-F238E27FC236}">
                <a16:creationId xmlns:a16="http://schemas.microsoft.com/office/drawing/2014/main" id="{9765B5E1-D501-4FB5-903E-12C3DF9EB734}"/>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7848600" y="4583336"/>
            <a:ext cx="1028700" cy="457771"/>
          </a:xfrm>
          <a:prstGeom prst="rect">
            <a:avLst/>
          </a:prstGeom>
        </p:spPr>
      </p:pic>
      <p:sp>
        <p:nvSpPr>
          <p:cNvPr id="10" name="Content Placeholder 4">
            <a:extLst>
              <a:ext uri="{FF2B5EF4-FFF2-40B4-BE49-F238E27FC236}">
                <a16:creationId xmlns:a16="http://schemas.microsoft.com/office/drawing/2014/main" id="{9258A80F-00DC-4278-943A-6C385AB0B05F}"/>
              </a:ext>
            </a:extLst>
          </p:cNvPr>
          <p:cNvSpPr txBox="1">
            <a:spLocks/>
          </p:cNvSpPr>
          <p:nvPr/>
        </p:nvSpPr>
        <p:spPr>
          <a:xfrm>
            <a:off x="218240" y="1130293"/>
            <a:ext cx="7162800" cy="595313"/>
          </a:xfrm>
          <a:prstGeom prst="rect">
            <a:avLst/>
          </a:prstGeom>
        </p:spPr>
        <p:txBody>
          <a:bodyPr vert="horz" lIns="91440" tIns="45720" rIns="91440" bIns="45720" rtlCol="0">
            <a:normAutofit fontScale="92500" lnSpcReduction="10000"/>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71450" lvl="1" indent="0">
              <a:spcBef>
                <a:spcPts val="0"/>
              </a:spcBef>
              <a:buFont typeface="Arial" pitchFamily="34" charset="0"/>
              <a:buNone/>
            </a:pPr>
            <a:r>
              <a:rPr lang="en-US" sz="1800" dirty="0"/>
              <a:t>The structure is not restricted to basic data types. </a:t>
            </a:r>
          </a:p>
          <a:p>
            <a:pPr marL="171450" lvl="1" indent="0">
              <a:spcBef>
                <a:spcPts val="0"/>
              </a:spcBef>
              <a:buFont typeface="Arial" pitchFamily="34" charset="0"/>
              <a:buNone/>
            </a:pPr>
            <a:r>
              <a:rPr lang="en-US" sz="1800" dirty="0"/>
              <a:t>The structure could include complete functions that manipulate data also.</a:t>
            </a:r>
          </a:p>
        </p:txBody>
      </p:sp>
      <p:sp>
        <p:nvSpPr>
          <p:cNvPr id="11" name="TextBox 10">
            <a:extLst>
              <a:ext uri="{FF2B5EF4-FFF2-40B4-BE49-F238E27FC236}">
                <a16:creationId xmlns:a16="http://schemas.microsoft.com/office/drawing/2014/main" id="{DAA2D8AB-42BD-48CB-B2FE-46FCBE9CED30}"/>
              </a:ext>
            </a:extLst>
          </p:cNvPr>
          <p:cNvSpPr txBox="1"/>
          <p:nvPr/>
        </p:nvSpPr>
        <p:spPr>
          <a:xfrm>
            <a:off x="1780340" y="1817457"/>
            <a:ext cx="4038600" cy="1600438"/>
          </a:xfrm>
          <a:prstGeom prst="rect">
            <a:avLst/>
          </a:prstGeom>
          <a:solidFill>
            <a:schemeClr val="bg1">
              <a:lumMod val="95000"/>
            </a:schemeClr>
          </a:solidFill>
          <a:ln>
            <a:solidFill>
              <a:schemeClr val="tx1"/>
            </a:solidFill>
          </a:ln>
        </p:spPr>
        <p:txBody>
          <a:bodyPr wrap="square">
            <a:spAutoFit/>
          </a:bodyPr>
          <a:lstStyle/>
          <a:p>
            <a:pPr marL="228600">
              <a:buFont typeface="Arial" pitchFamily="34" charset="0"/>
              <a:buNone/>
            </a:pPr>
            <a:r>
              <a:rPr lang="en-US" sz="1400" dirty="0">
                <a:latin typeface="Courier New" panose="02070309020205020404" pitchFamily="49" charset="0"/>
                <a:cs typeface="Courier New" panose="02070309020205020404" pitchFamily="49" charset="0"/>
              </a:rPr>
              <a:t>struct </a:t>
            </a:r>
            <a:r>
              <a:rPr lang="en-US" sz="1400" b="1" dirty="0">
                <a:solidFill>
                  <a:srgbClr val="C00000"/>
                </a:solidFill>
                <a:latin typeface="Courier New" panose="02070309020205020404" pitchFamily="49" charset="0"/>
                <a:cs typeface="Courier New" panose="02070309020205020404" pitchFamily="49" charset="0"/>
              </a:rPr>
              <a:t>structname</a:t>
            </a:r>
            <a:r>
              <a:rPr lang="en-US" sz="1400" dirty="0">
                <a:latin typeface="Courier New" panose="02070309020205020404" pitchFamily="49" charset="0"/>
                <a:cs typeface="Courier New" panose="02070309020205020404" pitchFamily="49" charset="0"/>
              </a:rPr>
              <a:t> {</a:t>
            </a:r>
          </a:p>
          <a:p>
            <a:pPr marL="228600">
              <a:buFont typeface="Arial" pitchFamily="34" charset="0"/>
              <a:buNone/>
            </a:pPr>
            <a:r>
              <a:rPr lang="en-US" sz="1400" dirty="0">
                <a:latin typeface="Courier New" panose="02070309020205020404" pitchFamily="49" charset="0"/>
                <a:cs typeface="Courier New" panose="02070309020205020404" pitchFamily="49" charset="0"/>
              </a:rPr>
              <a:t>   String </a:t>
            </a:r>
            <a:r>
              <a:rPr lang="en-US" sz="1400" dirty="0" err="1">
                <a:latin typeface="Courier New" panose="02070309020205020404" pitchFamily="49" charset="0"/>
                <a:cs typeface="Courier New" panose="02070309020205020404" pitchFamily="49" charset="0"/>
              </a:rPr>
              <a:t>fname</a:t>
            </a:r>
            <a:r>
              <a:rPr lang="en-US" sz="1400" dirty="0">
                <a:latin typeface="Courier New" panose="02070309020205020404" pitchFamily="49" charset="0"/>
                <a:cs typeface="Courier New" panose="02070309020205020404" pitchFamily="49" charset="0"/>
              </a:rPr>
              <a:t>;</a:t>
            </a:r>
          </a:p>
          <a:p>
            <a:pPr marL="228600">
              <a:buFont typeface="Arial" pitchFamily="34" charset="0"/>
              <a:buNone/>
            </a:pPr>
            <a:r>
              <a:rPr lang="en-US" sz="1400" dirty="0">
                <a:latin typeface="Courier New" panose="02070309020205020404" pitchFamily="49" charset="0"/>
                <a:cs typeface="Courier New" panose="02070309020205020404" pitchFamily="49" charset="0"/>
              </a:rPr>
              <a:t>   String </a:t>
            </a:r>
            <a:r>
              <a:rPr lang="en-US" sz="1400" dirty="0" err="1">
                <a:latin typeface="Courier New" panose="02070309020205020404" pitchFamily="49" charset="0"/>
                <a:cs typeface="Courier New" panose="02070309020205020404" pitchFamily="49" charset="0"/>
              </a:rPr>
              <a:t>lname</a:t>
            </a:r>
            <a:r>
              <a:rPr lang="en-US" sz="1400" dirty="0">
                <a:latin typeface="Courier New" panose="02070309020205020404" pitchFamily="49" charset="0"/>
                <a:cs typeface="Courier New" panose="02070309020205020404" pitchFamily="49" charset="0"/>
              </a:rPr>
              <a:t>;</a:t>
            </a:r>
          </a:p>
          <a:p>
            <a:pPr marL="228600">
              <a:buFont typeface="Arial" pitchFamily="34" charset="0"/>
              <a:buNone/>
            </a:pPr>
            <a:r>
              <a:rPr lang="en-US" sz="1400" dirty="0">
                <a:latin typeface="Courier New" panose="02070309020205020404" pitchFamily="49" charset="0"/>
                <a:cs typeface="Courier New" panose="02070309020205020404" pitchFamily="49" charset="0"/>
              </a:rPr>
              <a:t>   int </a:t>
            </a:r>
            <a:r>
              <a:rPr lang="en-US" sz="1400" dirty="0" err="1">
                <a:latin typeface="Courier New" panose="02070309020205020404" pitchFamily="49" charset="0"/>
                <a:cs typeface="Courier New" panose="02070309020205020404" pitchFamily="49" charset="0"/>
              </a:rPr>
              <a:t>fnameLength</a:t>
            </a:r>
            <a:r>
              <a:rPr lang="en-US" sz="1400" dirty="0">
                <a:latin typeface="Courier New" panose="02070309020205020404" pitchFamily="49" charset="0"/>
                <a:cs typeface="Courier New" panose="02070309020205020404" pitchFamily="49" charset="0"/>
              </a:rPr>
              <a:t>() {</a:t>
            </a:r>
          </a:p>
          <a:p>
            <a:pPr marL="228600">
              <a:buFont typeface="Arial" pitchFamily="34" charset="0"/>
              <a:buNone/>
            </a:pPr>
            <a:r>
              <a:rPr lang="en-US" sz="1400" dirty="0">
                <a:latin typeface="Courier New" panose="02070309020205020404" pitchFamily="49" charset="0"/>
                <a:cs typeface="Courier New" panose="02070309020205020404" pitchFamily="49" charset="0"/>
              </a:rPr>
              <a:t>    return </a:t>
            </a:r>
            <a:r>
              <a:rPr lang="en-US" sz="1400" dirty="0" err="1">
                <a:latin typeface="Courier New" panose="02070309020205020404" pitchFamily="49" charset="0"/>
                <a:cs typeface="Courier New" panose="02070309020205020404" pitchFamily="49" charset="0"/>
              </a:rPr>
              <a:t>fname.length</a:t>
            </a:r>
            <a:r>
              <a:rPr lang="en-US" sz="1400" dirty="0">
                <a:latin typeface="Courier New" panose="02070309020205020404" pitchFamily="49" charset="0"/>
                <a:cs typeface="Courier New" panose="02070309020205020404" pitchFamily="49" charset="0"/>
              </a:rPr>
              <a:t>();</a:t>
            </a:r>
          </a:p>
          <a:p>
            <a:pPr marL="228600">
              <a:buFont typeface="Arial" pitchFamily="34" charset="0"/>
              <a:buNone/>
            </a:pPr>
            <a:r>
              <a:rPr lang="en-US" sz="1400" dirty="0">
                <a:latin typeface="Courier New" panose="02070309020205020404" pitchFamily="49" charset="0"/>
                <a:cs typeface="Courier New" panose="02070309020205020404" pitchFamily="49" charset="0"/>
              </a:rPr>
              <a:t>   };</a:t>
            </a:r>
          </a:p>
          <a:p>
            <a:pPr marL="228600">
              <a:buFont typeface="Arial" pitchFamily="34" charset="0"/>
              <a:buNone/>
            </a:pPr>
            <a:r>
              <a:rPr lang="en-US" sz="14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5662381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161924-software-development-template-16x9.pptx" id="{D29C7D62-FF9B-42DB-B3F3-E43E95488BC2}" vid="{0ED04EA4-AC88-4EA6-80F4-BC371EFF9CAC}"/>
    </a:ext>
  </a:extLst>
</a:theme>
</file>

<file path=ppt/theme/theme2.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resentation2" id="{4DD37973-5B31-4A12-B2A3-381F812EF5B4}" vid="{05C0D6A1-2EC7-4C38-A5D0-2E59927C1D57}"/>
    </a:ext>
  </a:extLst>
</a:theme>
</file>

<file path=ppt/theme/theme3.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161924-software-development-template-16x9</Template>
  <TotalTime>2109</TotalTime>
  <Words>4386</Words>
  <Application>Microsoft Office PowerPoint</Application>
  <PresentationFormat>On-screen Show (16:9)</PresentationFormat>
  <Paragraphs>461</Paragraphs>
  <Slides>33</Slides>
  <Notes>29</Notes>
  <HiddenSlides>0</HiddenSlides>
  <MMClips>0</MMClips>
  <ScaleCrop>false</ScaleCrop>
  <HeadingPairs>
    <vt:vector size="6" baseType="variant">
      <vt:variant>
        <vt:lpstr>Fonts Used</vt:lpstr>
      </vt:variant>
      <vt:variant>
        <vt:i4>4</vt:i4>
      </vt:variant>
      <vt:variant>
        <vt:lpstr>Theme</vt:lpstr>
      </vt:variant>
      <vt:variant>
        <vt:i4>3</vt:i4>
      </vt:variant>
      <vt:variant>
        <vt:lpstr>Slide Titles</vt:lpstr>
      </vt:variant>
      <vt:variant>
        <vt:i4>33</vt:i4>
      </vt:variant>
    </vt:vector>
  </HeadingPairs>
  <TitlesOfParts>
    <vt:vector size="40" baseType="lpstr">
      <vt:lpstr>Arial</vt:lpstr>
      <vt:lpstr>Calibri</vt:lpstr>
      <vt:lpstr>Calibri Light</vt:lpstr>
      <vt:lpstr>Courier New</vt:lpstr>
      <vt:lpstr>Office Theme</vt:lpstr>
      <vt:lpstr>Default Design</vt:lpstr>
      <vt:lpstr>1_Office Theme</vt:lpstr>
      <vt:lpstr>Arduino Class Programming with Examples</vt:lpstr>
      <vt:lpstr>Agenda</vt:lpstr>
      <vt:lpstr>Motivation</vt:lpstr>
      <vt:lpstr>Turntable</vt:lpstr>
      <vt:lpstr>Turntable SW Classes and Usage</vt:lpstr>
      <vt:lpstr>Ground Work - Types and Structures</vt:lpstr>
      <vt:lpstr>Ground Work</vt:lpstr>
      <vt:lpstr>Types and Structures</vt:lpstr>
      <vt:lpstr>Types and Structures</vt:lpstr>
      <vt:lpstr>Types and Structures</vt:lpstr>
      <vt:lpstr>Basic Concepts - What is a Class ? - How does it work?</vt:lpstr>
      <vt:lpstr>New Concept: A software Class</vt:lpstr>
      <vt:lpstr>Original to Struct{} to Class{}</vt:lpstr>
      <vt:lpstr>A Software Class</vt:lpstr>
      <vt:lpstr>Led2 is just an Example (We could be talking about a servo class)</vt:lpstr>
      <vt:lpstr>Sample Code Fragments </vt:lpstr>
      <vt:lpstr>A little Deeper: The Constructor</vt:lpstr>
      <vt:lpstr>Even Deeper</vt:lpstr>
      <vt:lpstr>A peek Under the Covers : The Constructor</vt:lpstr>
      <vt:lpstr>A peek Under the Covers : the on() property</vt:lpstr>
      <vt:lpstr>The Magic Sauce: the update() method</vt:lpstr>
      <vt:lpstr>A Complete Simple Sketch</vt:lpstr>
      <vt:lpstr>Why use a Class?</vt:lpstr>
      <vt:lpstr>Why use a Class?</vt:lpstr>
      <vt:lpstr>Why Not use a Class?</vt:lpstr>
      <vt:lpstr>The Key Points</vt:lpstr>
      <vt:lpstr>What Was Covered</vt:lpstr>
      <vt:lpstr>PowerPoint Presentation</vt:lpstr>
      <vt:lpstr>Questions?  </vt:lpstr>
      <vt:lpstr>Backup Material  </vt:lpstr>
      <vt:lpstr>My Motivation</vt:lpstr>
      <vt:lpstr>My Motivation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Arduino Class Usage and Programming</dc:title>
  <dc:creator>Alan Lomax</dc:creator>
  <cp:lastModifiedBy>Alan Lomax</cp:lastModifiedBy>
  <cp:revision>71</cp:revision>
  <dcterms:created xsi:type="dcterms:W3CDTF">2021-08-19T02:00:20Z</dcterms:created>
  <dcterms:modified xsi:type="dcterms:W3CDTF">2021-12-13T04:11:10Z</dcterms:modified>
</cp:coreProperties>
</file>