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8B9F7-C903-E124-5276-7BD78D9F75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Electronics for the </a:t>
            </a:r>
            <a:r>
              <a:rPr lang="en-US" dirty="0" err="1"/>
              <a:t>arduino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6263F-CC16-E735-FDE5-47B5B92707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MERG </a:t>
            </a:r>
            <a:r>
              <a:rPr lang="en-US" dirty="0" err="1"/>
              <a:t>SIg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017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35393-027F-C897-CA0E-A4BFDE756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44066"/>
            <a:ext cx="9905998" cy="511542"/>
          </a:xfrm>
        </p:spPr>
        <p:txBody>
          <a:bodyPr>
            <a:normAutofit fontScale="90000"/>
          </a:bodyPr>
          <a:lstStyle/>
          <a:p>
            <a:r>
              <a:rPr lang="en-US" dirty="0"/>
              <a:t>Outline page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A5AFB-3CA7-CBA1-4660-3A24DBEA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883" y="895139"/>
            <a:ext cx="9905999" cy="527274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b="1" dirty="0">
                <a:solidFill>
                  <a:srgbClr val="FFFF00"/>
                </a:solidFill>
              </a:rPr>
              <a:t>Ohms Law (20 min) </a:t>
            </a:r>
            <a:br>
              <a:rPr lang="en-US" b="1" dirty="0"/>
            </a:br>
            <a:r>
              <a:rPr lang="en-US" dirty="0"/>
              <a:t>Spend a few minutes on Ohms law likely using my </a:t>
            </a:r>
            <a:r>
              <a:rPr lang="en-US" dirty="0" err="1"/>
              <a:t>favourite</a:t>
            </a:r>
            <a:r>
              <a:rPr lang="en-US" dirty="0"/>
              <a:t> analogy that people can easily relate to - plumbing!</a:t>
            </a:r>
            <a:br>
              <a:rPr lang="en-US" dirty="0"/>
            </a:br>
            <a:r>
              <a:rPr lang="en-US" dirty="0"/>
              <a:t>The basic equation as V = I * R</a:t>
            </a:r>
            <a:br>
              <a:rPr lang="en-US" dirty="0"/>
            </a:br>
            <a:r>
              <a:rPr lang="en-US" dirty="0"/>
              <a:t>The importance of using the right units of measure</a:t>
            </a:r>
            <a:br>
              <a:rPr lang="en-US" dirty="0"/>
            </a:br>
            <a:r>
              <a:rPr lang="en-US" dirty="0"/>
              <a:t>Using algebra to rearrange the basic equation into other forms</a:t>
            </a:r>
            <a:br>
              <a:rPr lang="en-US" dirty="0"/>
            </a:br>
            <a:r>
              <a:rPr lang="en-US" dirty="0"/>
              <a:t>Some trivial examples to get the point across</a:t>
            </a:r>
            <a:br>
              <a:rPr lang="en-US" dirty="0"/>
            </a:br>
            <a:r>
              <a:rPr lang="en-US" dirty="0"/>
              <a:t>Some Practical examples</a:t>
            </a:r>
            <a:br>
              <a:rPr lang="en-US" dirty="0"/>
            </a:br>
            <a:r>
              <a:rPr lang="en-US" dirty="0"/>
              <a:t>Power calculations (</a:t>
            </a:r>
            <a:r>
              <a:rPr lang="en-US" b="1" i="1" dirty="0"/>
              <a:t>Watts </a:t>
            </a:r>
            <a:r>
              <a:rPr lang="en-US" dirty="0"/>
              <a:t>all that about?)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3400" b="1" dirty="0">
                <a:solidFill>
                  <a:srgbClr val="FFFF00"/>
                </a:solidFill>
              </a:rPr>
              <a:t>Printed Circuit Boards (20 min) </a:t>
            </a:r>
            <a:br>
              <a:rPr lang="en-US" b="1" dirty="0"/>
            </a:br>
            <a:r>
              <a:rPr lang="en-US" dirty="0"/>
              <a:t>introduction to Conductors and Insulators</a:t>
            </a:r>
            <a:br>
              <a:rPr lang="en-US" dirty="0"/>
            </a:br>
            <a:r>
              <a:rPr lang="en-US" dirty="0"/>
              <a:t>Basic  overview of a schematic drawing and some symbols</a:t>
            </a:r>
            <a:br>
              <a:rPr lang="en-US" dirty="0"/>
            </a:br>
            <a:r>
              <a:rPr lang="en-US" dirty="0"/>
              <a:t>Common ways of physically building something from a schematic</a:t>
            </a:r>
          </a:p>
          <a:p>
            <a:pPr lvl="1"/>
            <a:r>
              <a:rPr lang="en-US" dirty="0"/>
              <a:t>(point to point wiring, </a:t>
            </a:r>
            <a:r>
              <a:rPr lang="en-US" dirty="0" err="1"/>
              <a:t>perfboard</a:t>
            </a:r>
            <a:r>
              <a:rPr lang="en-US" dirty="0"/>
              <a:t>, stripboard, printed circuit board)</a:t>
            </a:r>
          </a:p>
          <a:p>
            <a:pPr marL="0" indent="0">
              <a:buNone/>
            </a:pPr>
            <a:r>
              <a:rPr lang="en-US" dirty="0"/>
              <a:t>Basic  overview of a printed circuit board and how it is constructed</a:t>
            </a:r>
            <a:br>
              <a:rPr lang="en-US" dirty="0"/>
            </a:br>
            <a:r>
              <a:rPr lang="en-US" dirty="0"/>
              <a:t>Translating the schematic into a PCB design</a:t>
            </a:r>
            <a:br>
              <a:rPr lang="en-US" dirty="0"/>
            </a:br>
            <a:r>
              <a:rPr lang="en-US" dirty="0"/>
              <a:t>Getting it made / the end product.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77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35393-027F-C897-CA0E-A4BFDE756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44066"/>
            <a:ext cx="9905998" cy="511542"/>
          </a:xfrm>
        </p:spPr>
        <p:txBody>
          <a:bodyPr>
            <a:normAutofit fontScale="90000"/>
          </a:bodyPr>
          <a:lstStyle/>
          <a:p>
            <a:r>
              <a:rPr lang="en-US" dirty="0"/>
              <a:t>Outline page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A5AFB-3CA7-CBA1-4660-3A24DBEA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883" y="895139"/>
            <a:ext cx="9905999" cy="527274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FF00"/>
                </a:solidFill>
              </a:rPr>
              <a:t>Basic Electronic Components</a:t>
            </a:r>
            <a:br>
              <a:rPr lang="en-US" dirty="0">
                <a:solidFill>
                  <a:srgbClr val="800000"/>
                </a:solidFill>
                <a:effectLst/>
              </a:rPr>
            </a:br>
            <a:r>
              <a:rPr lang="en-US" sz="2500" dirty="0"/>
              <a:t>Not so much how they work as what they do:</a:t>
            </a:r>
          </a:p>
          <a:p>
            <a:r>
              <a:rPr lang="en-US" sz="2500" dirty="0"/>
              <a:t>resistors and capacitors (reading colour codes and values)</a:t>
            </a:r>
          </a:p>
          <a:p>
            <a:r>
              <a:rPr lang="en-US" sz="2500" dirty="0"/>
              <a:t>Diodes (Power vs Switching)</a:t>
            </a:r>
          </a:p>
          <a:p>
            <a:r>
              <a:rPr lang="en-US" sz="2500" dirty="0"/>
              <a:t>the bridge rectifier circuit</a:t>
            </a:r>
          </a:p>
          <a:p>
            <a:r>
              <a:rPr lang="en-US" sz="2500" dirty="0"/>
              <a:t>light emitting diodes - </a:t>
            </a:r>
          </a:p>
          <a:p>
            <a:r>
              <a:rPr lang="en-US" sz="2500" dirty="0"/>
              <a:t>bipolar devices (transistors)</a:t>
            </a:r>
          </a:p>
          <a:p>
            <a:r>
              <a:rPr lang="en-US" sz="2800" b="1" dirty="0"/>
              <a:t>MOSFET </a:t>
            </a:r>
          </a:p>
          <a:p>
            <a:pPr lvl="1"/>
            <a:r>
              <a:rPr lang="en-US" sz="2400" dirty="0"/>
              <a:t>discuss what a </a:t>
            </a:r>
            <a:r>
              <a:rPr lang="en-US" sz="1600" b="1" dirty="0">
                <a:effectLst/>
              </a:rPr>
              <a:t>MOSFET</a:t>
            </a:r>
            <a:r>
              <a:rPr lang="en-US" sz="1600" dirty="0">
                <a:effectLst/>
              </a:rPr>
              <a:t> </a:t>
            </a:r>
            <a:r>
              <a:rPr lang="en-US" sz="2400" dirty="0"/>
              <a:t>does and key differentiation of it vs a relay</a:t>
            </a:r>
            <a:endParaRPr lang="en-US" sz="2400" b="1" dirty="0"/>
          </a:p>
          <a:p>
            <a:pPr lvl="1"/>
            <a:r>
              <a:rPr lang="en-US" sz="2400" dirty="0"/>
              <a:t>Begin with the relatively low power available from an Arduino pin</a:t>
            </a:r>
          </a:p>
          <a:p>
            <a:pPr lvl="1"/>
            <a:r>
              <a:rPr lang="en-US" sz="2400" dirty="0"/>
              <a:t>The importance of data sheets in the electronics world</a:t>
            </a:r>
          </a:p>
          <a:p>
            <a:pPr lvl="1"/>
            <a:r>
              <a:rPr lang="en-US" sz="2400" dirty="0"/>
              <a:t>Conclude with application examples - MERG kits, frog juicers, auto reverser.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736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35393-027F-C897-CA0E-A4BFDE756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44066"/>
            <a:ext cx="9905998" cy="511542"/>
          </a:xfrm>
        </p:spPr>
        <p:txBody>
          <a:bodyPr>
            <a:normAutofit fontScale="90000"/>
          </a:bodyPr>
          <a:lstStyle/>
          <a:p>
            <a:r>
              <a:rPr lang="en-US" dirty="0"/>
              <a:t>Outline page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A5AFB-3CA7-CBA1-4660-3A24DBEA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883" y="895139"/>
            <a:ext cx="10538755" cy="5272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The Digital Multimeter</a:t>
            </a:r>
            <a:br>
              <a:rPr lang="en-US" dirty="0">
                <a:solidFill>
                  <a:srgbClr val="800000"/>
                </a:solidFill>
                <a:effectLst/>
              </a:rPr>
            </a:br>
            <a:r>
              <a:rPr lang="en-US" sz="2500" dirty="0"/>
              <a:t>Basic Safety considerations</a:t>
            </a:r>
          </a:p>
          <a:p>
            <a:r>
              <a:rPr lang="en-US" sz="2500" dirty="0"/>
              <a:t>Go over a typical inexpensive meter – key parts, where the probes go</a:t>
            </a:r>
          </a:p>
          <a:p>
            <a:r>
              <a:rPr lang="en-US" sz="2500" dirty="0"/>
              <a:t>Understanding the main dial. Discuss in turn.</a:t>
            </a:r>
          </a:p>
          <a:p>
            <a:r>
              <a:rPr lang="en-US" sz="2500" dirty="0"/>
              <a:t>What might more money buy you? (better leads, Bluetooth, calibration quality)</a:t>
            </a:r>
          </a:p>
          <a:p>
            <a:r>
              <a:rPr lang="en-US" sz="2500" dirty="0"/>
              <a:t>How to measure continuity, ohms, and capacitance</a:t>
            </a:r>
          </a:p>
          <a:p>
            <a:r>
              <a:rPr lang="en-US" sz="2500" dirty="0"/>
              <a:t>How to measure volts, millivolts, frequency (across variables)</a:t>
            </a:r>
          </a:p>
          <a:p>
            <a:r>
              <a:rPr lang="en-US" sz="2500" dirty="0"/>
              <a:t>Amps or milliamps (through variables)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199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35393-027F-C897-CA0E-A4BFDE756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44066"/>
            <a:ext cx="9905998" cy="511542"/>
          </a:xfrm>
        </p:spPr>
        <p:txBody>
          <a:bodyPr>
            <a:normAutofit fontScale="90000"/>
          </a:bodyPr>
          <a:lstStyle/>
          <a:p>
            <a:r>
              <a:rPr lang="en-US" dirty="0"/>
              <a:t>Overall 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A5AFB-3CA7-CBA1-4660-3A24DBEA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883" y="895139"/>
            <a:ext cx="9905999" cy="527274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Power Supplies (20 min)</a:t>
            </a:r>
            <a:br>
              <a:rPr lang="en-US" dirty="0"/>
            </a:br>
            <a:r>
              <a:rPr lang="en-US" dirty="0"/>
              <a:t>introduction to small power supplies (within the Arduino space)</a:t>
            </a:r>
            <a:br>
              <a:rPr lang="en-US" dirty="0"/>
            </a:br>
            <a:r>
              <a:rPr lang="en-US" dirty="0"/>
              <a:t>common terms AC, DC, ripple </a:t>
            </a:r>
            <a:br>
              <a:rPr lang="en-US" dirty="0"/>
            </a:br>
            <a:r>
              <a:rPr lang="en-US" dirty="0"/>
              <a:t>some more terms you might see - noise, ground, </a:t>
            </a:r>
            <a:r>
              <a:rPr lang="en-US" dirty="0" err="1"/>
              <a:t>Vcc</a:t>
            </a:r>
            <a:r>
              <a:rPr lang="en-US" dirty="0"/>
              <a:t> , </a:t>
            </a:r>
            <a:r>
              <a:rPr lang="en-US" dirty="0" err="1"/>
              <a:t>Vdd</a:t>
            </a:r>
            <a:r>
              <a:rPr lang="en-US" dirty="0"/>
              <a:t>,  </a:t>
            </a:r>
            <a:br>
              <a:rPr lang="en-US" dirty="0"/>
            </a:br>
            <a:r>
              <a:rPr lang="en-US" dirty="0"/>
              <a:t>Walk through of a typical DC supply as used on many model railway circuits in MERG</a:t>
            </a:r>
            <a:br>
              <a:rPr lang="en-US" dirty="0"/>
            </a:br>
            <a:r>
              <a:rPr lang="en-US" dirty="0"/>
              <a:t> - the role of diodes, capacitors, the 7805 regulator chip</a:t>
            </a:r>
            <a:br>
              <a:rPr lang="en-US" dirty="0"/>
            </a:br>
            <a:r>
              <a:rPr lang="en-US" dirty="0"/>
              <a:t>A cheap alternate - the mass produced "buck power supply module"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163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86</TotalTime>
  <Words>433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Electronics for the arduino</vt:lpstr>
      <vt:lpstr>Outline page 1</vt:lpstr>
      <vt:lpstr>Outline page 2</vt:lpstr>
      <vt:lpstr>Outline page 3</vt:lpstr>
      <vt:lpstr>Overall Outline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for arduino</dc:title>
  <dc:creator>Alan Lomax</dc:creator>
  <cp:lastModifiedBy>Alan Lomax</cp:lastModifiedBy>
  <cp:revision>3</cp:revision>
  <dcterms:created xsi:type="dcterms:W3CDTF">2022-12-14T22:49:45Z</dcterms:created>
  <dcterms:modified xsi:type="dcterms:W3CDTF">2022-12-15T00:16:20Z</dcterms:modified>
</cp:coreProperties>
</file>