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6" r:id="rId5"/>
    <p:sldId id="265" r:id="rId6"/>
    <p:sldId id="268" r:id="rId7"/>
    <p:sldId id="266" r:id="rId8"/>
    <p:sldId id="267" r:id="rId9"/>
    <p:sldId id="274" r:id="rId10"/>
    <p:sldId id="261" r:id="rId11"/>
    <p:sldId id="270" r:id="rId12"/>
    <p:sldId id="262" r:id="rId13"/>
    <p:sldId id="263" r:id="rId14"/>
    <p:sldId id="269" r:id="rId15"/>
    <p:sldId id="264" r:id="rId16"/>
    <p:sldId id="272" r:id="rId17"/>
    <p:sldId id="275" r:id="rId18"/>
    <p:sldId id="273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990099"/>
    <a:srgbClr val="FDFD9D"/>
    <a:srgbClr val="5EEC3C"/>
    <a:srgbClr val="E50D79"/>
    <a:srgbClr val="CC0099"/>
    <a:srgbClr val="E2109C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374" autoAdjust="0"/>
  </p:normalViewPr>
  <p:slideViewPr>
    <p:cSldViewPr>
      <p:cViewPr varScale="1">
        <p:scale>
          <a:sx n="146" d="100"/>
          <a:sy n="146" d="100"/>
        </p:scale>
        <p:origin x="57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Lomax/Timer" TargetMode="External"/><Relationship Id="rId2" Type="http://schemas.openxmlformats.org/officeDocument/2006/relationships/hyperlink" Target="https://github.com/Alan-Lomax/DblDela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lan-Lomax/Led2" TargetMode="External"/><Relationship Id="rId5" Type="http://schemas.openxmlformats.org/officeDocument/2006/relationships/hyperlink" Target="https://github.com/Alan-Lomax/LCD_NHD2x20" TargetMode="External"/><Relationship Id="rId4" Type="http://schemas.openxmlformats.org/officeDocument/2006/relationships/hyperlink" Target="https://github.com/Alan-Lomax/Butt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pp-classes-objec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paulmurraycbr.github.io/ArduinoTheOOWay.html" TargetMode="External"/><Relationship Id="rId5" Type="http://schemas.openxmlformats.org/officeDocument/2006/relationships/hyperlink" Target="https://www.geeksforgeeks.org/c-classes-and-objects/" TargetMode="External"/><Relationship Id="rId4" Type="http://schemas.openxmlformats.org/officeDocument/2006/relationships/hyperlink" Target="http://mypractic.com/lesson-7-classes-in-c-language-for-arduino-button-as-an-obj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Lomax/Led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Arduino</a:t>
            </a:r>
            <a:br>
              <a:rPr lang="en-US" dirty="0"/>
            </a:br>
            <a:r>
              <a:rPr lang="en-US" dirty="0"/>
              <a:t>Class Programming</a:t>
            </a:r>
            <a:br>
              <a:rPr lang="en-US" dirty="0"/>
            </a:br>
            <a:r>
              <a:rPr lang="en-US" dirty="0"/>
              <a:t>with 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E3DC35-3C64-4660-A8CC-530FC89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81708"/>
            <a:ext cx="2514599" cy="380084"/>
          </a:xfrm>
          <a:solidFill>
            <a:schemeClr val="accent6">
              <a:lumMod val="75000"/>
            </a:schemeClr>
          </a:solidFill>
        </p:spPr>
        <p:txBody>
          <a:bodyPr anchor="ctr" anchorCtr="0"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 Introduction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9EB138-533B-419C-90C5-50F424F49BB0}"/>
              </a:ext>
            </a:extLst>
          </p:cNvPr>
          <p:cNvSpPr txBox="1">
            <a:spLocks/>
          </p:cNvSpPr>
          <p:nvPr/>
        </p:nvSpPr>
        <p:spPr>
          <a:xfrm>
            <a:off x="601668" y="3790950"/>
            <a:ext cx="2903531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Alan Lomax</a:t>
            </a:r>
          </a:p>
          <a:p>
            <a:r>
              <a:rPr lang="en-US" sz="1400" dirty="0"/>
              <a:t>M8640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a Class?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Comprehension </a:t>
            </a:r>
            <a:r>
              <a:rPr lang="en-US" sz="1600" dirty="0"/>
              <a:t>(details are hidden, easier to understand)</a:t>
            </a:r>
          </a:p>
          <a:p>
            <a:r>
              <a:rPr lang="en-US" dirty="0"/>
              <a:t>Productivity </a:t>
            </a:r>
            <a:r>
              <a:rPr lang="en-US" sz="1600" dirty="0"/>
              <a:t>(defining and using an object can be very quick)</a:t>
            </a:r>
          </a:p>
          <a:p>
            <a:r>
              <a:rPr lang="en-US" dirty="0"/>
              <a:t>Portability </a:t>
            </a:r>
            <a:r>
              <a:rPr lang="en-US" sz="1600" dirty="0"/>
              <a:t>(The same class used in many sketches)</a:t>
            </a:r>
          </a:p>
          <a:p>
            <a:r>
              <a:rPr lang="en-US" dirty="0"/>
              <a:t>Testability</a:t>
            </a:r>
            <a:r>
              <a:rPr lang="en-US" sz="1600" dirty="0"/>
              <a:t> (Testing, isolating and debugging is compartmentalized)</a:t>
            </a:r>
          </a:p>
          <a:p>
            <a:r>
              <a:rPr lang="en-US" dirty="0"/>
              <a:t>Inheritance </a:t>
            </a:r>
            <a:r>
              <a:rPr lang="en-US" sz="1600" dirty="0"/>
              <a:t>(New classes can build on other classes)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921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use a Class?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 some applications they are not needed so why use a class to do what might be a trivial thing</a:t>
            </a:r>
          </a:p>
          <a:p>
            <a:r>
              <a:rPr lang="en-US" sz="2400" dirty="0"/>
              <a:t>Classes are still programs and programs have bugs.</a:t>
            </a:r>
          </a:p>
          <a:p>
            <a:r>
              <a:rPr lang="en-US" sz="2400" dirty="0"/>
              <a:t>There is a learning curve, especially if a class has lots of properties and methods.</a:t>
            </a:r>
          </a:p>
          <a:p>
            <a:r>
              <a:rPr lang="en-US" sz="2400" dirty="0"/>
              <a:t>All that hidden complexity might represent a can of worms if you did not write the code but still need to dig into it.</a:t>
            </a:r>
          </a:p>
          <a:p>
            <a:r>
              <a:rPr lang="en-US" sz="2400" dirty="0"/>
              <a:t>Changing a class can have knock on effects to many programs that depend on it working a particular way</a:t>
            </a:r>
          </a:p>
        </p:txBody>
      </p:sp>
    </p:spTree>
    <p:extLst>
      <p:ext uri="{BB962C8B-B14F-4D97-AF65-F5344CB8AC3E}">
        <p14:creationId xmlns:p14="http://schemas.microsoft.com/office/powerpoint/2010/main" val="202887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97405"/>
            <a:ext cx="7315200" cy="3576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IMO:  The hardest part is knowing what properties and methods are available with a given (non-trivial) class.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Not only that but the options available for a given property can also be quite involved.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These important aspects are often poorly documented. Realizing the true power of the class can become a real challenge under such conditions.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An example sketch demonstrating usage of some properties is helpful – but is not sufficient if there are many options and alternate uses.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4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879" y="209551"/>
            <a:ext cx="701619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More Examples  </a:t>
            </a:r>
            <a:r>
              <a:rPr lang="en-US" sz="1300" dirty="0"/>
              <a:t>(+ Inspecting Class Programming)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DblDelay</a:t>
            </a:r>
            <a:r>
              <a:rPr lang="en-US" sz="2000" dirty="0"/>
              <a:t>     </a:t>
            </a:r>
            <a:r>
              <a:rPr lang="en-US" sz="2000" dirty="0">
                <a:hlinkClick r:id="rId2"/>
              </a:rPr>
              <a:t>https://github.com/Alan-Lomax/DblDelay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Timer           </a:t>
            </a:r>
            <a:r>
              <a:rPr lang="en-US" sz="2000" dirty="0">
                <a:hlinkClick r:id="rId3"/>
              </a:rPr>
              <a:t>https://github.com/Alan-Lomax/Timer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Button         </a:t>
            </a:r>
            <a:r>
              <a:rPr lang="en-US" sz="2000" dirty="0">
                <a:hlinkClick r:id="rId4"/>
              </a:rPr>
              <a:t>https://github.com/Alan-Lomax/Button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LCD2x20      </a:t>
            </a:r>
            <a:r>
              <a:rPr lang="en-US" sz="2000" dirty="0">
                <a:hlinkClick r:id="rId5"/>
              </a:rPr>
              <a:t>https://github.com/Alan-Lomax/LCD_NHD2x20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LED2             </a:t>
            </a:r>
            <a:r>
              <a:rPr lang="en-US" sz="2000" dirty="0">
                <a:hlinkClick r:id="rId6"/>
              </a:rPr>
              <a:t>https://github.com/Alan-Lomax/Led2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1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7405"/>
            <a:ext cx="7162799" cy="3576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blueprint for making software ‘objects’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way of making re-usable software parts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way of hiding complexity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Can be thought of as a user defined variable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fundamental part of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589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6C9F-FE06-42A7-A215-13D116D868D2}"/>
              </a:ext>
            </a:extLst>
          </p:cNvPr>
          <p:cNvSpPr txBox="1"/>
          <p:nvPr/>
        </p:nvSpPr>
        <p:spPr>
          <a:xfrm>
            <a:off x="1447800" y="226695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Questions?</a:t>
            </a:r>
          </a:p>
          <a:p>
            <a:pPr algn="ctr"/>
            <a:endParaRPr lang="en-US" sz="3600" dirty="0"/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Some Additional Reading follows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(If you are interested) </a:t>
            </a:r>
          </a:p>
        </p:txBody>
      </p:sp>
    </p:spTree>
    <p:extLst>
      <p:ext uri="{BB962C8B-B14F-4D97-AF65-F5344CB8AC3E}">
        <p14:creationId xmlns:p14="http://schemas.microsoft.com/office/powerpoint/2010/main" val="160569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029" y="133351"/>
            <a:ext cx="7016194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Constructor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7405"/>
            <a:ext cx="7620000" cy="357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Led2::Led2(byte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   // Constructor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class)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_pin =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// Save the passed pin locally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// call another function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Led2::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(_pin, OUTPUT); // Initialize pin mode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off();                 // set LED to off initially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ED8FE9BF-3EC6-4251-8F88-3AF82A602E60}"/>
              </a:ext>
            </a:extLst>
          </p:cNvPr>
          <p:cNvSpPr/>
          <p:nvPr/>
        </p:nvSpPr>
        <p:spPr>
          <a:xfrm>
            <a:off x="1143000" y="686813"/>
            <a:ext cx="6019800" cy="225856"/>
          </a:xfrm>
          <a:prstGeom prst="wedgeRectCallout">
            <a:avLst>
              <a:gd name="adj1" fmla="val -43556"/>
              <a:gd name="adj2" fmla="val 199041"/>
            </a:avLst>
          </a:prstGeom>
          <a:solidFill>
            <a:srgbClr val="FDF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name is the same as the class name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3492B57-754D-47C0-B2D0-666447AD15A1}"/>
              </a:ext>
            </a:extLst>
          </p:cNvPr>
          <p:cNvSpPr/>
          <p:nvPr/>
        </p:nvSpPr>
        <p:spPr>
          <a:xfrm>
            <a:off x="1981200" y="2114550"/>
            <a:ext cx="2590800" cy="225856"/>
          </a:xfrm>
          <a:prstGeom prst="wedgeRectCallout">
            <a:avLst>
              <a:gd name="adj1" fmla="val -59417"/>
              <a:gd name="adj2" fmla="val 198685"/>
            </a:avLst>
          </a:prstGeom>
          <a:solidFill>
            <a:srgbClr val="FDF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Init() “belongs to” Led2</a:t>
            </a:r>
          </a:p>
        </p:txBody>
      </p:sp>
    </p:spTree>
    <p:extLst>
      <p:ext uri="{BB962C8B-B14F-4D97-AF65-F5344CB8AC3E}">
        <p14:creationId xmlns:p14="http://schemas.microsoft.com/office/powerpoint/2010/main" val="43566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Covers : the </a:t>
            </a:r>
            <a:r>
              <a:rPr lang="en-US" dirty="0">
                <a:solidFill>
                  <a:srgbClr val="5EEC3C"/>
                </a:solidFill>
              </a:rPr>
              <a:t>on() </a:t>
            </a:r>
            <a:r>
              <a:rPr lang="en-US" dirty="0"/>
              <a:t>property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802592" y="114200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D52B14-EFFC-4063-A6BD-6A39F416055E}"/>
              </a:ext>
            </a:extLst>
          </p:cNvPr>
          <p:cNvGrpSpPr/>
          <p:nvPr/>
        </p:nvGrpSpPr>
        <p:grpSpPr>
          <a:xfrm>
            <a:off x="1295400" y="1220627"/>
            <a:ext cx="1600200" cy="311956"/>
            <a:chOff x="1200150" y="1573994"/>
            <a:chExt cx="1600200" cy="31195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E2972D8-57E5-4E8E-9D3C-C2059DADAB64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C5A7F-2651-44EE-9BCC-86D9068972AA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“on” Command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3BA15D-FD0A-4A2D-B956-2CD35EABA77D}"/>
              </a:ext>
            </a:extLst>
          </p:cNvPr>
          <p:cNvSpPr txBox="1"/>
          <p:nvPr/>
        </p:nvSpPr>
        <p:spPr>
          <a:xfrm>
            <a:off x="609600" y="2527088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myLed1.on();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D2071D-53D8-4A20-B30D-4686B50120F7}"/>
              </a:ext>
            </a:extLst>
          </p:cNvPr>
          <p:cNvGrpSpPr/>
          <p:nvPr/>
        </p:nvGrpSpPr>
        <p:grpSpPr>
          <a:xfrm>
            <a:off x="189062" y="2838771"/>
            <a:ext cx="7394275" cy="1828310"/>
            <a:chOff x="189062" y="2838771"/>
            <a:chExt cx="7394275" cy="18283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2C6F95-F2D7-4B6D-AA71-8D7B5504F3CF}"/>
                </a:ext>
              </a:extLst>
            </p:cNvPr>
            <p:cNvSpPr txBox="1"/>
            <p:nvPr/>
          </p:nvSpPr>
          <p:spPr>
            <a:xfrm>
              <a:off x="189062" y="3897640"/>
              <a:ext cx="739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Led2::on() {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_blink = false; // Turn off blink mode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_state = HIGH;  // Set desired state LED will turn on with next call to update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42" name="Arrow: Curved Left 41">
              <a:extLst>
                <a:ext uri="{FF2B5EF4-FFF2-40B4-BE49-F238E27FC236}">
                  <a16:creationId xmlns:a16="http://schemas.microsoft.com/office/drawing/2014/main" id="{FD39DF94-F2B7-4A9B-89CA-C643FC828426}"/>
                </a:ext>
              </a:extLst>
            </p:cNvPr>
            <p:cNvSpPr/>
            <p:nvPr/>
          </p:nvSpPr>
          <p:spPr>
            <a:xfrm rot="682364">
              <a:off x="1757391" y="2838771"/>
              <a:ext cx="304800" cy="1064500"/>
            </a:xfrm>
            <a:prstGeom prst="curvedLeftArrow">
              <a:avLst/>
            </a:prstGeom>
            <a:solidFill>
              <a:srgbClr val="5EEC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1A1C3FC-8999-49B6-A2F0-5A278E7522BD}"/>
              </a:ext>
            </a:extLst>
          </p:cNvPr>
          <p:cNvSpPr/>
          <p:nvPr/>
        </p:nvSpPr>
        <p:spPr>
          <a:xfrm>
            <a:off x="2590800" y="2527088"/>
            <a:ext cx="4897772" cy="1103704"/>
          </a:xfrm>
          <a:prstGeom prst="wedgeEllipseCallout">
            <a:avLst>
              <a:gd name="adj1" fmla="val -61379"/>
              <a:gd name="adj2" fmla="val 777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On() is a function within the class definition that sets some of the private internal variables.</a:t>
            </a:r>
          </a:p>
        </p:txBody>
      </p:sp>
    </p:spTree>
    <p:extLst>
      <p:ext uri="{BB962C8B-B14F-4D97-AF65-F5344CB8AC3E}">
        <p14:creationId xmlns:p14="http://schemas.microsoft.com/office/powerpoint/2010/main" val="23539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44291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Structure (cont’d)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576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>
                <a:cs typeface="Courier New" panose="02070309020205020404" pitchFamily="49" charset="0"/>
              </a:rPr>
              <a:t>Another trivial example … in the header file </a:t>
            </a:r>
            <a:r>
              <a:rPr lang="en-US" sz="2100" dirty="0" err="1">
                <a:cs typeface="Courier New" panose="02070309020205020404" pitchFamily="49" charset="0"/>
              </a:rPr>
              <a:t>getState</a:t>
            </a:r>
            <a:r>
              <a:rPr lang="en-US" sz="2100" dirty="0">
                <a:cs typeface="Courier New" panose="02070309020205020404" pitchFamily="49" charset="0"/>
              </a:rPr>
              <a:t>() was declared public and the following code implements it. All it does is return the Boolean value for the current state.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Led2::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_state;        // return the current state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cs typeface="Courier New" panose="02070309020205020404" pitchFamily="49" charset="0"/>
              </a:rPr>
              <a:t>In your calling sketch you would write something like </a:t>
            </a: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(myLed1.getState() == HIGH)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//do something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 other thing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6C9F-FE06-42A7-A215-13D116D868D2}"/>
              </a:ext>
            </a:extLst>
          </p:cNvPr>
          <p:cNvSpPr txBox="1"/>
          <p:nvPr/>
        </p:nvSpPr>
        <p:spPr>
          <a:xfrm>
            <a:off x="0" y="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References and Additional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74366-6C02-4246-BB33-8688199CF3DC}"/>
              </a:ext>
            </a:extLst>
          </p:cNvPr>
          <p:cNvSpPr txBox="1"/>
          <p:nvPr/>
        </p:nvSpPr>
        <p:spPr>
          <a:xfrm>
            <a:off x="685800" y="135255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https://www.guru99.com/cpp-classes-objects.html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http://mypractic.com/lesson-7-classes-in-c-language-for-arduino-button-as-an-object/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https://www.geeksforgeeks.org/c-classes-and-objects/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http://paulmurraycbr.github.io/ArduinoTheOOWay.html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 - What is a Class ?</a:t>
            </a:r>
          </a:p>
          <a:p>
            <a:r>
              <a:rPr lang="en-US" dirty="0"/>
              <a:t>Why use a Class?</a:t>
            </a:r>
          </a:p>
          <a:p>
            <a:r>
              <a:rPr lang="en-US" dirty="0"/>
              <a:t>How do you use a Class?</a:t>
            </a:r>
          </a:p>
          <a:p>
            <a:r>
              <a:rPr lang="en-US" dirty="0"/>
              <a:t>Some Examples </a:t>
            </a:r>
            <a:r>
              <a:rPr lang="en-US" sz="1200" dirty="0"/>
              <a:t>(+ Inspecting Class Programming)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Concepts: What is a Class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064" y="1139762"/>
            <a:ext cx="7162799" cy="3794188"/>
          </a:xfrm>
        </p:spPr>
        <p:txBody>
          <a:bodyPr>
            <a:normAutofit/>
          </a:bodyPr>
          <a:lstStyle/>
          <a:p>
            <a:r>
              <a:rPr lang="en-US" sz="2400" dirty="0"/>
              <a:t>A blueprint for making software ‘objects’</a:t>
            </a:r>
          </a:p>
          <a:p>
            <a:r>
              <a:rPr lang="en-US" sz="2400" dirty="0"/>
              <a:t>A way of making re-usable software parts</a:t>
            </a:r>
          </a:p>
          <a:p>
            <a:r>
              <a:rPr lang="en-US" sz="2400" dirty="0"/>
              <a:t>A way of hiding complexity</a:t>
            </a:r>
          </a:p>
          <a:p>
            <a:r>
              <a:rPr lang="en-US" sz="2400" dirty="0"/>
              <a:t>A class can also be thought of as a user defined type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yes .. Classes are a fundamental part of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478D1-A629-433E-BBE4-26EE497DE612}"/>
              </a:ext>
            </a:extLst>
          </p:cNvPr>
          <p:cNvGrpSpPr/>
          <p:nvPr/>
        </p:nvGrpSpPr>
        <p:grpSpPr>
          <a:xfrm>
            <a:off x="1600200" y="1428750"/>
            <a:ext cx="3882989" cy="1074674"/>
            <a:chOff x="1676399" y="2104935"/>
            <a:chExt cx="3882989" cy="1074674"/>
          </a:xfrm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D28882D0-34A9-4243-A02D-162E9AC1F25A}"/>
                </a:ext>
              </a:extLst>
            </p:cNvPr>
            <p:cNvSpPr/>
            <p:nvPr/>
          </p:nvSpPr>
          <p:spPr>
            <a:xfrm>
              <a:off x="2667000" y="2104935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LED2</a:t>
              </a:r>
            </a:p>
            <a:p>
              <a:pPr algn="ctr"/>
              <a:r>
                <a:rPr lang="en-US" dirty="0"/>
                <a:t>Class Definition</a:t>
              </a: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88B81992-77FD-4DBF-9F84-028DA8A66AE2}"/>
                </a:ext>
              </a:extLst>
            </p:cNvPr>
            <p:cNvSpPr/>
            <p:nvPr/>
          </p:nvSpPr>
          <p:spPr>
            <a:xfrm rot="16200000">
              <a:off x="4978243" y="1933467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</a:t>
              </a:r>
            </a:p>
          </p:txBody>
        </p:sp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2092BDF5-5E9D-4993-8150-A5EF8B5B1191}"/>
                </a:ext>
              </a:extLst>
            </p:cNvPr>
            <p:cNvSpPr/>
            <p:nvPr/>
          </p:nvSpPr>
          <p:spPr>
            <a:xfrm rot="16200000">
              <a:off x="2085856" y="1904790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060AF254-157D-40E1-8628-C8DE34EFF1F7}"/>
                </a:ext>
              </a:extLst>
            </p:cNvPr>
            <p:cNvSpPr/>
            <p:nvPr/>
          </p:nvSpPr>
          <p:spPr>
            <a:xfrm rot="16200000">
              <a:off x="2085855" y="2174488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</p:grp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96A2AFF2-1820-4F3B-B411-0016C95DE790}"/>
              </a:ext>
            </a:extLst>
          </p:cNvPr>
          <p:cNvSpPr/>
          <p:nvPr/>
        </p:nvSpPr>
        <p:spPr>
          <a:xfrm>
            <a:off x="4987888" y="895349"/>
            <a:ext cx="1870112" cy="334899"/>
          </a:xfrm>
          <a:prstGeom prst="wedgeEllipseCallout">
            <a:avLst>
              <a:gd name="adj1" fmla="val -83844"/>
              <a:gd name="adj2" fmla="val 15516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 – Define a Class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09768-4559-4FAA-918F-A9A6711D7A05}"/>
              </a:ext>
            </a:extLst>
          </p:cNvPr>
          <p:cNvGrpSpPr/>
          <p:nvPr/>
        </p:nvGrpSpPr>
        <p:grpSpPr>
          <a:xfrm>
            <a:off x="1752600" y="2003949"/>
            <a:ext cx="4996443" cy="2499352"/>
            <a:chOff x="1752600" y="2003949"/>
            <a:chExt cx="4996443" cy="2499352"/>
          </a:xfrm>
        </p:grpSpPr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998BAE36-3810-4563-84BF-26054849EB6A}"/>
                </a:ext>
              </a:extLst>
            </p:cNvPr>
            <p:cNvSpPr/>
            <p:nvPr/>
          </p:nvSpPr>
          <p:spPr>
            <a:xfrm>
              <a:off x="5008264" y="3333750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Objects: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myLed3</a:t>
              </a: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E5183F6F-1D73-41FF-A8D7-E392B04E4085}"/>
                </a:ext>
              </a:extLst>
            </p:cNvPr>
            <p:cNvSpPr/>
            <p:nvPr/>
          </p:nvSpPr>
          <p:spPr>
            <a:xfrm rot="19630627">
              <a:off x="4844223" y="2003949"/>
              <a:ext cx="729014" cy="1786507"/>
            </a:xfrm>
            <a:prstGeom prst="curvedLef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EC59A167-2436-4DE8-BD5C-DC3122DD01DD}"/>
                </a:ext>
              </a:extLst>
            </p:cNvPr>
            <p:cNvSpPr/>
            <p:nvPr/>
          </p:nvSpPr>
          <p:spPr>
            <a:xfrm>
              <a:off x="1752600" y="3257550"/>
              <a:ext cx="2739988" cy="660975"/>
            </a:xfrm>
            <a:prstGeom prst="wedgeEllipseCallout">
              <a:avLst>
                <a:gd name="adj1" fmla="val 80602"/>
                <a:gd name="adj2" fmla="val 9734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 – Create objects, also called members of the class.</a:t>
              </a:r>
            </a:p>
          </p:txBody>
        </p:sp>
      </p:grp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F7945DD-5305-4992-BB50-4A81E0B9B287}"/>
              </a:ext>
            </a:extLst>
          </p:cNvPr>
          <p:cNvSpPr/>
          <p:nvPr/>
        </p:nvSpPr>
        <p:spPr>
          <a:xfrm>
            <a:off x="1583235" y="4136372"/>
            <a:ext cx="2739988" cy="660975"/>
          </a:xfrm>
          <a:prstGeom prst="wedgeEllipseCallout">
            <a:avLst>
              <a:gd name="adj1" fmla="val 84037"/>
              <a:gd name="adj2" fmla="val -1251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 – Use each of the objects created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9220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2104935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</a:t>
            </a:r>
          </a:p>
          <a:p>
            <a:pPr algn="ctr"/>
            <a:r>
              <a:rPr lang="en-US" dirty="0"/>
              <a:t>Class Definition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C8744EA-4185-49D2-B964-03885BC539DB}"/>
              </a:ext>
            </a:extLst>
          </p:cNvPr>
          <p:cNvSpPr/>
          <p:nvPr/>
        </p:nvSpPr>
        <p:spPr>
          <a:xfrm>
            <a:off x="5181600" y="1007840"/>
            <a:ext cx="1981200" cy="854012"/>
          </a:xfrm>
          <a:prstGeom prst="wedgeEllipseCallout">
            <a:avLst>
              <a:gd name="adj1" fmla="val -88158"/>
              <a:gd name="adj2" fmla="val 889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Complexity may be hidden inside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(But we don’t care)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F81FFE4-7032-4B18-A56A-54901DA2AF5C}"/>
              </a:ext>
            </a:extLst>
          </p:cNvPr>
          <p:cNvSpPr/>
          <p:nvPr/>
        </p:nvSpPr>
        <p:spPr>
          <a:xfrm>
            <a:off x="1524000" y="4019550"/>
            <a:ext cx="3810000" cy="678398"/>
          </a:xfrm>
          <a:prstGeom prst="wedgeEllipseCallout">
            <a:avLst>
              <a:gd name="adj1" fmla="val -36160"/>
              <a:gd name="adj2" fmla="val -23196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class definition determines what ‘Properties &amp; Methods’ are available in each of the member objects we create.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DE010-000D-4F95-A930-9104A6173D42}"/>
              </a:ext>
            </a:extLst>
          </p:cNvPr>
          <p:cNvSpPr/>
          <p:nvPr/>
        </p:nvSpPr>
        <p:spPr>
          <a:xfrm>
            <a:off x="3124199" y="2181135"/>
            <a:ext cx="1301147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Complex Stuff</a:t>
            </a: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88B81992-77FD-4DBF-9F84-028DA8A66AE2}"/>
              </a:ext>
            </a:extLst>
          </p:cNvPr>
          <p:cNvSpPr/>
          <p:nvPr/>
        </p:nvSpPr>
        <p:spPr>
          <a:xfrm rot="16200000">
            <a:off x="4978243" y="1933467"/>
            <a:ext cx="171689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2092BDF5-5E9D-4993-8150-A5EF8B5B1191}"/>
              </a:ext>
            </a:extLst>
          </p:cNvPr>
          <p:cNvSpPr/>
          <p:nvPr/>
        </p:nvSpPr>
        <p:spPr>
          <a:xfrm rot="16200000">
            <a:off x="2085856" y="1904790"/>
            <a:ext cx="171688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on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60AF254-157D-40E1-8628-C8DE34EFF1F7}"/>
              </a:ext>
            </a:extLst>
          </p:cNvPr>
          <p:cNvSpPr/>
          <p:nvPr/>
        </p:nvSpPr>
        <p:spPr>
          <a:xfrm rot="16200000">
            <a:off x="2085855" y="2174488"/>
            <a:ext cx="171690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off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00DE93A-CC7B-47EB-8988-C33A107F7854}"/>
              </a:ext>
            </a:extLst>
          </p:cNvPr>
          <p:cNvSpPr/>
          <p:nvPr/>
        </p:nvSpPr>
        <p:spPr>
          <a:xfrm>
            <a:off x="4114800" y="3193875"/>
            <a:ext cx="3124200" cy="763524"/>
          </a:xfrm>
          <a:prstGeom prst="wedgeEllipseCallout">
            <a:avLst>
              <a:gd name="adj1" fmla="val -29585"/>
              <a:gd name="adj2" fmla="val -13792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member objects could interact with hardware (</a:t>
            </a:r>
            <a:r>
              <a:rPr lang="en-US" sz="1200" dirty="0" err="1">
                <a:solidFill>
                  <a:schemeClr val="tx1"/>
                </a:solidFill>
              </a:rPr>
              <a:t>eg</a:t>
            </a:r>
            <a:r>
              <a:rPr lang="en-US" sz="1200" dirty="0">
                <a:solidFill>
                  <a:schemeClr val="tx1"/>
                </a:solidFill>
              </a:rPr>
              <a:t> writing an output to a pin.</a:t>
            </a:r>
          </a:p>
        </p:txBody>
      </p:sp>
    </p:spTree>
    <p:extLst>
      <p:ext uri="{BB962C8B-B14F-4D97-AF65-F5344CB8AC3E}">
        <p14:creationId xmlns:p14="http://schemas.microsoft.com/office/powerpoint/2010/main" val="111402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7" grpId="0" animBg="1"/>
      <p:bldP spid="7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6238"/>
            <a:ext cx="7016194" cy="602252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a little Deeper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120015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</a:t>
            </a:r>
          </a:p>
          <a:p>
            <a:pPr algn="ctr"/>
            <a:r>
              <a:rPr lang="en-US" dirty="0"/>
              <a:t>Class Definition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F5F24-F9DE-4D9A-904E-71483A2E1C5A}"/>
              </a:ext>
            </a:extLst>
          </p:cNvPr>
          <p:cNvGrpSpPr/>
          <p:nvPr/>
        </p:nvGrpSpPr>
        <p:grpSpPr>
          <a:xfrm>
            <a:off x="426234" y="3564862"/>
            <a:ext cx="1740366" cy="1066800"/>
            <a:chOff x="533400" y="3080891"/>
            <a:chExt cx="1740366" cy="1066800"/>
          </a:xfrm>
        </p:grpSpPr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9DECA5C6-F95D-4EBA-B420-CD20EF6527DA}"/>
                </a:ext>
              </a:extLst>
            </p:cNvPr>
            <p:cNvSpPr/>
            <p:nvPr/>
          </p:nvSpPr>
          <p:spPr>
            <a:xfrm rot="17984957">
              <a:off x="1501996" y="3375920"/>
              <a:ext cx="1066800" cy="476741"/>
            </a:xfrm>
            <a:prstGeom prst="curved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2B114D-7A67-498B-BAC7-8F4909C06497}"/>
                </a:ext>
              </a:extLst>
            </p:cNvPr>
            <p:cNvSpPr txBox="1"/>
            <p:nvPr/>
          </p:nvSpPr>
          <p:spPr>
            <a:xfrm>
              <a:off x="533400" y="3549322"/>
              <a:ext cx="1242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Name of our  New Object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B29FF3-FFAC-413B-9DFE-2C1704D5B23B}"/>
              </a:ext>
            </a:extLst>
          </p:cNvPr>
          <p:cNvGrpSpPr/>
          <p:nvPr/>
        </p:nvGrpSpPr>
        <p:grpSpPr>
          <a:xfrm>
            <a:off x="2158125" y="3769030"/>
            <a:ext cx="3603349" cy="599117"/>
            <a:chOff x="2727607" y="3299964"/>
            <a:chExt cx="3603349" cy="599117"/>
          </a:xfrm>
        </p:grpSpPr>
        <p:sp>
          <p:nvSpPr>
            <p:cNvPr id="23" name="Arrow: Curved Down 22">
              <a:extLst>
                <a:ext uri="{FF2B5EF4-FFF2-40B4-BE49-F238E27FC236}">
                  <a16:creationId xmlns:a16="http://schemas.microsoft.com/office/drawing/2014/main" id="{56C6A982-D3FC-463D-818E-4A2DC75D98C4}"/>
                </a:ext>
              </a:extLst>
            </p:cNvPr>
            <p:cNvSpPr/>
            <p:nvPr/>
          </p:nvSpPr>
          <p:spPr>
            <a:xfrm rot="13024060">
              <a:off x="2727607" y="3375569"/>
              <a:ext cx="1159616" cy="523512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AE67AB-C00D-40C6-B375-6AE37E201CD1}"/>
                </a:ext>
              </a:extLst>
            </p:cNvPr>
            <p:cNvSpPr txBox="1"/>
            <p:nvPr/>
          </p:nvSpPr>
          <p:spPr>
            <a:xfrm>
              <a:off x="3886200" y="3299964"/>
              <a:ext cx="2444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A passed parameter to be used when first creating the object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9C1A85-0E3D-4717-AC15-2D154D38944F}"/>
              </a:ext>
            </a:extLst>
          </p:cNvPr>
          <p:cNvSpPr txBox="1"/>
          <p:nvPr/>
        </p:nvSpPr>
        <p:spPr>
          <a:xfrm>
            <a:off x="1004621" y="2844656"/>
            <a:ext cx="28956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"Led2.h"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(13);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605B44-58DF-4300-ADBC-BD44389B5EC2}"/>
              </a:ext>
            </a:extLst>
          </p:cNvPr>
          <p:cNvGrpSpPr/>
          <p:nvPr/>
        </p:nvGrpSpPr>
        <p:grpSpPr>
          <a:xfrm>
            <a:off x="4495179" y="2137441"/>
            <a:ext cx="1905000" cy="2231853"/>
            <a:chOff x="4701090" y="1473403"/>
            <a:chExt cx="1905000" cy="2231853"/>
          </a:xfrm>
        </p:grpSpPr>
        <p:sp>
          <p:nvSpPr>
            <p:cNvPr id="29" name="Flowchart: Card 28">
              <a:extLst>
                <a:ext uri="{FF2B5EF4-FFF2-40B4-BE49-F238E27FC236}">
                  <a16:creationId xmlns:a16="http://schemas.microsoft.com/office/drawing/2014/main" id="{615506AA-AAFD-4389-B291-45C807AA731A}"/>
                </a:ext>
              </a:extLst>
            </p:cNvPr>
            <p:cNvSpPr/>
            <p:nvPr/>
          </p:nvSpPr>
          <p:spPr>
            <a:xfrm>
              <a:off x="4701090" y="2630582"/>
              <a:ext cx="1905000" cy="1074674"/>
            </a:xfrm>
            <a:prstGeom prst="flowChartPunchedCar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myLed1</a:t>
              </a:r>
            </a:p>
          </p:txBody>
        </p:sp>
        <p:sp>
          <p:nvSpPr>
            <p:cNvPr id="13" name="Arrow: Striped Right 12">
              <a:extLst>
                <a:ext uri="{FF2B5EF4-FFF2-40B4-BE49-F238E27FC236}">
                  <a16:creationId xmlns:a16="http://schemas.microsoft.com/office/drawing/2014/main" id="{E011D333-C3EC-4965-B270-B79F5BFD94F6}"/>
                </a:ext>
              </a:extLst>
            </p:cNvPr>
            <p:cNvSpPr/>
            <p:nvPr/>
          </p:nvSpPr>
          <p:spPr>
            <a:xfrm rot="3607493">
              <a:off x="4254158" y="2082573"/>
              <a:ext cx="1557712" cy="339372"/>
            </a:xfrm>
            <a:prstGeom prst="stripedRightArrow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8A01E3-5F68-485B-AB66-8E4C5312B3D8}"/>
              </a:ext>
            </a:extLst>
          </p:cNvPr>
          <p:cNvGrpSpPr/>
          <p:nvPr/>
        </p:nvGrpSpPr>
        <p:grpSpPr>
          <a:xfrm>
            <a:off x="316595" y="1643063"/>
            <a:ext cx="1538833" cy="1934654"/>
            <a:chOff x="316595" y="1643063"/>
            <a:chExt cx="1538833" cy="1934654"/>
          </a:xfrm>
        </p:grpSpPr>
        <p:sp>
          <p:nvSpPr>
            <p:cNvPr id="30" name="Arrow: Curved Right 29">
              <a:extLst>
                <a:ext uri="{FF2B5EF4-FFF2-40B4-BE49-F238E27FC236}">
                  <a16:creationId xmlns:a16="http://schemas.microsoft.com/office/drawing/2014/main" id="{9EE3AA32-DAC3-4486-B72D-823BBCA5EAC5}"/>
                </a:ext>
              </a:extLst>
            </p:cNvPr>
            <p:cNvSpPr/>
            <p:nvPr/>
          </p:nvSpPr>
          <p:spPr>
            <a:xfrm>
              <a:off x="381960" y="1920082"/>
              <a:ext cx="661897" cy="16576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59D9F6-9270-43AB-AB36-8D205E890560}"/>
                </a:ext>
              </a:extLst>
            </p:cNvPr>
            <p:cNvSpPr txBox="1"/>
            <p:nvPr/>
          </p:nvSpPr>
          <p:spPr>
            <a:xfrm>
              <a:off x="316595" y="1643063"/>
              <a:ext cx="1538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Name of our  Class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82BDD7-8C82-496A-8799-652A6D1A9D07}"/>
              </a:ext>
            </a:extLst>
          </p:cNvPr>
          <p:cNvGrpSpPr/>
          <p:nvPr/>
        </p:nvGrpSpPr>
        <p:grpSpPr>
          <a:xfrm>
            <a:off x="956920" y="2071517"/>
            <a:ext cx="3392813" cy="701864"/>
            <a:chOff x="955624" y="1970548"/>
            <a:chExt cx="3163622" cy="955181"/>
          </a:xfrm>
        </p:grpSpPr>
        <p:sp>
          <p:nvSpPr>
            <p:cNvPr id="32" name="Arrow: Curved Right 31">
              <a:extLst>
                <a:ext uri="{FF2B5EF4-FFF2-40B4-BE49-F238E27FC236}">
                  <a16:creationId xmlns:a16="http://schemas.microsoft.com/office/drawing/2014/main" id="{AD8F849C-AC58-47F7-9F67-446002AA5088}"/>
                </a:ext>
              </a:extLst>
            </p:cNvPr>
            <p:cNvSpPr/>
            <p:nvPr/>
          </p:nvSpPr>
          <p:spPr>
            <a:xfrm rot="3971727">
              <a:off x="1043654" y="2306789"/>
              <a:ext cx="530910" cy="706969"/>
            </a:xfrm>
            <a:prstGeom prst="curved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92AFEB-F4D0-48C8-8E51-B57B93D3FCDE}"/>
                </a:ext>
              </a:extLst>
            </p:cNvPr>
            <p:cNvSpPr txBox="1"/>
            <p:nvPr/>
          </p:nvSpPr>
          <p:spPr>
            <a:xfrm>
              <a:off x="1481811" y="1970548"/>
              <a:ext cx="2637435" cy="8796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Lets our sketch and the compiler know what is coming further down in the code. (Using a LED2 class to make a new object)</a:t>
              </a:r>
            </a:p>
          </p:txBody>
        </p:sp>
      </p:grp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FFBFBBA1-54DD-4512-A4D9-1316BCC03153}"/>
              </a:ext>
            </a:extLst>
          </p:cNvPr>
          <p:cNvSpPr/>
          <p:nvPr/>
        </p:nvSpPr>
        <p:spPr>
          <a:xfrm rot="16200000">
            <a:off x="6868826" y="3065381"/>
            <a:ext cx="185030" cy="1088028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13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F02C0-7D21-4A11-B5FB-C202EB0B7B96}"/>
              </a:ext>
            </a:extLst>
          </p:cNvPr>
          <p:cNvSpPr txBox="1"/>
          <p:nvPr/>
        </p:nvSpPr>
        <p:spPr>
          <a:xfrm>
            <a:off x="4618750" y="2506681"/>
            <a:ext cx="1905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(13);</a:t>
            </a:r>
          </a:p>
        </p:txBody>
      </p:sp>
    </p:spTree>
    <p:extLst>
      <p:ext uri="{BB962C8B-B14F-4D97-AF65-F5344CB8AC3E}">
        <p14:creationId xmlns:p14="http://schemas.microsoft.com/office/powerpoint/2010/main" val="1765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700618" y="861139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847B3-59B7-4713-8BAA-95836AD943AD}"/>
              </a:ext>
            </a:extLst>
          </p:cNvPr>
          <p:cNvGrpSpPr/>
          <p:nvPr/>
        </p:nvGrpSpPr>
        <p:grpSpPr>
          <a:xfrm>
            <a:off x="4605618" y="776595"/>
            <a:ext cx="2175547" cy="552450"/>
            <a:chOff x="4572000" y="1777937"/>
            <a:chExt cx="2175547" cy="552450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0EE711D-C513-418C-A984-1EC2B6584365}"/>
                </a:ext>
              </a:extLst>
            </p:cNvPr>
            <p:cNvSpPr/>
            <p:nvPr/>
          </p:nvSpPr>
          <p:spPr>
            <a:xfrm>
              <a:off x="4572000" y="1981200"/>
              <a:ext cx="1295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AEAA5D-4A61-427D-AB73-1C7106DF4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019800" y="1777937"/>
              <a:ext cx="727747" cy="5524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66929-B222-415A-BBAB-5CF4F18021E6}"/>
                </a:ext>
              </a:extLst>
            </p:cNvPr>
            <p:cNvSpPr txBox="1"/>
            <p:nvPr/>
          </p:nvSpPr>
          <p:spPr>
            <a:xfrm>
              <a:off x="4953000" y="178275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Output (Pin)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D52B14-EFFC-4063-A6BD-6A39F416055E}"/>
              </a:ext>
            </a:extLst>
          </p:cNvPr>
          <p:cNvGrpSpPr/>
          <p:nvPr/>
        </p:nvGrpSpPr>
        <p:grpSpPr>
          <a:xfrm>
            <a:off x="1233768" y="938057"/>
            <a:ext cx="1600200" cy="311956"/>
            <a:chOff x="1200150" y="1573994"/>
            <a:chExt cx="1600200" cy="31195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E2972D8-57E5-4E8E-9D3C-C2059DADAB64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C5A7F-2651-44EE-9BCC-86D9068972AA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“on” Command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4124D-CAE1-49B4-BBF5-B8A5A53EA2E3}"/>
              </a:ext>
            </a:extLst>
          </p:cNvPr>
          <p:cNvGrpSpPr/>
          <p:nvPr/>
        </p:nvGrpSpPr>
        <p:grpSpPr>
          <a:xfrm>
            <a:off x="1233768" y="1274315"/>
            <a:ext cx="1600200" cy="311956"/>
            <a:chOff x="1200150" y="1573994"/>
            <a:chExt cx="1600200" cy="311956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6BB5F99-277A-4987-A863-957BFA8522B9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FC6B0E-9BB8-4035-8FDF-6E0A37DCD271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“off” Command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3BA15D-FD0A-4A2D-B956-2CD35EABA77D}"/>
              </a:ext>
            </a:extLst>
          </p:cNvPr>
          <p:cNvSpPr txBox="1"/>
          <p:nvPr/>
        </p:nvSpPr>
        <p:spPr>
          <a:xfrm>
            <a:off x="495300" y="303933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and Off commands are hardly a compelling usage case so far!</a:t>
            </a:r>
          </a:p>
          <a:p>
            <a:r>
              <a:rPr lang="en-US" sz="1400" dirty="0"/>
              <a:t>       (We can do that by writing directly to the output)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4616D0-E81A-4AA4-B923-F8F27C594EC6}"/>
              </a:ext>
            </a:extLst>
          </p:cNvPr>
          <p:cNvGrpSpPr/>
          <p:nvPr/>
        </p:nvGrpSpPr>
        <p:grpSpPr>
          <a:xfrm>
            <a:off x="1232647" y="1599279"/>
            <a:ext cx="1600200" cy="311956"/>
            <a:chOff x="1200150" y="1573994"/>
            <a:chExt cx="1600200" cy="31195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57CEB9-C9D7-4803-9AEE-7739C2221531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412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9F95B6-6B0D-4A3A-B21D-78E6DC99034E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“blink” Command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24D40-6B58-465A-B99C-BFF79183A920}"/>
              </a:ext>
            </a:extLst>
          </p:cNvPr>
          <p:cNvGrpSpPr/>
          <p:nvPr/>
        </p:nvGrpSpPr>
        <p:grpSpPr>
          <a:xfrm>
            <a:off x="1225507" y="1946986"/>
            <a:ext cx="1600200" cy="311956"/>
            <a:chOff x="1191889" y="2582923"/>
            <a:chExt cx="1600200" cy="311956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B2639E0-37E9-483C-9D5B-0B075530E3B9}"/>
                </a:ext>
              </a:extLst>
            </p:cNvPr>
            <p:cNvSpPr/>
            <p:nvPr/>
          </p:nvSpPr>
          <p:spPr>
            <a:xfrm>
              <a:off x="1287139" y="2786866"/>
              <a:ext cx="1371600" cy="108013"/>
            </a:xfrm>
            <a:prstGeom prst="rightArrow">
              <a:avLst/>
            </a:prstGeom>
            <a:solidFill>
              <a:srgbClr val="5EEC3C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EDF746-739F-433A-BA00-95B90F994E40}"/>
                </a:ext>
              </a:extLst>
            </p:cNvPr>
            <p:cNvSpPr txBox="1"/>
            <p:nvPr/>
          </p:nvSpPr>
          <p:spPr>
            <a:xfrm>
              <a:off x="1191889" y="2582923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“onTime (</a:t>
              </a:r>
              <a:r>
                <a:rPr lang="en-US" sz="1200" dirty="0" err="1"/>
                <a:t>ms</a:t>
              </a:r>
              <a:r>
                <a:rPr lang="en-US" sz="1200" dirty="0"/>
                <a:t>)”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2911B6-42BE-483C-93ED-A15486610DAC}"/>
              </a:ext>
            </a:extLst>
          </p:cNvPr>
          <p:cNvGrpSpPr/>
          <p:nvPr/>
        </p:nvGrpSpPr>
        <p:grpSpPr>
          <a:xfrm>
            <a:off x="1232647" y="2269675"/>
            <a:ext cx="1600200" cy="311956"/>
            <a:chOff x="1199029" y="2905612"/>
            <a:chExt cx="1600200" cy="31195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0469270F-293B-41C4-A164-7CC462BC2A6D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1A75AD-3CF5-4093-9041-B882BDF23375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“offTime (</a:t>
              </a:r>
              <a:r>
                <a:rPr lang="en-US" sz="1200" dirty="0" err="1"/>
                <a:t>ms</a:t>
              </a:r>
              <a:r>
                <a:rPr lang="en-US" sz="1200" dirty="0"/>
                <a:t>)”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407695-FA22-46D3-86F4-B6D51E5DAF9E}"/>
              </a:ext>
            </a:extLst>
          </p:cNvPr>
          <p:cNvGrpSpPr/>
          <p:nvPr/>
        </p:nvGrpSpPr>
        <p:grpSpPr>
          <a:xfrm>
            <a:off x="4605618" y="1539255"/>
            <a:ext cx="1371600" cy="350849"/>
            <a:chOff x="4572000" y="1782751"/>
            <a:chExt cx="1371600" cy="35084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185A85E-B0C5-4F3A-B646-CD77CB069572}"/>
                </a:ext>
              </a:extLst>
            </p:cNvPr>
            <p:cNvSpPr/>
            <p:nvPr/>
          </p:nvSpPr>
          <p:spPr>
            <a:xfrm>
              <a:off x="4572000" y="1981200"/>
              <a:ext cx="1295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5CBC53-A5D4-45A4-AFAC-01DDDBF7A7B9}"/>
                </a:ext>
              </a:extLst>
            </p:cNvPr>
            <p:cNvSpPr txBox="1"/>
            <p:nvPr/>
          </p:nvSpPr>
          <p:spPr>
            <a:xfrm>
              <a:off x="4953000" y="178275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state (T / F)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17193A4-A0BA-4C8D-9719-0DA95A31E2D9}"/>
              </a:ext>
            </a:extLst>
          </p:cNvPr>
          <p:cNvSpPr txBox="1"/>
          <p:nvPr/>
        </p:nvSpPr>
        <p:spPr>
          <a:xfrm>
            <a:off x="495300" y="3569092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blink command sounds a bit more interesting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AD6FB3-5D0A-4F9D-9AEF-6F03F1A3C700}"/>
              </a:ext>
            </a:extLst>
          </p:cNvPr>
          <p:cNvGrpSpPr/>
          <p:nvPr/>
        </p:nvGrpSpPr>
        <p:grpSpPr>
          <a:xfrm>
            <a:off x="1224386" y="2544021"/>
            <a:ext cx="1600200" cy="311956"/>
            <a:chOff x="1199029" y="2905612"/>
            <a:chExt cx="1600200" cy="311956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F44FC8E-99CC-48BA-84B3-58303B2BA1BD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0070C0"/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F7539F-1BCA-4C90-B5C8-1E812BFE0DD4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“update()”</a:t>
              </a:r>
            </a:p>
          </p:txBody>
        </p:sp>
      </p:grp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5581CDAB-D23A-4542-95BC-C9B0BFA278F2}"/>
              </a:ext>
            </a:extLst>
          </p:cNvPr>
          <p:cNvSpPr/>
          <p:nvPr/>
        </p:nvSpPr>
        <p:spPr>
          <a:xfrm>
            <a:off x="2692356" y="687177"/>
            <a:ext cx="1989461" cy="223923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F1971-53C3-497C-95CE-FDDE59DFBDFD}"/>
              </a:ext>
            </a:extLst>
          </p:cNvPr>
          <p:cNvSpPr txBox="1"/>
          <p:nvPr/>
        </p:nvSpPr>
        <p:spPr>
          <a:xfrm>
            <a:off x="495300" y="3857200"/>
            <a:ext cx="7124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How about with a user definable on time and off time? </a:t>
            </a:r>
          </a:p>
          <a:p>
            <a:r>
              <a:rPr lang="en-US" dirty="0"/>
              <a:t>And blinking an LED output without ever calling delay() is an example of hidden complexity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a user you don’t really need to know how it works, only that it does work!</a:t>
            </a:r>
          </a:p>
          <a:p>
            <a:pPr marL="0" indent="0">
              <a:buNone/>
            </a:pPr>
            <a:r>
              <a:rPr lang="en-US" dirty="0"/>
              <a:t>But we will dig a little deeper still …. </a:t>
            </a:r>
          </a:p>
        </p:txBody>
      </p:sp>
    </p:spTree>
    <p:extLst>
      <p:ext uri="{BB962C8B-B14F-4D97-AF65-F5344CB8AC3E}">
        <p14:creationId xmlns:p14="http://schemas.microsoft.com/office/powerpoint/2010/main" val="17514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1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6237"/>
            <a:ext cx="3352800" cy="441377"/>
          </a:xfrm>
        </p:spPr>
        <p:txBody>
          <a:bodyPr>
            <a:normAutofit fontScale="90000"/>
          </a:bodyPr>
          <a:lstStyle/>
          <a:p>
            <a:r>
              <a:rPr lang="en-US" dirty="0"/>
              <a:t>The Key Points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120015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 Definition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D0C7B4-279F-42C6-B1B9-A58B37C2F1BF}"/>
              </a:ext>
            </a:extLst>
          </p:cNvPr>
          <p:cNvGrpSpPr/>
          <p:nvPr/>
        </p:nvGrpSpPr>
        <p:grpSpPr>
          <a:xfrm>
            <a:off x="761998" y="1907777"/>
            <a:ext cx="4191001" cy="3092425"/>
            <a:chOff x="761998" y="1907777"/>
            <a:chExt cx="4191001" cy="30924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9C1A85-0E3D-4717-AC15-2D154D38944F}"/>
                </a:ext>
              </a:extLst>
            </p:cNvPr>
            <p:cNvSpPr txBox="1"/>
            <p:nvPr/>
          </p:nvSpPr>
          <p:spPr>
            <a:xfrm>
              <a:off x="1459623" y="262800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myLed1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i="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6A092C2B-23DC-4235-A4DB-EC52F47A8A8E}"/>
                </a:ext>
              </a:extLst>
            </p:cNvPr>
            <p:cNvSpPr/>
            <p:nvPr/>
          </p:nvSpPr>
          <p:spPr>
            <a:xfrm rot="3500275">
              <a:off x="1550648" y="1409908"/>
              <a:ext cx="661897" cy="16576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Card 9">
              <a:extLst>
                <a:ext uri="{FF2B5EF4-FFF2-40B4-BE49-F238E27FC236}">
                  <a16:creationId xmlns:a16="http://schemas.microsoft.com/office/drawing/2014/main" id="{5508A981-88F7-4A2C-8B64-4D8AFCE889C6}"/>
                </a:ext>
              </a:extLst>
            </p:cNvPr>
            <p:cNvSpPr/>
            <p:nvPr/>
          </p:nvSpPr>
          <p:spPr>
            <a:xfrm>
              <a:off x="888395" y="2930232"/>
              <a:ext cx="1905000" cy="1074674"/>
            </a:xfrm>
            <a:prstGeom prst="flowChartPunchedCar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myLed1 Object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779E4F-41D2-4C34-9CFC-69D040FE62E3}"/>
                </a:ext>
              </a:extLst>
            </p:cNvPr>
            <p:cNvSpPr txBox="1"/>
            <p:nvPr/>
          </p:nvSpPr>
          <p:spPr>
            <a:xfrm>
              <a:off x="761998" y="4046095"/>
              <a:ext cx="4191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Key Point#1: </a:t>
              </a:r>
            </a:p>
            <a:p>
              <a:r>
                <a:rPr lang="en-US" sz="1400" dirty="0"/>
                <a:t>The object is defined by the class but is separate. </a:t>
              </a:r>
            </a:p>
            <a:p>
              <a:r>
                <a:rPr lang="en-US" sz="1400" dirty="0"/>
                <a:t>You do not need to know the inner workings of the class definition.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26C21C-00DF-48C3-B0DE-BAD77D3D61E2}"/>
              </a:ext>
            </a:extLst>
          </p:cNvPr>
          <p:cNvGrpSpPr/>
          <p:nvPr/>
        </p:nvGrpSpPr>
        <p:grpSpPr>
          <a:xfrm>
            <a:off x="4267200" y="517410"/>
            <a:ext cx="3435349" cy="4340148"/>
            <a:chOff x="4267200" y="517410"/>
            <a:chExt cx="3435349" cy="4340148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112F01E7-5C4E-40F1-97E0-1C17147BC5D6}"/>
                </a:ext>
              </a:extLst>
            </p:cNvPr>
            <p:cNvSpPr/>
            <p:nvPr/>
          </p:nvSpPr>
          <p:spPr>
            <a:xfrm rot="19268370">
              <a:off x="5285570" y="1308264"/>
              <a:ext cx="729014" cy="253175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7F4043-8B3F-4546-89A0-734F0DC478FD}"/>
                </a:ext>
              </a:extLst>
            </p:cNvPr>
            <p:cNvSpPr txBox="1"/>
            <p:nvPr/>
          </p:nvSpPr>
          <p:spPr>
            <a:xfrm>
              <a:off x="4267200" y="2560900"/>
              <a:ext cx="2895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(5);</a:t>
              </a:r>
            </a:p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myLed3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(6);</a:t>
              </a:r>
            </a:p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myLed4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(7);</a:t>
              </a:r>
            </a:p>
          </p:txBody>
        </p:sp>
        <p:sp>
          <p:nvSpPr>
            <p:cNvPr id="3" name="Flowchart: Multidocument 2">
              <a:extLst>
                <a:ext uri="{FF2B5EF4-FFF2-40B4-BE49-F238E27FC236}">
                  <a16:creationId xmlns:a16="http://schemas.microsoft.com/office/drawing/2014/main" id="{C0DAB89F-99C4-493D-8AD4-7DE7BEF16AA0}"/>
                </a:ext>
              </a:extLst>
            </p:cNvPr>
            <p:cNvSpPr/>
            <p:nvPr/>
          </p:nvSpPr>
          <p:spPr>
            <a:xfrm>
              <a:off x="5486400" y="3688007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myLed2,3,4 Objects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83DEE-6538-4914-B1BA-E3D58E712644}"/>
                </a:ext>
              </a:extLst>
            </p:cNvPr>
            <p:cNvSpPr txBox="1"/>
            <p:nvPr/>
          </p:nvSpPr>
          <p:spPr>
            <a:xfrm>
              <a:off x="4571999" y="517410"/>
              <a:ext cx="31305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Key Point#2: </a:t>
              </a:r>
              <a:r>
                <a:rPr lang="en-US" sz="1400" dirty="0"/>
                <a:t>Although each of the objects gets its functionality from the same class definition, each object is  independent and the objects  do not interact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8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A little deeper ….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700618" y="861139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761BD8-A907-41A7-8503-4DFBBAA4C39C}"/>
              </a:ext>
            </a:extLst>
          </p:cNvPr>
          <p:cNvSpPr txBox="1"/>
          <p:nvPr/>
        </p:nvSpPr>
        <p:spPr>
          <a:xfrm>
            <a:off x="378103" y="2020849"/>
            <a:ext cx="7241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Within a Class definition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variables can be either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1400" dirty="0"/>
              <a:t> (visible outside the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en-US" sz="1400" dirty="0"/>
              <a:t> (not visible) </a:t>
            </a:r>
            <a:r>
              <a:rPr lang="en-US" sz="1200" dirty="0"/>
              <a:t>(ps: My convention is private variables begin with an underscore)</a:t>
            </a:r>
          </a:p>
          <a:p>
            <a:r>
              <a:rPr lang="en-US" sz="1400" dirty="0"/>
              <a:t>When you first create (aka: instantiate -meaning make a new instance)  an object some code is run called the constructor, (which happens only once each time a new object is created.)</a:t>
            </a:r>
          </a:p>
          <a:p>
            <a:endParaRPr lang="en-US" sz="1400" dirty="0"/>
          </a:p>
          <a:p>
            <a:r>
              <a:rPr lang="en-US" sz="1400" dirty="0"/>
              <a:t>In the Led2 class most of the properties only set or retrieve the internal private variables.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Except one … </a:t>
            </a:r>
            <a:r>
              <a:rPr lang="en-US" sz="1400" dirty="0"/>
              <a:t>there is an ‘update’ method which is what does the hard work.</a:t>
            </a:r>
          </a:p>
          <a:p>
            <a:r>
              <a:rPr lang="en-US" sz="1400" dirty="0"/>
              <a:t>It checks all of those internal variables and also the elapsed time in </a:t>
            </a:r>
            <a:r>
              <a:rPr lang="en-US" sz="1400" dirty="0" err="1"/>
              <a:t>millis</a:t>
            </a:r>
            <a:r>
              <a:rPr lang="en-US" sz="1400" dirty="0"/>
              <a:t>() and </a:t>
            </a:r>
          </a:p>
          <a:p>
            <a:r>
              <a:rPr lang="en-US" sz="1400" dirty="0"/>
              <a:t>if something needs to change the update() method does it. (</a:t>
            </a:r>
            <a:r>
              <a:rPr lang="en-US" sz="1400" dirty="0" err="1"/>
              <a:t>Eg.</a:t>
            </a:r>
            <a:r>
              <a:rPr lang="en-US" sz="1400" dirty="0"/>
              <a:t> change the state of the output)</a:t>
            </a:r>
          </a:p>
          <a:p>
            <a:endParaRPr lang="en-US" sz="1400" dirty="0"/>
          </a:p>
          <a:p>
            <a:r>
              <a:rPr lang="en-US" sz="1400" dirty="0"/>
              <a:t>Lets take a look and talk through the LED2 class :  </a:t>
            </a:r>
            <a:r>
              <a:rPr lang="en-US" sz="1400" dirty="0">
                <a:hlinkClick r:id="rId2"/>
              </a:rPr>
              <a:t>https://github.com/Alan-Lomax/Led2</a:t>
            </a:r>
            <a:r>
              <a:rPr lang="en-US" sz="1400" dirty="0"/>
              <a:t>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0267BD-84BA-4AC2-B2CA-921308978C49}"/>
              </a:ext>
            </a:extLst>
          </p:cNvPr>
          <p:cNvGrpSpPr/>
          <p:nvPr/>
        </p:nvGrpSpPr>
        <p:grpSpPr>
          <a:xfrm>
            <a:off x="1219200" y="1504950"/>
            <a:ext cx="1600200" cy="311956"/>
            <a:chOff x="1199029" y="2905612"/>
            <a:chExt cx="1600200" cy="311956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C41E9454-2ED2-4BE2-8FD2-FF4A1870551D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26316-7C04-49C9-843C-1349AE84E7D4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“update()”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7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1924-software-development-template-16x9.pptx" id="{D29C7D62-FF9B-42DB-B3F3-E43E95488BC2}" vid="{0ED04EA4-AC88-4EA6-80F4-BC371EFF9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161924-software-development-template-16x9</Template>
  <TotalTime>420</TotalTime>
  <Words>1285</Words>
  <Application>Microsoft Office PowerPoint</Application>
  <PresentationFormat>On-screen Show (16:9)</PresentationFormat>
  <Paragraphs>179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Arduino Class Programming with Examples</vt:lpstr>
      <vt:lpstr>Agenda</vt:lpstr>
      <vt:lpstr>Basic Concepts: What is a Class ?</vt:lpstr>
      <vt:lpstr>Basic Concepts</vt:lpstr>
      <vt:lpstr>Basic Concepts</vt:lpstr>
      <vt:lpstr>Going a little Deeper</vt:lpstr>
      <vt:lpstr>Recap</vt:lpstr>
      <vt:lpstr>The Key Points</vt:lpstr>
      <vt:lpstr>Going A little deeper ….</vt:lpstr>
      <vt:lpstr>Why use a Class?</vt:lpstr>
      <vt:lpstr>Why Not use a Class?</vt:lpstr>
      <vt:lpstr>Lessons Learned</vt:lpstr>
      <vt:lpstr>Some More Examples  (+ Inspecting Class Programming)</vt:lpstr>
      <vt:lpstr>Recap</vt:lpstr>
      <vt:lpstr>PowerPoint Presentation</vt:lpstr>
      <vt:lpstr>The Constructor</vt:lpstr>
      <vt:lpstr>Under the Covers : the on() property</vt:lpstr>
      <vt:lpstr>Example Structure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Class Usage and Programming</dc:title>
  <dc:creator>Alan Lomax</dc:creator>
  <cp:lastModifiedBy>Alan Lomax</cp:lastModifiedBy>
  <cp:revision>18</cp:revision>
  <dcterms:created xsi:type="dcterms:W3CDTF">2021-08-19T02:00:20Z</dcterms:created>
  <dcterms:modified xsi:type="dcterms:W3CDTF">2021-09-09T17:49:48Z</dcterms:modified>
</cp:coreProperties>
</file>