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0" d="100"/>
          <a:sy n="90" d="100"/>
        </p:scale>
        <p:origin x="120" y="144"/>
      </p:cViewPr>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1/8/2022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1/8/2022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226A8-1C78-46EC-906A-0072AE219AA2}"/>
              </a:ext>
            </a:extLst>
          </p:cNvPr>
          <p:cNvSpPr>
            <a:spLocks noGrp="1"/>
          </p:cNvSpPr>
          <p:nvPr>
            <p:ph type="ctrTitle"/>
          </p:nvPr>
        </p:nvSpPr>
        <p:spPr/>
        <p:txBody>
          <a:bodyPr/>
          <a:lstStyle/>
          <a:p>
            <a:r>
              <a:rPr lang="en-US" dirty="0"/>
              <a:t>Practical Arduino</a:t>
            </a:r>
          </a:p>
        </p:txBody>
      </p:sp>
      <p:sp>
        <p:nvSpPr>
          <p:cNvPr id="3" name="Subtitle 2">
            <a:extLst>
              <a:ext uri="{FF2B5EF4-FFF2-40B4-BE49-F238E27FC236}">
                <a16:creationId xmlns:a16="http://schemas.microsoft.com/office/drawing/2014/main" id="{8A42E823-CE0E-481A-BA19-2C4AD49FAA5C}"/>
              </a:ext>
            </a:extLst>
          </p:cNvPr>
          <p:cNvSpPr>
            <a:spLocks noGrp="1"/>
          </p:cNvSpPr>
          <p:nvPr>
            <p:ph type="subTitle" idx="1"/>
          </p:nvPr>
        </p:nvSpPr>
        <p:spPr/>
        <p:txBody>
          <a:bodyPr/>
          <a:lstStyle/>
          <a:p>
            <a:r>
              <a:rPr lang="en-US" dirty="0"/>
              <a:t>From the Ground Up</a:t>
            </a:r>
          </a:p>
        </p:txBody>
      </p:sp>
      <p:pic>
        <p:nvPicPr>
          <p:cNvPr id="5" name="Picture 4">
            <a:extLst>
              <a:ext uri="{FF2B5EF4-FFF2-40B4-BE49-F238E27FC236}">
                <a16:creationId xmlns:a16="http://schemas.microsoft.com/office/drawing/2014/main" id="{3A11922B-4FB5-486D-B8AD-4D5AC3DCC50B}"/>
              </a:ext>
            </a:extLst>
          </p:cNvPr>
          <p:cNvPicPr>
            <a:picLocks noChangeAspect="1"/>
          </p:cNvPicPr>
          <p:nvPr/>
        </p:nvPicPr>
        <p:blipFill>
          <a:blip r:embed="rId2"/>
          <a:stretch>
            <a:fillRect/>
          </a:stretch>
        </p:blipFill>
        <p:spPr>
          <a:xfrm>
            <a:off x="192116" y="5236762"/>
            <a:ext cx="1099089" cy="1099089"/>
          </a:xfrm>
          <a:prstGeom prst="rect">
            <a:avLst/>
          </a:prstGeom>
        </p:spPr>
      </p:pic>
    </p:spTree>
    <p:extLst>
      <p:ext uri="{BB962C8B-B14F-4D97-AF65-F5344CB8AC3E}">
        <p14:creationId xmlns:p14="http://schemas.microsoft.com/office/powerpoint/2010/main" val="3356828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73460-C33C-4FF0-878E-AA3CE63D36D6}"/>
              </a:ext>
            </a:extLst>
          </p:cNvPr>
          <p:cNvSpPr>
            <a:spLocks noGrp="1"/>
          </p:cNvSpPr>
          <p:nvPr>
            <p:ph type="title"/>
          </p:nvPr>
        </p:nvSpPr>
        <p:spPr>
          <a:xfrm>
            <a:off x="1141412" y="118787"/>
            <a:ext cx="9905998" cy="639831"/>
          </a:xfrm>
        </p:spPr>
        <p:txBody>
          <a:bodyPr>
            <a:normAutofit/>
          </a:bodyPr>
          <a:lstStyle/>
          <a:p>
            <a:r>
              <a:rPr lang="en-US" dirty="0"/>
              <a:t>Outline </a:t>
            </a:r>
            <a:r>
              <a:rPr lang="en-US" sz="1200" dirty="0">
                <a:solidFill>
                  <a:srgbClr val="FFFF00"/>
                </a:solidFill>
              </a:rPr>
              <a:t>(assumes no Prior electronics or Arduino knowledge)</a:t>
            </a:r>
            <a:endParaRPr lang="en-US" dirty="0">
              <a:solidFill>
                <a:srgbClr val="FFFF00"/>
              </a:solidFill>
            </a:endParaRPr>
          </a:p>
        </p:txBody>
      </p:sp>
      <p:sp>
        <p:nvSpPr>
          <p:cNvPr id="3" name="Content Placeholder 2">
            <a:extLst>
              <a:ext uri="{FF2B5EF4-FFF2-40B4-BE49-F238E27FC236}">
                <a16:creationId xmlns:a16="http://schemas.microsoft.com/office/drawing/2014/main" id="{980F3E54-238B-43EB-A947-5BE9456C31FC}"/>
              </a:ext>
            </a:extLst>
          </p:cNvPr>
          <p:cNvSpPr>
            <a:spLocks noGrp="1"/>
          </p:cNvSpPr>
          <p:nvPr>
            <p:ph idx="1"/>
          </p:nvPr>
        </p:nvSpPr>
        <p:spPr>
          <a:xfrm>
            <a:off x="1141411" y="758618"/>
            <a:ext cx="9905999" cy="5865466"/>
          </a:xfrm>
        </p:spPr>
        <p:txBody>
          <a:bodyPr>
            <a:normAutofit fontScale="85000" lnSpcReduction="20000"/>
          </a:bodyPr>
          <a:lstStyle/>
          <a:p>
            <a:pPr marL="457200" indent="-457200">
              <a:buFont typeface="+mj-lt"/>
              <a:buAutoNum type="arabicPeriod"/>
            </a:pPr>
            <a:r>
              <a:rPr lang="en-US" dirty="0"/>
              <a:t>Review Design Objectives. What you will learn. What you will need. Primer on Components and Symbols. Conductors, Insulators and Ohms Law. Introduce the kit and the included parts and how to obtain one.</a:t>
            </a:r>
          </a:p>
          <a:p>
            <a:pPr marL="457200" indent="-457200">
              <a:buFont typeface="+mj-lt"/>
              <a:buAutoNum type="arabicPeriod"/>
            </a:pPr>
            <a:r>
              <a:rPr lang="en-US" dirty="0"/>
              <a:t>Schematic vs PCB. Start it simple. Work up to this design complete walkthrough. (parts orientation, details, tips and tricks, how to solder, assemble board.) Build up the power supply portion the board. How to test your work with visual inspection and basic electrical testing. </a:t>
            </a:r>
          </a:p>
          <a:p>
            <a:pPr marL="457200" indent="-457200">
              <a:buFont typeface="+mj-lt"/>
              <a:buAutoNum type="arabicPeriod"/>
            </a:pPr>
            <a:r>
              <a:rPr lang="en-US" dirty="0"/>
              <a:t>Finish the build. Introduce The Arduino IDE. Use of in built test programs like Blink, Servo </a:t>
            </a:r>
            <a:r>
              <a:rPr lang="en-US" dirty="0" err="1"/>
              <a:t>etc</a:t>
            </a:r>
            <a:endParaRPr lang="en-US" dirty="0"/>
          </a:p>
          <a:p>
            <a:pPr marL="457200" indent="-457200">
              <a:buFont typeface="+mj-lt"/>
              <a:buAutoNum type="arabicPeriod"/>
            </a:pPr>
            <a:r>
              <a:rPr lang="en-US" dirty="0"/>
              <a:t>More on Arduino IDE and simple program design. Use of serial monitor for debugging. Examples of practical use (Each as a standalone short video) </a:t>
            </a:r>
          </a:p>
          <a:p>
            <a:pPr marL="914400" lvl="1" indent="-457200">
              <a:buFont typeface="+mj-lt"/>
              <a:buAutoNum type="arabicPeriod"/>
            </a:pPr>
            <a:r>
              <a:rPr lang="en-US" dirty="0"/>
              <a:t>LED outputs              (timing and random light)</a:t>
            </a:r>
          </a:p>
          <a:p>
            <a:pPr marL="914400" lvl="1" indent="-457200">
              <a:buFont typeface="+mj-lt"/>
              <a:buAutoNum type="arabicPeriod"/>
            </a:pPr>
            <a:r>
              <a:rPr lang="en-US" dirty="0"/>
              <a:t>Button Inputs             (debouncing and controlling program flow)</a:t>
            </a:r>
          </a:p>
          <a:p>
            <a:pPr marL="914400" lvl="1" indent="-457200">
              <a:buFont typeface="+mj-lt"/>
              <a:buAutoNum type="arabicPeriod"/>
            </a:pPr>
            <a:r>
              <a:rPr lang="en-US" dirty="0"/>
              <a:t>Infrared detectors     (sensor needed)</a:t>
            </a:r>
          </a:p>
          <a:p>
            <a:pPr marL="914400" lvl="1" indent="-457200">
              <a:buFont typeface="+mj-lt"/>
              <a:buAutoNum type="arabicPeriod"/>
            </a:pPr>
            <a:r>
              <a:rPr lang="en-US" dirty="0"/>
              <a:t>LDR sensors               (LDR needed)</a:t>
            </a:r>
          </a:p>
          <a:p>
            <a:pPr marL="914400" lvl="1" indent="-457200">
              <a:buFont typeface="+mj-lt"/>
              <a:buAutoNum type="arabicPeriod"/>
            </a:pPr>
            <a:r>
              <a:rPr lang="en-US" dirty="0"/>
              <a:t>Motor Control           (Motor Shield needed)</a:t>
            </a:r>
          </a:p>
          <a:p>
            <a:pPr marL="914400" lvl="1" indent="-457200">
              <a:buFont typeface="+mj-lt"/>
              <a:buAutoNum type="arabicPeriod"/>
            </a:pPr>
            <a:r>
              <a:rPr lang="en-US" dirty="0"/>
              <a:t>LCD displays            (LCD display needed)</a:t>
            </a:r>
          </a:p>
        </p:txBody>
      </p:sp>
    </p:spTree>
    <p:extLst>
      <p:ext uri="{BB962C8B-B14F-4D97-AF65-F5344CB8AC3E}">
        <p14:creationId xmlns:p14="http://schemas.microsoft.com/office/powerpoint/2010/main" val="1673270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73460-C33C-4FF0-878E-AA3CE63D36D6}"/>
              </a:ext>
            </a:extLst>
          </p:cNvPr>
          <p:cNvSpPr>
            <a:spLocks noGrp="1"/>
          </p:cNvSpPr>
          <p:nvPr>
            <p:ph type="title"/>
          </p:nvPr>
        </p:nvSpPr>
        <p:spPr>
          <a:xfrm>
            <a:off x="1300902" y="182583"/>
            <a:ext cx="9905998" cy="639831"/>
          </a:xfrm>
        </p:spPr>
        <p:txBody>
          <a:bodyPr/>
          <a:lstStyle/>
          <a:p>
            <a:r>
              <a:rPr lang="en-US" dirty="0"/>
              <a:t>General Requirements</a:t>
            </a:r>
          </a:p>
        </p:txBody>
      </p:sp>
      <p:sp>
        <p:nvSpPr>
          <p:cNvPr id="6" name="TextBox 5">
            <a:extLst>
              <a:ext uri="{FF2B5EF4-FFF2-40B4-BE49-F238E27FC236}">
                <a16:creationId xmlns:a16="http://schemas.microsoft.com/office/drawing/2014/main" id="{60A110A3-5121-4829-BB1A-FD32CBA5F415}"/>
              </a:ext>
            </a:extLst>
          </p:cNvPr>
          <p:cNvSpPr txBox="1"/>
          <p:nvPr/>
        </p:nvSpPr>
        <p:spPr>
          <a:xfrm>
            <a:off x="1050506" y="774243"/>
            <a:ext cx="10769708" cy="1661993"/>
          </a:xfrm>
          <a:prstGeom prst="rect">
            <a:avLst/>
          </a:prstGeom>
          <a:noFill/>
        </p:spPr>
        <p:txBody>
          <a:bodyPr wrap="square" rtlCol="0">
            <a:spAutoFit/>
          </a:bodyPr>
          <a:lstStyle/>
          <a:p>
            <a:r>
              <a:rPr lang="en-US" dirty="0">
                <a:solidFill>
                  <a:srgbClr val="FFFF00"/>
                </a:solidFill>
              </a:rPr>
              <a:t>Basis:</a:t>
            </a:r>
          </a:p>
          <a:p>
            <a:pPr marL="285750" indent="-285750">
              <a:buFont typeface="Arial" panose="020B0604020202020204" pitchFamily="34" charset="0"/>
              <a:buChar char="•"/>
            </a:pPr>
            <a:r>
              <a:rPr lang="en-US" sz="1400" dirty="0"/>
              <a:t>An Arduino based hardware and software project that will serve as a learning platform</a:t>
            </a:r>
          </a:p>
          <a:p>
            <a:pPr marL="285750" indent="-285750">
              <a:buFont typeface="Arial" panose="020B0604020202020204" pitchFamily="34" charset="0"/>
              <a:buChar char="•"/>
            </a:pPr>
            <a:r>
              <a:rPr lang="en-US" sz="1400" dirty="0"/>
              <a:t>Finished product very useful in a variety of situations on any layout.</a:t>
            </a:r>
          </a:p>
          <a:p>
            <a:pPr marL="285750" indent="-285750">
              <a:buFont typeface="Arial" panose="020B0604020202020204" pitchFamily="34" charset="0"/>
              <a:buChar char="•"/>
            </a:pPr>
            <a:r>
              <a:rPr lang="en-US" sz="1400" dirty="0"/>
              <a:t>Ideally ordered a kit complete with the Arduino NANO (clone)</a:t>
            </a:r>
          </a:p>
          <a:p>
            <a:pPr marL="285750" indent="-285750">
              <a:buFont typeface="Arial" panose="020B0604020202020204" pitchFamily="34" charset="0"/>
              <a:buChar char="•"/>
            </a:pPr>
            <a:r>
              <a:rPr lang="en-US" sz="1400" dirty="0"/>
              <a:t>PCB design should be flexible in that I/O can be reconfigured without too much fuss. (for example taking the LED’s off board) </a:t>
            </a:r>
          </a:p>
          <a:p>
            <a:pPr marL="285750" indent="-285750">
              <a:buFont typeface="Arial" panose="020B0604020202020204" pitchFamily="34" charset="0"/>
              <a:buChar char="•"/>
            </a:pPr>
            <a:r>
              <a:rPr lang="en-US" sz="1400" dirty="0"/>
              <a:t>A series of videos can be made for self paced learning (able to pause, go back, review and check)</a:t>
            </a:r>
          </a:p>
          <a:p>
            <a:pPr marL="285750" indent="-285750">
              <a:buFont typeface="Arial" panose="020B0604020202020204" pitchFamily="34" charset="0"/>
              <a:buChar char="•"/>
            </a:pPr>
            <a:r>
              <a:rPr lang="en-US" sz="1400" dirty="0"/>
              <a:t>No expectation of ‘live sessions’ other than maybe introducing the kit once it is available</a:t>
            </a:r>
          </a:p>
        </p:txBody>
      </p:sp>
      <p:grpSp>
        <p:nvGrpSpPr>
          <p:cNvPr id="30" name="Group 29">
            <a:extLst>
              <a:ext uri="{FF2B5EF4-FFF2-40B4-BE49-F238E27FC236}">
                <a16:creationId xmlns:a16="http://schemas.microsoft.com/office/drawing/2014/main" id="{54C6B80D-D93B-4E84-8AAD-9A769FD1FDD3}"/>
              </a:ext>
            </a:extLst>
          </p:cNvPr>
          <p:cNvGrpSpPr/>
          <p:nvPr/>
        </p:nvGrpSpPr>
        <p:grpSpPr>
          <a:xfrm>
            <a:off x="1137681" y="2690037"/>
            <a:ext cx="4582634" cy="2955851"/>
            <a:chOff x="4369979" y="2721934"/>
            <a:chExt cx="4582634" cy="2955851"/>
          </a:xfrm>
        </p:grpSpPr>
        <p:sp>
          <p:nvSpPr>
            <p:cNvPr id="7" name="Rectangle 6">
              <a:extLst>
                <a:ext uri="{FF2B5EF4-FFF2-40B4-BE49-F238E27FC236}">
                  <a16:creationId xmlns:a16="http://schemas.microsoft.com/office/drawing/2014/main" id="{6D60CD06-5AD6-41D8-9408-7E2E4D76BE0F}"/>
                </a:ext>
              </a:extLst>
            </p:cNvPr>
            <p:cNvSpPr/>
            <p:nvPr/>
          </p:nvSpPr>
          <p:spPr>
            <a:xfrm>
              <a:off x="4369979" y="2721934"/>
              <a:ext cx="4582633" cy="2955851"/>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80FAA80A-D503-4ED9-9FB4-D70897C0F32E}"/>
                </a:ext>
              </a:extLst>
            </p:cNvPr>
            <p:cNvSpPr/>
            <p:nvPr/>
          </p:nvSpPr>
          <p:spPr>
            <a:xfrm rot="16200000">
              <a:off x="5121109" y="3968836"/>
              <a:ext cx="2628503" cy="515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NANO V3 MCU</a:t>
              </a:r>
            </a:p>
          </p:txBody>
        </p:sp>
        <p:sp>
          <p:nvSpPr>
            <p:cNvPr id="4" name="TextBox 3">
              <a:extLst>
                <a:ext uri="{FF2B5EF4-FFF2-40B4-BE49-F238E27FC236}">
                  <a16:creationId xmlns:a16="http://schemas.microsoft.com/office/drawing/2014/main" id="{4694AB84-0E1A-4414-86EE-0FE4A7D434FB}"/>
                </a:ext>
              </a:extLst>
            </p:cNvPr>
            <p:cNvSpPr txBox="1"/>
            <p:nvPr/>
          </p:nvSpPr>
          <p:spPr>
            <a:xfrm>
              <a:off x="7485319" y="5308453"/>
              <a:ext cx="1467294" cy="369332"/>
            </a:xfrm>
            <a:prstGeom prst="rect">
              <a:avLst/>
            </a:prstGeom>
            <a:noFill/>
          </p:spPr>
          <p:txBody>
            <a:bodyPr wrap="square" rtlCol="0">
              <a:spAutoFit/>
            </a:bodyPr>
            <a:lstStyle/>
            <a:p>
              <a:r>
                <a:rPr lang="en-US" dirty="0"/>
                <a:t>Carrier Board</a:t>
              </a:r>
            </a:p>
          </p:txBody>
        </p:sp>
        <p:grpSp>
          <p:nvGrpSpPr>
            <p:cNvPr id="10" name="Group 9">
              <a:extLst>
                <a:ext uri="{FF2B5EF4-FFF2-40B4-BE49-F238E27FC236}">
                  <a16:creationId xmlns:a16="http://schemas.microsoft.com/office/drawing/2014/main" id="{29C6628B-208C-49FA-AF7A-B4D074C555DF}"/>
                </a:ext>
              </a:extLst>
            </p:cNvPr>
            <p:cNvGrpSpPr/>
            <p:nvPr/>
          </p:nvGrpSpPr>
          <p:grpSpPr>
            <a:xfrm>
              <a:off x="7302802" y="3059793"/>
              <a:ext cx="1637415" cy="577081"/>
              <a:chOff x="7302803" y="3336877"/>
              <a:chExt cx="1637415" cy="577081"/>
            </a:xfrm>
          </p:grpSpPr>
          <p:sp>
            <p:nvSpPr>
              <p:cNvPr id="8" name="Arrow: Left 7">
                <a:extLst>
                  <a:ext uri="{FF2B5EF4-FFF2-40B4-BE49-F238E27FC236}">
                    <a16:creationId xmlns:a16="http://schemas.microsoft.com/office/drawing/2014/main" id="{A5A1255F-0D46-480F-84E5-DEC3E2E55449}"/>
                  </a:ext>
                </a:extLst>
              </p:cNvPr>
              <p:cNvSpPr/>
              <p:nvPr/>
            </p:nvSpPr>
            <p:spPr>
              <a:xfrm rot="10800000">
                <a:off x="7302803" y="3385849"/>
                <a:ext cx="903768" cy="322614"/>
              </a:xfrm>
              <a:prstGeom prst="lef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5830F3C-3843-4989-96E0-1FC7BABFE25D}"/>
                  </a:ext>
                </a:extLst>
              </p:cNvPr>
              <p:cNvSpPr txBox="1"/>
              <p:nvPr/>
            </p:nvSpPr>
            <p:spPr>
              <a:xfrm>
                <a:off x="8206571" y="3336877"/>
                <a:ext cx="733647" cy="577081"/>
              </a:xfrm>
              <a:prstGeom prst="rect">
                <a:avLst/>
              </a:prstGeom>
              <a:noFill/>
            </p:spPr>
            <p:txBody>
              <a:bodyPr wrap="square" rtlCol="0">
                <a:spAutoFit/>
              </a:bodyPr>
              <a:lstStyle/>
              <a:p>
                <a:r>
                  <a:rPr lang="en-US" sz="1050" dirty="0">
                    <a:solidFill>
                      <a:srgbClr val="FF0000"/>
                    </a:solidFill>
                  </a:rPr>
                  <a:t>4 LED on board via R680</a:t>
                </a:r>
              </a:p>
            </p:txBody>
          </p:sp>
        </p:grpSp>
        <p:grpSp>
          <p:nvGrpSpPr>
            <p:cNvPr id="11" name="Group 10">
              <a:extLst>
                <a:ext uri="{FF2B5EF4-FFF2-40B4-BE49-F238E27FC236}">
                  <a16:creationId xmlns:a16="http://schemas.microsoft.com/office/drawing/2014/main" id="{DAB38E6B-6704-4184-928D-43D11B292E22}"/>
                </a:ext>
              </a:extLst>
            </p:cNvPr>
            <p:cNvGrpSpPr/>
            <p:nvPr/>
          </p:nvGrpSpPr>
          <p:grpSpPr>
            <a:xfrm>
              <a:off x="7302802" y="3674960"/>
              <a:ext cx="1637415" cy="577081"/>
              <a:chOff x="7302803" y="3336877"/>
              <a:chExt cx="1637415" cy="577081"/>
            </a:xfrm>
          </p:grpSpPr>
          <p:sp>
            <p:nvSpPr>
              <p:cNvPr id="12" name="Arrow: Left 11">
                <a:extLst>
                  <a:ext uri="{FF2B5EF4-FFF2-40B4-BE49-F238E27FC236}">
                    <a16:creationId xmlns:a16="http://schemas.microsoft.com/office/drawing/2014/main" id="{63DA68DF-9F54-4E46-BBF1-00D61941AE85}"/>
                  </a:ext>
                </a:extLst>
              </p:cNvPr>
              <p:cNvSpPr/>
              <p:nvPr/>
            </p:nvSpPr>
            <p:spPr>
              <a:xfrm rot="10800000">
                <a:off x="7302803" y="3385849"/>
                <a:ext cx="903768" cy="322614"/>
              </a:xfrm>
              <a:prstGeom prst="lef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C5FE09E-1F25-47B2-B2B2-1D3679872AE6}"/>
                  </a:ext>
                </a:extLst>
              </p:cNvPr>
              <p:cNvSpPr txBox="1"/>
              <p:nvPr/>
            </p:nvSpPr>
            <p:spPr>
              <a:xfrm>
                <a:off x="8206571" y="3336877"/>
                <a:ext cx="733647" cy="577081"/>
              </a:xfrm>
              <a:prstGeom prst="rect">
                <a:avLst/>
              </a:prstGeom>
              <a:noFill/>
            </p:spPr>
            <p:txBody>
              <a:bodyPr wrap="square" rtlCol="0">
                <a:spAutoFit/>
              </a:bodyPr>
              <a:lstStyle/>
              <a:p>
                <a:r>
                  <a:rPr lang="en-US" sz="1050" dirty="0">
                    <a:solidFill>
                      <a:srgbClr val="FF0000"/>
                    </a:solidFill>
                  </a:rPr>
                  <a:t>2 SERVO via 3pin Header</a:t>
                </a:r>
              </a:p>
            </p:txBody>
          </p:sp>
        </p:grpSp>
        <p:grpSp>
          <p:nvGrpSpPr>
            <p:cNvPr id="14" name="Group 13">
              <a:extLst>
                <a:ext uri="{FF2B5EF4-FFF2-40B4-BE49-F238E27FC236}">
                  <a16:creationId xmlns:a16="http://schemas.microsoft.com/office/drawing/2014/main" id="{A0CF104E-8E91-4FC7-BA30-10678EF49A08}"/>
                </a:ext>
              </a:extLst>
            </p:cNvPr>
            <p:cNvGrpSpPr/>
            <p:nvPr/>
          </p:nvGrpSpPr>
          <p:grpSpPr>
            <a:xfrm>
              <a:off x="7274438" y="4898780"/>
              <a:ext cx="1637415" cy="415498"/>
              <a:chOff x="7274439" y="3945530"/>
              <a:chExt cx="1637415" cy="415498"/>
            </a:xfrm>
          </p:grpSpPr>
          <p:sp>
            <p:nvSpPr>
              <p:cNvPr id="15" name="Arrow: Left 14">
                <a:extLst>
                  <a:ext uri="{FF2B5EF4-FFF2-40B4-BE49-F238E27FC236}">
                    <a16:creationId xmlns:a16="http://schemas.microsoft.com/office/drawing/2014/main" id="{C36A6D7C-D500-4A0C-B0A2-76DEF24F9EF1}"/>
                  </a:ext>
                </a:extLst>
              </p:cNvPr>
              <p:cNvSpPr/>
              <p:nvPr/>
            </p:nvSpPr>
            <p:spPr>
              <a:xfrm rot="10800000">
                <a:off x="7274439" y="3994502"/>
                <a:ext cx="903768" cy="322614"/>
              </a:xfrm>
              <a:prstGeom prst="lef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B8F406B-A2C8-44F1-8708-E4467A51CED1}"/>
                  </a:ext>
                </a:extLst>
              </p:cNvPr>
              <p:cNvSpPr txBox="1"/>
              <p:nvPr/>
            </p:nvSpPr>
            <p:spPr>
              <a:xfrm>
                <a:off x="8178207" y="3945530"/>
                <a:ext cx="733647" cy="415498"/>
              </a:xfrm>
              <a:prstGeom prst="rect">
                <a:avLst/>
              </a:prstGeom>
              <a:noFill/>
            </p:spPr>
            <p:txBody>
              <a:bodyPr wrap="square" rtlCol="0">
                <a:spAutoFit/>
              </a:bodyPr>
              <a:lstStyle/>
              <a:p>
                <a:r>
                  <a:rPr lang="en-US" sz="1050" dirty="0">
                    <a:solidFill>
                      <a:srgbClr val="FF0000"/>
                    </a:solidFill>
                  </a:rPr>
                  <a:t>I2C via A4/A5</a:t>
                </a:r>
              </a:p>
            </p:txBody>
          </p:sp>
        </p:grpSp>
        <p:grpSp>
          <p:nvGrpSpPr>
            <p:cNvPr id="17" name="Group 16">
              <a:extLst>
                <a:ext uri="{FF2B5EF4-FFF2-40B4-BE49-F238E27FC236}">
                  <a16:creationId xmlns:a16="http://schemas.microsoft.com/office/drawing/2014/main" id="{D898D3E3-1567-4B56-A6CD-DEF842517454}"/>
                </a:ext>
              </a:extLst>
            </p:cNvPr>
            <p:cNvGrpSpPr/>
            <p:nvPr/>
          </p:nvGrpSpPr>
          <p:grpSpPr>
            <a:xfrm>
              <a:off x="4515311" y="4271320"/>
              <a:ext cx="1662209" cy="427674"/>
              <a:chOff x="6804856" y="3684872"/>
              <a:chExt cx="1662209" cy="427674"/>
            </a:xfrm>
          </p:grpSpPr>
          <p:sp>
            <p:nvSpPr>
              <p:cNvPr id="18" name="Arrow: Left 17">
                <a:extLst>
                  <a:ext uri="{FF2B5EF4-FFF2-40B4-BE49-F238E27FC236}">
                    <a16:creationId xmlns:a16="http://schemas.microsoft.com/office/drawing/2014/main" id="{0BDACD90-6678-4D95-8B99-CC5C83FEF758}"/>
                  </a:ext>
                </a:extLst>
              </p:cNvPr>
              <p:cNvSpPr/>
              <p:nvPr/>
            </p:nvSpPr>
            <p:spPr>
              <a:xfrm rot="10800000">
                <a:off x="7563297" y="3789932"/>
                <a:ext cx="903768" cy="322614"/>
              </a:xfrm>
              <a:prstGeom prst="lef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ADAB2F03-234A-49F8-9980-9C758D30B74F}"/>
                  </a:ext>
                </a:extLst>
              </p:cNvPr>
              <p:cNvSpPr txBox="1"/>
              <p:nvPr/>
            </p:nvSpPr>
            <p:spPr>
              <a:xfrm>
                <a:off x="6804856" y="3684872"/>
                <a:ext cx="839960" cy="415498"/>
              </a:xfrm>
              <a:prstGeom prst="rect">
                <a:avLst/>
              </a:prstGeom>
              <a:noFill/>
            </p:spPr>
            <p:txBody>
              <a:bodyPr wrap="square" rtlCol="0">
                <a:spAutoFit/>
              </a:bodyPr>
              <a:lstStyle/>
              <a:p>
                <a:r>
                  <a:rPr lang="en-US" sz="1050" dirty="0">
                    <a:solidFill>
                      <a:srgbClr val="FF0000"/>
                    </a:solidFill>
                  </a:rPr>
                  <a:t>2 Buttons on board</a:t>
                </a:r>
              </a:p>
            </p:txBody>
          </p:sp>
        </p:grpSp>
        <p:grpSp>
          <p:nvGrpSpPr>
            <p:cNvPr id="20" name="Group 19">
              <a:extLst>
                <a:ext uri="{FF2B5EF4-FFF2-40B4-BE49-F238E27FC236}">
                  <a16:creationId xmlns:a16="http://schemas.microsoft.com/office/drawing/2014/main" id="{97096704-22EA-46A4-8DF2-755B85208523}"/>
                </a:ext>
              </a:extLst>
            </p:cNvPr>
            <p:cNvGrpSpPr/>
            <p:nvPr/>
          </p:nvGrpSpPr>
          <p:grpSpPr>
            <a:xfrm>
              <a:off x="4481633" y="3697870"/>
              <a:ext cx="1706524" cy="427674"/>
              <a:chOff x="6760541" y="3684872"/>
              <a:chExt cx="1706524" cy="427674"/>
            </a:xfrm>
          </p:grpSpPr>
          <p:sp>
            <p:nvSpPr>
              <p:cNvPr id="21" name="Arrow: Left 20">
                <a:extLst>
                  <a:ext uri="{FF2B5EF4-FFF2-40B4-BE49-F238E27FC236}">
                    <a16:creationId xmlns:a16="http://schemas.microsoft.com/office/drawing/2014/main" id="{10D46FCF-FE4C-4350-9F0F-73BFC27F6D74}"/>
                  </a:ext>
                </a:extLst>
              </p:cNvPr>
              <p:cNvSpPr/>
              <p:nvPr/>
            </p:nvSpPr>
            <p:spPr>
              <a:xfrm rot="10800000">
                <a:off x="7563297" y="3789932"/>
                <a:ext cx="903768" cy="322614"/>
              </a:xfrm>
              <a:prstGeom prst="lef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60FFE42-C553-4051-8233-E4AB471F0832}"/>
                  </a:ext>
                </a:extLst>
              </p:cNvPr>
              <p:cNvSpPr txBox="1"/>
              <p:nvPr/>
            </p:nvSpPr>
            <p:spPr>
              <a:xfrm>
                <a:off x="6760541" y="3684872"/>
                <a:ext cx="1047297" cy="415498"/>
              </a:xfrm>
              <a:prstGeom prst="rect">
                <a:avLst/>
              </a:prstGeom>
              <a:noFill/>
            </p:spPr>
            <p:txBody>
              <a:bodyPr wrap="square" rtlCol="0">
                <a:spAutoFit/>
              </a:bodyPr>
              <a:lstStyle/>
              <a:p>
                <a:r>
                  <a:rPr lang="en-US" sz="1050" dirty="0">
                    <a:solidFill>
                      <a:srgbClr val="FF0000"/>
                    </a:solidFill>
                  </a:rPr>
                  <a:t>DCC signal via optocoupler</a:t>
                </a:r>
              </a:p>
            </p:txBody>
          </p:sp>
        </p:grpSp>
        <p:grpSp>
          <p:nvGrpSpPr>
            <p:cNvPr id="23" name="Group 22">
              <a:extLst>
                <a:ext uri="{FF2B5EF4-FFF2-40B4-BE49-F238E27FC236}">
                  <a16:creationId xmlns:a16="http://schemas.microsoft.com/office/drawing/2014/main" id="{AFFCAB3C-5F59-4516-B9C9-2211595B5856}"/>
                </a:ext>
              </a:extLst>
            </p:cNvPr>
            <p:cNvGrpSpPr/>
            <p:nvPr/>
          </p:nvGrpSpPr>
          <p:grpSpPr>
            <a:xfrm>
              <a:off x="4451501" y="4834559"/>
              <a:ext cx="1726019" cy="427674"/>
              <a:chOff x="6741046" y="3684872"/>
              <a:chExt cx="1726019" cy="427674"/>
            </a:xfrm>
          </p:grpSpPr>
          <p:sp>
            <p:nvSpPr>
              <p:cNvPr id="24" name="Arrow: Left 23">
                <a:extLst>
                  <a:ext uri="{FF2B5EF4-FFF2-40B4-BE49-F238E27FC236}">
                    <a16:creationId xmlns:a16="http://schemas.microsoft.com/office/drawing/2014/main" id="{62B633E5-0E44-4DD1-B40D-B3C2A87015D2}"/>
                  </a:ext>
                </a:extLst>
              </p:cNvPr>
              <p:cNvSpPr/>
              <p:nvPr/>
            </p:nvSpPr>
            <p:spPr>
              <a:xfrm rot="10800000">
                <a:off x="7563297" y="3789932"/>
                <a:ext cx="903768" cy="322614"/>
              </a:xfrm>
              <a:prstGeom prst="lef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29430618-B3E9-4A71-9F0E-814782035187}"/>
                  </a:ext>
                </a:extLst>
              </p:cNvPr>
              <p:cNvSpPr txBox="1"/>
              <p:nvPr/>
            </p:nvSpPr>
            <p:spPr>
              <a:xfrm>
                <a:off x="6741046" y="3684872"/>
                <a:ext cx="903769" cy="415498"/>
              </a:xfrm>
              <a:prstGeom prst="rect">
                <a:avLst/>
              </a:prstGeom>
              <a:noFill/>
            </p:spPr>
            <p:txBody>
              <a:bodyPr wrap="square" rtlCol="0">
                <a:spAutoFit/>
              </a:bodyPr>
              <a:lstStyle/>
              <a:p>
                <a:r>
                  <a:rPr lang="en-US" sz="1050" dirty="0">
                    <a:solidFill>
                      <a:srgbClr val="FF0000"/>
                    </a:solidFill>
                  </a:rPr>
                  <a:t>4 Sensors via 3 pin header</a:t>
                </a:r>
              </a:p>
            </p:txBody>
          </p:sp>
        </p:grpSp>
        <p:grpSp>
          <p:nvGrpSpPr>
            <p:cNvPr id="26" name="Group 25">
              <a:extLst>
                <a:ext uri="{FF2B5EF4-FFF2-40B4-BE49-F238E27FC236}">
                  <a16:creationId xmlns:a16="http://schemas.microsoft.com/office/drawing/2014/main" id="{6BDFFBF0-5D80-437E-B639-3BFF62118346}"/>
                </a:ext>
              </a:extLst>
            </p:cNvPr>
            <p:cNvGrpSpPr/>
            <p:nvPr/>
          </p:nvGrpSpPr>
          <p:grpSpPr>
            <a:xfrm>
              <a:off x="4468335" y="3197723"/>
              <a:ext cx="1709185" cy="457466"/>
              <a:chOff x="6757880" y="3789932"/>
              <a:chExt cx="1709185" cy="457466"/>
            </a:xfrm>
          </p:grpSpPr>
          <p:sp>
            <p:nvSpPr>
              <p:cNvPr id="27" name="Arrow: Left 26">
                <a:extLst>
                  <a:ext uri="{FF2B5EF4-FFF2-40B4-BE49-F238E27FC236}">
                    <a16:creationId xmlns:a16="http://schemas.microsoft.com/office/drawing/2014/main" id="{525214C0-397A-4015-8050-81D36CC1899D}"/>
                  </a:ext>
                </a:extLst>
              </p:cNvPr>
              <p:cNvSpPr/>
              <p:nvPr/>
            </p:nvSpPr>
            <p:spPr>
              <a:xfrm rot="10800000">
                <a:off x="7563297" y="3789932"/>
                <a:ext cx="903768" cy="322614"/>
              </a:xfrm>
              <a:prstGeom prst="leftArrow">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753C5505-1169-4F27-9C02-E278B8093D5D}"/>
                  </a:ext>
                </a:extLst>
              </p:cNvPr>
              <p:cNvSpPr txBox="1"/>
              <p:nvPr/>
            </p:nvSpPr>
            <p:spPr>
              <a:xfrm>
                <a:off x="6757880" y="3831900"/>
                <a:ext cx="962241" cy="415498"/>
              </a:xfrm>
              <a:prstGeom prst="rect">
                <a:avLst/>
              </a:prstGeom>
              <a:noFill/>
            </p:spPr>
            <p:txBody>
              <a:bodyPr wrap="square" rtlCol="0">
                <a:spAutoFit/>
              </a:bodyPr>
              <a:lstStyle/>
              <a:p>
                <a:r>
                  <a:rPr lang="en-US" sz="1050" dirty="0">
                    <a:solidFill>
                      <a:srgbClr val="FF0000"/>
                    </a:solidFill>
                  </a:rPr>
                  <a:t>AC/DC or DCC powered</a:t>
                </a:r>
              </a:p>
            </p:txBody>
          </p:sp>
        </p:grpSp>
        <p:sp>
          <p:nvSpPr>
            <p:cNvPr id="29" name="Rectangle 28">
              <a:extLst>
                <a:ext uri="{FF2B5EF4-FFF2-40B4-BE49-F238E27FC236}">
                  <a16:creationId xmlns:a16="http://schemas.microsoft.com/office/drawing/2014/main" id="{FE6B8BFF-0189-418E-9316-4540A38BC80C}"/>
                </a:ext>
              </a:extLst>
            </p:cNvPr>
            <p:cNvSpPr/>
            <p:nvPr/>
          </p:nvSpPr>
          <p:spPr>
            <a:xfrm rot="16200000">
              <a:off x="5718309" y="3968835"/>
              <a:ext cx="2628503" cy="515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0" u="none" strike="noStrike" baseline="0" dirty="0">
                  <a:latin typeface="Arial" panose="020B0604020202020204" pitchFamily="34" charset="0"/>
                  <a:cs typeface="Arial" panose="020B0604020202020204" pitchFamily="34" charset="0"/>
                </a:rPr>
                <a:t>ULN2803A </a:t>
              </a:r>
              <a:r>
                <a:rPr lang="en-US" sz="1400" dirty="0">
                  <a:latin typeface="Arial" panose="020B0604020202020204" pitchFamily="34" charset="0"/>
                  <a:cs typeface="Arial" panose="020B0604020202020204" pitchFamily="34" charset="0"/>
                </a:rPr>
                <a:t>Output Driver</a:t>
              </a:r>
            </a:p>
          </p:txBody>
        </p:sp>
      </p:grpSp>
      <p:sp>
        <p:nvSpPr>
          <p:cNvPr id="31" name="TextBox 30">
            <a:extLst>
              <a:ext uri="{FF2B5EF4-FFF2-40B4-BE49-F238E27FC236}">
                <a16:creationId xmlns:a16="http://schemas.microsoft.com/office/drawing/2014/main" id="{BDEEAAD5-240C-41C9-BC9B-F863216A9BDC}"/>
              </a:ext>
            </a:extLst>
          </p:cNvPr>
          <p:cNvSpPr txBox="1"/>
          <p:nvPr/>
        </p:nvSpPr>
        <p:spPr>
          <a:xfrm>
            <a:off x="5865645" y="2594512"/>
            <a:ext cx="5708127" cy="3385542"/>
          </a:xfrm>
          <a:prstGeom prst="rect">
            <a:avLst/>
          </a:prstGeom>
          <a:noFill/>
        </p:spPr>
        <p:txBody>
          <a:bodyPr wrap="square" rtlCol="0">
            <a:spAutoFit/>
          </a:bodyPr>
          <a:lstStyle/>
          <a:p>
            <a:r>
              <a:rPr lang="en-US" dirty="0">
                <a:solidFill>
                  <a:srgbClr val="FFFF00"/>
                </a:solidFill>
              </a:rPr>
              <a:t>Feature List:</a:t>
            </a:r>
          </a:p>
          <a:p>
            <a:pPr marL="285750" indent="-285750">
              <a:buFont typeface="Arial" panose="020B0604020202020204" pitchFamily="34" charset="0"/>
              <a:buChar char="•"/>
            </a:pPr>
            <a:r>
              <a:rPr lang="en-US" sz="1400" dirty="0"/>
              <a:t>Socketable NANO on a carrier board.</a:t>
            </a:r>
          </a:p>
          <a:p>
            <a:pPr marL="285750" indent="-285750">
              <a:buFont typeface="Arial" panose="020B0604020202020204" pitchFamily="34" charset="0"/>
              <a:buChar char="•"/>
            </a:pPr>
            <a:r>
              <a:rPr lang="en-US" sz="1400" dirty="0"/>
              <a:t>Carrier board itself has mounting holes.</a:t>
            </a:r>
          </a:p>
          <a:p>
            <a:pPr marL="285750" indent="-285750">
              <a:buFont typeface="Arial" panose="020B0604020202020204" pitchFamily="34" charset="0"/>
              <a:buChar char="•"/>
            </a:pPr>
            <a:r>
              <a:rPr lang="en-US" sz="1400" dirty="0"/>
              <a:t>Flexible power  AC/DC/DCC regulated to 12 vdc at NANO Vin</a:t>
            </a:r>
          </a:p>
          <a:p>
            <a:pPr marL="285750" indent="-285750">
              <a:buFont typeface="Arial" panose="020B0604020202020204" pitchFamily="34" charset="0"/>
              <a:buChar char="•"/>
            </a:pPr>
            <a:r>
              <a:rPr lang="en-US" sz="1400" dirty="0"/>
              <a:t>NANO itself produces the 5 VDC for sensors and servos</a:t>
            </a:r>
          </a:p>
          <a:p>
            <a:pPr marL="285750" indent="-285750">
              <a:buFont typeface="Arial" panose="020B0604020202020204" pitchFamily="34" charset="0"/>
              <a:buChar char="•"/>
            </a:pPr>
            <a:r>
              <a:rPr lang="en-US" sz="1400" dirty="0"/>
              <a:t>Header pins to align with standard servo pinout</a:t>
            </a:r>
          </a:p>
          <a:p>
            <a:pPr marL="285750" indent="-285750">
              <a:buFont typeface="Arial" panose="020B0604020202020204" pitchFamily="34" charset="0"/>
              <a:buChar char="•"/>
            </a:pPr>
            <a:r>
              <a:rPr lang="en-US" sz="1400" dirty="0"/>
              <a:t>On board R680/R1K current limiting resistors</a:t>
            </a:r>
          </a:p>
          <a:p>
            <a:pPr marL="285750" indent="-285750">
              <a:buFont typeface="Arial" panose="020B0604020202020204" pitchFamily="34" charset="0"/>
              <a:buChar char="•"/>
            </a:pPr>
            <a:r>
              <a:rPr lang="en-US" sz="1400" dirty="0"/>
              <a:t>2 board mounted Pushbuttons as DI’s </a:t>
            </a:r>
          </a:p>
          <a:p>
            <a:pPr marL="285750" indent="-285750">
              <a:buFont typeface="Arial" panose="020B0604020202020204" pitchFamily="34" charset="0"/>
              <a:buChar char="•"/>
            </a:pPr>
            <a:r>
              <a:rPr lang="en-US" sz="1400" dirty="0"/>
              <a:t>Prototype test area.</a:t>
            </a:r>
          </a:p>
          <a:p>
            <a:pPr marL="285750" indent="-285750">
              <a:buFont typeface="Arial" panose="020B0604020202020204" pitchFamily="34" charset="0"/>
              <a:buChar char="•"/>
            </a:pPr>
            <a:r>
              <a:rPr lang="en-US" sz="1400" dirty="0"/>
              <a:t>Bring out unused digital and analog I/O</a:t>
            </a:r>
          </a:p>
          <a:p>
            <a:pPr marL="285750" indent="-285750">
              <a:buFont typeface="Arial" panose="020B0604020202020204" pitchFamily="34" charset="0"/>
              <a:buChar char="•"/>
            </a:pPr>
            <a:r>
              <a:rPr lang="en-US" sz="1400" dirty="0"/>
              <a:t>A dedicated header for I2C using A4/A5/+5 and </a:t>
            </a:r>
            <a:r>
              <a:rPr lang="en-US" sz="1400" dirty="0" err="1"/>
              <a:t>Gnd</a:t>
            </a:r>
            <a:r>
              <a:rPr lang="en-US" sz="1400" dirty="0"/>
              <a:t> </a:t>
            </a:r>
          </a:p>
          <a:p>
            <a:pPr marL="285750" indent="-285750">
              <a:buFont typeface="Arial" panose="020B0604020202020204" pitchFamily="34" charset="0"/>
              <a:buChar char="•"/>
            </a:pPr>
            <a:r>
              <a:rPr lang="en-US" sz="1400" dirty="0"/>
              <a:t>Pull up resistors for LDR and I2C usage.</a:t>
            </a:r>
          </a:p>
          <a:p>
            <a:pPr marL="285750" indent="-285750">
              <a:buFont typeface="Arial" panose="020B0604020202020204" pitchFamily="34" charset="0"/>
              <a:buChar char="•"/>
            </a:pPr>
            <a:endParaRPr lang="en-US" sz="1400" dirty="0"/>
          </a:p>
          <a:p>
            <a:r>
              <a:rPr lang="en-US" sz="1400" dirty="0"/>
              <a:t>It may be that not all I/O is usable at the same time but that would be the going in objective</a:t>
            </a:r>
          </a:p>
        </p:txBody>
      </p:sp>
      <p:sp>
        <p:nvSpPr>
          <p:cNvPr id="32" name="Arrow: Left 31">
            <a:extLst>
              <a:ext uri="{FF2B5EF4-FFF2-40B4-BE49-F238E27FC236}">
                <a16:creationId xmlns:a16="http://schemas.microsoft.com/office/drawing/2014/main" id="{7C67F660-CD91-4F54-B40F-1240359F5162}"/>
              </a:ext>
            </a:extLst>
          </p:cNvPr>
          <p:cNvSpPr/>
          <p:nvPr/>
        </p:nvSpPr>
        <p:spPr>
          <a:xfrm rot="10800000">
            <a:off x="4075831" y="4379014"/>
            <a:ext cx="903768" cy="322614"/>
          </a:xfrm>
          <a:prstGeom prst="lef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87622156-D02D-464B-88E4-DBFF4D558F8D}"/>
              </a:ext>
            </a:extLst>
          </p:cNvPr>
          <p:cNvSpPr txBox="1"/>
          <p:nvPr/>
        </p:nvSpPr>
        <p:spPr>
          <a:xfrm>
            <a:off x="4979599" y="4330042"/>
            <a:ext cx="733647" cy="415498"/>
          </a:xfrm>
          <a:prstGeom prst="rect">
            <a:avLst/>
          </a:prstGeom>
          <a:noFill/>
        </p:spPr>
        <p:txBody>
          <a:bodyPr wrap="square" rtlCol="0">
            <a:spAutoFit/>
          </a:bodyPr>
          <a:lstStyle/>
          <a:p>
            <a:r>
              <a:rPr lang="en-US" sz="1050" dirty="0">
                <a:solidFill>
                  <a:srgbClr val="FF0000"/>
                </a:solidFill>
              </a:rPr>
              <a:t>Spare I/O</a:t>
            </a:r>
          </a:p>
        </p:txBody>
      </p:sp>
    </p:spTree>
    <p:extLst>
      <p:ext uri="{BB962C8B-B14F-4D97-AF65-F5344CB8AC3E}">
        <p14:creationId xmlns:p14="http://schemas.microsoft.com/office/powerpoint/2010/main" val="30855510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119</TotalTime>
  <Words>481</Words>
  <Application>Microsoft Office PowerPoint</Application>
  <PresentationFormat>Widescreen</PresentationFormat>
  <Paragraphs>46</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Tw Cen MT</vt:lpstr>
      <vt:lpstr>Circuit</vt:lpstr>
      <vt:lpstr>Practical Arduino</vt:lpstr>
      <vt:lpstr>Outline (assumes no Prior electronics or Arduino knowledge)</vt:lpstr>
      <vt:lpstr>General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Arduino</dc:title>
  <dc:creator>Alan Lomax</dc:creator>
  <cp:lastModifiedBy>Alan Lomax</cp:lastModifiedBy>
  <cp:revision>4</cp:revision>
  <dcterms:created xsi:type="dcterms:W3CDTF">2021-12-15T13:18:50Z</dcterms:created>
  <dcterms:modified xsi:type="dcterms:W3CDTF">2022-01-08T19:08:08Z</dcterms:modified>
</cp:coreProperties>
</file>