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26A8-1C78-46EC-906A-0072AE219AA2}"/>
              </a:ext>
            </a:extLst>
          </p:cNvPr>
          <p:cNvSpPr>
            <a:spLocks noGrp="1"/>
          </p:cNvSpPr>
          <p:nvPr>
            <p:ph type="ctrTitle"/>
          </p:nvPr>
        </p:nvSpPr>
        <p:spPr/>
        <p:txBody>
          <a:bodyPr/>
          <a:lstStyle/>
          <a:p>
            <a:r>
              <a:rPr lang="en-US" dirty="0"/>
              <a:t>Practical Arduino</a:t>
            </a:r>
          </a:p>
        </p:txBody>
      </p:sp>
      <p:sp>
        <p:nvSpPr>
          <p:cNvPr id="3" name="Subtitle 2">
            <a:extLst>
              <a:ext uri="{FF2B5EF4-FFF2-40B4-BE49-F238E27FC236}">
                <a16:creationId xmlns:a16="http://schemas.microsoft.com/office/drawing/2014/main" id="{8A42E823-CE0E-481A-BA19-2C4AD49FAA5C}"/>
              </a:ext>
            </a:extLst>
          </p:cNvPr>
          <p:cNvSpPr>
            <a:spLocks noGrp="1"/>
          </p:cNvSpPr>
          <p:nvPr>
            <p:ph type="subTitle" idx="1"/>
          </p:nvPr>
        </p:nvSpPr>
        <p:spPr/>
        <p:txBody>
          <a:bodyPr/>
          <a:lstStyle/>
          <a:p>
            <a:r>
              <a:rPr lang="en-US" dirty="0"/>
              <a:t>From the Ground Up</a:t>
            </a:r>
          </a:p>
        </p:txBody>
      </p:sp>
      <p:pic>
        <p:nvPicPr>
          <p:cNvPr id="5" name="Picture 4">
            <a:extLst>
              <a:ext uri="{FF2B5EF4-FFF2-40B4-BE49-F238E27FC236}">
                <a16:creationId xmlns:a16="http://schemas.microsoft.com/office/drawing/2014/main" id="{3A11922B-4FB5-486D-B8AD-4D5AC3DCC50B}"/>
              </a:ext>
            </a:extLst>
          </p:cNvPr>
          <p:cNvPicPr>
            <a:picLocks noChangeAspect="1"/>
          </p:cNvPicPr>
          <p:nvPr/>
        </p:nvPicPr>
        <p:blipFill>
          <a:blip r:embed="rId2"/>
          <a:stretch>
            <a:fillRect/>
          </a:stretch>
        </p:blipFill>
        <p:spPr>
          <a:xfrm>
            <a:off x="192116" y="5236762"/>
            <a:ext cx="1099089" cy="1099089"/>
          </a:xfrm>
          <a:prstGeom prst="rect">
            <a:avLst/>
          </a:prstGeom>
        </p:spPr>
      </p:pic>
    </p:spTree>
    <p:extLst>
      <p:ext uri="{BB962C8B-B14F-4D97-AF65-F5344CB8AC3E}">
        <p14:creationId xmlns:p14="http://schemas.microsoft.com/office/powerpoint/2010/main" val="335682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rgbClr val="C00000"/>
                </a:solidFill>
                <a:latin typeface="Checkbook" panose="020B0000000000000000" pitchFamily="34" charset="0"/>
              </a:rPr>
              <a:t>Feb 2 / 2022 Update</a:t>
            </a:r>
          </a:p>
        </p:txBody>
      </p:sp>
      <p:sp>
        <p:nvSpPr>
          <p:cNvPr id="4" name="TextBox 3">
            <a:extLst>
              <a:ext uri="{FF2B5EF4-FFF2-40B4-BE49-F238E27FC236}">
                <a16:creationId xmlns:a16="http://schemas.microsoft.com/office/drawing/2014/main" id="{CB0722FA-64B6-476A-A083-C57E7741606F}"/>
              </a:ext>
            </a:extLst>
          </p:cNvPr>
          <p:cNvSpPr txBox="1"/>
          <p:nvPr/>
        </p:nvSpPr>
        <p:spPr>
          <a:xfrm>
            <a:off x="1050983" y="1466491"/>
            <a:ext cx="9998016"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Pre-Production schematic done – (Rev 0.4)</a:t>
            </a:r>
          </a:p>
          <a:p>
            <a:pPr marL="342900" indent="-342900">
              <a:buFont typeface="Arial" panose="020B0604020202020204" pitchFamily="34" charset="0"/>
              <a:buChar char="•"/>
            </a:pPr>
            <a:r>
              <a:rPr lang="en-US" sz="2000" dirty="0"/>
              <a:t>PCB laid out and verified</a:t>
            </a:r>
          </a:p>
          <a:p>
            <a:pPr marL="342900" indent="-342900">
              <a:buFont typeface="Arial" panose="020B0604020202020204" pitchFamily="34" charset="0"/>
              <a:buChar char="•"/>
            </a:pPr>
            <a:r>
              <a:rPr lang="en-US" sz="2000" dirty="0"/>
              <a:t>Small order (3 boards only) placed. Additional Components for build-out are coming in now.</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Interest?   Thoughts?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Down the road … (after preliminary build / test)   Form a team to lead evaluation?</a:t>
            </a:r>
          </a:p>
        </p:txBody>
      </p:sp>
    </p:spTree>
    <p:extLst>
      <p:ext uri="{BB962C8B-B14F-4D97-AF65-F5344CB8AC3E}">
        <p14:creationId xmlns:p14="http://schemas.microsoft.com/office/powerpoint/2010/main" val="229454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141412" y="118787"/>
            <a:ext cx="9905998" cy="639831"/>
          </a:xfrm>
        </p:spPr>
        <p:txBody>
          <a:bodyPr>
            <a:normAutofit/>
          </a:bodyPr>
          <a:lstStyle/>
          <a:p>
            <a:r>
              <a:rPr lang="en-US" dirty="0"/>
              <a:t>Potential Course Outline </a:t>
            </a:r>
            <a:r>
              <a:rPr lang="en-US" sz="1200" dirty="0">
                <a:solidFill>
                  <a:srgbClr val="FFFF00"/>
                </a:solidFill>
              </a:rPr>
              <a:t>(assumes no Prior electronics or Arduino knowledge)</a:t>
            </a:r>
            <a:endParaRPr lang="en-US" dirty="0">
              <a:solidFill>
                <a:srgbClr val="FFFF00"/>
              </a:solidFill>
            </a:endParaRPr>
          </a:p>
        </p:txBody>
      </p:sp>
      <p:sp>
        <p:nvSpPr>
          <p:cNvPr id="3" name="Content Placeholder 2">
            <a:extLst>
              <a:ext uri="{FF2B5EF4-FFF2-40B4-BE49-F238E27FC236}">
                <a16:creationId xmlns:a16="http://schemas.microsoft.com/office/drawing/2014/main" id="{980F3E54-238B-43EB-A947-5BE9456C31FC}"/>
              </a:ext>
            </a:extLst>
          </p:cNvPr>
          <p:cNvSpPr>
            <a:spLocks noGrp="1"/>
          </p:cNvSpPr>
          <p:nvPr>
            <p:ph idx="1"/>
          </p:nvPr>
        </p:nvSpPr>
        <p:spPr>
          <a:xfrm>
            <a:off x="1141411" y="758618"/>
            <a:ext cx="9905999" cy="5865466"/>
          </a:xfrm>
        </p:spPr>
        <p:txBody>
          <a:bodyPr>
            <a:normAutofit fontScale="85000" lnSpcReduction="20000"/>
          </a:bodyPr>
          <a:lstStyle/>
          <a:p>
            <a:pPr marL="457200" indent="-457200">
              <a:buFont typeface="+mj-lt"/>
              <a:buAutoNum type="arabicPeriod"/>
            </a:pPr>
            <a:r>
              <a:rPr lang="en-US" dirty="0">
                <a:solidFill>
                  <a:srgbClr val="FFFF00"/>
                </a:solidFill>
              </a:rPr>
              <a:t>Crawl: </a:t>
            </a:r>
            <a:r>
              <a:rPr lang="en-US" dirty="0"/>
              <a:t>What you will learn. What you will need. Primer on Components and Symbols. Conductors, Insulators and Ohms Law. Introduce the kit and how to obtain one.</a:t>
            </a:r>
          </a:p>
          <a:p>
            <a:pPr marL="457200" indent="-457200">
              <a:buFont typeface="+mj-lt"/>
              <a:buAutoNum type="arabicPeriod"/>
            </a:pPr>
            <a:r>
              <a:rPr lang="en-US" dirty="0">
                <a:solidFill>
                  <a:srgbClr val="FFFF00"/>
                </a:solidFill>
              </a:rPr>
              <a:t>Walk: </a:t>
            </a:r>
            <a:r>
              <a:rPr lang="en-US" dirty="0"/>
              <a:t>Schematic vs PCB. Start it simple. Work up to this design complete walkthrough. (parts orientation, details, tips and tricks, how to solder, assemble board.) Build up the power supply portion the board. How to test your work with visual inspection and basic electrical testing. </a:t>
            </a:r>
          </a:p>
          <a:p>
            <a:pPr marL="457200" indent="-457200">
              <a:buFont typeface="+mj-lt"/>
              <a:buAutoNum type="arabicPeriod"/>
            </a:pPr>
            <a:r>
              <a:rPr lang="en-US" dirty="0">
                <a:solidFill>
                  <a:srgbClr val="FFFF00"/>
                </a:solidFill>
              </a:rPr>
              <a:t>Run: </a:t>
            </a:r>
            <a:r>
              <a:rPr lang="en-US" dirty="0"/>
              <a:t>Finish the build. Introduce The Arduino IDE. Use of built in test programs like Blink, Servo. Show how to modify and test beyond the default. Use of serial monitor and serial plotter for debugging. </a:t>
            </a:r>
          </a:p>
          <a:p>
            <a:pPr marL="457200" indent="-457200">
              <a:buFont typeface="+mj-lt"/>
              <a:buAutoNum type="arabicPeriod"/>
            </a:pPr>
            <a:r>
              <a:rPr lang="en-US" dirty="0" err="1">
                <a:solidFill>
                  <a:srgbClr val="FFFF00"/>
                </a:solidFill>
              </a:rPr>
              <a:t>Mergduino</a:t>
            </a:r>
            <a:r>
              <a:rPr lang="en-US" dirty="0">
                <a:solidFill>
                  <a:srgbClr val="FFFF00"/>
                </a:solidFill>
              </a:rPr>
              <a:t> Applications: </a:t>
            </a:r>
            <a:r>
              <a:rPr lang="en-US" dirty="0"/>
              <a:t>Examples of practical use (Each as a standalone short video) </a:t>
            </a:r>
          </a:p>
          <a:p>
            <a:pPr marL="914400" lvl="1" indent="-457200">
              <a:buFont typeface="+mj-lt"/>
              <a:buAutoNum type="arabicPeriod"/>
            </a:pPr>
            <a:r>
              <a:rPr lang="en-US" dirty="0"/>
              <a:t>LED outputs              (timing and random light)</a:t>
            </a:r>
          </a:p>
          <a:p>
            <a:pPr marL="914400" lvl="1" indent="-457200">
              <a:buFont typeface="+mj-lt"/>
              <a:buAutoNum type="arabicPeriod"/>
            </a:pPr>
            <a:r>
              <a:rPr lang="en-US" dirty="0"/>
              <a:t>Button Inputs             (debouncing and controlling program flow)</a:t>
            </a:r>
          </a:p>
          <a:p>
            <a:pPr marL="914400" lvl="1" indent="-457200">
              <a:buFont typeface="+mj-lt"/>
              <a:buAutoNum type="arabicPeriod"/>
            </a:pPr>
            <a:r>
              <a:rPr lang="en-US" dirty="0"/>
              <a:t>Infrared detectors     (sensor needed)</a:t>
            </a:r>
          </a:p>
          <a:p>
            <a:pPr marL="914400" lvl="1" indent="-457200">
              <a:buFont typeface="+mj-lt"/>
              <a:buAutoNum type="arabicPeriod"/>
            </a:pPr>
            <a:r>
              <a:rPr lang="en-US" dirty="0"/>
              <a:t>LDR sensors               (LDR needed)</a:t>
            </a:r>
          </a:p>
          <a:p>
            <a:pPr marL="914400" lvl="1" indent="-457200">
              <a:buFont typeface="+mj-lt"/>
              <a:buAutoNum type="arabicPeriod"/>
            </a:pPr>
            <a:r>
              <a:rPr lang="en-US" dirty="0"/>
              <a:t>Motor Control           (Motor Shield needed)</a:t>
            </a:r>
          </a:p>
          <a:p>
            <a:pPr marL="914400" lvl="1" indent="-457200">
              <a:buFont typeface="+mj-lt"/>
              <a:buAutoNum type="arabicPeriod"/>
            </a:pPr>
            <a:r>
              <a:rPr lang="en-US" dirty="0"/>
              <a:t>LCD displays            (LCD display needed)</a:t>
            </a:r>
          </a:p>
        </p:txBody>
      </p:sp>
    </p:spTree>
    <p:extLst>
      <p:ext uri="{BB962C8B-B14F-4D97-AF65-F5344CB8AC3E}">
        <p14:creationId xmlns:p14="http://schemas.microsoft.com/office/powerpoint/2010/main" val="167327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300902" y="182583"/>
            <a:ext cx="9905998" cy="639831"/>
          </a:xfrm>
        </p:spPr>
        <p:txBody>
          <a:bodyPr/>
          <a:lstStyle/>
          <a:p>
            <a:r>
              <a:rPr lang="en-US" sz="2000" dirty="0" err="1">
                <a:solidFill>
                  <a:srgbClr val="FFFF00"/>
                </a:solidFill>
              </a:rPr>
              <a:t>MergDuino</a:t>
            </a:r>
            <a:r>
              <a:rPr lang="en-US" sz="2000" dirty="0"/>
              <a:t> Overview</a:t>
            </a:r>
          </a:p>
        </p:txBody>
      </p:sp>
      <p:sp>
        <p:nvSpPr>
          <p:cNvPr id="6" name="TextBox 5">
            <a:extLst>
              <a:ext uri="{FF2B5EF4-FFF2-40B4-BE49-F238E27FC236}">
                <a16:creationId xmlns:a16="http://schemas.microsoft.com/office/drawing/2014/main" id="{60A110A3-5121-4829-BB1A-FD32CBA5F415}"/>
              </a:ext>
            </a:extLst>
          </p:cNvPr>
          <p:cNvSpPr txBox="1"/>
          <p:nvPr/>
        </p:nvSpPr>
        <p:spPr>
          <a:xfrm>
            <a:off x="1050506" y="774243"/>
            <a:ext cx="10769708" cy="1877437"/>
          </a:xfrm>
          <a:prstGeom prst="rect">
            <a:avLst/>
          </a:prstGeom>
          <a:noFill/>
        </p:spPr>
        <p:txBody>
          <a:bodyPr wrap="square" rtlCol="0">
            <a:spAutoFit/>
          </a:bodyPr>
          <a:lstStyle/>
          <a:p>
            <a:r>
              <a:rPr lang="en-US" dirty="0">
                <a:solidFill>
                  <a:srgbClr val="FFFF00"/>
                </a:solidFill>
              </a:rPr>
              <a:t>Basis:</a:t>
            </a:r>
          </a:p>
          <a:p>
            <a:pPr marL="285750" indent="-285750">
              <a:buFont typeface="Arial" panose="020B0604020202020204" pitchFamily="34" charset="0"/>
              <a:buChar char="•"/>
            </a:pPr>
            <a:r>
              <a:rPr lang="en-US" sz="1400" dirty="0"/>
              <a:t>An Arduino based hardware and software project that will serve as a learning platform and a useful tool when completed.</a:t>
            </a:r>
          </a:p>
          <a:p>
            <a:pPr marL="285750" indent="-285750">
              <a:buFont typeface="Arial" panose="020B0604020202020204" pitchFamily="34" charset="0"/>
              <a:buChar char="•"/>
            </a:pPr>
            <a:r>
              <a:rPr lang="en-US" sz="1400" dirty="0"/>
              <a:t>Finished product would be very useful in a variety of situations on any layout and has good growth potential.</a:t>
            </a:r>
          </a:p>
          <a:p>
            <a:pPr marL="285750" indent="-285750">
              <a:buFont typeface="Arial" panose="020B0604020202020204" pitchFamily="34" charset="0"/>
              <a:buChar char="•"/>
            </a:pPr>
            <a:r>
              <a:rPr lang="en-US" sz="1400" dirty="0"/>
              <a:t>Ideally ordered as a complete kit. (PCB, all components, including Arduino NANO (clone))</a:t>
            </a:r>
          </a:p>
          <a:p>
            <a:pPr marL="285750" indent="-285750">
              <a:buFont typeface="Arial" panose="020B0604020202020204" pitchFamily="34" charset="0"/>
              <a:buChar char="•"/>
            </a:pPr>
            <a:r>
              <a:rPr lang="en-US" sz="1400" dirty="0"/>
              <a:t>Detailed instructions suitable for novices. Broken down as ‘build’, ‘test’, ‘learn’.</a:t>
            </a:r>
          </a:p>
          <a:p>
            <a:pPr marL="285750" indent="-285750">
              <a:buFont typeface="Arial" panose="020B0604020202020204" pitchFamily="34" charset="0"/>
              <a:buChar char="•"/>
            </a:pPr>
            <a:r>
              <a:rPr lang="en-US" sz="1400" dirty="0"/>
              <a:t>A series of videos can be made for self paced learning (able to pause, go back, review and check)</a:t>
            </a:r>
          </a:p>
          <a:p>
            <a:pPr marL="285750" indent="-285750">
              <a:buFont typeface="Arial" panose="020B0604020202020204" pitchFamily="34" charset="0"/>
              <a:buChar char="•"/>
            </a:pPr>
            <a:r>
              <a:rPr lang="en-US" sz="1400" dirty="0"/>
              <a:t>PCB design should be flexible in that I/O can be reconfigured without too much fuss. (for example taking LED’s off board) </a:t>
            </a:r>
          </a:p>
          <a:p>
            <a:pPr marL="285750" indent="-285750">
              <a:buFont typeface="Arial" panose="020B0604020202020204" pitchFamily="34" charset="0"/>
              <a:buChar char="•"/>
            </a:pPr>
            <a:r>
              <a:rPr lang="en-US" sz="1400" dirty="0"/>
              <a:t>No expectation of ‘live sessions’ other than maybe introducing the kit once it is available</a:t>
            </a:r>
          </a:p>
        </p:txBody>
      </p:sp>
      <p:grpSp>
        <p:nvGrpSpPr>
          <p:cNvPr id="30" name="Group 29">
            <a:extLst>
              <a:ext uri="{FF2B5EF4-FFF2-40B4-BE49-F238E27FC236}">
                <a16:creationId xmlns:a16="http://schemas.microsoft.com/office/drawing/2014/main" id="{54C6B80D-D93B-4E84-8AAD-9A769FD1FDD3}"/>
              </a:ext>
            </a:extLst>
          </p:cNvPr>
          <p:cNvGrpSpPr/>
          <p:nvPr/>
        </p:nvGrpSpPr>
        <p:grpSpPr>
          <a:xfrm>
            <a:off x="1084539" y="2653951"/>
            <a:ext cx="4735019" cy="3685895"/>
            <a:chOff x="4316837" y="2673372"/>
            <a:chExt cx="4735019" cy="3159194"/>
          </a:xfrm>
        </p:grpSpPr>
        <p:sp>
          <p:nvSpPr>
            <p:cNvPr id="7" name="Rectangle 6">
              <a:extLst>
                <a:ext uri="{FF2B5EF4-FFF2-40B4-BE49-F238E27FC236}">
                  <a16:creationId xmlns:a16="http://schemas.microsoft.com/office/drawing/2014/main" id="{6D60CD06-5AD6-41D8-9408-7E2E4D76BE0F}"/>
                </a:ext>
              </a:extLst>
            </p:cNvPr>
            <p:cNvSpPr/>
            <p:nvPr/>
          </p:nvSpPr>
          <p:spPr>
            <a:xfrm>
              <a:off x="4430913" y="2673372"/>
              <a:ext cx="4582633" cy="31531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0FAA80A-D503-4ED9-9FB4-D70897C0F32E}"/>
                </a:ext>
              </a:extLst>
            </p:cNvPr>
            <p:cNvSpPr/>
            <p:nvPr/>
          </p:nvSpPr>
          <p:spPr>
            <a:xfrm rot="16200000">
              <a:off x="5121109" y="3968836"/>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NANO V3 MCU</a:t>
              </a:r>
            </a:p>
          </p:txBody>
        </p:sp>
        <p:sp>
          <p:nvSpPr>
            <p:cNvPr id="4" name="TextBox 3">
              <a:extLst>
                <a:ext uri="{FF2B5EF4-FFF2-40B4-BE49-F238E27FC236}">
                  <a16:creationId xmlns:a16="http://schemas.microsoft.com/office/drawing/2014/main" id="{4694AB84-0E1A-4414-86EE-0FE4A7D434FB}"/>
                </a:ext>
              </a:extLst>
            </p:cNvPr>
            <p:cNvSpPr txBox="1"/>
            <p:nvPr/>
          </p:nvSpPr>
          <p:spPr>
            <a:xfrm>
              <a:off x="7584562" y="5463234"/>
              <a:ext cx="1467294" cy="369332"/>
            </a:xfrm>
            <a:prstGeom prst="rect">
              <a:avLst/>
            </a:prstGeom>
            <a:noFill/>
          </p:spPr>
          <p:txBody>
            <a:bodyPr wrap="square" rtlCol="0">
              <a:spAutoFit/>
            </a:bodyPr>
            <a:lstStyle/>
            <a:p>
              <a:r>
                <a:rPr lang="en-US" dirty="0"/>
                <a:t>Carrier Board</a:t>
              </a:r>
            </a:p>
          </p:txBody>
        </p:sp>
        <p:grpSp>
          <p:nvGrpSpPr>
            <p:cNvPr id="10" name="Group 9">
              <a:extLst>
                <a:ext uri="{FF2B5EF4-FFF2-40B4-BE49-F238E27FC236}">
                  <a16:creationId xmlns:a16="http://schemas.microsoft.com/office/drawing/2014/main" id="{29C6628B-208C-49FA-AF7A-B4D074C555DF}"/>
                </a:ext>
              </a:extLst>
            </p:cNvPr>
            <p:cNvGrpSpPr/>
            <p:nvPr/>
          </p:nvGrpSpPr>
          <p:grpSpPr>
            <a:xfrm>
              <a:off x="7290407" y="2898246"/>
              <a:ext cx="1578085" cy="356125"/>
              <a:chOff x="7290408" y="3175330"/>
              <a:chExt cx="1578085" cy="356125"/>
            </a:xfrm>
          </p:grpSpPr>
          <p:sp>
            <p:nvSpPr>
              <p:cNvPr id="8" name="Arrow: Left 7">
                <a:extLst>
                  <a:ext uri="{FF2B5EF4-FFF2-40B4-BE49-F238E27FC236}">
                    <a16:creationId xmlns:a16="http://schemas.microsoft.com/office/drawing/2014/main" id="{A5A1255F-0D46-480F-84E5-DEC3E2E55449}"/>
                  </a:ext>
                </a:extLst>
              </p:cNvPr>
              <p:cNvSpPr/>
              <p:nvPr/>
            </p:nvSpPr>
            <p:spPr>
              <a:xfrm rot="10800000">
                <a:off x="7290408" y="3195906"/>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830F3C-3843-4989-96E0-1FC7BABFE25D}"/>
                  </a:ext>
                </a:extLst>
              </p:cNvPr>
              <p:cNvSpPr txBox="1"/>
              <p:nvPr/>
            </p:nvSpPr>
            <p:spPr>
              <a:xfrm>
                <a:off x="8134846" y="3175330"/>
                <a:ext cx="733647" cy="356125"/>
              </a:xfrm>
              <a:prstGeom prst="rect">
                <a:avLst/>
              </a:prstGeom>
              <a:noFill/>
            </p:spPr>
            <p:txBody>
              <a:bodyPr wrap="square" rtlCol="0">
                <a:spAutoFit/>
              </a:bodyPr>
              <a:lstStyle/>
              <a:p>
                <a:r>
                  <a:rPr lang="en-US" sz="1050" dirty="0">
                    <a:solidFill>
                      <a:srgbClr val="FF0000"/>
                    </a:solidFill>
                  </a:rPr>
                  <a:t>4 LEDs on board</a:t>
                </a:r>
              </a:p>
            </p:txBody>
          </p:sp>
        </p:grpSp>
        <p:grpSp>
          <p:nvGrpSpPr>
            <p:cNvPr id="11" name="Group 10">
              <a:extLst>
                <a:ext uri="{FF2B5EF4-FFF2-40B4-BE49-F238E27FC236}">
                  <a16:creationId xmlns:a16="http://schemas.microsoft.com/office/drawing/2014/main" id="{DAB38E6B-6704-4184-928D-43D11B292E22}"/>
                </a:ext>
              </a:extLst>
            </p:cNvPr>
            <p:cNvGrpSpPr/>
            <p:nvPr/>
          </p:nvGrpSpPr>
          <p:grpSpPr>
            <a:xfrm>
              <a:off x="7239006" y="3742646"/>
              <a:ext cx="1649278" cy="577081"/>
              <a:chOff x="7239007" y="3404563"/>
              <a:chExt cx="1649278" cy="577081"/>
            </a:xfrm>
          </p:grpSpPr>
          <p:sp>
            <p:nvSpPr>
              <p:cNvPr id="12" name="Arrow: Left 11">
                <a:extLst>
                  <a:ext uri="{FF2B5EF4-FFF2-40B4-BE49-F238E27FC236}">
                    <a16:creationId xmlns:a16="http://schemas.microsoft.com/office/drawing/2014/main" id="{63DA68DF-9F54-4E46-BBF1-00D61941AE85}"/>
                  </a:ext>
                </a:extLst>
              </p:cNvPr>
              <p:cNvSpPr/>
              <p:nvPr/>
            </p:nvSpPr>
            <p:spPr>
              <a:xfrm rot="10800000">
                <a:off x="7239007" y="3470343"/>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C5FE09E-1F25-47B2-B2B2-1D3679872AE6}"/>
                  </a:ext>
                </a:extLst>
              </p:cNvPr>
              <p:cNvSpPr txBox="1"/>
              <p:nvPr/>
            </p:nvSpPr>
            <p:spPr>
              <a:xfrm>
                <a:off x="8154638" y="3404563"/>
                <a:ext cx="733647" cy="577081"/>
              </a:xfrm>
              <a:prstGeom prst="rect">
                <a:avLst/>
              </a:prstGeom>
              <a:noFill/>
            </p:spPr>
            <p:txBody>
              <a:bodyPr wrap="square" rtlCol="0">
                <a:spAutoFit/>
              </a:bodyPr>
              <a:lstStyle/>
              <a:p>
                <a:r>
                  <a:rPr lang="en-US" sz="1050" dirty="0">
                    <a:solidFill>
                      <a:srgbClr val="FF0000"/>
                    </a:solidFill>
                  </a:rPr>
                  <a:t>2 SERVO via 3pin Header</a:t>
                </a:r>
              </a:p>
            </p:txBody>
          </p:sp>
        </p:grpSp>
        <p:grpSp>
          <p:nvGrpSpPr>
            <p:cNvPr id="14" name="Group 13">
              <a:extLst>
                <a:ext uri="{FF2B5EF4-FFF2-40B4-BE49-F238E27FC236}">
                  <a16:creationId xmlns:a16="http://schemas.microsoft.com/office/drawing/2014/main" id="{A0CF104E-8E91-4FC7-BA30-10678EF49A08}"/>
                </a:ext>
              </a:extLst>
            </p:cNvPr>
            <p:cNvGrpSpPr/>
            <p:nvPr/>
          </p:nvGrpSpPr>
          <p:grpSpPr>
            <a:xfrm>
              <a:off x="6678138" y="5135019"/>
              <a:ext cx="2018638" cy="322614"/>
              <a:chOff x="6678139" y="4181769"/>
              <a:chExt cx="2018638" cy="322614"/>
            </a:xfrm>
          </p:grpSpPr>
          <p:sp>
            <p:nvSpPr>
              <p:cNvPr id="15" name="Arrow: Left 14">
                <a:extLst>
                  <a:ext uri="{FF2B5EF4-FFF2-40B4-BE49-F238E27FC236}">
                    <a16:creationId xmlns:a16="http://schemas.microsoft.com/office/drawing/2014/main" id="{C36A6D7C-D500-4A0C-B0A2-76DEF24F9EF1}"/>
                  </a:ext>
                </a:extLst>
              </p:cNvPr>
              <p:cNvSpPr/>
              <p:nvPr/>
            </p:nvSpPr>
            <p:spPr>
              <a:xfrm rot="10800000">
                <a:off x="6678139" y="4181769"/>
                <a:ext cx="726330"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8F406B-A2C8-44F1-8708-E4467A51CED1}"/>
                  </a:ext>
                </a:extLst>
              </p:cNvPr>
              <p:cNvSpPr txBox="1"/>
              <p:nvPr/>
            </p:nvSpPr>
            <p:spPr>
              <a:xfrm>
                <a:off x="7421163" y="4216118"/>
                <a:ext cx="1275614" cy="253916"/>
              </a:xfrm>
              <a:prstGeom prst="rect">
                <a:avLst/>
              </a:prstGeom>
              <a:noFill/>
            </p:spPr>
            <p:txBody>
              <a:bodyPr wrap="square" rtlCol="0">
                <a:spAutoFit/>
              </a:bodyPr>
              <a:lstStyle/>
              <a:p>
                <a:r>
                  <a:rPr lang="en-US" sz="1050" dirty="0">
                    <a:solidFill>
                      <a:srgbClr val="FF0000"/>
                    </a:solidFill>
                  </a:rPr>
                  <a:t>I2C with SDA/SCL</a:t>
                </a:r>
              </a:p>
            </p:txBody>
          </p:sp>
        </p:grpSp>
        <p:grpSp>
          <p:nvGrpSpPr>
            <p:cNvPr id="17" name="Group 16">
              <a:extLst>
                <a:ext uri="{FF2B5EF4-FFF2-40B4-BE49-F238E27FC236}">
                  <a16:creationId xmlns:a16="http://schemas.microsoft.com/office/drawing/2014/main" id="{D898D3E3-1567-4B56-A6CD-DEF842517454}"/>
                </a:ext>
              </a:extLst>
            </p:cNvPr>
            <p:cNvGrpSpPr/>
            <p:nvPr/>
          </p:nvGrpSpPr>
          <p:grpSpPr>
            <a:xfrm>
              <a:off x="4464257" y="4277420"/>
              <a:ext cx="1721234" cy="415498"/>
              <a:chOff x="6753802" y="3690972"/>
              <a:chExt cx="1721234" cy="415498"/>
            </a:xfrm>
          </p:grpSpPr>
          <p:sp>
            <p:nvSpPr>
              <p:cNvPr id="18" name="Arrow: Left 17">
                <a:extLst>
                  <a:ext uri="{FF2B5EF4-FFF2-40B4-BE49-F238E27FC236}">
                    <a16:creationId xmlns:a16="http://schemas.microsoft.com/office/drawing/2014/main" id="{0BDACD90-6678-4D95-8B99-CC5C83FEF758}"/>
                  </a:ext>
                </a:extLst>
              </p:cNvPr>
              <p:cNvSpPr/>
              <p:nvPr/>
            </p:nvSpPr>
            <p:spPr>
              <a:xfrm rot="10800000">
                <a:off x="7571268" y="3722018"/>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DAB2F03-234A-49F8-9980-9C758D30B74F}"/>
                  </a:ext>
                </a:extLst>
              </p:cNvPr>
              <p:cNvSpPr txBox="1"/>
              <p:nvPr/>
            </p:nvSpPr>
            <p:spPr>
              <a:xfrm>
                <a:off x="6753802" y="3690972"/>
                <a:ext cx="839960" cy="415498"/>
              </a:xfrm>
              <a:prstGeom prst="rect">
                <a:avLst/>
              </a:prstGeom>
              <a:noFill/>
            </p:spPr>
            <p:txBody>
              <a:bodyPr wrap="square" rtlCol="0">
                <a:spAutoFit/>
              </a:bodyPr>
              <a:lstStyle/>
              <a:p>
                <a:pPr algn="r"/>
                <a:r>
                  <a:rPr lang="en-US" sz="1050" dirty="0">
                    <a:solidFill>
                      <a:srgbClr val="FF0000"/>
                    </a:solidFill>
                  </a:rPr>
                  <a:t>2 Buttons on board</a:t>
                </a:r>
              </a:p>
            </p:txBody>
          </p:sp>
        </p:grpSp>
        <p:grpSp>
          <p:nvGrpSpPr>
            <p:cNvPr id="20" name="Group 19">
              <a:extLst>
                <a:ext uri="{FF2B5EF4-FFF2-40B4-BE49-F238E27FC236}">
                  <a16:creationId xmlns:a16="http://schemas.microsoft.com/office/drawing/2014/main" id="{97096704-22EA-46A4-8DF2-755B85208523}"/>
                </a:ext>
              </a:extLst>
            </p:cNvPr>
            <p:cNvGrpSpPr/>
            <p:nvPr/>
          </p:nvGrpSpPr>
          <p:grpSpPr>
            <a:xfrm>
              <a:off x="4316837" y="3740848"/>
              <a:ext cx="1871320" cy="415498"/>
              <a:chOff x="6595745" y="3727850"/>
              <a:chExt cx="1871320" cy="415498"/>
            </a:xfrm>
          </p:grpSpPr>
          <p:sp>
            <p:nvSpPr>
              <p:cNvPr id="21" name="Arrow: Left 20">
                <a:extLst>
                  <a:ext uri="{FF2B5EF4-FFF2-40B4-BE49-F238E27FC236}">
                    <a16:creationId xmlns:a16="http://schemas.microsoft.com/office/drawing/2014/main" id="{10D46FCF-FE4C-4350-9F0F-73BFC27F6D74}"/>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FFE42-C553-4051-8233-E4AB471F0832}"/>
                  </a:ext>
                </a:extLst>
              </p:cNvPr>
              <p:cNvSpPr txBox="1"/>
              <p:nvPr/>
            </p:nvSpPr>
            <p:spPr>
              <a:xfrm>
                <a:off x="6595745" y="3727850"/>
                <a:ext cx="1047297" cy="415498"/>
              </a:xfrm>
              <a:prstGeom prst="rect">
                <a:avLst/>
              </a:prstGeom>
              <a:noFill/>
            </p:spPr>
            <p:txBody>
              <a:bodyPr wrap="square" rtlCol="0">
                <a:spAutoFit/>
              </a:bodyPr>
              <a:lstStyle/>
              <a:p>
                <a:pPr algn="r"/>
                <a:r>
                  <a:rPr lang="en-US" sz="1050" dirty="0">
                    <a:solidFill>
                      <a:srgbClr val="FF0000"/>
                    </a:solidFill>
                  </a:rPr>
                  <a:t>DCC signal via optocoupler</a:t>
                </a:r>
              </a:p>
            </p:txBody>
          </p:sp>
        </p:grpSp>
        <p:grpSp>
          <p:nvGrpSpPr>
            <p:cNvPr id="23" name="Group 22">
              <a:extLst>
                <a:ext uri="{FF2B5EF4-FFF2-40B4-BE49-F238E27FC236}">
                  <a16:creationId xmlns:a16="http://schemas.microsoft.com/office/drawing/2014/main" id="{AFFCAB3C-5F59-4516-B9C9-2211595B5856}"/>
                </a:ext>
              </a:extLst>
            </p:cNvPr>
            <p:cNvGrpSpPr/>
            <p:nvPr/>
          </p:nvGrpSpPr>
          <p:grpSpPr>
            <a:xfrm>
              <a:off x="4425799" y="4661169"/>
              <a:ext cx="1751720" cy="633111"/>
              <a:chOff x="6715344" y="3511482"/>
              <a:chExt cx="1751720" cy="633111"/>
            </a:xfrm>
          </p:grpSpPr>
          <p:sp>
            <p:nvSpPr>
              <p:cNvPr id="24" name="Arrow: Left 23">
                <a:extLst>
                  <a:ext uri="{FF2B5EF4-FFF2-40B4-BE49-F238E27FC236}">
                    <a16:creationId xmlns:a16="http://schemas.microsoft.com/office/drawing/2014/main" id="{62B633E5-0E44-4DD1-B40D-B3C2A87015D2}"/>
                  </a:ext>
                </a:extLst>
              </p:cNvPr>
              <p:cNvSpPr/>
              <p:nvPr/>
            </p:nvSpPr>
            <p:spPr>
              <a:xfrm rot="10800000">
                <a:off x="7563296" y="371120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430618-B3E9-4A71-9F0E-814782035187}"/>
                  </a:ext>
                </a:extLst>
              </p:cNvPr>
              <p:cNvSpPr txBox="1"/>
              <p:nvPr/>
            </p:nvSpPr>
            <p:spPr>
              <a:xfrm>
                <a:off x="6715344" y="3511482"/>
                <a:ext cx="903769" cy="633111"/>
              </a:xfrm>
              <a:prstGeom prst="rect">
                <a:avLst/>
              </a:prstGeom>
              <a:noFill/>
            </p:spPr>
            <p:txBody>
              <a:bodyPr wrap="square" rtlCol="0">
                <a:spAutoFit/>
              </a:bodyPr>
              <a:lstStyle/>
              <a:p>
                <a:pPr algn="r"/>
                <a:r>
                  <a:rPr lang="en-US" sz="1050" dirty="0">
                    <a:solidFill>
                      <a:srgbClr val="FF0000"/>
                    </a:solidFill>
                  </a:rPr>
                  <a:t>8 Analog &amp; 4 Digital Sensors via 3 pin header</a:t>
                </a:r>
              </a:p>
            </p:txBody>
          </p:sp>
        </p:grpSp>
        <p:grpSp>
          <p:nvGrpSpPr>
            <p:cNvPr id="26" name="Group 25">
              <a:extLst>
                <a:ext uri="{FF2B5EF4-FFF2-40B4-BE49-F238E27FC236}">
                  <a16:creationId xmlns:a16="http://schemas.microsoft.com/office/drawing/2014/main" id="{6BDFFBF0-5D80-437E-B639-3BFF62118346}"/>
                </a:ext>
              </a:extLst>
            </p:cNvPr>
            <p:cNvGrpSpPr/>
            <p:nvPr/>
          </p:nvGrpSpPr>
          <p:grpSpPr>
            <a:xfrm>
              <a:off x="4482794" y="2871398"/>
              <a:ext cx="1687236" cy="546797"/>
              <a:chOff x="6772339" y="3463607"/>
              <a:chExt cx="1687236" cy="546797"/>
            </a:xfrm>
          </p:grpSpPr>
          <p:sp>
            <p:nvSpPr>
              <p:cNvPr id="27" name="Arrow: Left 26">
                <a:extLst>
                  <a:ext uri="{FF2B5EF4-FFF2-40B4-BE49-F238E27FC236}">
                    <a16:creationId xmlns:a16="http://schemas.microsoft.com/office/drawing/2014/main" id="{525214C0-397A-4015-8050-81D36CC1899D}"/>
                  </a:ext>
                </a:extLst>
              </p:cNvPr>
              <p:cNvSpPr/>
              <p:nvPr/>
            </p:nvSpPr>
            <p:spPr>
              <a:xfrm rot="10800000">
                <a:off x="7555807" y="3463607"/>
                <a:ext cx="903768" cy="322614"/>
              </a:xfrm>
              <a:prstGeom prst="left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53C5505-1169-4F27-9C02-E278B8093D5D}"/>
                  </a:ext>
                </a:extLst>
              </p:cNvPr>
              <p:cNvSpPr txBox="1"/>
              <p:nvPr/>
            </p:nvSpPr>
            <p:spPr>
              <a:xfrm>
                <a:off x="6772339" y="3594906"/>
                <a:ext cx="962241" cy="415498"/>
              </a:xfrm>
              <a:prstGeom prst="rect">
                <a:avLst/>
              </a:prstGeom>
              <a:noFill/>
            </p:spPr>
            <p:txBody>
              <a:bodyPr wrap="square" rtlCol="0">
                <a:spAutoFit/>
              </a:bodyPr>
              <a:lstStyle/>
              <a:p>
                <a:r>
                  <a:rPr lang="en-US" sz="1050" dirty="0">
                    <a:solidFill>
                      <a:srgbClr val="FF0000"/>
                    </a:solidFill>
                  </a:rPr>
                  <a:t>AC/DC or DCC powered</a:t>
                </a:r>
              </a:p>
            </p:txBody>
          </p:sp>
        </p:grpSp>
        <p:sp>
          <p:nvSpPr>
            <p:cNvPr id="29" name="Rectangle 28">
              <a:extLst>
                <a:ext uri="{FF2B5EF4-FFF2-40B4-BE49-F238E27FC236}">
                  <a16:creationId xmlns:a16="http://schemas.microsoft.com/office/drawing/2014/main" id="{FE6B8BFF-0189-418E-9316-4540A38BC80C}"/>
                </a:ext>
              </a:extLst>
            </p:cNvPr>
            <p:cNvSpPr/>
            <p:nvPr/>
          </p:nvSpPr>
          <p:spPr>
            <a:xfrm rot="16200000">
              <a:off x="6429906" y="3257238"/>
              <a:ext cx="1400233" cy="710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0" u="none" strike="noStrike" baseline="0" dirty="0">
                  <a:latin typeface="Arial" panose="020B0604020202020204" pitchFamily="34" charset="0"/>
                  <a:cs typeface="Arial" panose="020B0604020202020204" pitchFamily="34" charset="0"/>
                </a:rPr>
                <a:t>ULN2803A </a:t>
              </a:r>
              <a:r>
                <a:rPr lang="en-US" sz="1400" dirty="0">
                  <a:latin typeface="Arial" panose="020B0604020202020204" pitchFamily="34" charset="0"/>
                  <a:cs typeface="Arial" panose="020B0604020202020204" pitchFamily="34" charset="0"/>
                </a:rPr>
                <a:t>Output Driver</a:t>
              </a:r>
            </a:p>
          </p:txBody>
        </p:sp>
      </p:grpSp>
      <p:sp>
        <p:nvSpPr>
          <p:cNvPr id="31" name="TextBox 30">
            <a:extLst>
              <a:ext uri="{FF2B5EF4-FFF2-40B4-BE49-F238E27FC236}">
                <a16:creationId xmlns:a16="http://schemas.microsoft.com/office/drawing/2014/main" id="{BDEEAAD5-240C-41C9-BC9B-F863216A9BDC}"/>
              </a:ext>
            </a:extLst>
          </p:cNvPr>
          <p:cNvSpPr txBox="1"/>
          <p:nvPr/>
        </p:nvSpPr>
        <p:spPr>
          <a:xfrm>
            <a:off x="5878040" y="2708531"/>
            <a:ext cx="5708127" cy="2739211"/>
          </a:xfrm>
          <a:prstGeom prst="rect">
            <a:avLst/>
          </a:prstGeom>
          <a:noFill/>
        </p:spPr>
        <p:txBody>
          <a:bodyPr wrap="square" rtlCol="0">
            <a:spAutoFit/>
          </a:bodyPr>
          <a:lstStyle/>
          <a:p>
            <a:r>
              <a:rPr lang="en-US" dirty="0">
                <a:solidFill>
                  <a:srgbClr val="FFFF00"/>
                </a:solidFill>
              </a:rPr>
              <a:t>Feature List:</a:t>
            </a:r>
          </a:p>
          <a:p>
            <a:pPr marL="285750" indent="-285750">
              <a:buFont typeface="Arial" panose="020B0604020202020204" pitchFamily="34" charset="0"/>
              <a:buChar char="•"/>
            </a:pPr>
            <a:r>
              <a:rPr lang="en-US" sz="1400" dirty="0"/>
              <a:t>Socketable NANO on a carrier board.</a:t>
            </a:r>
          </a:p>
          <a:p>
            <a:pPr marL="285750" indent="-285750">
              <a:buFont typeface="Arial" panose="020B0604020202020204" pitchFamily="34" charset="0"/>
              <a:buChar char="•"/>
            </a:pPr>
            <a:r>
              <a:rPr lang="en-US" sz="1400" dirty="0"/>
              <a:t>Carrier board itself to have mounting holes.</a:t>
            </a:r>
          </a:p>
          <a:p>
            <a:pPr marL="285750" indent="-285750">
              <a:buFont typeface="Arial" panose="020B0604020202020204" pitchFamily="34" charset="0"/>
              <a:buChar char="•"/>
            </a:pPr>
            <a:r>
              <a:rPr lang="en-US" sz="1400" dirty="0"/>
              <a:t>Flexible input power (AC/DC/DCC)</a:t>
            </a:r>
          </a:p>
          <a:p>
            <a:pPr marL="285750" indent="-285750">
              <a:buFont typeface="Arial" panose="020B0604020202020204" pitchFamily="34" charset="0"/>
              <a:buChar char="•"/>
            </a:pPr>
            <a:r>
              <a:rPr lang="en-US" sz="1400" dirty="0"/>
              <a:t>On board regulation to 5Vdc direct into NANO 5 Volt input</a:t>
            </a:r>
          </a:p>
          <a:p>
            <a:pPr marL="285750" indent="-285750">
              <a:buFont typeface="Arial" panose="020B0604020202020204" pitchFamily="34" charset="0"/>
              <a:buChar char="•"/>
            </a:pPr>
            <a:r>
              <a:rPr lang="en-US" sz="1400" dirty="0"/>
              <a:t>Header pins aligned with standard servo pinout</a:t>
            </a:r>
          </a:p>
          <a:p>
            <a:pPr marL="285750" indent="-285750">
              <a:buFont typeface="Arial" panose="020B0604020202020204" pitchFamily="34" charset="0"/>
              <a:buChar char="•"/>
            </a:pPr>
            <a:r>
              <a:rPr lang="en-US" sz="1400" dirty="0"/>
              <a:t>On board output driver chip can power small relays or actuators.</a:t>
            </a:r>
          </a:p>
          <a:p>
            <a:pPr marL="285750" indent="-285750">
              <a:buFont typeface="Arial" panose="020B0604020202020204" pitchFamily="34" charset="0"/>
              <a:buChar char="•"/>
            </a:pPr>
            <a:r>
              <a:rPr lang="en-US" sz="1400" dirty="0"/>
              <a:t>On board R680 current limiting resistors</a:t>
            </a:r>
          </a:p>
          <a:p>
            <a:pPr marL="285750" indent="-285750">
              <a:buFont typeface="Arial" panose="020B0604020202020204" pitchFamily="34" charset="0"/>
              <a:buChar char="•"/>
            </a:pPr>
            <a:r>
              <a:rPr lang="en-US" sz="1400" dirty="0"/>
              <a:t>2 board mounted Pushbuttons as DI’s </a:t>
            </a:r>
          </a:p>
          <a:p>
            <a:pPr marL="285750" indent="-285750">
              <a:buFont typeface="Arial" panose="020B0604020202020204" pitchFamily="34" charset="0"/>
              <a:buChar char="•"/>
            </a:pPr>
            <a:r>
              <a:rPr lang="en-US" sz="1400" dirty="0"/>
              <a:t>A small prototype test area.</a:t>
            </a:r>
          </a:p>
          <a:p>
            <a:pPr marL="285750" indent="-285750">
              <a:buFont typeface="Arial" panose="020B0604020202020204" pitchFamily="34" charset="0"/>
              <a:buChar char="•"/>
            </a:pPr>
            <a:r>
              <a:rPr lang="en-US" sz="1400" dirty="0"/>
              <a:t>Multiple communications options (Although not all options may be physically possible on the same build)</a:t>
            </a:r>
          </a:p>
        </p:txBody>
      </p:sp>
      <p:sp>
        <p:nvSpPr>
          <p:cNvPr id="34" name="Arrow: Left 33">
            <a:extLst>
              <a:ext uri="{FF2B5EF4-FFF2-40B4-BE49-F238E27FC236}">
                <a16:creationId xmlns:a16="http://schemas.microsoft.com/office/drawing/2014/main" id="{85EDD0D0-C2EC-4FFF-A68F-94B1497EC147}"/>
              </a:ext>
            </a:extLst>
          </p:cNvPr>
          <p:cNvSpPr/>
          <p:nvPr/>
        </p:nvSpPr>
        <p:spPr>
          <a:xfrm rot="10800000">
            <a:off x="3445839" y="4703667"/>
            <a:ext cx="726331"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ADDA841-8A9A-46E0-9EED-D152445077EE}"/>
              </a:ext>
            </a:extLst>
          </p:cNvPr>
          <p:cNvSpPr txBox="1"/>
          <p:nvPr/>
        </p:nvSpPr>
        <p:spPr>
          <a:xfrm>
            <a:off x="4172170" y="4639264"/>
            <a:ext cx="1504507" cy="415498"/>
          </a:xfrm>
          <a:prstGeom prst="rect">
            <a:avLst/>
          </a:prstGeom>
          <a:noFill/>
        </p:spPr>
        <p:txBody>
          <a:bodyPr wrap="square" rtlCol="0">
            <a:spAutoFit/>
          </a:bodyPr>
          <a:lstStyle/>
          <a:p>
            <a:r>
              <a:rPr lang="en-US" sz="1050" dirty="0">
                <a:solidFill>
                  <a:srgbClr val="FF0000"/>
                </a:solidFill>
              </a:rPr>
              <a:t>Comms Header for CMRI/CBUS (Rx, Tx, D2)</a:t>
            </a:r>
          </a:p>
        </p:txBody>
      </p:sp>
    </p:spTree>
    <p:extLst>
      <p:ext uri="{BB962C8B-B14F-4D97-AF65-F5344CB8AC3E}">
        <p14:creationId xmlns:p14="http://schemas.microsoft.com/office/powerpoint/2010/main" val="308555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normAutofit fontScale="90000"/>
          </a:bodyPr>
          <a:lstStyle/>
          <a:p>
            <a:r>
              <a:rPr lang="en-US" sz="6000" dirty="0">
                <a:solidFill>
                  <a:srgbClr val="FFFF00"/>
                </a:solidFill>
                <a:latin typeface="Checkbook" panose="020B0000000000000000" pitchFamily="34" charset="0"/>
              </a:rPr>
              <a:t>MERGduino : </a:t>
            </a:r>
            <a:r>
              <a:rPr lang="en-US" sz="6000" dirty="0">
                <a:solidFill>
                  <a:schemeClr val="accent3">
                    <a:lumMod val="75000"/>
                  </a:schemeClr>
                </a:solidFill>
                <a:latin typeface="Checkbook" panose="020B0000000000000000" pitchFamily="34" charset="0"/>
              </a:rPr>
              <a:t>PCB</a:t>
            </a:r>
            <a:endParaRPr lang="en-US" sz="6000" dirty="0">
              <a:solidFill>
                <a:srgbClr val="FFFF00"/>
              </a:solidFill>
            </a:endParaRPr>
          </a:p>
        </p:txBody>
      </p:sp>
      <p:pic>
        <p:nvPicPr>
          <p:cNvPr id="4" name="Picture 3">
            <a:extLst>
              <a:ext uri="{FF2B5EF4-FFF2-40B4-BE49-F238E27FC236}">
                <a16:creationId xmlns:a16="http://schemas.microsoft.com/office/drawing/2014/main" id="{9AD7E8AD-CE31-48BB-89C8-3BE422136B20}"/>
              </a:ext>
            </a:extLst>
          </p:cNvPr>
          <p:cNvPicPr>
            <a:picLocks noChangeAspect="1"/>
          </p:cNvPicPr>
          <p:nvPr/>
        </p:nvPicPr>
        <p:blipFill>
          <a:blip r:embed="rId2"/>
          <a:stretch>
            <a:fillRect/>
          </a:stretch>
        </p:blipFill>
        <p:spPr>
          <a:xfrm rot="5400000">
            <a:off x="3968151" y="-182584"/>
            <a:ext cx="4682736" cy="8412162"/>
          </a:xfrm>
          <a:prstGeom prst="rect">
            <a:avLst/>
          </a:prstGeom>
        </p:spPr>
      </p:pic>
    </p:spTree>
    <p:extLst>
      <p:ext uri="{BB962C8B-B14F-4D97-AF65-F5344CB8AC3E}">
        <p14:creationId xmlns:p14="http://schemas.microsoft.com/office/powerpoint/2010/main" val="251658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chemeClr val="accent3">
                    <a:lumMod val="75000"/>
                  </a:schemeClr>
                </a:solidFill>
                <a:latin typeface="Checkbook" panose="020B0000000000000000" pitchFamily="34" charset="0"/>
              </a:rPr>
              <a:t>Power Supply</a:t>
            </a:r>
            <a:endParaRPr lang="en-US" dirty="0">
              <a:solidFill>
                <a:schemeClr val="accent3">
                  <a:lumMod val="75000"/>
                </a:schemeClr>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6387230" y="1536923"/>
            <a:ext cx="5620739" cy="2800767"/>
          </a:xfrm>
          <a:prstGeom prst="rect">
            <a:avLst/>
          </a:prstGeom>
          <a:noFill/>
        </p:spPr>
        <p:txBody>
          <a:bodyPr wrap="square" rtlCol="0">
            <a:spAutoFit/>
          </a:bodyPr>
          <a:lstStyle/>
          <a:p>
            <a:r>
              <a:rPr lang="en-US" dirty="0">
                <a:solidFill>
                  <a:srgbClr val="FFFF00"/>
                </a:solidFill>
              </a:rPr>
              <a:t>Feature List (Power):</a:t>
            </a:r>
          </a:p>
          <a:p>
            <a:pPr marL="285750" indent="-285750">
              <a:buFont typeface="Arial" panose="020B0604020202020204" pitchFamily="34" charset="0"/>
              <a:buChar char="•"/>
            </a:pPr>
            <a:r>
              <a:rPr lang="en-US" sz="1400" dirty="0"/>
              <a:t>Flexible input power (AC / DCC or DC)</a:t>
            </a:r>
          </a:p>
          <a:p>
            <a:pPr marL="285750" indent="-285750">
              <a:buFont typeface="Arial" panose="020B0604020202020204" pitchFamily="34" charset="0"/>
              <a:buChar char="•"/>
            </a:pPr>
            <a:r>
              <a:rPr lang="en-US" sz="1400" dirty="0"/>
              <a:t>On board regulation to 5vdc for NANO 5VDC Input</a:t>
            </a:r>
          </a:p>
          <a:p>
            <a:pPr marL="285750" indent="-285750">
              <a:buFont typeface="Arial" panose="020B0604020202020204" pitchFamily="34" charset="0"/>
              <a:buChar char="•"/>
            </a:pPr>
            <a:r>
              <a:rPr lang="en-US" sz="1400" dirty="0"/>
              <a:t>PS cold be built standalone as just a ‘power supply’ providing 5 volts.</a:t>
            </a:r>
          </a:p>
          <a:p>
            <a:pPr marL="285750" indent="-285750">
              <a:buFont typeface="Arial" panose="020B0604020202020204" pitchFamily="34" charset="0"/>
              <a:buChar char="•"/>
            </a:pPr>
            <a:r>
              <a:rPr lang="en-US" sz="1400" dirty="0"/>
              <a:t>Jumper to select routing DC-in to either regulator circuit or Vin on Nano.</a:t>
            </a:r>
          </a:p>
          <a:p>
            <a:pPr marL="285750" indent="-285750">
              <a:buFont typeface="Arial" panose="020B0604020202020204" pitchFamily="34" charset="0"/>
              <a:buChar char="•"/>
            </a:pPr>
            <a:r>
              <a:rPr lang="en-US" sz="1400" dirty="0"/>
              <a:t>Lots of header pin positions can be used for power take off.</a:t>
            </a:r>
          </a:p>
          <a:p>
            <a:pPr marL="285750" indent="-285750">
              <a:buFont typeface="Arial" panose="020B0604020202020204" pitchFamily="34" charset="0"/>
              <a:buChar char="•"/>
            </a:pPr>
            <a:r>
              <a:rPr lang="en-US" sz="1400" dirty="0"/>
              <a:t>On board LED (for troubleshooting without NANO involved)</a:t>
            </a:r>
          </a:p>
          <a:p>
            <a:pPr marL="285750" indent="-285750">
              <a:buFont typeface="Arial" panose="020B0604020202020204" pitchFamily="34" charset="0"/>
              <a:buChar char="•"/>
            </a:pPr>
            <a:endParaRPr lang="en-US" sz="1400" dirty="0"/>
          </a:p>
          <a:p>
            <a:r>
              <a:rPr lang="en-US" dirty="0">
                <a:solidFill>
                  <a:srgbClr val="FFFF00"/>
                </a:solidFill>
              </a:rPr>
              <a:t>Feature List (DCC Opto-Coupler):</a:t>
            </a:r>
          </a:p>
          <a:p>
            <a:pPr marL="285750" indent="-285750">
              <a:buFont typeface="Arial" panose="020B0604020202020204" pitchFamily="34" charset="0"/>
              <a:buChar char="•"/>
            </a:pPr>
            <a:r>
              <a:rPr lang="en-US" sz="1400" dirty="0"/>
              <a:t>Optional. Optically couples DCC onto to Arduino Pin D3</a:t>
            </a:r>
          </a:p>
          <a:p>
            <a:pPr marL="285750" indent="-285750">
              <a:buFont typeface="Arial" panose="020B0604020202020204" pitchFamily="34" charset="0"/>
              <a:buChar char="•"/>
            </a:pPr>
            <a:r>
              <a:rPr lang="en-US" sz="1400" dirty="0"/>
              <a:t>Enables Arduino to act as a stationary Accessory decoder</a:t>
            </a:r>
          </a:p>
          <a:p>
            <a:pPr marL="285750" indent="-285750">
              <a:buFont typeface="Arial" panose="020B0604020202020204" pitchFamily="34" charset="0"/>
              <a:buChar char="•"/>
            </a:pPr>
            <a:r>
              <a:rPr lang="en-US" sz="1400" dirty="0"/>
              <a:t>Installed under the NANO to save PCB space.</a:t>
            </a:r>
          </a:p>
        </p:txBody>
      </p:sp>
      <p:pic>
        <p:nvPicPr>
          <p:cNvPr id="4" name="Picture 3">
            <a:extLst>
              <a:ext uri="{FF2B5EF4-FFF2-40B4-BE49-F238E27FC236}">
                <a16:creationId xmlns:a16="http://schemas.microsoft.com/office/drawing/2014/main" id="{4929B59D-41AC-4CC3-9931-92F9FA1F206B}"/>
              </a:ext>
            </a:extLst>
          </p:cNvPr>
          <p:cNvPicPr>
            <a:picLocks noChangeAspect="1"/>
          </p:cNvPicPr>
          <p:nvPr/>
        </p:nvPicPr>
        <p:blipFill>
          <a:blip r:embed="rId2"/>
          <a:stretch>
            <a:fillRect/>
          </a:stretch>
        </p:blipFill>
        <p:spPr>
          <a:xfrm>
            <a:off x="853206" y="1385887"/>
            <a:ext cx="5534025" cy="4086225"/>
          </a:xfrm>
          <a:prstGeom prst="rect">
            <a:avLst/>
          </a:prstGeom>
        </p:spPr>
      </p:pic>
    </p:spTree>
    <p:extLst>
      <p:ext uri="{BB962C8B-B14F-4D97-AF65-F5344CB8AC3E}">
        <p14:creationId xmlns:p14="http://schemas.microsoft.com/office/powerpoint/2010/main" val="345803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rgbClr val="C00000"/>
                </a:solidFill>
                <a:latin typeface="Checkbook" panose="020B0000000000000000" pitchFamily="34" charset="0"/>
              </a:rPr>
              <a:t>I/O</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5072198" y="917220"/>
            <a:ext cx="5147082" cy="5232202"/>
          </a:xfrm>
          <a:prstGeom prst="rect">
            <a:avLst/>
          </a:prstGeom>
          <a:noFill/>
        </p:spPr>
        <p:txBody>
          <a:bodyPr wrap="square" rtlCol="0">
            <a:spAutoFit/>
          </a:bodyPr>
          <a:lstStyle/>
          <a:p>
            <a:r>
              <a:rPr lang="en-US" dirty="0">
                <a:solidFill>
                  <a:srgbClr val="FFFF00"/>
                </a:solidFill>
              </a:rPr>
              <a:t>Left</a:t>
            </a:r>
          </a:p>
          <a:p>
            <a:pPr marL="285750" indent="-285750">
              <a:buFont typeface="Arial" panose="020B0604020202020204" pitchFamily="34" charset="0"/>
              <a:buChar char="•"/>
            </a:pPr>
            <a:r>
              <a:rPr lang="en-US" sz="1400" dirty="0"/>
              <a:t>Standard I/O header with pins in order (Signal, 5VDC, </a:t>
            </a:r>
            <a:r>
              <a:rPr lang="en-US" sz="1400" dirty="0" err="1"/>
              <a:t>Gnd</a:t>
            </a:r>
            <a:r>
              <a:rPr lang="en-US" sz="1400" dirty="0"/>
              <a:t>) </a:t>
            </a:r>
          </a:p>
          <a:p>
            <a:pPr marL="285750" indent="-285750">
              <a:buFont typeface="Arial" panose="020B0604020202020204" pitchFamily="34" charset="0"/>
              <a:buChar char="•"/>
            </a:pPr>
            <a:r>
              <a:rPr lang="en-US" sz="1400" dirty="0"/>
              <a:t>Suitable for Servos and many types of sensors.</a:t>
            </a:r>
          </a:p>
          <a:p>
            <a:pPr marL="285750" indent="-285750">
              <a:buFont typeface="Arial" panose="020B0604020202020204" pitchFamily="34" charset="0"/>
              <a:buChar char="•"/>
            </a:pPr>
            <a:r>
              <a:rPr lang="en-US" sz="1400" dirty="0"/>
              <a:t>Suitable for AI, AO, DI, DO with or without internal pullup</a:t>
            </a:r>
          </a:p>
          <a:p>
            <a:pPr marL="285750" indent="-285750">
              <a:buFont typeface="Arial" panose="020B0604020202020204" pitchFamily="34" charset="0"/>
              <a:buChar char="•"/>
            </a:pPr>
            <a:r>
              <a:rPr lang="en-US" sz="1400" dirty="0"/>
              <a:t>8 Analog pins and 4 digital pins</a:t>
            </a:r>
          </a:p>
          <a:p>
            <a:endParaRPr lang="en-US" sz="1400" dirty="0"/>
          </a:p>
          <a:p>
            <a:r>
              <a:rPr lang="en-US" dirty="0">
                <a:solidFill>
                  <a:srgbClr val="FFFF00"/>
                </a:solidFill>
              </a:rPr>
              <a:t>Middle</a:t>
            </a:r>
          </a:p>
          <a:p>
            <a:pPr marL="285750" indent="-285750">
              <a:buFont typeface="Arial" panose="020B0604020202020204" pitchFamily="34" charset="0"/>
              <a:buChar char="•"/>
            </a:pPr>
            <a:r>
              <a:rPr lang="en-US" sz="1400" dirty="0"/>
              <a:t>Two on Board buttons for testing or getting user input.</a:t>
            </a:r>
          </a:p>
          <a:p>
            <a:pPr marL="285750" indent="-285750">
              <a:buFont typeface="Arial" panose="020B0604020202020204" pitchFamily="34" charset="0"/>
              <a:buChar char="•"/>
            </a:pPr>
            <a:r>
              <a:rPr lang="en-US" sz="1400" dirty="0"/>
              <a:t>(use with internal pullup).</a:t>
            </a:r>
          </a:p>
          <a:p>
            <a:pPr marL="285750" indent="-285750">
              <a:buFont typeface="Arial" panose="020B0604020202020204" pitchFamily="34" charset="0"/>
              <a:buChar char="•"/>
            </a:pPr>
            <a:r>
              <a:rPr lang="en-US" sz="1400" dirty="0"/>
              <a:t>Also Includes current limiting resistor in case the pin is accidentally configured for output and then the button is pushed</a:t>
            </a:r>
          </a:p>
          <a:p>
            <a:endParaRPr lang="en-US" sz="1400" dirty="0"/>
          </a:p>
          <a:p>
            <a:r>
              <a:rPr lang="en-US" dirty="0">
                <a:solidFill>
                  <a:srgbClr val="FFFF00"/>
                </a:solidFill>
              </a:rPr>
              <a:t>Bottom</a:t>
            </a:r>
          </a:p>
          <a:p>
            <a:pPr marL="285750" indent="-285750">
              <a:buFont typeface="Arial" panose="020B0604020202020204" pitchFamily="34" charset="0"/>
              <a:buChar char="•"/>
            </a:pPr>
            <a:r>
              <a:rPr lang="en-US" sz="1400" dirty="0"/>
              <a:t>LN2903 output driver.</a:t>
            </a:r>
          </a:p>
          <a:p>
            <a:pPr marL="285750" indent="-285750">
              <a:buFont typeface="Arial" panose="020B0604020202020204" pitchFamily="34" charset="0"/>
              <a:buChar char="•"/>
            </a:pPr>
            <a:r>
              <a:rPr lang="en-US" sz="1400" dirty="0"/>
              <a:t>If not used jumpers can easily be installed directly across.</a:t>
            </a:r>
          </a:p>
          <a:p>
            <a:pPr marL="285750" indent="-285750">
              <a:buFont typeface="Arial" panose="020B0604020202020204" pitchFamily="34" charset="0"/>
              <a:buChar char="•"/>
            </a:pPr>
            <a:r>
              <a:rPr lang="en-US" sz="1400" dirty="0"/>
              <a:t>If included allows a sinking current of 500 ma per pin. Can power small relays, incandescent bulbs, light strips.</a:t>
            </a:r>
          </a:p>
          <a:p>
            <a:pPr marL="285750" indent="-285750">
              <a:buFont typeface="Arial" panose="020B0604020202020204" pitchFamily="34" charset="0"/>
              <a:buChar char="•"/>
            </a:pPr>
            <a:r>
              <a:rPr lang="en-US" sz="1400" dirty="0"/>
              <a:t>4 on board LED’s with current limiting resistors for experimenting.</a:t>
            </a:r>
          </a:p>
          <a:p>
            <a:pPr marL="285750" indent="-285750">
              <a:buFont typeface="Arial" panose="020B0604020202020204" pitchFamily="34" charset="0"/>
              <a:buChar char="•"/>
            </a:pPr>
            <a:r>
              <a:rPr lang="en-US" sz="1400" dirty="0"/>
              <a:t>LED’s could be remote mounted as signals, building lighting, mimic panel</a:t>
            </a:r>
          </a:p>
          <a:p>
            <a:pPr marL="285750" indent="-285750">
              <a:buFont typeface="Arial" panose="020B0604020202020204" pitchFamily="34" charset="0"/>
              <a:buChar char="•"/>
            </a:pPr>
            <a:r>
              <a:rPr lang="en-US" sz="1400" dirty="0"/>
              <a:t>PWM pins available for driving motor shields. (or others) </a:t>
            </a:r>
          </a:p>
          <a:p>
            <a:pPr marL="285750" indent="-285750">
              <a:buFont typeface="Arial" panose="020B0604020202020204" pitchFamily="34" charset="0"/>
              <a:buChar char="•"/>
            </a:pPr>
            <a:r>
              <a:rPr lang="en-US" sz="1400" dirty="0"/>
              <a:t>One spare driver channel has in/out header connection available</a:t>
            </a:r>
          </a:p>
          <a:p>
            <a:pPr marL="285750" indent="-2857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C1CF05EA-D2F3-4F3C-AE09-9900FBFACFED}"/>
              </a:ext>
            </a:extLst>
          </p:cNvPr>
          <p:cNvPicPr>
            <a:picLocks noChangeAspect="1"/>
          </p:cNvPicPr>
          <p:nvPr/>
        </p:nvPicPr>
        <p:blipFill>
          <a:blip r:embed="rId2"/>
          <a:stretch>
            <a:fillRect/>
          </a:stretch>
        </p:blipFill>
        <p:spPr>
          <a:xfrm>
            <a:off x="1202988" y="993213"/>
            <a:ext cx="1276350" cy="1295400"/>
          </a:xfrm>
          <a:prstGeom prst="rect">
            <a:avLst/>
          </a:prstGeom>
        </p:spPr>
      </p:pic>
      <p:pic>
        <p:nvPicPr>
          <p:cNvPr id="8" name="Picture 7">
            <a:extLst>
              <a:ext uri="{FF2B5EF4-FFF2-40B4-BE49-F238E27FC236}">
                <a16:creationId xmlns:a16="http://schemas.microsoft.com/office/drawing/2014/main" id="{A7DAD524-DCE4-465E-A1F7-477B4AEB4526}"/>
              </a:ext>
            </a:extLst>
          </p:cNvPr>
          <p:cNvPicPr>
            <a:picLocks noChangeAspect="1"/>
          </p:cNvPicPr>
          <p:nvPr/>
        </p:nvPicPr>
        <p:blipFill>
          <a:blip r:embed="rId3"/>
          <a:stretch>
            <a:fillRect/>
          </a:stretch>
        </p:blipFill>
        <p:spPr>
          <a:xfrm>
            <a:off x="1202988" y="2470240"/>
            <a:ext cx="1771650" cy="781050"/>
          </a:xfrm>
          <a:prstGeom prst="rect">
            <a:avLst/>
          </a:prstGeom>
        </p:spPr>
      </p:pic>
      <p:pic>
        <p:nvPicPr>
          <p:cNvPr id="4" name="Picture 3">
            <a:extLst>
              <a:ext uri="{FF2B5EF4-FFF2-40B4-BE49-F238E27FC236}">
                <a16:creationId xmlns:a16="http://schemas.microsoft.com/office/drawing/2014/main" id="{47691F68-CCF6-4417-AEB4-38545382BB28}"/>
              </a:ext>
            </a:extLst>
          </p:cNvPr>
          <p:cNvPicPr>
            <a:picLocks noChangeAspect="1"/>
          </p:cNvPicPr>
          <p:nvPr/>
        </p:nvPicPr>
        <p:blipFill>
          <a:blip r:embed="rId4"/>
          <a:stretch>
            <a:fillRect/>
          </a:stretch>
        </p:blipFill>
        <p:spPr>
          <a:xfrm>
            <a:off x="1202988" y="3429000"/>
            <a:ext cx="3418063" cy="3135702"/>
          </a:xfrm>
          <a:prstGeom prst="rect">
            <a:avLst/>
          </a:prstGeom>
        </p:spPr>
      </p:pic>
    </p:spTree>
    <p:extLst>
      <p:ext uri="{BB962C8B-B14F-4D97-AF65-F5344CB8AC3E}">
        <p14:creationId xmlns:p14="http://schemas.microsoft.com/office/powerpoint/2010/main" val="67712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rgbClr val="C00000"/>
                </a:solidFill>
                <a:latin typeface="Checkbook" panose="020B0000000000000000" pitchFamily="34" charset="0"/>
              </a:rPr>
              <a:t>CPU</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4468189" y="1428948"/>
            <a:ext cx="7595179" cy="2308324"/>
          </a:xfrm>
          <a:prstGeom prst="rect">
            <a:avLst/>
          </a:prstGeom>
          <a:noFill/>
        </p:spPr>
        <p:txBody>
          <a:bodyPr wrap="square" rtlCol="0">
            <a:spAutoFit/>
          </a:bodyPr>
          <a:lstStyle/>
          <a:p>
            <a:r>
              <a:rPr lang="en-US" dirty="0">
                <a:solidFill>
                  <a:srgbClr val="FFFF00"/>
                </a:solidFill>
              </a:rPr>
              <a:t>Standard NANO V3 Clone</a:t>
            </a:r>
          </a:p>
          <a:p>
            <a:pPr marL="285750" indent="-285750">
              <a:buFont typeface="Arial" panose="020B0604020202020204" pitchFamily="34" charset="0"/>
              <a:buChar char="•"/>
            </a:pPr>
            <a:r>
              <a:rPr lang="en-US" sz="1400" dirty="0"/>
              <a:t>To be mounted on header pins which are soldered onto the main board</a:t>
            </a:r>
          </a:p>
          <a:p>
            <a:pPr marL="285750" indent="-285750">
              <a:buFont typeface="Arial" panose="020B0604020202020204" pitchFamily="34" charset="0"/>
              <a:buChar char="•"/>
            </a:pPr>
            <a:r>
              <a:rPr lang="en-US" sz="1400" dirty="0"/>
              <a:t>Optoisolator and other small components will be under the NANO</a:t>
            </a:r>
          </a:p>
          <a:p>
            <a:pPr marL="285750" indent="-285750">
              <a:buFont typeface="Arial" panose="020B0604020202020204" pitchFamily="34" charset="0"/>
              <a:buChar char="•"/>
            </a:pPr>
            <a:r>
              <a:rPr lang="en-US" sz="1400" dirty="0"/>
              <a:t>All I/O pins land somewhere and are available for use.</a:t>
            </a:r>
          </a:p>
          <a:p>
            <a:pPr marL="285750" indent="-285750">
              <a:buFont typeface="Arial" panose="020B0604020202020204" pitchFamily="34" charset="0"/>
              <a:buChar char="•"/>
            </a:pPr>
            <a:r>
              <a:rPr lang="en-US" sz="1400" dirty="0"/>
              <a:t>PWM pins called out especially for use on SERVO’s or Motor control</a:t>
            </a:r>
          </a:p>
          <a:p>
            <a:pPr marL="285750" indent="-285750">
              <a:buFont typeface="Arial" panose="020B0604020202020204" pitchFamily="34" charset="0"/>
              <a:buChar char="•"/>
            </a:pPr>
            <a:r>
              <a:rPr lang="en-US" sz="1400" dirty="0"/>
              <a:t>I2C brought out to 4 pin header for connection to servo expander</a:t>
            </a:r>
          </a:p>
          <a:p>
            <a:pPr marL="285750" indent="-285750">
              <a:buFont typeface="Arial" panose="020B0604020202020204" pitchFamily="34" charset="0"/>
              <a:buChar char="•"/>
            </a:pPr>
            <a:r>
              <a:rPr lang="en-US" sz="1400" dirty="0"/>
              <a:t>Tx/Rx available on 5 pin header (with +5 </a:t>
            </a:r>
            <a:r>
              <a:rPr lang="en-US" sz="1400" dirty="0" err="1"/>
              <a:t>Gnd</a:t>
            </a:r>
            <a:r>
              <a:rPr lang="en-US" sz="1400" dirty="0"/>
              <a:t> and a 3</a:t>
            </a:r>
            <a:r>
              <a:rPr lang="en-US" sz="1400" baseline="30000" dirty="0"/>
              <a:t>rd</a:t>
            </a:r>
            <a:r>
              <a:rPr lang="en-US" sz="1400" dirty="0"/>
              <a:t> digital pin so this is suitable for wide range of coms oriented hat connections. (RS485 / CBUS </a:t>
            </a:r>
            <a:r>
              <a:rPr lang="en-US" sz="1400" dirty="0" err="1"/>
              <a:t>etc</a:t>
            </a:r>
            <a:r>
              <a:rPr lang="en-US" sz="1400" dirty="0"/>
              <a:t>). Pins arranged so that reversal of plug should not damage anything.</a:t>
            </a:r>
          </a:p>
          <a:p>
            <a:pPr marL="285750" indent="-285750">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2D47CECC-7441-48B7-9A8B-570EAED8F308}"/>
              </a:ext>
            </a:extLst>
          </p:cNvPr>
          <p:cNvPicPr>
            <a:picLocks noChangeAspect="1"/>
          </p:cNvPicPr>
          <p:nvPr/>
        </p:nvPicPr>
        <p:blipFill>
          <a:blip r:embed="rId2"/>
          <a:stretch>
            <a:fillRect/>
          </a:stretch>
        </p:blipFill>
        <p:spPr>
          <a:xfrm>
            <a:off x="4892491" y="3524448"/>
            <a:ext cx="1466850" cy="1076325"/>
          </a:xfrm>
          <a:prstGeom prst="rect">
            <a:avLst/>
          </a:prstGeom>
        </p:spPr>
      </p:pic>
      <p:pic>
        <p:nvPicPr>
          <p:cNvPr id="9" name="Picture 8">
            <a:extLst>
              <a:ext uri="{FF2B5EF4-FFF2-40B4-BE49-F238E27FC236}">
                <a16:creationId xmlns:a16="http://schemas.microsoft.com/office/drawing/2014/main" id="{634C2813-99CB-4BCF-8F1F-AF88E37FCA0A}"/>
              </a:ext>
            </a:extLst>
          </p:cNvPr>
          <p:cNvPicPr>
            <a:picLocks noChangeAspect="1"/>
          </p:cNvPicPr>
          <p:nvPr/>
        </p:nvPicPr>
        <p:blipFill>
          <a:blip r:embed="rId3"/>
          <a:stretch>
            <a:fillRect/>
          </a:stretch>
        </p:blipFill>
        <p:spPr>
          <a:xfrm>
            <a:off x="1179070" y="1428948"/>
            <a:ext cx="2743200" cy="3171825"/>
          </a:xfrm>
          <a:prstGeom prst="rect">
            <a:avLst/>
          </a:prstGeom>
        </p:spPr>
      </p:pic>
    </p:spTree>
    <p:extLst>
      <p:ext uri="{BB962C8B-B14F-4D97-AF65-F5344CB8AC3E}">
        <p14:creationId xmlns:p14="http://schemas.microsoft.com/office/powerpoint/2010/main" val="167156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rgbClr val="C00000"/>
                </a:solidFill>
                <a:latin typeface="Checkbook" panose="020B0000000000000000" pitchFamily="34" charset="0"/>
              </a:rPr>
              <a:t>Status</a:t>
            </a: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565090642"/>
              </p:ext>
            </p:extLst>
          </p:nvPr>
        </p:nvGraphicFramePr>
        <p:xfrm>
          <a:off x="881990" y="917220"/>
          <a:ext cx="10635144" cy="5415280"/>
        </p:xfrm>
        <a:graphic>
          <a:graphicData uri="http://schemas.openxmlformats.org/drawingml/2006/table">
            <a:tbl>
              <a:tblPr firstRow="1" bandRow="1">
                <a:tableStyleId>{5C22544A-7EE6-4342-B048-85BDC9FD1C3A}</a:tableStyleId>
              </a:tblPr>
              <a:tblGrid>
                <a:gridCol w="757029">
                  <a:extLst>
                    <a:ext uri="{9D8B030D-6E8A-4147-A177-3AD203B41FA5}">
                      <a16:colId xmlns:a16="http://schemas.microsoft.com/office/drawing/2014/main" val="2598000485"/>
                    </a:ext>
                  </a:extLst>
                </a:gridCol>
                <a:gridCol w="1518249">
                  <a:extLst>
                    <a:ext uri="{9D8B030D-6E8A-4147-A177-3AD203B41FA5}">
                      <a16:colId xmlns:a16="http://schemas.microsoft.com/office/drawing/2014/main" val="3863070693"/>
                    </a:ext>
                  </a:extLst>
                </a:gridCol>
                <a:gridCol w="3899140">
                  <a:extLst>
                    <a:ext uri="{9D8B030D-6E8A-4147-A177-3AD203B41FA5}">
                      <a16:colId xmlns:a16="http://schemas.microsoft.com/office/drawing/2014/main" val="429033357"/>
                    </a:ext>
                  </a:extLst>
                </a:gridCol>
                <a:gridCol w="3338423">
                  <a:extLst>
                    <a:ext uri="{9D8B030D-6E8A-4147-A177-3AD203B41FA5}">
                      <a16:colId xmlns:a16="http://schemas.microsoft.com/office/drawing/2014/main" val="3983995983"/>
                    </a:ext>
                  </a:extLst>
                </a:gridCol>
                <a:gridCol w="1122303">
                  <a:extLst>
                    <a:ext uri="{9D8B030D-6E8A-4147-A177-3AD203B41FA5}">
                      <a16:colId xmlns:a16="http://schemas.microsoft.com/office/drawing/2014/main" val="156959021"/>
                    </a:ext>
                  </a:extLst>
                </a:gridCol>
              </a:tblGrid>
              <a:tr h="370840">
                <a:tc>
                  <a:txBody>
                    <a:bodyPr/>
                    <a:lstStyle/>
                    <a:p>
                      <a:pPr algn="ctr"/>
                      <a:r>
                        <a:rPr lang="en-US" dirty="0"/>
                        <a:t>Phase</a:t>
                      </a:r>
                    </a:p>
                  </a:txBody>
                  <a:tcPr/>
                </a:tc>
                <a:tc>
                  <a:txBody>
                    <a:bodyPr/>
                    <a:lstStyle/>
                    <a:p>
                      <a:r>
                        <a:rPr lang="en-US" dirty="0"/>
                        <a:t>Description</a:t>
                      </a:r>
                    </a:p>
                  </a:txBody>
                  <a:tcPr/>
                </a:tc>
                <a:tc>
                  <a:txBody>
                    <a:bodyPr/>
                    <a:lstStyle/>
                    <a:p>
                      <a:r>
                        <a:rPr lang="en-US" dirty="0"/>
                        <a:t>Conditions for Going Forward</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Idea</a:t>
                      </a:r>
                    </a:p>
                  </a:txBody>
                  <a:tcPr/>
                </a:tc>
                <a:tc>
                  <a:txBody>
                    <a:bodyPr/>
                    <a:lstStyle/>
                    <a:p>
                      <a:r>
                        <a:rPr lang="en-US" dirty="0"/>
                        <a:t>Someone is willing to work it</a:t>
                      </a:r>
                    </a:p>
                  </a:txBody>
                  <a:tcPr/>
                </a:tc>
                <a:tc>
                  <a:txBody>
                    <a:bodyPr/>
                    <a:lstStyle/>
                    <a:p>
                      <a:r>
                        <a:rPr lang="en-US" dirty="0"/>
                        <a:t>Yes – Alan</a:t>
                      </a:r>
                    </a:p>
                  </a:txBody>
                  <a:tcPr/>
                </a:tc>
                <a:tc>
                  <a:txBody>
                    <a:bodyPr/>
                    <a:lstStyle/>
                    <a:p>
                      <a:r>
                        <a:rPr lang="en-US" dirty="0"/>
                        <a:t>Dec 2021</a:t>
                      </a:r>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Definition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Requirements are set.</a:t>
                      </a:r>
                    </a:p>
                  </a:txBody>
                  <a:tcPr/>
                </a:tc>
                <a:tc>
                  <a:txBody>
                    <a:bodyPr/>
                    <a:lstStyle/>
                    <a:p>
                      <a:r>
                        <a:rPr lang="en-US" dirty="0"/>
                        <a:t>Yes – Alan</a:t>
                      </a:r>
                    </a:p>
                  </a:txBody>
                  <a:tcPr/>
                </a:tc>
                <a:tc>
                  <a:txBody>
                    <a:bodyPr/>
                    <a:lstStyle/>
                    <a:p>
                      <a:r>
                        <a:rPr lang="en-US" dirty="0"/>
                        <a:t>Jan 2022</a:t>
                      </a:r>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dirty="0"/>
                        <a:t>Basic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Schematic Laid out Rev 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 Alan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Detailed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PCB Laid Out Rev 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Review 0.2/0.3/0.4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Mapped against requirements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 Alan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completed Jan 31/2022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build.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 first draft assembly instructions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Early experimentation</a:t>
                      </a:r>
                    </a:p>
                  </a:txBody>
                  <a:tcPr/>
                </a:tc>
                <a:tc>
                  <a:txBody>
                    <a:bodyPr/>
                    <a:lstStyle/>
                    <a:p>
                      <a:r>
                        <a:rPr lang="en-US" dirty="0"/>
                        <a:t>Prototypes on 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Feb 2022</a:t>
                      </a:r>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r>
                        <a:rPr lang="en-US" dirty="0"/>
                        <a:t>Commissioning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 1assembly instructions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Parts List.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Early adopter / broaden code base.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83437293"/>
                  </a:ext>
                </a:extLst>
              </a:tr>
              <a:tr h="370840">
                <a:tc>
                  <a:txBody>
                    <a:bodyPr/>
                    <a:lstStyle/>
                    <a:p>
                      <a:pPr algn="ctr"/>
                      <a:r>
                        <a:rPr lang="en-US" dirty="0"/>
                        <a:t>6</a:t>
                      </a:r>
                    </a:p>
                  </a:txBody>
                  <a:tcPr/>
                </a:tc>
                <a:tc>
                  <a:txBody>
                    <a:bodyPr/>
                    <a:lstStyle/>
                    <a:p>
                      <a:r>
                        <a:rPr lang="en-US" dirty="0"/>
                        <a:t>Closeout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Considered ‘done’ and ready for use.</a:t>
                      </a:r>
                    </a:p>
                  </a:txBody>
                  <a:tcPr/>
                </a:tc>
                <a:tc>
                  <a:txBody>
                    <a:bodyPr/>
                    <a:lstStyle/>
                    <a:p>
                      <a:r>
                        <a:rPr lang="en-US" dirty="0"/>
                        <a:t>Here ‘closed’ means ready to publish for early adopters and develop learning material against.</a:t>
                      </a:r>
                    </a:p>
                  </a:txBody>
                  <a:tcPr/>
                </a:tc>
                <a:tc>
                  <a:txBody>
                    <a:bodyPr/>
                    <a:lstStyle/>
                    <a:p>
                      <a:endParaRPr lang="en-US" dirty="0"/>
                    </a:p>
                  </a:txBody>
                  <a:tcPr/>
                </a:tc>
                <a:extLst>
                  <a:ext uri="{0D108BD9-81ED-4DB2-BD59-A6C34878D82A}">
                    <a16:rowId xmlns:a16="http://schemas.microsoft.com/office/drawing/2014/main" val="2176051796"/>
                  </a:ext>
                </a:extLst>
              </a:tr>
            </a:tbl>
          </a:graphicData>
        </a:graphic>
      </p:graphicFrame>
    </p:spTree>
    <p:extLst>
      <p:ext uri="{BB962C8B-B14F-4D97-AF65-F5344CB8AC3E}">
        <p14:creationId xmlns:p14="http://schemas.microsoft.com/office/powerpoint/2010/main" val="14795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rgbClr val="C00000"/>
                </a:solidFill>
                <a:latin typeface="Checkbook" panose="020B0000000000000000" pitchFamily="34" charset="0"/>
              </a:rPr>
              <a:t>issues</a:t>
            </a:r>
            <a:r>
              <a:rPr lang="en-US" dirty="0">
                <a:solidFill>
                  <a:srgbClr val="FF0000"/>
                </a:solidFill>
                <a:latin typeface="Checkbook" panose="020B0000000000000000" pitchFamily="34" charset="0"/>
              </a:rPr>
              <a:t> </a:t>
            </a:r>
            <a:r>
              <a:rPr lang="en-US" dirty="0">
                <a:solidFill>
                  <a:srgbClr val="C00000"/>
                </a:solidFill>
                <a:latin typeface="Checkbook" panose="020B0000000000000000" pitchFamily="34" charset="0"/>
              </a:rPr>
              <a:t>and</a:t>
            </a:r>
            <a:r>
              <a:rPr lang="en-US" dirty="0">
                <a:solidFill>
                  <a:srgbClr val="FF0000"/>
                </a:solidFill>
                <a:latin typeface="Checkbook" panose="020B0000000000000000" pitchFamily="34" charset="0"/>
              </a:rPr>
              <a:t> </a:t>
            </a:r>
            <a:r>
              <a:rPr lang="en-US" dirty="0">
                <a:solidFill>
                  <a:srgbClr val="C00000"/>
                </a:solidFill>
                <a:latin typeface="Checkbook" panose="020B0000000000000000" pitchFamily="34" charset="0"/>
              </a:rPr>
              <a:t>outcomes</a:t>
            </a: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3613891396"/>
              </p:ext>
            </p:extLst>
          </p:nvPr>
        </p:nvGraphicFramePr>
        <p:xfrm>
          <a:off x="809985" y="917220"/>
          <a:ext cx="11068588" cy="5582920"/>
        </p:xfrm>
        <a:graphic>
          <a:graphicData uri="http://schemas.openxmlformats.org/drawingml/2006/table">
            <a:tbl>
              <a:tblPr firstRow="1" bandRow="1">
                <a:tableStyleId>{5C22544A-7EE6-4342-B048-85BDC9FD1C3A}</a:tableStyleId>
              </a:tblPr>
              <a:tblGrid>
                <a:gridCol w="639252">
                  <a:extLst>
                    <a:ext uri="{9D8B030D-6E8A-4147-A177-3AD203B41FA5}">
                      <a16:colId xmlns:a16="http://schemas.microsoft.com/office/drawing/2014/main" val="2598000485"/>
                    </a:ext>
                  </a:extLst>
                </a:gridCol>
                <a:gridCol w="1743518">
                  <a:extLst>
                    <a:ext uri="{9D8B030D-6E8A-4147-A177-3AD203B41FA5}">
                      <a16:colId xmlns:a16="http://schemas.microsoft.com/office/drawing/2014/main" val="3863070693"/>
                    </a:ext>
                  </a:extLst>
                </a:gridCol>
                <a:gridCol w="3909102">
                  <a:extLst>
                    <a:ext uri="{9D8B030D-6E8A-4147-A177-3AD203B41FA5}">
                      <a16:colId xmlns:a16="http://schemas.microsoft.com/office/drawing/2014/main" val="429033357"/>
                    </a:ext>
                  </a:extLst>
                </a:gridCol>
                <a:gridCol w="2600008">
                  <a:extLst>
                    <a:ext uri="{9D8B030D-6E8A-4147-A177-3AD203B41FA5}">
                      <a16:colId xmlns:a16="http://schemas.microsoft.com/office/drawing/2014/main" val="3085965303"/>
                    </a:ext>
                  </a:extLst>
                </a:gridCol>
                <a:gridCol w="1215242">
                  <a:extLst>
                    <a:ext uri="{9D8B030D-6E8A-4147-A177-3AD203B41FA5}">
                      <a16:colId xmlns:a16="http://schemas.microsoft.com/office/drawing/2014/main" val="3983995983"/>
                    </a:ext>
                  </a:extLst>
                </a:gridCol>
                <a:gridCol w="961466">
                  <a:extLst>
                    <a:ext uri="{9D8B030D-6E8A-4147-A177-3AD203B41FA5}">
                      <a16:colId xmlns:a16="http://schemas.microsoft.com/office/drawing/2014/main" val="156959021"/>
                    </a:ext>
                  </a:extLst>
                </a:gridCol>
              </a:tblGrid>
              <a:tr h="370840">
                <a:tc>
                  <a:txBody>
                    <a:bodyPr/>
                    <a:lstStyle/>
                    <a:p>
                      <a:pPr algn="ctr"/>
                      <a:r>
                        <a:rPr lang="en-US" dirty="0"/>
                        <a:t>Item</a:t>
                      </a:r>
                    </a:p>
                  </a:txBody>
                  <a:tcPr/>
                </a:tc>
                <a:tc>
                  <a:txBody>
                    <a:bodyPr/>
                    <a:lstStyle/>
                    <a:p>
                      <a:r>
                        <a:rPr lang="en-US" dirty="0"/>
                        <a:t>Description</a:t>
                      </a:r>
                    </a:p>
                  </a:txBody>
                  <a:tcPr/>
                </a:tc>
                <a:tc>
                  <a:txBody>
                    <a:bodyPr/>
                    <a:lstStyle/>
                    <a:p>
                      <a:r>
                        <a:rPr lang="en-US" dirty="0"/>
                        <a:t>Reasons Why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Reasons Why NOT</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Use 5 VDC Power to Arduino instead of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a 7805 gives more flexible input power options including standard 9 volt battery and 12 VDC. Offloads the NANO regulator.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design used a 7812</a:t>
                      </a:r>
                    </a:p>
                  </a:txBody>
                  <a:tcPr/>
                </a:tc>
                <a:tc>
                  <a:txBody>
                    <a:bodyPr/>
                    <a:lstStyle/>
                    <a:p>
                      <a:r>
                        <a:rPr lang="en-US" dirty="0"/>
                        <a:t>7805</a:t>
                      </a:r>
                    </a:p>
                  </a:txBody>
                  <a:tcPr/>
                </a:tc>
                <a:tc>
                  <a:txBody>
                    <a:bodyPr/>
                    <a:lstStyle/>
                    <a:p>
                      <a:r>
                        <a:rPr lang="en-US" dirty="0"/>
                        <a:t>Jan 2022</a:t>
                      </a:r>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Line Driver 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higher current loads of independent voltages. Protects NANO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Keep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sz="1400" dirty="0"/>
                        <a:t>Choice of Current Limiting R 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R330 and R470 was traditional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LED’s more efficient use R680 or even R1K </a:t>
                      </a:r>
                    </a:p>
                  </a:txBody>
                  <a:tcPr/>
                </a:tc>
                <a:tc>
                  <a:txBody>
                    <a:bodyPr/>
                    <a:lstStyle/>
                    <a:p>
                      <a:r>
                        <a:rPr lang="en-US" dirty="0"/>
                        <a:t>R680</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External I2C pullup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 Simple soldering job and use of DMM lessons. Ohms Law.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Internal pullups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Ohms law and I2C are opposite ends of pool.</a:t>
                      </a:r>
                    </a:p>
                  </a:txBody>
                  <a:tcPr/>
                </a:tc>
                <a:tc>
                  <a:txBody>
                    <a:bodyPr/>
                    <a:lstStyle/>
                    <a:p>
                      <a:r>
                        <a:rPr lang="en-US" dirty="0"/>
                        <a:t>Internal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Include MAX485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Comms/RS485/CMRI connectivity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No (but header available)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r>
                        <a:rPr lang="en-US" dirty="0"/>
                        <a:t>Include MP3 </a:t>
                      </a:r>
                      <a:r>
                        <a:rPr lang="en-US" dirty="0" err="1"/>
                        <a:t>dfPlayer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Sound </a:t>
                      </a:r>
                      <a:r>
                        <a:rPr lang="en-US" dirty="0" err="1"/>
                        <a:t>Fx</a:t>
                      </a:r>
                      <a:r>
                        <a:rPr lang="en-US" dirty="0"/>
                        <a:t> is another area of interest.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No (but header available)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4283437293"/>
                  </a:ext>
                </a:extLst>
              </a:tr>
            </a:tbl>
          </a:graphicData>
        </a:graphic>
      </p:graphicFrame>
    </p:spTree>
    <p:extLst>
      <p:ext uri="{BB962C8B-B14F-4D97-AF65-F5344CB8AC3E}">
        <p14:creationId xmlns:p14="http://schemas.microsoft.com/office/powerpoint/2010/main" val="1141154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665</TotalTime>
  <Words>1313</Words>
  <Application>Microsoft Office PowerPoint</Application>
  <PresentationFormat>Widescreen</PresentationFormat>
  <Paragraphs>183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Checkbook</vt:lpstr>
      <vt:lpstr>Tw Cen MT</vt:lpstr>
      <vt:lpstr>Circuit</vt:lpstr>
      <vt:lpstr>Practical Arduino</vt:lpstr>
      <vt:lpstr>Potential Course Outline (assumes no Prior electronics or Arduino knowledge)</vt:lpstr>
      <vt:lpstr>MergDuino Overview</vt:lpstr>
      <vt:lpstr>MERGduino : PCB</vt:lpstr>
      <vt:lpstr>MERGduino: Power Supply</vt:lpstr>
      <vt:lpstr>MERGduino: I/O</vt:lpstr>
      <vt:lpstr>MERGduino: CPU</vt:lpstr>
      <vt:lpstr>MERGduino: Status</vt:lpstr>
      <vt:lpstr>MERGduino: issues and outcomes</vt:lpstr>
      <vt:lpstr>MERGduino: Feb 2 / 2022 Update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Arduino</dc:title>
  <dc:creator>Alan Lomax</dc:creator>
  <cp:lastModifiedBy>Alan Lomax</cp:lastModifiedBy>
  <cp:revision>25</cp:revision>
  <dcterms:created xsi:type="dcterms:W3CDTF">2021-12-15T13:18:50Z</dcterms:created>
  <dcterms:modified xsi:type="dcterms:W3CDTF">2022-02-03T15:28:22Z</dcterms:modified>
</cp:coreProperties>
</file>