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27" r:id="rId4"/>
    <p:sldId id="328" r:id="rId5"/>
    <p:sldId id="331" r:id="rId6"/>
    <p:sldId id="329" r:id="rId7"/>
    <p:sldId id="330" r:id="rId8"/>
    <p:sldId id="332" r:id="rId9"/>
    <p:sldId id="333" r:id="rId10"/>
    <p:sldId id="326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EBE"/>
    <a:srgbClr val="3333FF"/>
    <a:srgbClr val="00AACC"/>
    <a:srgbClr val="0066FF"/>
    <a:srgbClr val="990099"/>
    <a:srgbClr val="CC0099"/>
    <a:srgbClr val="FDFD9D"/>
    <a:srgbClr val="5EEC3C"/>
    <a:srgbClr val="E50D79"/>
    <a:srgbClr val="E21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87135" autoAdjust="0"/>
  </p:normalViewPr>
  <p:slideViewPr>
    <p:cSldViewPr>
      <p:cViewPr varScale="1">
        <p:scale>
          <a:sx n="127" d="100"/>
          <a:sy n="127" d="100"/>
        </p:scale>
        <p:origin x="342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 presentation for the Arduino SIG.</a:t>
            </a:r>
          </a:p>
          <a:p>
            <a:r>
              <a:rPr lang="en-US" dirty="0"/>
              <a:t>Prepared Jan / Feb 2023</a:t>
            </a:r>
          </a:p>
          <a:p>
            <a:r>
              <a:rPr lang="en-US" dirty="0"/>
              <a:t>Presented: (TBD)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99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77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Introductions – a little bit about Alan!</a:t>
            </a:r>
          </a:p>
          <a:p>
            <a:pPr marL="0" indent="0">
              <a:buNone/>
            </a:pPr>
            <a:r>
              <a:rPr lang="en-US" dirty="0"/>
              <a:t>Retired Electrical Engineer who worked in Petrochemicals – at first supporting maintenance and then doing Automation upgrade Projects</a:t>
            </a:r>
          </a:p>
          <a:p>
            <a:pPr marL="0" indent="0">
              <a:buNone/>
            </a:pPr>
            <a:r>
              <a:rPr lang="en-US" dirty="0"/>
              <a:t>Technically – Networking plus Hardware and Software Integration. Focus was always control systems, safety shutdown systems and fault tolerant design.</a:t>
            </a:r>
          </a:p>
          <a:p>
            <a:pPr marL="0" indent="0">
              <a:buNone/>
            </a:pPr>
            <a:r>
              <a:rPr lang="en-US" dirty="0"/>
              <a:t>Abnormal Situation Management – Ergonomic Factors</a:t>
            </a:r>
          </a:p>
          <a:p>
            <a:pPr marL="0" indent="0">
              <a:buNone/>
            </a:pPr>
            <a:r>
              <a:rPr lang="en-US" dirty="0"/>
              <a:t>For the last few years I am back into model railways beginning with a rip and replace control system project!</a:t>
            </a:r>
          </a:p>
          <a:p>
            <a:pPr marL="0" indent="0">
              <a:buNone/>
            </a:pPr>
            <a:r>
              <a:rPr lang="en-US" dirty="0"/>
              <a:t>Have been in MERG for less than two years, member of the Arduino SIG steering committee.</a:t>
            </a:r>
          </a:p>
          <a:p>
            <a:pPr marL="0" indent="0">
              <a:buNone/>
            </a:pPr>
            <a:r>
              <a:rPr lang="en-US" dirty="0"/>
              <a:t>And.. I am not a professional programmer!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95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 this first part … develop the general concepts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we met the challenges will be covered in our own individual presentations.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0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55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16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91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22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55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3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376237"/>
            <a:ext cx="6260905" cy="173739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182570"/>
            <a:ext cx="6260905" cy="654741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102393"/>
            <a:ext cx="8246070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1"/>
            <a:ext cx="8246070" cy="341715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237"/>
            <a:ext cx="7016194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97405"/>
            <a:ext cx="7016194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71" y="102393"/>
            <a:ext cx="8076896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528" y="817551"/>
            <a:ext cx="6260905" cy="1296084"/>
          </a:xfrm>
        </p:spPr>
        <p:txBody>
          <a:bodyPr>
            <a:noAutofit/>
          </a:bodyPr>
          <a:lstStyle/>
          <a:p>
            <a:r>
              <a:rPr lang="en-US" sz="2800" dirty="0"/>
              <a:t>Turntable</a:t>
            </a:r>
            <a:br>
              <a:rPr lang="en-US" sz="2800" dirty="0"/>
            </a:br>
            <a:r>
              <a:rPr lang="en-US" sz="2800" dirty="0"/>
              <a:t>MERG Arduino SIG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FE3DC35-3C64-4660-A8CC-530FC89DB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200" y="2381708"/>
            <a:ext cx="2514599" cy="380084"/>
          </a:xfrm>
          <a:solidFill>
            <a:schemeClr val="accent6">
              <a:lumMod val="75000"/>
            </a:schemeClr>
          </a:solidFill>
        </p:spPr>
        <p:txBody>
          <a:bodyPr anchor="ctr" anchorCtr="0">
            <a:normAutofit fontScale="77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Part 1: Introduction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D59EB138-533B-419C-90C5-50F424F49BB0}"/>
              </a:ext>
            </a:extLst>
          </p:cNvPr>
          <p:cNvSpPr txBox="1">
            <a:spLocks/>
          </p:cNvSpPr>
          <p:nvPr/>
        </p:nvSpPr>
        <p:spPr>
          <a:xfrm>
            <a:off x="203200" y="3754449"/>
            <a:ext cx="314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Meino</a:t>
            </a:r>
            <a:r>
              <a:rPr lang="en-US" dirty="0"/>
              <a:t> de Graaf </a:t>
            </a:r>
            <a:r>
              <a:rPr lang="en-US" sz="1400" dirty="0" err="1"/>
              <a:t>Mxxxx</a:t>
            </a:r>
            <a:endParaRPr lang="en-US" sz="1400" dirty="0"/>
          </a:p>
          <a:p>
            <a:r>
              <a:rPr lang="en-US" dirty="0"/>
              <a:t>Alan Lomax  </a:t>
            </a:r>
            <a:r>
              <a:rPr lang="en-US" sz="1400" dirty="0"/>
              <a:t>M8640</a:t>
            </a:r>
          </a:p>
        </p:txBody>
      </p:sp>
      <p:pic>
        <p:nvPicPr>
          <p:cNvPr id="6" name="Picture 2" descr="MERG Logo">
            <a:extLst>
              <a:ext uri="{FF2B5EF4-FFF2-40B4-BE49-F238E27FC236}">
                <a16:creationId xmlns:a16="http://schemas.microsoft.com/office/drawing/2014/main" id="{6652F61E-6C19-4335-BD79-B5C751A7C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3200" y="55084"/>
            <a:ext cx="1940824" cy="76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DEE34C-FA43-48F9-99DE-C77795D449F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E6CE25-34FB-4714-9DAA-1CEAE4715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56" y="2416323"/>
            <a:ext cx="8345486" cy="1021556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Questions?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D5B6B643-3540-412D-93BD-BBF067F58B1B}"/>
              </a:ext>
            </a:extLst>
          </p:cNvPr>
          <p:cNvSpPr/>
          <p:nvPr/>
        </p:nvSpPr>
        <p:spPr>
          <a:xfrm>
            <a:off x="7467600" y="4552950"/>
            <a:ext cx="1103376" cy="228600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hlinkClick r:id="rId3" action="ppaction://hlinksldjump"/>
              </a:rPr>
              <a:t>Back to Agenda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C4B50-1CAA-80A1-D4EE-BB07DE543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10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350110"/>
            <a:ext cx="8428335" cy="35838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Meino</a:t>
            </a:r>
            <a:r>
              <a:rPr lang="en-US" dirty="0"/>
              <a:t> de Graaf</a:t>
            </a:r>
          </a:p>
          <a:p>
            <a:pPr marL="0" indent="0">
              <a:buNone/>
            </a:pPr>
            <a:r>
              <a:rPr lang="en-US" dirty="0"/>
              <a:t>calls Amersfoort, Holland his home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Alan Lomax  </a:t>
            </a:r>
          </a:p>
          <a:p>
            <a:pPr marL="0" indent="0">
              <a:buNone/>
            </a:pPr>
            <a:r>
              <a:rPr lang="en-US" dirty="0"/>
              <a:t>calls Ontario, Canada his home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CA567-7F2C-4256-9D8B-A87EC4D25AA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  <p:pic>
        <p:nvPicPr>
          <p:cNvPr id="1026" name="Picture 2" descr="maple-leaf noun - Definition, pictures, pronunciation and usage notes |  Oxford Advanced Learner&amp;#39;s Dictionary at OxfordLearnersDictionaries.com">
            <a:extLst>
              <a:ext uri="{FF2B5EF4-FFF2-40B4-BE49-F238E27FC236}">
                <a16:creationId xmlns:a16="http://schemas.microsoft.com/office/drawing/2014/main" id="{043757DC-6F07-4CA2-B7D6-7BA6DE0E4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9017" y="2811644"/>
            <a:ext cx="2438400" cy="195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B2DF2F-B340-CBB3-4AE0-E1279FAF21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748" y="1328049"/>
            <a:ext cx="2209701" cy="131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350111"/>
            <a:ext cx="8428335" cy="341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Three sections to the presentation:</a:t>
            </a:r>
          </a:p>
          <a:p>
            <a:pPr marL="514350" indent="-514350">
              <a:buAutoNum type="arabicParenR"/>
            </a:pPr>
            <a:r>
              <a:rPr lang="en-US" dirty="0"/>
              <a:t>A General Introduction and Problem Statement</a:t>
            </a:r>
          </a:p>
          <a:p>
            <a:pPr marL="514350" indent="-514350">
              <a:buAutoNum type="arabicParenR"/>
            </a:pPr>
            <a:r>
              <a:rPr lang="en-US" dirty="0" err="1"/>
              <a:t>Meino’s</a:t>
            </a:r>
            <a:r>
              <a:rPr lang="en-US" dirty="0"/>
              <a:t> solution</a:t>
            </a:r>
          </a:p>
          <a:p>
            <a:pPr marL="514350" indent="-514350">
              <a:buAutoNum type="arabicParenR"/>
            </a:pPr>
            <a:r>
              <a:rPr lang="en-US" dirty="0"/>
              <a:t>Alan’s solution 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CA567-7F2C-4256-9D8B-A87EC4D25AA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5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47475"/>
            <a:ext cx="5266036" cy="1910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Controlling a turntable can be simple</a:t>
            </a:r>
          </a:p>
          <a:p>
            <a:pPr marL="339725" lvl="1" indent="-227013"/>
            <a:r>
              <a:rPr lang="en-US" sz="2000" dirty="0"/>
              <a:t>It can also be not so simple</a:t>
            </a:r>
          </a:p>
          <a:p>
            <a:pPr marL="339725" lvl="1" indent="-227013"/>
            <a:r>
              <a:rPr lang="en-US" sz="2000" dirty="0"/>
              <a:t>You don’t need an Arduino</a:t>
            </a:r>
          </a:p>
          <a:p>
            <a:pPr marL="339725" lvl="1" indent="-227013"/>
            <a:r>
              <a:rPr lang="en-US" sz="2000" dirty="0"/>
              <a:t>And yes it can be done with Meccano and a hand crank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CA567-7F2C-4256-9D8B-A87EC4D25AA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49E67C-EF47-0BB5-A6C6-FC18702F7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276349"/>
            <a:ext cx="2970757" cy="22289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DD2D9D-E7B5-7439-DAD1-2C55F1C618B1}"/>
              </a:ext>
            </a:extLst>
          </p:cNvPr>
          <p:cNvSpPr txBox="1"/>
          <p:nvPr/>
        </p:nvSpPr>
        <p:spPr>
          <a:xfrm>
            <a:off x="459670" y="3938078"/>
            <a:ext cx="81135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Regardless of How there are some generic things that will need to happen ….</a:t>
            </a:r>
          </a:p>
        </p:txBody>
      </p:sp>
    </p:spTree>
    <p:extLst>
      <p:ext uri="{BB962C8B-B14F-4D97-AF65-F5344CB8AC3E}">
        <p14:creationId xmlns:p14="http://schemas.microsoft.com/office/powerpoint/2010/main" val="334502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186808"/>
            <a:ext cx="8610599" cy="34171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On a Turntable the part that moves is called the bridge, (the stationary part is the well).</a:t>
            </a:r>
          </a:p>
          <a:p>
            <a:pPr marL="0" indent="0">
              <a:buNone/>
            </a:pPr>
            <a:r>
              <a:rPr lang="en-US" dirty="0"/>
              <a:t>Of course we need to know the required stop location(s) for the bridge. Normally a track is located there. This is the target position</a:t>
            </a:r>
          </a:p>
          <a:p>
            <a:pPr marL="0" indent="0">
              <a:buNone/>
            </a:pPr>
            <a:r>
              <a:rPr lang="en-US" dirty="0"/>
              <a:t>As the bridge rotates we need to know are we at a stop position? This is awareness of the current bridge position.</a:t>
            </a:r>
          </a:p>
          <a:p>
            <a:pPr marL="0" indent="0">
              <a:buNone/>
            </a:pPr>
            <a:r>
              <a:rPr lang="en-US" dirty="0"/>
              <a:t>Something (or someone) needs to coordinate the motion to close the gap causing the bridge to stop in the right place. The Logic!</a:t>
            </a:r>
          </a:p>
          <a:p>
            <a:pPr marL="0" indent="0">
              <a:buNone/>
            </a:pPr>
            <a:r>
              <a:rPr lang="en-US" dirty="0"/>
              <a:t>None of this says ‘Arduino’ … it could still be fingers and eyeballs.</a:t>
            </a:r>
          </a:p>
          <a:p>
            <a:pPr marL="0" indent="0">
              <a:buNone/>
            </a:pPr>
            <a:r>
              <a:rPr lang="en-US" dirty="0"/>
              <a:t>BUT If we assume Arduino then the following block diagram will apply.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CA567-7F2C-4256-9D8B-A87EC4D25AA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7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870ED598-7814-0C72-3147-5E25BE57A73F}"/>
              </a:ext>
            </a:extLst>
          </p:cNvPr>
          <p:cNvGrpSpPr/>
          <p:nvPr/>
        </p:nvGrpSpPr>
        <p:grpSpPr>
          <a:xfrm>
            <a:off x="3276600" y="2902955"/>
            <a:ext cx="3642920" cy="493149"/>
            <a:chOff x="3276600" y="2902955"/>
            <a:chExt cx="3642920" cy="493149"/>
          </a:xfrm>
        </p:grpSpPr>
        <p:sp>
          <p:nvSpPr>
            <p:cNvPr id="15" name="Plaque 14">
              <a:extLst>
                <a:ext uri="{FF2B5EF4-FFF2-40B4-BE49-F238E27FC236}">
                  <a16:creationId xmlns:a16="http://schemas.microsoft.com/office/drawing/2014/main" id="{8EFB2380-C563-7689-ED77-5F983C566D1D}"/>
                </a:ext>
              </a:extLst>
            </p:cNvPr>
            <p:cNvSpPr/>
            <p:nvPr/>
          </p:nvSpPr>
          <p:spPr>
            <a:xfrm>
              <a:off x="3313755" y="2968028"/>
              <a:ext cx="3573365" cy="188753"/>
            </a:xfrm>
            <a:prstGeom prst="plaqu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" name="Cylinder 17">
              <a:extLst>
                <a:ext uri="{FF2B5EF4-FFF2-40B4-BE49-F238E27FC236}">
                  <a16:creationId xmlns:a16="http://schemas.microsoft.com/office/drawing/2014/main" id="{7AF48A10-99B4-0B9F-B0CC-32F8D5C0CC1F}"/>
                </a:ext>
              </a:extLst>
            </p:cNvPr>
            <p:cNvSpPr/>
            <p:nvPr/>
          </p:nvSpPr>
          <p:spPr>
            <a:xfrm>
              <a:off x="3276600" y="2902955"/>
              <a:ext cx="3642920" cy="493149"/>
            </a:xfrm>
            <a:prstGeom prst="can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350" dirty="0">
                  <a:solidFill>
                    <a:prstClr val="white"/>
                  </a:solidFill>
                  <a:latin typeface="Calibri" panose="020F0502020204030204"/>
                </a:rPr>
                <a:t>Turntable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Turntable – </a:t>
            </a:r>
            <a:r>
              <a:rPr lang="en-US" dirty="0">
                <a:solidFill>
                  <a:srgbClr val="FFFF00"/>
                </a:solidFill>
              </a:rPr>
              <a:t>Block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CA567-7F2C-4256-9D8B-A87EC4D25AA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A20977-78E1-D9E1-75FF-05CE0AF384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4961" y="2407652"/>
            <a:ext cx="2689919" cy="54597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AF57F8F-F9B4-3C76-8306-6E38B74B98CD}"/>
              </a:ext>
            </a:extLst>
          </p:cNvPr>
          <p:cNvSpPr/>
          <p:nvPr/>
        </p:nvSpPr>
        <p:spPr>
          <a:xfrm>
            <a:off x="4642032" y="3397634"/>
            <a:ext cx="748718" cy="692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900" dirty="0">
                <a:solidFill>
                  <a:prstClr val="white"/>
                </a:solidFill>
                <a:latin typeface="Calibri" panose="020F0502020204030204"/>
              </a:rPr>
              <a:t>Motor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F46F831-9F4A-7B81-1978-90DC52DE5128}"/>
              </a:ext>
            </a:extLst>
          </p:cNvPr>
          <p:cNvSpPr/>
          <p:nvPr/>
        </p:nvSpPr>
        <p:spPr>
          <a:xfrm>
            <a:off x="2410397" y="3027204"/>
            <a:ext cx="833400" cy="401870"/>
          </a:xfrm>
          <a:prstGeom prst="hex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 err="1">
                <a:solidFill>
                  <a:srgbClr val="FFFF00"/>
                </a:solidFill>
                <a:latin typeface="Calibri" panose="020F0502020204030204"/>
              </a:rPr>
              <a:t>PositionSENSOR</a:t>
            </a:r>
            <a:endParaRPr lang="en-US" sz="1000" dirty="0">
              <a:solidFill>
                <a:srgbClr val="FFFF00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F30375-7D19-F90C-58A3-22AA5C895AD3}"/>
              </a:ext>
            </a:extLst>
          </p:cNvPr>
          <p:cNvSpPr/>
          <p:nvPr/>
        </p:nvSpPr>
        <p:spPr>
          <a:xfrm>
            <a:off x="533400" y="3060175"/>
            <a:ext cx="1844194" cy="3359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Arduino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D0C95A6-D05E-59D8-8774-893EE5C8718A}"/>
              </a:ext>
            </a:extLst>
          </p:cNvPr>
          <p:cNvGrpSpPr/>
          <p:nvPr/>
        </p:nvGrpSpPr>
        <p:grpSpPr>
          <a:xfrm>
            <a:off x="676200" y="1395918"/>
            <a:ext cx="1558593" cy="1658915"/>
            <a:chOff x="676200" y="1395918"/>
            <a:chExt cx="1558593" cy="1658915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EF1B371-BE36-B81F-D2AB-161B68F1DD22}"/>
                </a:ext>
              </a:extLst>
            </p:cNvPr>
            <p:cNvGrpSpPr/>
            <p:nvPr/>
          </p:nvGrpSpPr>
          <p:grpSpPr>
            <a:xfrm>
              <a:off x="676200" y="1395918"/>
              <a:ext cx="1558593" cy="1182784"/>
              <a:chOff x="676200" y="1497855"/>
              <a:chExt cx="1558593" cy="1182784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A9FCA151-222C-6345-65A6-EF65B614725C}"/>
                  </a:ext>
                </a:extLst>
              </p:cNvPr>
              <p:cNvSpPr/>
              <p:nvPr/>
            </p:nvSpPr>
            <p:spPr>
              <a:xfrm>
                <a:off x="676200" y="1576219"/>
                <a:ext cx="1490030" cy="110442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549E184-EA35-EE5E-9032-E7902BC0060D}"/>
                  </a:ext>
                </a:extLst>
              </p:cNvPr>
              <p:cNvSpPr/>
              <p:nvPr/>
            </p:nvSpPr>
            <p:spPr>
              <a:xfrm>
                <a:off x="855460" y="1899355"/>
                <a:ext cx="866316" cy="685747"/>
              </a:xfrm>
              <a:prstGeom prst="rect">
                <a:avLst/>
              </a:prstGeom>
              <a:solidFill>
                <a:srgbClr val="F0464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9" name="Flowchart: Or 28">
                <a:extLst>
                  <a:ext uri="{FF2B5EF4-FFF2-40B4-BE49-F238E27FC236}">
                    <a16:creationId xmlns:a16="http://schemas.microsoft.com/office/drawing/2014/main" id="{8E98ED24-B4D9-F959-0FB0-3F67B45D0A38}"/>
                  </a:ext>
                </a:extLst>
              </p:cNvPr>
              <p:cNvSpPr/>
              <p:nvPr/>
            </p:nvSpPr>
            <p:spPr>
              <a:xfrm>
                <a:off x="1121739" y="2157277"/>
                <a:ext cx="333758" cy="343083"/>
              </a:xfrm>
              <a:prstGeom prst="flowChartOr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94CB13-989B-2F3C-77FE-AE6AB80687D4}"/>
                  </a:ext>
                </a:extLst>
              </p:cNvPr>
              <p:cNvSpPr txBox="1"/>
              <p:nvPr/>
            </p:nvSpPr>
            <p:spPr>
              <a:xfrm>
                <a:off x="952869" y="1898379"/>
                <a:ext cx="866316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Buttons</a:t>
                </a: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6E72A20-A7F7-A112-0539-C2BF6326AF5C}"/>
                  </a:ext>
                </a:extLst>
              </p:cNvPr>
              <p:cNvGrpSpPr/>
              <p:nvPr/>
            </p:nvGrpSpPr>
            <p:grpSpPr>
              <a:xfrm>
                <a:off x="1753287" y="1916484"/>
                <a:ext cx="420697" cy="353503"/>
                <a:chOff x="722303" y="4047047"/>
                <a:chExt cx="420697" cy="353503"/>
              </a:xfrm>
            </p:grpSpPr>
            <p:sp>
              <p:nvSpPr>
                <p:cNvPr id="52" name="Star: 7 Points 51">
                  <a:extLst>
                    <a:ext uri="{FF2B5EF4-FFF2-40B4-BE49-F238E27FC236}">
                      <a16:creationId xmlns:a16="http://schemas.microsoft.com/office/drawing/2014/main" id="{AB5AF3A0-5BC8-5D41-2A53-A90098075F82}"/>
                    </a:ext>
                  </a:extLst>
                </p:cNvPr>
                <p:cNvSpPr/>
                <p:nvPr/>
              </p:nvSpPr>
              <p:spPr>
                <a:xfrm>
                  <a:off x="840428" y="4047047"/>
                  <a:ext cx="184447" cy="192393"/>
                </a:xfrm>
                <a:prstGeom prst="star7">
                  <a:avLst>
                    <a:gd name="adj" fmla="val 34601"/>
                    <a:gd name="hf" fmla="val 102572"/>
                    <a:gd name="vf" fmla="val 105210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en-US" sz="135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4867530-D336-864F-EF26-DF6F749C2CC0}"/>
                    </a:ext>
                  </a:extLst>
                </p:cNvPr>
                <p:cNvSpPr txBox="1"/>
                <p:nvPr/>
              </p:nvSpPr>
              <p:spPr>
                <a:xfrm>
                  <a:off x="722303" y="4214836"/>
                  <a:ext cx="420697" cy="185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685800"/>
                  <a:r>
                    <a:rPr lang="en-US" sz="750" dirty="0">
                      <a:solidFill>
                        <a:prstClr val="black"/>
                      </a:solidFill>
                      <a:latin typeface="Calibri" panose="020F0502020204030204"/>
                    </a:rPr>
                    <a:t>Lights</a:t>
                  </a:r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9C8D356-B892-911E-0FE4-1413CF934906}"/>
                  </a:ext>
                </a:extLst>
              </p:cNvPr>
              <p:cNvSpPr txBox="1"/>
              <p:nvPr/>
            </p:nvSpPr>
            <p:spPr>
              <a:xfrm>
                <a:off x="676200" y="1497855"/>
                <a:ext cx="1558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User Interface</a:t>
                </a:r>
              </a:p>
            </p:txBody>
          </p:sp>
        </p:grpSp>
        <p:sp>
          <p:nvSpPr>
            <p:cNvPr id="79" name="Arrow: Up-Down 78">
              <a:extLst>
                <a:ext uri="{FF2B5EF4-FFF2-40B4-BE49-F238E27FC236}">
                  <a16:creationId xmlns:a16="http://schemas.microsoft.com/office/drawing/2014/main" id="{F30AEF4C-D60F-447F-37F0-CCAF4939558D}"/>
                </a:ext>
              </a:extLst>
            </p:cNvPr>
            <p:cNvSpPr/>
            <p:nvPr/>
          </p:nvSpPr>
          <p:spPr>
            <a:xfrm>
              <a:off x="1314128" y="2586062"/>
              <a:ext cx="214173" cy="468771"/>
            </a:xfrm>
            <a:prstGeom prst="up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EEEA42E-D3A6-6D36-377F-EC1A7122AE80}"/>
              </a:ext>
            </a:extLst>
          </p:cNvPr>
          <p:cNvGrpSpPr/>
          <p:nvPr/>
        </p:nvGrpSpPr>
        <p:grpSpPr>
          <a:xfrm>
            <a:off x="533400" y="3404856"/>
            <a:ext cx="4190999" cy="815643"/>
            <a:chOff x="533400" y="3404856"/>
            <a:chExt cx="4190999" cy="81564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F591C1F-289B-B865-12FA-115062D2112A}"/>
                </a:ext>
              </a:extLst>
            </p:cNvPr>
            <p:cNvSpPr/>
            <p:nvPr/>
          </p:nvSpPr>
          <p:spPr>
            <a:xfrm>
              <a:off x="533400" y="3884570"/>
              <a:ext cx="1820650" cy="33592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350" dirty="0">
                  <a:solidFill>
                    <a:prstClr val="white"/>
                  </a:solidFill>
                  <a:latin typeface="Calibri" panose="020F0502020204030204"/>
                </a:rPr>
                <a:t>Motor Power</a:t>
              </a:r>
            </a:p>
          </p:txBody>
        </p:sp>
        <p:sp>
          <p:nvSpPr>
            <p:cNvPr id="81" name="Arrow: Up-Down 80">
              <a:extLst>
                <a:ext uri="{FF2B5EF4-FFF2-40B4-BE49-F238E27FC236}">
                  <a16:creationId xmlns:a16="http://schemas.microsoft.com/office/drawing/2014/main" id="{89C723ED-3D4C-A1AF-87D6-1128256B10CE}"/>
                </a:ext>
              </a:extLst>
            </p:cNvPr>
            <p:cNvSpPr/>
            <p:nvPr/>
          </p:nvSpPr>
          <p:spPr>
            <a:xfrm>
              <a:off x="1314128" y="3404856"/>
              <a:ext cx="214173" cy="468771"/>
            </a:xfrm>
            <a:prstGeom prst="up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Arrow: Up-Down 81">
              <a:extLst>
                <a:ext uri="{FF2B5EF4-FFF2-40B4-BE49-F238E27FC236}">
                  <a16:creationId xmlns:a16="http://schemas.microsoft.com/office/drawing/2014/main" id="{4669BE03-E9F5-E1A3-0F5A-42E34F617092}"/>
                </a:ext>
              </a:extLst>
            </p:cNvPr>
            <p:cNvSpPr/>
            <p:nvPr/>
          </p:nvSpPr>
          <p:spPr>
            <a:xfrm rot="5400000">
              <a:off x="3436687" y="2811031"/>
              <a:ext cx="214173" cy="2361251"/>
            </a:xfrm>
            <a:prstGeom prst="up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133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Turntable – </a:t>
            </a:r>
            <a:r>
              <a:rPr lang="en-US" dirty="0">
                <a:solidFill>
                  <a:srgbClr val="FFFF00"/>
                </a:solidFill>
              </a:rPr>
              <a:t>Expected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350111"/>
            <a:ext cx="8428335" cy="34171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As with many projects there are some initial questions to be answered and some issues that are easily anticipated.</a:t>
            </a:r>
          </a:p>
          <a:p>
            <a:r>
              <a:rPr lang="en-US" dirty="0"/>
              <a:t>What kind of turntable motor and how to drive it?</a:t>
            </a:r>
          </a:p>
          <a:p>
            <a:r>
              <a:rPr lang="en-US" dirty="0"/>
              <a:t>How to measure the bridge position?</a:t>
            </a:r>
          </a:p>
          <a:p>
            <a:r>
              <a:rPr lang="en-US" dirty="0"/>
              <a:t>Can we do it accurately enough?</a:t>
            </a:r>
          </a:p>
          <a:p>
            <a:r>
              <a:rPr lang="en-US" dirty="0"/>
              <a:t>What are the HMI requirements? </a:t>
            </a:r>
          </a:p>
          <a:p>
            <a:r>
              <a:rPr lang="en-US" dirty="0"/>
              <a:t>Will it all work?</a:t>
            </a:r>
          </a:p>
          <a:p>
            <a:r>
              <a:rPr lang="en-US" dirty="0"/>
              <a:t>Will an Arduino even be capable enough?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CA567-7F2C-4256-9D8B-A87EC4D25AA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4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Turntable – </a:t>
            </a:r>
            <a:r>
              <a:rPr lang="en-US" dirty="0">
                <a:solidFill>
                  <a:srgbClr val="FFFF00"/>
                </a:solidFill>
              </a:rPr>
              <a:t>Physical 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350111"/>
            <a:ext cx="8428335" cy="341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it happens </a:t>
            </a:r>
            <a:r>
              <a:rPr lang="en-US" dirty="0" err="1"/>
              <a:t>Meino</a:t>
            </a:r>
            <a:r>
              <a:rPr lang="en-US" dirty="0"/>
              <a:t> and Alan both used the same physical kit – PECO LK-55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CA567-7F2C-4256-9D8B-A87EC4D25AA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83FF41-D6AE-BCB5-B5F6-657E5B4CB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476500"/>
            <a:ext cx="3276600" cy="24574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BD56D6E-151E-4A92-7ED7-00EEFB39C9D7}"/>
              </a:ext>
            </a:extLst>
          </p:cNvPr>
          <p:cNvGrpSpPr/>
          <p:nvPr/>
        </p:nvGrpSpPr>
        <p:grpSpPr>
          <a:xfrm>
            <a:off x="3519630" y="2465785"/>
            <a:ext cx="4356679" cy="2438400"/>
            <a:chOff x="3519630" y="2465785"/>
            <a:chExt cx="4356679" cy="24384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C73884E-72D2-C0AF-52E7-C6C6C4DC1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25109" y="2465785"/>
              <a:ext cx="3251200" cy="2438400"/>
            </a:xfrm>
            <a:prstGeom prst="rect">
              <a:avLst/>
            </a:prstGeom>
          </p:spPr>
        </p:pic>
        <p:sp>
          <p:nvSpPr>
            <p:cNvPr id="9" name="Arrow: Curved Down 8">
              <a:extLst>
                <a:ext uri="{FF2B5EF4-FFF2-40B4-BE49-F238E27FC236}">
                  <a16:creationId xmlns:a16="http://schemas.microsoft.com/office/drawing/2014/main" id="{E67A0294-E1A7-FCF3-6335-D77F1E25A211}"/>
                </a:ext>
              </a:extLst>
            </p:cNvPr>
            <p:cNvSpPr/>
            <p:nvPr/>
          </p:nvSpPr>
          <p:spPr>
            <a:xfrm>
              <a:off x="3519630" y="2800350"/>
              <a:ext cx="1548249" cy="838200"/>
            </a:xfrm>
            <a:prstGeom prst="curved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33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Turntable – </a:t>
            </a:r>
            <a:r>
              <a:rPr lang="en-US" dirty="0">
                <a:solidFill>
                  <a:srgbClr val="FFFF00"/>
                </a:solidFill>
              </a:rPr>
              <a:t>Physical 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350111"/>
            <a:ext cx="8428335" cy="34171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Beyond this we went about it independently. </a:t>
            </a:r>
          </a:p>
          <a:p>
            <a:pPr marL="0" indent="0">
              <a:buNone/>
            </a:pPr>
            <a:r>
              <a:rPr lang="en-US" dirty="0"/>
              <a:t>In fact we only became aware of each others turntable project at a December Arduino SIG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… we will now show our solutions in a bit more detail.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CA567-7F2C-4256-9D8B-A87EC4D25AA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5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1924-software-development-template-16x9.pptx" id="{D29C7D62-FF9B-42DB-B3F3-E43E95488BC2}" vid="{0ED04EA4-AC88-4EA6-80F4-BC371EFF9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161924-software-development-template-16x9</Template>
  <TotalTime>2437</TotalTime>
  <Words>531</Words>
  <Application>Microsoft Office PowerPoint</Application>
  <PresentationFormat>On-screen Show (16:9)</PresentationFormat>
  <Paragraphs>81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Turntable MERG Arduino SIG</vt:lpstr>
      <vt:lpstr>About Us</vt:lpstr>
      <vt:lpstr>Agenda</vt:lpstr>
      <vt:lpstr>Details</vt:lpstr>
      <vt:lpstr>Details</vt:lpstr>
      <vt:lpstr>Turntable – Block Diagram</vt:lpstr>
      <vt:lpstr>Turntable – Expected Issues</vt:lpstr>
      <vt:lpstr>Turntable – Physical Basis</vt:lpstr>
      <vt:lpstr>Turntable – Physical Basis</vt:lpstr>
      <vt:lpstr>Questions?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Class Usage and Programming</dc:title>
  <dc:creator>Alan Lomax</dc:creator>
  <cp:lastModifiedBy>Alan Lomax</cp:lastModifiedBy>
  <cp:revision>88</cp:revision>
  <dcterms:created xsi:type="dcterms:W3CDTF">2021-08-19T02:00:20Z</dcterms:created>
  <dcterms:modified xsi:type="dcterms:W3CDTF">2022-12-17T01:50:19Z</dcterms:modified>
</cp:coreProperties>
</file>