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67" r:id="rId6"/>
    <p:sldId id="259" r:id="rId7"/>
    <p:sldId id="260" r:id="rId8"/>
    <p:sldId id="261" r:id="rId9"/>
    <p:sldId id="262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43A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8230-FD3F-4C09-A6DA-0AA5CEA78CF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F4E2-C254-42A1-8DAD-9A6E3EAE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AF4E2-C254-42A1-8DAD-9A6E3EAE5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9851-058E-F137-87E1-60696B5B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8A63-9173-DC68-2C8F-370B95A92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7C39-D263-87B0-935C-9E3BBC5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808D-5D44-8EB8-AA9A-0CF9EC14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CC38-0C71-709D-B36A-5FCB6726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60F7-2184-F4AF-8769-8AC97B2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E5DE5-3062-A781-18D1-5055D3C0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8C3F-931E-0A00-B5F0-AA7EF12B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99DE-7D84-2B0A-4413-6CCCE86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C642-5C37-0D2E-40A7-FE47B338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BEA68-4BC6-CAB5-FB43-92B7F189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5CBE0-11F3-FD9F-E9CF-936E3BFCC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03CC-6FFB-631D-CC5A-DE8303C8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F3C0-A191-BB05-A64B-F0237B5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57EE-C6D9-544D-921E-8C894B72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35B5-BD53-7814-C928-EC32F40D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3AD3-7242-D7FA-D9CD-C1D8E00B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E159-DE8D-102B-73B6-DD6DBDB6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D191-2D80-7A5E-46EB-74B72179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9B7F-13C8-06DA-88DC-81ADE1B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3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011-0964-EC57-8ECE-734F66CD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D1B5-5755-BD1C-544F-81E77C96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0C15-17DE-1CC2-3CE8-1EEFA589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9AE5-03DC-DB90-DFFC-CC637EE7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5996-8CFF-0C61-4D94-4F1F5FB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D490-8C67-0091-4149-8E202DC9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9DDA-7562-5A71-FA59-487B47CF2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6DCF0-BDC4-75CE-1F6A-5B217F99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1ABA-2BBE-8529-8BFF-23C4F2B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F2BDA-3D1A-B83B-A4A3-545176B4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58145-DA47-96FB-19A1-B3DC33E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F51F-FFF5-5C5A-785A-54A7632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8494-85EF-C95C-B8DC-668E2B5A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FEA6-7173-3CDC-3039-5EF3F181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8A9FB-DE74-AABB-CF26-B275F2405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70D6A-DBF3-6A03-9305-43322258C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14B16-48F2-DFEB-8AF4-D3F61E9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2278-294F-DF7F-E824-BC8B28D5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88364-A58B-C1A4-7C4C-21F2970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03BD-E5AF-62B7-78A6-ABF5A9C1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15CEA-7318-04A0-9386-CE9D31CD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8B152-CE19-14DC-B564-9BF1350B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13C5-E8AC-E7A2-FDF2-E5FE013C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0C145-2059-08FB-E41E-164077C7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4D96-7DF2-F06D-1128-3B0312DE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47089-476A-15A7-8512-D42AD16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9920-BB2E-3D06-A737-53E11856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A3CD-0719-2CF2-B8BA-01FC46A7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5FB06-F0D6-0E71-2904-E3A06CECB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AC7C-E8D5-43CF-4AD8-91551548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26AB9-FC48-438B-153C-72B4F454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944A-24BC-AA03-813F-E283D099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1102-BE2D-F2E0-F2C8-36AF872D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22D23-E4A8-A2E3-BF7E-A0DB663B6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A6164-2F24-14BE-0680-09170FDA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19C29-DC34-04E6-0259-79C5F9F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41CB-488B-EED5-6BCF-8A96BD9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C71C-8ED8-5043-4109-AEC3D60C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DADFD-4DC2-1070-5857-2CD577C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06E6-F544-80E9-1D68-BAC15EE4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B9B1-BD63-5387-6804-745B9466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F674-E33D-467B-9D9E-D2C03DD57FDE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43BE-0932-D07B-8B89-3AA55B8A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C236-E35A-4E25-425E-C35932F11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7C73-FA6C-47FD-9FAB-6888A505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part.com/tlv1117ikcs-texas+instruments-525570?r=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2C0D-ECC3-70D0-5F09-E62A93EB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40015"/>
          </a:xfrm>
        </p:spPr>
        <p:txBody>
          <a:bodyPr>
            <a:normAutofit/>
          </a:bodyPr>
          <a:lstStyle/>
          <a:p>
            <a:r>
              <a:rPr lang="en-US" dirty="0"/>
              <a:t>MAXduino R2</a:t>
            </a:r>
            <a:br>
              <a:rPr lang="en-US" dirty="0"/>
            </a:br>
            <a:r>
              <a:rPr lang="en-US" dirty="0"/>
              <a:t>Design Objectives</a:t>
            </a:r>
          </a:p>
        </p:txBody>
      </p:sp>
    </p:spTree>
    <p:extLst>
      <p:ext uri="{BB962C8B-B14F-4D97-AF65-F5344CB8AC3E}">
        <p14:creationId xmlns:p14="http://schemas.microsoft.com/office/powerpoint/2010/main" val="160454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10419272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NeoPixel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A7B40-5552-00D2-F99E-702BB977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94511" y="194238"/>
            <a:ext cx="3164120" cy="3098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CAB24A-F920-BB75-7A7A-70C33938A0B6}"/>
              </a:ext>
            </a:extLst>
          </p:cNvPr>
          <p:cNvSpPr txBox="1"/>
          <p:nvPr/>
        </p:nvSpPr>
        <p:spPr>
          <a:xfrm>
            <a:off x="7527385" y="3329797"/>
            <a:ext cx="396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for WS2812B NeoPixel chip.</a:t>
            </a:r>
          </a:p>
          <a:p>
            <a:r>
              <a:rPr lang="en-US" dirty="0"/>
              <a:t>Note </a:t>
            </a:r>
            <a:r>
              <a:rPr lang="en-US" dirty="0" err="1"/>
              <a:t>Vss</a:t>
            </a:r>
            <a:r>
              <a:rPr lang="en-US" dirty="0"/>
              <a:t> = Ground. VDD = + 5 volts</a:t>
            </a:r>
          </a:p>
          <a:p>
            <a:r>
              <a:rPr lang="en-US" dirty="0"/>
              <a:t>The shown orientation matches the PCB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0F7BB-4A04-DA63-E446-B1338C8B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4" y="1352461"/>
            <a:ext cx="3398022" cy="2867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7C3DC-98FB-C84D-CCC3-86CED7719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76" y="1374819"/>
            <a:ext cx="3101810" cy="2308324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F949FA2-8A31-D336-6390-CCE5AF6C062F}"/>
              </a:ext>
            </a:extLst>
          </p:cNvPr>
          <p:cNvSpPr/>
          <p:nvPr/>
        </p:nvSpPr>
        <p:spPr>
          <a:xfrm>
            <a:off x="4725500" y="1101114"/>
            <a:ext cx="1442371" cy="361125"/>
          </a:xfrm>
          <a:prstGeom prst="wedgeRectCallout">
            <a:avLst>
              <a:gd name="adj1" fmla="val -65761"/>
              <a:gd name="adj2" fmla="val 13302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Ground pin denoted by white triangle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87F1177-2C1E-B5DB-62CF-BDC7D2704592}"/>
              </a:ext>
            </a:extLst>
          </p:cNvPr>
          <p:cNvSpPr/>
          <p:nvPr/>
        </p:nvSpPr>
        <p:spPr>
          <a:xfrm>
            <a:off x="6477651" y="1229244"/>
            <a:ext cx="1442371" cy="361125"/>
          </a:xfrm>
          <a:prstGeom prst="wedgeRectCallout">
            <a:avLst>
              <a:gd name="adj1" fmla="val -65761"/>
              <a:gd name="adj2" fmla="val 133029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 pin carries over to 3 pin header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848D757-AFBB-8B5C-0F8B-5FAB37ABDED8}"/>
              </a:ext>
            </a:extLst>
          </p:cNvPr>
          <p:cNvSpPr/>
          <p:nvPr/>
        </p:nvSpPr>
        <p:spPr>
          <a:xfrm>
            <a:off x="4142776" y="3887669"/>
            <a:ext cx="1442371" cy="361125"/>
          </a:xfrm>
          <a:prstGeom prst="wedgeRectCallout">
            <a:avLst>
              <a:gd name="adj1" fmla="val -9542"/>
              <a:gd name="adj2" fmla="val -292171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 pin from NANO pin D4 via 330R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0503B64C-CC01-D87F-C760-19BE140FFBA3}"/>
              </a:ext>
            </a:extLst>
          </p:cNvPr>
          <p:cNvSpPr/>
          <p:nvPr/>
        </p:nvSpPr>
        <p:spPr>
          <a:xfrm>
            <a:off x="141543" y="1294389"/>
            <a:ext cx="1247548" cy="543352"/>
          </a:xfrm>
          <a:prstGeom prst="wedgeRectCallout">
            <a:avLst>
              <a:gd name="adj1" fmla="val 62404"/>
              <a:gd name="adj2" fmla="val -1208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bypass if Neo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Pixel not installed.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CB23F-B229-7F00-9704-818EB8981A95}"/>
              </a:ext>
            </a:extLst>
          </p:cNvPr>
          <p:cNvSpPr txBox="1"/>
          <p:nvPr/>
        </p:nvSpPr>
        <p:spPr>
          <a:xfrm>
            <a:off x="1095494" y="4982425"/>
            <a:ext cx="8591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verify NeoPixel operation at 3.3 VDC – or pick new part</a:t>
            </a:r>
          </a:p>
        </p:txBody>
      </p:sp>
    </p:spTree>
    <p:extLst>
      <p:ext uri="{BB962C8B-B14F-4D97-AF65-F5344CB8AC3E}">
        <p14:creationId xmlns:p14="http://schemas.microsoft.com/office/powerpoint/2010/main" val="16223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10419272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Header Pins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ACD53-689E-64C7-0284-3663784C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1" y="3071863"/>
            <a:ext cx="2869721" cy="188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EB698-1BB5-19C5-6CBB-C7C9FE081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877" y="207033"/>
            <a:ext cx="4500112" cy="414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1F303-0E55-94DD-E022-EED166A70A3C}"/>
              </a:ext>
            </a:extLst>
          </p:cNvPr>
          <p:cNvSpPr txBox="1"/>
          <p:nvPr/>
        </p:nvSpPr>
        <p:spPr>
          <a:xfrm>
            <a:off x="683643" y="1276985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all new I/O map</a:t>
            </a:r>
          </a:p>
          <a:p>
            <a:r>
              <a:rPr lang="en-US" dirty="0"/>
              <a:t>- Header Pins at 3.3 VDC</a:t>
            </a:r>
          </a:p>
        </p:txBody>
      </p:sp>
    </p:spTree>
    <p:extLst>
      <p:ext uri="{BB962C8B-B14F-4D97-AF65-F5344CB8AC3E}">
        <p14:creationId xmlns:p14="http://schemas.microsoft.com/office/powerpoint/2010/main" val="190246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10419272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of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73035-77D2-FDFB-2D36-E77F271F1FF7}"/>
              </a:ext>
            </a:extLst>
          </p:cNvPr>
          <p:cNvSpPr txBox="1"/>
          <p:nvPr/>
        </p:nvSpPr>
        <p:spPr>
          <a:xfrm>
            <a:off x="785004" y="1354347"/>
            <a:ext cx="1013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 0 – Sept 2023 – first draft planning what R2 PCB  might have </a:t>
            </a:r>
          </a:p>
        </p:txBody>
      </p:sp>
    </p:spTree>
    <p:extLst>
      <p:ext uri="{BB962C8B-B14F-4D97-AF65-F5344CB8AC3E}">
        <p14:creationId xmlns:p14="http://schemas.microsoft.com/office/powerpoint/2010/main" val="295348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71A9-47A5-39C9-670B-10F764F6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468" y="6223072"/>
            <a:ext cx="6244329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MaxDuino R2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637CD-014E-E817-3175-ED5E7DD26AA8}"/>
              </a:ext>
            </a:extLst>
          </p:cNvPr>
          <p:cNvSpPr/>
          <p:nvPr/>
        </p:nvSpPr>
        <p:spPr>
          <a:xfrm>
            <a:off x="5157000" y="2864688"/>
            <a:ext cx="1153066" cy="3071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 NANO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ESP32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WiFi/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7F584-4E19-5CAB-8D07-327FA99CC34E}"/>
              </a:ext>
            </a:extLst>
          </p:cNvPr>
          <p:cNvGrpSpPr/>
          <p:nvPr/>
        </p:nvGrpSpPr>
        <p:grpSpPr>
          <a:xfrm>
            <a:off x="6305488" y="3790849"/>
            <a:ext cx="1836253" cy="448918"/>
            <a:chOff x="6305488" y="3790849"/>
            <a:chExt cx="1836253" cy="44891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957A6D-3DFA-6B32-20BB-C52DB723208E}"/>
                </a:ext>
              </a:extLst>
            </p:cNvPr>
            <p:cNvGrpSpPr/>
            <p:nvPr/>
          </p:nvGrpSpPr>
          <p:grpSpPr>
            <a:xfrm>
              <a:off x="6305488" y="4024106"/>
              <a:ext cx="1836253" cy="215661"/>
              <a:chOff x="5108013" y="4227186"/>
              <a:chExt cx="1836253" cy="21566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BF6B4D2-1E1D-B096-D867-6FC9F7E13B07}"/>
                  </a:ext>
                </a:extLst>
              </p:cNvPr>
              <p:cNvSpPr/>
              <p:nvPr/>
            </p:nvSpPr>
            <p:spPr>
              <a:xfrm>
                <a:off x="5618085" y="4227186"/>
                <a:ext cx="1326181" cy="21566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 </a:t>
                </a:r>
                <a:r>
                  <a:rPr lang="en-US" sz="1100" b="1" dirty="0">
                    <a:solidFill>
                      <a:srgbClr val="FFFF00"/>
                    </a:solidFill>
                  </a:rPr>
                  <a:t>NeoPixel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D025BEF-DAF8-C4E4-0304-5CD89BE1C44C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V="1">
                <a:off x="5108013" y="4335017"/>
                <a:ext cx="510072" cy="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ACF6B0B-27D3-4D8F-2006-CF3D8ADF08EF}"/>
                </a:ext>
              </a:extLst>
            </p:cNvPr>
            <p:cNvGrpSpPr/>
            <p:nvPr/>
          </p:nvGrpSpPr>
          <p:grpSpPr>
            <a:xfrm>
              <a:off x="7148497" y="3790849"/>
              <a:ext cx="606553" cy="236448"/>
              <a:chOff x="1846826" y="3387734"/>
              <a:chExt cx="606553" cy="23644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97377D4-2324-8FD2-6B6C-A0447C49B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C907CD5-A18E-BC18-B7E9-166C0F4102B0}"/>
                  </a:ext>
                </a:extLst>
              </p:cNvPr>
              <p:cNvSpPr txBox="1"/>
              <p:nvPr/>
            </p:nvSpPr>
            <p:spPr>
              <a:xfrm>
                <a:off x="1846826" y="3387734"/>
                <a:ext cx="6065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6712A-7229-6869-34CC-961C762F99A7}"/>
              </a:ext>
            </a:extLst>
          </p:cNvPr>
          <p:cNvGrpSpPr/>
          <p:nvPr/>
        </p:nvGrpSpPr>
        <p:grpSpPr>
          <a:xfrm>
            <a:off x="6299747" y="1239030"/>
            <a:ext cx="3446064" cy="2415163"/>
            <a:chOff x="6299747" y="1239030"/>
            <a:chExt cx="3446064" cy="241516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A635F9-1181-AF12-BC4A-FCFD452B63F6}"/>
                </a:ext>
              </a:extLst>
            </p:cNvPr>
            <p:cNvCxnSpPr>
              <a:cxnSpLocks/>
            </p:cNvCxnSpPr>
            <p:nvPr/>
          </p:nvCxnSpPr>
          <p:spPr>
            <a:xfrm>
              <a:off x="7940135" y="1239030"/>
              <a:ext cx="0" cy="218207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63673E-C35E-D57F-6E66-63591BD3B297}"/>
                </a:ext>
              </a:extLst>
            </p:cNvPr>
            <p:cNvGrpSpPr/>
            <p:nvPr/>
          </p:nvGrpSpPr>
          <p:grpSpPr>
            <a:xfrm>
              <a:off x="6299747" y="3429294"/>
              <a:ext cx="1836253" cy="215661"/>
              <a:chOff x="5110717" y="3802437"/>
              <a:chExt cx="1836253" cy="21566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BC6F6D-4A7C-25E5-B075-9FA1D02DEB0C}"/>
                  </a:ext>
                </a:extLst>
              </p:cNvPr>
              <p:cNvSpPr/>
              <p:nvPr/>
            </p:nvSpPr>
            <p:spPr>
              <a:xfrm>
                <a:off x="5620789" y="3802437"/>
                <a:ext cx="1326181" cy="21566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1100" dirty="0">
                    <a:solidFill>
                      <a:srgbClr val="FFFF00"/>
                    </a:solidFill>
                  </a:rPr>
                  <a:t>DCC Opto-Isolator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DB05DE5-1505-561F-4828-689701BBD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0717" y="3910267"/>
                <a:ext cx="510072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3B6D301-C53A-3C29-48FD-93417F2727F9}"/>
                </a:ext>
              </a:extLst>
            </p:cNvPr>
            <p:cNvGrpSpPr/>
            <p:nvPr/>
          </p:nvGrpSpPr>
          <p:grpSpPr>
            <a:xfrm>
              <a:off x="7237563" y="3014631"/>
              <a:ext cx="635859" cy="393825"/>
              <a:chOff x="1935892" y="3230357"/>
              <a:chExt cx="635859" cy="393825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FD1D077-AAED-52C5-ABC0-5690D141D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BBBC9A6-BBE9-8E93-3CF5-1628502112EB}"/>
                  </a:ext>
                </a:extLst>
              </p:cNvPr>
              <p:cNvSpPr txBox="1"/>
              <p:nvPr/>
            </p:nvSpPr>
            <p:spPr>
              <a:xfrm>
                <a:off x="1935892" y="3230357"/>
                <a:ext cx="6358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D8C4E8-5524-2DAB-EFB0-D3A47D358F92}"/>
                </a:ext>
              </a:extLst>
            </p:cNvPr>
            <p:cNvSpPr/>
            <p:nvPr/>
          </p:nvSpPr>
          <p:spPr>
            <a:xfrm>
              <a:off x="8738379" y="3429294"/>
              <a:ext cx="1007432" cy="2248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FFFF00"/>
                  </a:solidFill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</a:rPr>
                <a:t>DCC Injection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AED1167-08B9-9A7E-5BBA-B2C37A390C1C}"/>
                </a:ext>
              </a:extLst>
            </p:cNvPr>
            <p:cNvCxnSpPr>
              <a:cxnSpLocks/>
              <a:stCxn id="89" idx="1"/>
              <a:endCxn id="42" idx="3"/>
            </p:cNvCxnSpPr>
            <p:nvPr/>
          </p:nvCxnSpPr>
          <p:spPr>
            <a:xfrm flipH="1" flipV="1">
              <a:off x="8136000" y="3537125"/>
              <a:ext cx="602379" cy="46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D6217B-5B3F-3BA2-64FC-E29A816F4C3B}"/>
              </a:ext>
            </a:extLst>
          </p:cNvPr>
          <p:cNvGrpSpPr/>
          <p:nvPr/>
        </p:nvGrpSpPr>
        <p:grpSpPr>
          <a:xfrm>
            <a:off x="3345786" y="4394836"/>
            <a:ext cx="1829802" cy="417786"/>
            <a:chOff x="3345786" y="4394836"/>
            <a:chExt cx="1829802" cy="4177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3804A5-CE65-68DD-D2AD-E25D29984320}"/>
                </a:ext>
              </a:extLst>
            </p:cNvPr>
            <p:cNvGrpSpPr/>
            <p:nvPr/>
          </p:nvGrpSpPr>
          <p:grpSpPr>
            <a:xfrm>
              <a:off x="3345786" y="4596961"/>
              <a:ext cx="1829802" cy="215661"/>
              <a:chOff x="2127850" y="4226944"/>
              <a:chExt cx="1829802" cy="21566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F6BD59-D57F-1E6D-1F13-E47485AB6896}"/>
                  </a:ext>
                </a:extLst>
              </p:cNvPr>
              <p:cNvSpPr/>
              <p:nvPr/>
            </p:nvSpPr>
            <p:spPr>
              <a:xfrm>
                <a:off x="2127850" y="4226944"/>
                <a:ext cx="1326181" cy="21566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100" b="1" dirty="0">
                    <a:solidFill>
                      <a:sysClr val="windowText" lastClr="000000"/>
                    </a:solidFill>
                  </a:rPr>
                  <a:t>I2C Header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324C442-DA25-7A8A-D926-0E68978AA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80" y="4337881"/>
                <a:ext cx="510072" cy="16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670FD8-BFFF-81FC-890C-E9BE9A242D59}"/>
                </a:ext>
              </a:extLst>
            </p:cNvPr>
            <p:cNvGrpSpPr/>
            <p:nvPr/>
          </p:nvGrpSpPr>
          <p:grpSpPr>
            <a:xfrm>
              <a:off x="3540625" y="4394836"/>
              <a:ext cx="796903" cy="230832"/>
              <a:chOff x="2354833" y="3397374"/>
              <a:chExt cx="796903" cy="230832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0C69AA4-6A2C-79A3-2071-147F1E564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D055921-D2EC-DA02-7A33-80B836F21E15}"/>
                  </a:ext>
                </a:extLst>
              </p:cNvPr>
              <p:cNvSpPr txBox="1"/>
              <p:nvPr/>
            </p:nvSpPr>
            <p:spPr>
              <a:xfrm>
                <a:off x="2369053" y="3397374"/>
                <a:ext cx="7826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D7DF5C-E416-3901-C55D-672703BC21BE}"/>
              </a:ext>
            </a:extLst>
          </p:cNvPr>
          <p:cNvGrpSpPr/>
          <p:nvPr/>
        </p:nvGrpSpPr>
        <p:grpSpPr>
          <a:xfrm>
            <a:off x="3001992" y="592707"/>
            <a:ext cx="5169657" cy="2283466"/>
            <a:chOff x="3001992" y="592707"/>
            <a:chExt cx="5169657" cy="228346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023C4-9082-D221-AF3E-8B6D0DDFFF3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733533" y="2134678"/>
              <a:ext cx="0" cy="7300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BE6CCBF-9A76-E6A3-3E11-BAEC25A09CAD}"/>
                </a:ext>
              </a:extLst>
            </p:cNvPr>
            <p:cNvGrpSpPr/>
            <p:nvPr/>
          </p:nvGrpSpPr>
          <p:grpSpPr>
            <a:xfrm>
              <a:off x="5155127" y="1479069"/>
              <a:ext cx="1329373" cy="646983"/>
              <a:chOff x="3957652" y="1682149"/>
              <a:chExt cx="1329373" cy="64698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5378B4-924E-A20D-C755-15087416D1C1}"/>
                  </a:ext>
                </a:extLst>
              </p:cNvPr>
              <p:cNvSpPr/>
              <p:nvPr/>
            </p:nvSpPr>
            <p:spPr>
              <a:xfrm>
                <a:off x="3959526" y="2113471"/>
                <a:ext cx="1327499" cy="21566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Regulated 3.3 VDC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BBC53B-E9EA-2EAA-3FD0-B2951CB27719}"/>
                  </a:ext>
                </a:extLst>
              </p:cNvPr>
              <p:cNvSpPr/>
              <p:nvPr/>
            </p:nvSpPr>
            <p:spPr>
              <a:xfrm>
                <a:off x="3957653" y="1897810"/>
                <a:ext cx="1326960" cy="2156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Filtered DC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AB3BAC-6258-2265-3032-0E528F0BCE11}"/>
                  </a:ext>
                </a:extLst>
              </p:cNvPr>
              <p:cNvSpPr/>
              <p:nvPr/>
            </p:nvSpPr>
            <p:spPr>
              <a:xfrm>
                <a:off x="3957652" y="1682149"/>
                <a:ext cx="1326959" cy="21566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Power Supply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A314C9-E199-9756-8C86-D3FC46071292}"/>
                </a:ext>
              </a:extLst>
            </p:cNvPr>
            <p:cNvSpPr/>
            <p:nvPr/>
          </p:nvSpPr>
          <p:spPr>
            <a:xfrm>
              <a:off x="3001992" y="1910391"/>
              <a:ext cx="1394667" cy="2156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 3.3 VDC in or out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7A2CD5-B982-4AFB-C4E3-A8506F959D77}"/>
                </a:ext>
              </a:extLst>
            </p:cNvPr>
            <p:cNvCxnSpPr>
              <a:cxnSpLocks/>
              <a:stCxn id="10" idx="1"/>
              <a:endCxn id="13" idx="3"/>
            </p:cNvCxnSpPr>
            <p:nvPr/>
          </p:nvCxnSpPr>
          <p:spPr>
            <a:xfrm flipH="1">
              <a:off x="4396659" y="2018222"/>
              <a:ext cx="76034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2B9A72-D3BA-0481-1E71-584DDA5574E6}"/>
                </a:ext>
              </a:extLst>
            </p:cNvPr>
            <p:cNvGrpSpPr/>
            <p:nvPr/>
          </p:nvGrpSpPr>
          <p:grpSpPr>
            <a:xfrm>
              <a:off x="6613537" y="592707"/>
              <a:ext cx="1558112" cy="655608"/>
              <a:chOff x="5416062" y="795787"/>
              <a:chExt cx="1558112" cy="65560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79B6701-060F-6CD4-934E-E4CB3779C7D5}"/>
                  </a:ext>
                </a:extLst>
              </p:cNvPr>
              <p:cNvSpPr/>
              <p:nvPr/>
            </p:nvSpPr>
            <p:spPr>
              <a:xfrm>
                <a:off x="5647993" y="795787"/>
                <a:ext cx="1326181" cy="2156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DC In (9-15VDC)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F5BEE6-AB38-F062-C86A-BBFA73E574DD}"/>
                  </a:ext>
                </a:extLst>
              </p:cNvPr>
              <p:cNvSpPr/>
              <p:nvPr/>
            </p:nvSpPr>
            <p:spPr>
              <a:xfrm>
                <a:off x="5647993" y="1015761"/>
                <a:ext cx="1326181" cy="2156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AC In (9-16VAC)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D50588-7CF1-7214-CDB5-B1DB093AA959}"/>
                  </a:ext>
                </a:extLst>
              </p:cNvPr>
              <p:cNvSpPr/>
              <p:nvPr/>
            </p:nvSpPr>
            <p:spPr>
              <a:xfrm>
                <a:off x="5646119" y="1235734"/>
                <a:ext cx="1326181" cy="2156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 DCC In (9-16VAC)</a:t>
                </a: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76FBA4CD-151B-79FC-D953-2A288225A1EC}"/>
                  </a:ext>
                </a:extLst>
              </p:cNvPr>
              <p:cNvSpPr/>
              <p:nvPr/>
            </p:nvSpPr>
            <p:spPr>
              <a:xfrm>
                <a:off x="5416062" y="795787"/>
                <a:ext cx="228183" cy="655608"/>
              </a:xfrm>
              <a:prstGeom prst="leftBrac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84A48E-435A-25E0-86E1-756470EC1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533" y="922114"/>
              <a:ext cx="95483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E4ED3D-1CB6-6418-3C38-F931F0D01E31}"/>
                </a:ext>
              </a:extLst>
            </p:cNvPr>
            <p:cNvCxnSpPr>
              <a:cxnSpLocks/>
            </p:cNvCxnSpPr>
            <p:nvPr/>
          </p:nvCxnSpPr>
          <p:spPr>
            <a:xfrm>
              <a:off x="5733533" y="922114"/>
              <a:ext cx="0" cy="55695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3EC3EF-D5CE-78F1-315B-7BD2A5174ECC}"/>
                </a:ext>
              </a:extLst>
            </p:cNvPr>
            <p:cNvSpPr txBox="1"/>
            <p:nvPr/>
          </p:nvSpPr>
          <p:spPr>
            <a:xfrm>
              <a:off x="5719377" y="2599174"/>
              <a:ext cx="688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3.3 VDC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BA6F7-48B0-49C8-59E5-F7E0E8AE49E5}"/>
              </a:ext>
            </a:extLst>
          </p:cNvPr>
          <p:cNvGrpSpPr/>
          <p:nvPr/>
        </p:nvGrpSpPr>
        <p:grpSpPr>
          <a:xfrm>
            <a:off x="2503373" y="3189423"/>
            <a:ext cx="2663946" cy="565205"/>
            <a:chOff x="2503373" y="3189423"/>
            <a:chExt cx="2663946" cy="56520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C83796-24F0-F44B-C03C-76D63AA68304}"/>
                </a:ext>
              </a:extLst>
            </p:cNvPr>
            <p:cNvGrpSpPr/>
            <p:nvPr/>
          </p:nvGrpSpPr>
          <p:grpSpPr>
            <a:xfrm>
              <a:off x="2503373" y="3323306"/>
              <a:ext cx="2663946" cy="431322"/>
              <a:chOff x="1316187" y="3041357"/>
              <a:chExt cx="2663946" cy="43132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C440229-4277-3937-2972-CE5F81FAFD38}"/>
                  </a:ext>
                </a:extLst>
              </p:cNvPr>
              <p:cNvSpPr/>
              <p:nvPr/>
            </p:nvSpPr>
            <p:spPr>
              <a:xfrm>
                <a:off x="2157972" y="3139153"/>
                <a:ext cx="1326181" cy="2156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MP3 Module</a:t>
                </a:r>
                <a:endParaRPr lang="en-US" sz="11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EFEBE22-6108-8DE3-0B0A-A7C6745B56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0061" y="3257018"/>
                <a:ext cx="510072" cy="1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713FA3A-F075-08AF-A156-CEFE3E533825}"/>
                  </a:ext>
                </a:extLst>
              </p:cNvPr>
              <p:cNvSpPr/>
              <p:nvPr/>
            </p:nvSpPr>
            <p:spPr>
              <a:xfrm>
                <a:off x="1316187" y="3041357"/>
                <a:ext cx="827693" cy="43132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Speaker Terminals</a:t>
                </a:r>
                <a:endParaRPr lang="en-US" sz="11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38BB827-005A-13D7-50B1-8EB9C6EBEC65}"/>
                </a:ext>
              </a:extLst>
            </p:cNvPr>
            <p:cNvGrpSpPr/>
            <p:nvPr/>
          </p:nvGrpSpPr>
          <p:grpSpPr>
            <a:xfrm>
              <a:off x="3523880" y="3189423"/>
              <a:ext cx="572089" cy="231679"/>
              <a:chOff x="2326405" y="3392503"/>
              <a:chExt cx="572089" cy="231679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A2CF977-DD1B-312F-7C36-870DD59FA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C848D9-783C-2D66-2DCC-95FE3CAAA698}"/>
                  </a:ext>
                </a:extLst>
              </p:cNvPr>
              <p:cNvSpPr txBox="1"/>
              <p:nvPr/>
            </p:nvSpPr>
            <p:spPr>
              <a:xfrm>
                <a:off x="2326405" y="3392503"/>
                <a:ext cx="572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7092A-5B1A-01C5-C4C3-F785E8CFA933}"/>
              </a:ext>
            </a:extLst>
          </p:cNvPr>
          <p:cNvGrpSpPr/>
          <p:nvPr/>
        </p:nvGrpSpPr>
        <p:grpSpPr>
          <a:xfrm>
            <a:off x="6298531" y="4386571"/>
            <a:ext cx="1836253" cy="414225"/>
            <a:chOff x="6298531" y="4386571"/>
            <a:chExt cx="1836253" cy="41422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3630F8B-E86C-F7AA-5F5B-B7C803DBA3E5}"/>
                </a:ext>
              </a:extLst>
            </p:cNvPr>
            <p:cNvGrpSpPr/>
            <p:nvPr/>
          </p:nvGrpSpPr>
          <p:grpSpPr>
            <a:xfrm>
              <a:off x="6298531" y="4585135"/>
              <a:ext cx="1836253" cy="215661"/>
              <a:chOff x="5110717" y="4636910"/>
              <a:chExt cx="1836253" cy="2156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F5A687-6E02-88CD-199D-CAD31E7110BE}"/>
                  </a:ext>
                </a:extLst>
              </p:cNvPr>
              <p:cNvSpPr/>
              <p:nvPr/>
            </p:nvSpPr>
            <p:spPr>
              <a:xfrm>
                <a:off x="5620789" y="4636910"/>
                <a:ext cx="1326181" cy="21566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FFFF00"/>
                    </a:solidFill>
                  </a:rPr>
                  <a:t>I/O Header Pins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0429E22-7AEB-3A43-A736-57634F182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0717" y="4756567"/>
                <a:ext cx="510072" cy="16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86A8FB1-C598-7DBE-D8BC-6B8D101E2430}"/>
                </a:ext>
              </a:extLst>
            </p:cNvPr>
            <p:cNvGrpSpPr/>
            <p:nvPr/>
          </p:nvGrpSpPr>
          <p:grpSpPr>
            <a:xfrm>
              <a:off x="7142083" y="4386571"/>
              <a:ext cx="612967" cy="230832"/>
              <a:chOff x="1840412" y="3402855"/>
              <a:chExt cx="612967" cy="230832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EFBEB18-8735-8625-9315-D6FAB8BBC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1065731-188A-D9FE-12B7-31F986B0BEAA}"/>
                  </a:ext>
                </a:extLst>
              </p:cNvPr>
              <p:cNvSpPr txBox="1"/>
              <p:nvPr/>
            </p:nvSpPr>
            <p:spPr>
              <a:xfrm>
                <a:off x="1840412" y="3402855"/>
                <a:ext cx="6129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527FEB-4867-6EDE-C662-E476AC4BF30C}"/>
              </a:ext>
            </a:extLst>
          </p:cNvPr>
          <p:cNvGrpSpPr/>
          <p:nvPr/>
        </p:nvGrpSpPr>
        <p:grpSpPr>
          <a:xfrm>
            <a:off x="1647344" y="3754628"/>
            <a:ext cx="3519975" cy="991769"/>
            <a:chOff x="1647344" y="3754628"/>
            <a:chExt cx="3519975" cy="99176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E99251C-1C66-30C8-BAAF-3D05C4EFE552}"/>
                </a:ext>
              </a:extLst>
            </p:cNvPr>
            <p:cNvGrpSpPr/>
            <p:nvPr/>
          </p:nvGrpSpPr>
          <p:grpSpPr>
            <a:xfrm>
              <a:off x="1647344" y="3916704"/>
              <a:ext cx="3519975" cy="829693"/>
              <a:chOff x="430036" y="3698905"/>
              <a:chExt cx="3519975" cy="82969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FB5FDE-A8D1-F02D-CC2C-13551EB1D911}"/>
                  </a:ext>
                </a:extLst>
              </p:cNvPr>
              <p:cNvSpPr/>
              <p:nvPr/>
            </p:nvSpPr>
            <p:spPr>
              <a:xfrm>
                <a:off x="2127850" y="3796701"/>
                <a:ext cx="1326181" cy="21566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 </a:t>
                </a:r>
                <a:r>
                  <a:rPr lang="en-US" sz="1100" b="1" dirty="0">
                    <a:solidFill>
                      <a:srgbClr val="FFFF00"/>
                    </a:solidFill>
                  </a:rPr>
                  <a:t>RS-485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9E0C177-4F26-ED1A-8574-856C84C54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9939" y="3914566"/>
                <a:ext cx="510072" cy="16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5921DC-5B22-4BC3-B5A7-8A20746384CD}"/>
                  </a:ext>
                </a:extLst>
              </p:cNvPr>
              <p:cNvSpPr/>
              <p:nvPr/>
            </p:nvSpPr>
            <p:spPr>
              <a:xfrm>
                <a:off x="1286065" y="3698905"/>
                <a:ext cx="827693" cy="4313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Two Sets</a:t>
                </a:r>
              </a:p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Terminals</a:t>
                </a:r>
                <a:endParaRPr lang="en-US" sz="11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B24AA9B-078A-206C-7649-B2F620BFB414}"/>
                  </a:ext>
                </a:extLst>
              </p:cNvPr>
              <p:cNvSpPr txBox="1"/>
              <p:nvPr/>
            </p:nvSpPr>
            <p:spPr>
              <a:xfrm>
                <a:off x="430036" y="4251599"/>
                <a:ext cx="688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EOL_En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6670BA3-3DBE-8C66-A3B0-E56DEAA7C826}"/>
                </a:ext>
              </a:extLst>
            </p:cNvPr>
            <p:cNvGrpSpPr/>
            <p:nvPr/>
          </p:nvGrpSpPr>
          <p:grpSpPr>
            <a:xfrm>
              <a:off x="3525860" y="3821893"/>
              <a:ext cx="623783" cy="230832"/>
              <a:chOff x="2340068" y="3405032"/>
              <a:chExt cx="623783" cy="230832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00E03F-4244-E777-C9E9-2228B9769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E496B9-160C-F997-7828-1CB4960C1E4F}"/>
                  </a:ext>
                </a:extLst>
              </p:cNvPr>
              <p:cNvSpPr txBox="1"/>
              <p:nvPr/>
            </p:nvSpPr>
            <p:spPr>
              <a:xfrm>
                <a:off x="2340068" y="3405032"/>
                <a:ext cx="623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489753D-CE61-A565-3698-5768CF25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824852" y="3754628"/>
              <a:ext cx="374104" cy="70359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B8E70-C54A-59B0-38AF-2A78773F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14535" y="3708014"/>
            <a:ext cx="374104" cy="703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72ED1-1390-AF8A-9BEA-343ECD01184A}"/>
              </a:ext>
            </a:extLst>
          </p:cNvPr>
          <p:cNvSpPr txBox="1"/>
          <p:nvPr/>
        </p:nvSpPr>
        <p:spPr>
          <a:xfrm>
            <a:off x="8587115" y="4160776"/>
            <a:ext cx="612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NPX_BYP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492FF0-C536-B84E-75CC-FDB6445BA421}"/>
              </a:ext>
            </a:extLst>
          </p:cNvPr>
          <p:cNvGrpSpPr/>
          <p:nvPr/>
        </p:nvGrpSpPr>
        <p:grpSpPr>
          <a:xfrm>
            <a:off x="3325325" y="4940999"/>
            <a:ext cx="1829802" cy="417786"/>
            <a:chOff x="3345786" y="4394836"/>
            <a:chExt cx="1829802" cy="4177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335EE1B-7ECD-0CDC-D04A-F82ECB23DFD8}"/>
                </a:ext>
              </a:extLst>
            </p:cNvPr>
            <p:cNvGrpSpPr/>
            <p:nvPr/>
          </p:nvGrpSpPr>
          <p:grpSpPr>
            <a:xfrm>
              <a:off x="3345786" y="4596961"/>
              <a:ext cx="1829802" cy="215661"/>
              <a:chOff x="2127850" y="4226944"/>
              <a:chExt cx="1829802" cy="21566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7E34DA-6687-BB84-AF8D-6820D2CF6A54}"/>
                  </a:ext>
                </a:extLst>
              </p:cNvPr>
              <p:cNvSpPr/>
              <p:nvPr/>
            </p:nvSpPr>
            <p:spPr>
              <a:xfrm>
                <a:off x="2127850" y="4226944"/>
                <a:ext cx="1326181" cy="21566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 SPI</a:t>
                </a:r>
                <a:r>
                  <a:rPr lang="en-US" sz="1100" b="1" dirty="0">
                    <a:solidFill>
                      <a:sysClr val="windowText" lastClr="000000"/>
                    </a:solidFill>
                  </a:rPr>
                  <a:t> Header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0211F0A-6F70-A993-1602-E3896FA517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80" y="4337881"/>
                <a:ext cx="510072" cy="16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C1C293B-79E5-5759-F390-A4702932120C}"/>
                </a:ext>
              </a:extLst>
            </p:cNvPr>
            <p:cNvGrpSpPr/>
            <p:nvPr/>
          </p:nvGrpSpPr>
          <p:grpSpPr>
            <a:xfrm>
              <a:off x="3540625" y="4394836"/>
              <a:ext cx="796903" cy="230832"/>
              <a:chOff x="2354833" y="3397374"/>
              <a:chExt cx="796903" cy="230832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CCAC9F4-916B-978C-A8B2-D9BCF1843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9C0E02-71B8-AF24-94BC-81D5CA5F19D4}"/>
                  </a:ext>
                </a:extLst>
              </p:cNvPr>
              <p:cNvSpPr txBox="1"/>
              <p:nvPr/>
            </p:nvSpPr>
            <p:spPr>
              <a:xfrm>
                <a:off x="2369053" y="3397374"/>
                <a:ext cx="7826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3F2D11-5EAA-59B6-BF09-F39E3677F0D9}"/>
              </a:ext>
            </a:extLst>
          </p:cNvPr>
          <p:cNvGrpSpPr/>
          <p:nvPr/>
        </p:nvGrpSpPr>
        <p:grpSpPr>
          <a:xfrm>
            <a:off x="2499706" y="5469722"/>
            <a:ext cx="2663946" cy="565205"/>
            <a:chOff x="2503373" y="3189423"/>
            <a:chExt cx="2663946" cy="56520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B9A18D7-B352-512A-A44E-66FE0B42F16C}"/>
                </a:ext>
              </a:extLst>
            </p:cNvPr>
            <p:cNvGrpSpPr/>
            <p:nvPr/>
          </p:nvGrpSpPr>
          <p:grpSpPr>
            <a:xfrm>
              <a:off x="2503373" y="3323306"/>
              <a:ext cx="2663946" cy="431322"/>
              <a:chOff x="1316187" y="3041357"/>
              <a:chExt cx="2663946" cy="43132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902747A-60FE-4A0C-9DC3-19EC2B670BF8}"/>
                  </a:ext>
                </a:extLst>
              </p:cNvPr>
              <p:cNvSpPr/>
              <p:nvPr/>
            </p:nvSpPr>
            <p:spPr>
              <a:xfrm>
                <a:off x="2157972" y="3139153"/>
                <a:ext cx="1326181" cy="2156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CAN Module</a:t>
                </a:r>
                <a:endParaRPr lang="en-US" sz="11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876E612-CC5A-36C3-BACE-5FC5CACA7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0061" y="3257018"/>
                <a:ext cx="510072" cy="16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C021EEC-1E75-BABA-4EF8-AA8927ED3FF3}"/>
                  </a:ext>
                </a:extLst>
              </p:cNvPr>
              <p:cNvSpPr/>
              <p:nvPr/>
            </p:nvSpPr>
            <p:spPr>
              <a:xfrm>
                <a:off x="1316187" y="3041357"/>
                <a:ext cx="827693" cy="43132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FF00"/>
                    </a:solidFill>
                  </a:rPr>
                  <a:t>CBUS Terminals</a:t>
                </a:r>
                <a:endParaRPr lang="en-US" sz="1100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A04756-5CF1-F262-FB92-A5074B3F4A75}"/>
                </a:ext>
              </a:extLst>
            </p:cNvPr>
            <p:cNvGrpSpPr/>
            <p:nvPr/>
          </p:nvGrpSpPr>
          <p:grpSpPr>
            <a:xfrm>
              <a:off x="3523880" y="3189423"/>
              <a:ext cx="572089" cy="231679"/>
              <a:chOff x="2326405" y="3392503"/>
              <a:chExt cx="572089" cy="231679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A0A8CB6-E481-4C57-BA0A-CD2FAA016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833" y="3428891"/>
                <a:ext cx="0" cy="1952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8E78A6-0F30-B811-7330-7E9A5E854772}"/>
                  </a:ext>
                </a:extLst>
              </p:cNvPr>
              <p:cNvSpPr txBox="1"/>
              <p:nvPr/>
            </p:nvSpPr>
            <p:spPr>
              <a:xfrm>
                <a:off x="2326405" y="3392503"/>
                <a:ext cx="5720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3.3 VDC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7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71A9-47A5-39C9-670B-10F764F6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0" y="178518"/>
            <a:ext cx="6244329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MaxDuino R2 Highlights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A0122D6-E7B7-1799-23C3-AC294D1F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24" y="719167"/>
            <a:ext cx="5178385" cy="360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BAE61D-7DF9-BBAB-DC8D-E2E62DC0ABEE}"/>
              </a:ext>
            </a:extLst>
          </p:cNvPr>
          <p:cNvSpPr txBox="1"/>
          <p:nvPr/>
        </p:nvSpPr>
        <p:spPr>
          <a:xfrm>
            <a:off x="717127" y="831510"/>
            <a:ext cx="6473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 NANO-ESP32</a:t>
            </a:r>
          </a:p>
          <a:p>
            <a:r>
              <a:rPr lang="en-US" dirty="0"/>
              <a:t>- Dual core 32 bit hi speed processor</a:t>
            </a:r>
          </a:p>
          <a:p>
            <a:r>
              <a:rPr lang="en-US" dirty="0"/>
              <a:t>- tons of memory vs previous NANO</a:t>
            </a:r>
          </a:p>
          <a:p>
            <a:r>
              <a:rPr lang="en-US" dirty="0"/>
              <a:t>- much more flexibility re usage of pins (interrupts, analog, SPI)</a:t>
            </a:r>
          </a:p>
          <a:p>
            <a:r>
              <a:rPr lang="en-US" dirty="0"/>
              <a:t>- </a:t>
            </a:r>
            <a:r>
              <a:rPr lang="en-US" dirty="0" err="1"/>
              <a:t>Wifi</a:t>
            </a:r>
            <a:r>
              <a:rPr lang="en-US" dirty="0"/>
              <a:t> &amp; Bluetooth capability built-in</a:t>
            </a:r>
          </a:p>
          <a:p>
            <a:r>
              <a:rPr lang="en-US" dirty="0"/>
              <a:t>- CAN controller built in</a:t>
            </a:r>
          </a:p>
          <a:p>
            <a:r>
              <a:rPr lang="en-US" dirty="0"/>
              <a:t>- 3.3 volt power</a:t>
            </a:r>
          </a:p>
          <a:p>
            <a:r>
              <a:rPr lang="en-US" b="1" dirty="0"/>
              <a:t>Add</a:t>
            </a:r>
          </a:p>
          <a:p>
            <a:r>
              <a:rPr lang="en-US" dirty="0"/>
              <a:t>- SPI header</a:t>
            </a:r>
          </a:p>
          <a:p>
            <a:r>
              <a:rPr lang="en-US" dirty="0"/>
              <a:t>- CAN driver chip</a:t>
            </a:r>
          </a:p>
          <a:p>
            <a:r>
              <a:rPr lang="en-US" dirty="0"/>
              <a:t>- RFID I2C network Jack (mounting space and holes)</a:t>
            </a:r>
          </a:p>
          <a:p>
            <a:r>
              <a:rPr lang="en-US" b="1" dirty="0"/>
              <a:t>Drop</a:t>
            </a:r>
          </a:p>
          <a:p>
            <a:r>
              <a:rPr lang="en-US" dirty="0"/>
              <a:t>- Expect lower number of GP I/O header pins</a:t>
            </a:r>
          </a:p>
          <a:p>
            <a:r>
              <a:rPr lang="en-US" dirty="0"/>
              <a:t>- DCC injection header – use wire hole / pads to save space</a:t>
            </a:r>
          </a:p>
          <a:p>
            <a:r>
              <a:rPr lang="en-US" b="1" dirty="0"/>
              <a:t>Retain from R1.2</a:t>
            </a:r>
          </a:p>
          <a:p>
            <a:r>
              <a:rPr lang="en-US" dirty="0"/>
              <a:t>- DCC Decoding</a:t>
            </a:r>
          </a:p>
          <a:p>
            <a:r>
              <a:rPr lang="en-US" dirty="0"/>
              <a:t>- MP3 player</a:t>
            </a:r>
          </a:p>
          <a:p>
            <a:r>
              <a:rPr lang="en-US" dirty="0"/>
              <a:t>- RS485</a:t>
            </a:r>
          </a:p>
          <a:p>
            <a:r>
              <a:rPr lang="en-US" dirty="0"/>
              <a:t>- I2C header</a:t>
            </a:r>
          </a:p>
          <a:p>
            <a:r>
              <a:rPr lang="en-US" dirty="0"/>
              <a:t>- NeoPixel</a:t>
            </a:r>
          </a:p>
        </p:txBody>
      </p:sp>
    </p:spTree>
    <p:extLst>
      <p:ext uri="{BB962C8B-B14F-4D97-AF65-F5344CB8AC3E}">
        <p14:creationId xmlns:p14="http://schemas.microsoft.com/office/powerpoint/2010/main" val="418924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71A9-47A5-39C9-670B-10F764F6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0" y="178518"/>
            <a:ext cx="6244329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MaxDuino R2 End Use Ideas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AE61D-7DF9-BBAB-DC8D-E2E62DC0ABEE}"/>
              </a:ext>
            </a:extLst>
          </p:cNvPr>
          <p:cNvSpPr txBox="1"/>
          <p:nvPr/>
        </p:nvSpPr>
        <p:spPr>
          <a:xfrm>
            <a:off x="906908" y="1003165"/>
            <a:ext cx="6473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 Education and GP Hardware Platform</a:t>
            </a:r>
          </a:p>
          <a:p>
            <a:r>
              <a:rPr lang="en-US" dirty="0"/>
              <a:t>- Lesson plan</a:t>
            </a:r>
          </a:p>
          <a:p>
            <a:r>
              <a:rPr lang="en-US" dirty="0"/>
              <a:t>- Getting Started Toolkit</a:t>
            </a:r>
          </a:p>
          <a:p>
            <a:r>
              <a:rPr lang="en-US" dirty="0"/>
              <a:t>- Software as a Solution (Just </a:t>
            </a:r>
            <a:r>
              <a:rPr lang="en-US" dirty="0" err="1"/>
              <a:t>d/l</a:t>
            </a:r>
            <a:r>
              <a:rPr lang="en-US" dirty="0"/>
              <a:t> and run)</a:t>
            </a:r>
          </a:p>
          <a:p>
            <a:endParaRPr lang="en-US" b="1" dirty="0"/>
          </a:p>
          <a:p>
            <a:r>
              <a:rPr lang="en-US" b="1" dirty="0"/>
              <a:t>Networking</a:t>
            </a:r>
          </a:p>
          <a:p>
            <a:r>
              <a:rPr lang="en-US" dirty="0"/>
              <a:t>-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- CBUS</a:t>
            </a:r>
          </a:p>
          <a:p>
            <a:r>
              <a:rPr lang="en-US" dirty="0"/>
              <a:t>- CMRI Node RS485 or Wireless</a:t>
            </a:r>
          </a:p>
          <a:p>
            <a:r>
              <a:rPr lang="en-US" dirty="0"/>
              <a:t>- Mesh network of I/O data concentrators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49979-B38F-51FF-F4B7-9B04E834DD43}"/>
              </a:ext>
            </a:extLst>
          </p:cNvPr>
          <p:cNvSpPr txBox="1"/>
          <p:nvPr/>
        </p:nvSpPr>
        <p:spPr>
          <a:xfrm>
            <a:off x="1492369" y="5474096"/>
            <a:ext cx="473590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This is a scoping document. </a:t>
            </a:r>
          </a:p>
          <a:p>
            <a:r>
              <a:rPr lang="en-US" dirty="0">
                <a:solidFill>
                  <a:srgbClr val="FF0000"/>
                </a:solidFill>
              </a:rPr>
              <a:t>There is no guarantee any of the ideas presented here will make their way into the final design.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24562-9413-46F1-D1F7-834B404F1EF6}"/>
              </a:ext>
            </a:extLst>
          </p:cNvPr>
          <p:cNvSpPr txBox="1"/>
          <p:nvPr/>
        </p:nvSpPr>
        <p:spPr>
          <a:xfrm>
            <a:off x="6708025" y="1003165"/>
            <a:ext cx="5334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I/O</a:t>
            </a:r>
          </a:p>
          <a:p>
            <a:r>
              <a:rPr lang="en-US" dirty="0"/>
              <a:t>- Simple I/O digital, analog, PWM</a:t>
            </a:r>
          </a:p>
          <a:p>
            <a:r>
              <a:rPr lang="en-US" dirty="0"/>
              <a:t>- sound and NeoPixel lighting effects</a:t>
            </a:r>
          </a:p>
          <a:p>
            <a:r>
              <a:rPr lang="en-US" dirty="0"/>
              <a:t>- I2C (OLED, Temperature, and others)</a:t>
            </a:r>
          </a:p>
          <a:p>
            <a:r>
              <a:rPr lang="en-US" dirty="0"/>
              <a:t>- Act as a data concentrator</a:t>
            </a:r>
          </a:p>
          <a:p>
            <a:r>
              <a:rPr lang="en-US" dirty="0"/>
              <a:t>- DCC accessory decoder</a:t>
            </a:r>
          </a:p>
          <a:p>
            <a:r>
              <a:rPr lang="en-US" dirty="0"/>
              <a:t>- RFID</a:t>
            </a:r>
          </a:p>
          <a:p>
            <a:r>
              <a:rPr lang="en-US" dirty="0"/>
              <a:t>- H bridge motor control</a:t>
            </a:r>
          </a:p>
          <a:p>
            <a:endParaRPr lang="en-US" b="1" dirty="0"/>
          </a:p>
          <a:p>
            <a:r>
              <a:rPr lang="en-US" b="1" dirty="0"/>
              <a:t>Communications Bridge</a:t>
            </a:r>
          </a:p>
          <a:p>
            <a:r>
              <a:rPr lang="en-US" dirty="0"/>
              <a:t>- </a:t>
            </a:r>
            <a:r>
              <a:rPr lang="en-US" dirty="0" err="1"/>
              <a:t>Wifi</a:t>
            </a:r>
            <a:r>
              <a:rPr lang="en-US" dirty="0"/>
              <a:t> / RS485 / DCC / CBUS / SPI</a:t>
            </a:r>
          </a:p>
          <a:p>
            <a:r>
              <a:rPr lang="en-US" dirty="0"/>
              <a:t>- Software Serial</a:t>
            </a:r>
          </a:p>
          <a:p>
            <a:r>
              <a:rPr lang="en-US" dirty="0"/>
              <a:t>- MQTT</a:t>
            </a:r>
          </a:p>
          <a:p>
            <a:r>
              <a:rPr lang="en-US" dirty="0"/>
              <a:t>- Bluetooth</a:t>
            </a:r>
          </a:p>
          <a:p>
            <a:r>
              <a:rPr lang="en-US" dirty="0"/>
              <a:t>- ESP-Now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6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10419272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Arduino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2C91E-952C-3F52-4464-3C318DEFA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63" y="733246"/>
            <a:ext cx="5276133" cy="5242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EE80E-DD38-F26D-5DB9-BE57A58F71F0}"/>
              </a:ext>
            </a:extLst>
          </p:cNvPr>
          <p:cNvSpPr txBox="1"/>
          <p:nvPr/>
        </p:nvSpPr>
        <p:spPr>
          <a:xfrm>
            <a:off x="683643" y="1276985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Chip Change – Arduino NANO-ESP32</a:t>
            </a:r>
          </a:p>
          <a:p>
            <a:r>
              <a:rPr lang="en-US" dirty="0"/>
              <a:t>- 3.3 VDC operation</a:t>
            </a:r>
          </a:p>
          <a:p>
            <a:r>
              <a:rPr lang="en-US" dirty="0"/>
              <a:t>- all new I/O map</a:t>
            </a:r>
          </a:p>
        </p:txBody>
      </p:sp>
    </p:spTree>
    <p:extLst>
      <p:ext uri="{BB962C8B-B14F-4D97-AF65-F5344CB8AC3E}">
        <p14:creationId xmlns:p14="http://schemas.microsoft.com/office/powerpoint/2010/main" val="33604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6985959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- Power Supply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2AFA2-F834-B6D3-F0DD-8ED64CAE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4" y="1137339"/>
            <a:ext cx="11142179" cy="219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F186C-BD40-AD20-47D6-ECAC4810E2F2}"/>
              </a:ext>
            </a:extLst>
          </p:cNvPr>
          <p:cNvSpPr txBox="1"/>
          <p:nvPr/>
        </p:nvSpPr>
        <p:spPr>
          <a:xfrm>
            <a:off x="798392" y="3528205"/>
            <a:ext cx="11287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add 4 series diodes before regulator to knock down input voltage</a:t>
            </a:r>
          </a:p>
          <a:p>
            <a:r>
              <a:rPr lang="en-US" dirty="0"/>
              <a:t>- change regulator to 3.3 volt output … consider efficiency (adjustable output IC </a:t>
            </a:r>
            <a:r>
              <a:rPr lang="en-US" dirty="0">
                <a:hlinkClick r:id="rId3"/>
              </a:rPr>
              <a:t>https://octopart.com/tlv1117ikcs-texas+instruments-525570?r=sp</a:t>
            </a:r>
            <a:r>
              <a:rPr lang="en-US" dirty="0"/>
              <a:t> designed for 3.3 via output R divider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- Lower R1 to 4K7 for operation at 3.3 volts </a:t>
            </a:r>
          </a:p>
        </p:txBody>
      </p:sp>
    </p:spTree>
    <p:extLst>
      <p:ext uri="{BB962C8B-B14F-4D97-AF65-F5344CB8AC3E}">
        <p14:creationId xmlns:p14="http://schemas.microsoft.com/office/powerpoint/2010/main" val="400037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6985959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DCC 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43D0-78D5-C376-B274-28259FEE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65" y="811368"/>
            <a:ext cx="9172755" cy="251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6B59-B82B-11C1-93A6-0B906F9D80B4}"/>
              </a:ext>
            </a:extLst>
          </p:cNvPr>
          <p:cNvSpPr txBox="1"/>
          <p:nvPr/>
        </p:nvSpPr>
        <p:spPr>
          <a:xfrm>
            <a:off x="798392" y="3528205"/>
            <a:ext cx="112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verify 6N137 operation at 3.3 VDC</a:t>
            </a:r>
          </a:p>
        </p:txBody>
      </p:sp>
    </p:spTree>
    <p:extLst>
      <p:ext uri="{BB962C8B-B14F-4D97-AF65-F5344CB8AC3E}">
        <p14:creationId xmlns:p14="http://schemas.microsoft.com/office/powerpoint/2010/main" val="27151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6985959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MP3 Player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E042-91DF-58CE-7FB9-03FFB96D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41" y="757777"/>
            <a:ext cx="3811881" cy="3322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DAE1C-0F55-8FC6-633C-D7C65482952B}"/>
              </a:ext>
            </a:extLst>
          </p:cNvPr>
          <p:cNvSpPr txBox="1"/>
          <p:nvPr/>
        </p:nvSpPr>
        <p:spPr>
          <a:xfrm>
            <a:off x="452392" y="4330461"/>
            <a:ext cx="1128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verify DFRobot operation at 3.3 VDC</a:t>
            </a:r>
          </a:p>
          <a:p>
            <a:r>
              <a:rPr lang="en-US" dirty="0"/>
              <a:t>- remove divider ladder</a:t>
            </a:r>
          </a:p>
          <a:p>
            <a:r>
              <a:rPr lang="en-US" dirty="0"/>
              <a:t>- new pin assignments for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12828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76A-0960-E14E-9762-E91DE846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70235"/>
            <a:ext cx="10419272" cy="635539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Review – RS-485 Communications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B50EB-B327-39D8-A2F5-AC25B1B5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9" y="825979"/>
            <a:ext cx="6348502" cy="2700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8BB69-4F6B-3B07-F9F5-9769EEBCC47D}"/>
              </a:ext>
            </a:extLst>
          </p:cNvPr>
          <p:cNvSpPr txBox="1"/>
          <p:nvPr/>
        </p:nvSpPr>
        <p:spPr>
          <a:xfrm>
            <a:off x="798392" y="3528205"/>
            <a:ext cx="11287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from R1.2</a:t>
            </a:r>
          </a:p>
          <a:p>
            <a:r>
              <a:rPr lang="en-US" dirty="0"/>
              <a:t>- verify MAX485 operation at 3.3 VDC</a:t>
            </a:r>
          </a:p>
          <a:p>
            <a:r>
              <a:rPr lang="en-US" dirty="0"/>
              <a:t>- 10K pull up and pull down resistors could be 4K7 for 3.3 operation</a:t>
            </a:r>
          </a:p>
          <a:p>
            <a:r>
              <a:rPr lang="en-US" dirty="0"/>
              <a:t>- 20K pull up and pull down resistors could be 10K for 3.3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640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MAXduino R2 Design Objectives</vt:lpstr>
      <vt:lpstr>MaxDuino R2 Block Diagram</vt:lpstr>
      <vt:lpstr>MaxDuino R2 Highlights</vt:lpstr>
      <vt:lpstr>MaxDuino R2 End Use Ideas</vt:lpstr>
      <vt:lpstr>Design Review – Arduino</vt:lpstr>
      <vt:lpstr>Design Review - Power Supply</vt:lpstr>
      <vt:lpstr>Design Review – DCC Decoder</vt:lpstr>
      <vt:lpstr>Design Review – MP3 Player</vt:lpstr>
      <vt:lpstr>Design Review – RS-485 Communications</vt:lpstr>
      <vt:lpstr>Design Review – NeoPixel</vt:lpstr>
      <vt:lpstr>Design Review – Header Pins</vt:lpstr>
      <vt:lpstr>Management of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MAXduino R1</dc:title>
  <dc:creator>Alan Lomax</dc:creator>
  <cp:lastModifiedBy>Alan Lomax</cp:lastModifiedBy>
  <cp:revision>37</cp:revision>
  <dcterms:created xsi:type="dcterms:W3CDTF">2023-05-29T01:20:13Z</dcterms:created>
  <dcterms:modified xsi:type="dcterms:W3CDTF">2023-09-11T16:43:28Z</dcterms:modified>
</cp:coreProperties>
</file>