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9" r:id="rId3"/>
    <p:sldId id="258" r:id="rId4"/>
    <p:sldId id="259" r:id="rId5"/>
    <p:sldId id="260" r:id="rId6"/>
    <p:sldId id="261" r:id="rId7"/>
    <p:sldId id="262" r:id="rId8"/>
    <p:sldId id="265" r:id="rId9"/>
    <p:sldId id="266" r:id="rId10"/>
    <p:sldId id="267" r:id="rId11"/>
    <p:sldId id="263" r:id="rId12"/>
    <p:sldId id="26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43AD1"/>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68230-FD3F-4C09-A6DA-0AA5CEA78CFC}" type="datetimeFigureOut">
              <a:rPr lang="en-US" smtClean="0"/>
              <a:t>6/30/2023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AF4E2-C254-42A1-8DAD-9A6E3EAE5393}" type="slidenum">
              <a:rPr lang="en-US" smtClean="0"/>
              <a:t>‹#›</a:t>
            </a:fld>
            <a:endParaRPr lang="en-US"/>
          </a:p>
        </p:txBody>
      </p:sp>
    </p:spTree>
    <p:extLst>
      <p:ext uri="{BB962C8B-B14F-4D97-AF65-F5344CB8AC3E}">
        <p14:creationId xmlns:p14="http://schemas.microsoft.com/office/powerpoint/2010/main" val="310377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EAF4E2-C254-42A1-8DAD-9A6E3EAE5393}" type="slidenum">
              <a:rPr lang="en-US" smtClean="0"/>
              <a:t>5</a:t>
            </a:fld>
            <a:endParaRPr lang="en-US"/>
          </a:p>
        </p:txBody>
      </p:sp>
    </p:spTree>
    <p:extLst>
      <p:ext uri="{BB962C8B-B14F-4D97-AF65-F5344CB8AC3E}">
        <p14:creationId xmlns:p14="http://schemas.microsoft.com/office/powerpoint/2010/main" val="88353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9851-058E-F137-87E1-60696B5BFC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538A63-9173-DC68-2C8F-370B95A92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717C39-D263-87B0-935C-9E3BBC5AE8CA}"/>
              </a:ext>
            </a:extLst>
          </p:cNvPr>
          <p:cNvSpPr>
            <a:spLocks noGrp="1"/>
          </p:cNvSpPr>
          <p:nvPr>
            <p:ph type="dt" sz="half" idx="10"/>
          </p:nvPr>
        </p:nvSpPr>
        <p:spPr/>
        <p:txBody>
          <a:bodyPr/>
          <a:lstStyle/>
          <a:p>
            <a:fld id="{5926F674-E33D-467B-9D9E-D2C03DD57FDE}" type="datetimeFigureOut">
              <a:rPr lang="en-US" smtClean="0"/>
              <a:t>6/30/2023</a:t>
            </a:fld>
            <a:endParaRPr lang="en-US"/>
          </a:p>
        </p:txBody>
      </p:sp>
      <p:sp>
        <p:nvSpPr>
          <p:cNvPr id="5" name="Footer Placeholder 4">
            <a:extLst>
              <a:ext uri="{FF2B5EF4-FFF2-40B4-BE49-F238E27FC236}">
                <a16:creationId xmlns:a16="http://schemas.microsoft.com/office/drawing/2014/main" id="{5D7D808D-5D44-8EB8-AA9A-0CF9EC146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7CC38-0C71-709D-B36A-5FCB67264D81}"/>
              </a:ext>
            </a:extLst>
          </p:cNvPr>
          <p:cNvSpPr>
            <a:spLocks noGrp="1"/>
          </p:cNvSpPr>
          <p:nvPr>
            <p:ph type="sldNum" sz="quarter" idx="12"/>
          </p:nvPr>
        </p:nvSpPr>
        <p:spPr/>
        <p:txBody>
          <a:bodyPr/>
          <a:lstStyle/>
          <a:p>
            <a:fld id="{8EC17C73-FA6C-47FD-9FAB-6888A505F03D}" type="slidenum">
              <a:rPr lang="en-US" smtClean="0"/>
              <a:t>‹#›</a:t>
            </a:fld>
            <a:endParaRPr lang="en-US"/>
          </a:p>
        </p:txBody>
      </p:sp>
    </p:spTree>
    <p:extLst>
      <p:ext uri="{BB962C8B-B14F-4D97-AF65-F5344CB8AC3E}">
        <p14:creationId xmlns:p14="http://schemas.microsoft.com/office/powerpoint/2010/main" val="219829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560F7-2184-F4AF-8769-8AC97B2BF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EE5DE5-3062-A781-18D1-5055D3C047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78C3F-931E-0A00-B5F0-AA7EF12B2840}"/>
              </a:ext>
            </a:extLst>
          </p:cNvPr>
          <p:cNvSpPr>
            <a:spLocks noGrp="1"/>
          </p:cNvSpPr>
          <p:nvPr>
            <p:ph type="dt" sz="half" idx="10"/>
          </p:nvPr>
        </p:nvSpPr>
        <p:spPr/>
        <p:txBody>
          <a:bodyPr/>
          <a:lstStyle/>
          <a:p>
            <a:fld id="{5926F674-E33D-467B-9D9E-D2C03DD57FDE}" type="datetimeFigureOut">
              <a:rPr lang="en-US" smtClean="0"/>
              <a:t>6/30/2023</a:t>
            </a:fld>
            <a:endParaRPr lang="en-US"/>
          </a:p>
        </p:txBody>
      </p:sp>
      <p:sp>
        <p:nvSpPr>
          <p:cNvPr id="5" name="Footer Placeholder 4">
            <a:extLst>
              <a:ext uri="{FF2B5EF4-FFF2-40B4-BE49-F238E27FC236}">
                <a16:creationId xmlns:a16="http://schemas.microsoft.com/office/drawing/2014/main" id="{9B2A99DE-7D84-2B0A-4413-6CCCE8646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3C642-5C37-0D2E-40A7-FE47B338F74F}"/>
              </a:ext>
            </a:extLst>
          </p:cNvPr>
          <p:cNvSpPr>
            <a:spLocks noGrp="1"/>
          </p:cNvSpPr>
          <p:nvPr>
            <p:ph type="sldNum" sz="quarter" idx="12"/>
          </p:nvPr>
        </p:nvSpPr>
        <p:spPr/>
        <p:txBody>
          <a:bodyPr/>
          <a:lstStyle/>
          <a:p>
            <a:fld id="{8EC17C73-FA6C-47FD-9FAB-6888A505F03D}" type="slidenum">
              <a:rPr lang="en-US" smtClean="0"/>
              <a:t>‹#›</a:t>
            </a:fld>
            <a:endParaRPr lang="en-US"/>
          </a:p>
        </p:txBody>
      </p:sp>
    </p:spTree>
    <p:extLst>
      <p:ext uri="{BB962C8B-B14F-4D97-AF65-F5344CB8AC3E}">
        <p14:creationId xmlns:p14="http://schemas.microsoft.com/office/powerpoint/2010/main" val="109948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ABEA68-4BC6-CAB5-FB43-92B7F189FF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15CBE0-11F3-FD9F-E9CF-936E3BFCC7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103CC-6FFB-631D-CC5A-DE8303C83E16}"/>
              </a:ext>
            </a:extLst>
          </p:cNvPr>
          <p:cNvSpPr>
            <a:spLocks noGrp="1"/>
          </p:cNvSpPr>
          <p:nvPr>
            <p:ph type="dt" sz="half" idx="10"/>
          </p:nvPr>
        </p:nvSpPr>
        <p:spPr/>
        <p:txBody>
          <a:bodyPr/>
          <a:lstStyle/>
          <a:p>
            <a:fld id="{5926F674-E33D-467B-9D9E-D2C03DD57FDE}" type="datetimeFigureOut">
              <a:rPr lang="en-US" smtClean="0"/>
              <a:t>6/30/2023</a:t>
            </a:fld>
            <a:endParaRPr lang="en-US"/>
          </a:p>
        </p:txBody>
      </p:sp>
      <p:sp>
        <p:nvSpPr>
          <p:cNvPr id="5" name="Footer Placeholder 4">
            <a:extLst>
              <a:ext uri="{FF2B5EF4-FFF2-40B4-BE49-F238E27FC236}">
                <a16:creationId xmlns:a16="http://schemas.microsoft.com/office/drawing/2014/main" id="{B4CFF3C0-A191-BB05-A64B-F0237B5AF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557EE-C6D9-544D-921E-8C894B723BD5}"/>
              </a:ext>
            </a:extLst>
          </p:cNvPr>
          <p:cNvSpPr>
            <a:spLocks noGrp="1"/>
          </p:cNvSpPr>
          <p:nvPr>
            <p:ph type="sldNum" sz="quarter" idx="12"/>
          </p:nvPr>
        </p:nvSpPr>
        <p:spPr/>
        <p:txBody>
          <a:bodyPr/>
          <a:lstStyle/>
          <a:p>
            <a:fld id="{8EC17C73-FA6C-47FD-9FAB-6888A505F03D}" type="slidenum">
              <a:rPr lang="en-US" smtClean="0"/>
              <a:t>‹#›</a:t>
            </a:fld>
            <a:endParaRPr lang="en-US"/>
          </a:p>
        </p:txBody>
      </p:sp>
    </p:spTree>
    <p:extLst>
      <p:ext uri="{BB962C8B-B14F-4D97-AF65-F5344CB8AC3E}">
        <p14:creationId xmlns:p14="http://schemas.microsoft.com/office/powerpoint/2010/main" val="185523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35B5-BD53-7814-C928-EC32F40D0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603AD3-7242-D7FA-D9CD-C1D8E00B1F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CE159-DE8D-102B-73B6-DD6DBDB6D897}"/>
              </a:ext>
            </a:extLst>
          </p:cNvPr>
          <p:cNvSpPr>
            <a:spLocks noGrp="1"/>
          </p:cNvSpPr>
          <p:nvPr>
            <p:ph type="dt" sz="half" idx="10"/>
          </p:nvPr>
        </p:nvSpPr>
        <p:spPr/>
        <p:txBody>
          <a:bodyPr/>
          <a:lstStyle/>
          <a:p>
            <a:fld id="{5926F674-E33D-467B-9D9E-D2C03DD57FDE}" type="datetimeFigureOut">
              <a:rPr lang="en-US" smtClean="0"/>
              <a:t>6/30/2023</a:t>
            </a:fld>
            <a:endParaRPr lang="en-US"/>
          </a:p>
        </p:txBody>
      </p:sp>
      <p:sp>
        <p:nvSpPr>
          <p:cNvPr id="5" name="Footer Placeholder 4">
            <a:extLst>
              <a:ext uri="{FF2B5EF4-FFF2-40B4-BE49-F238E27FC236}">
                <a16:creationId xmlns:a16="http://schemas.microsoft.com/office/drawing/2014/main" id="{F544D191-2D80-7A5E-46EB-74B721794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C9B7F-13C8-06DA-88DC-81ADE1BA14AE}"/>
              </a:ext>
            </a:extLst>
          </p:cNvPr>
          <p:cNvSpPr>
            <a:spLocks noGrp="1"/>
          </p:cNvSpPr>
          <p:nvPr>
            <p:ph type="sldNum" sz="quarter" idx="12"/>
          </p:nvPr>
        </p:nvSpPr>
        <p:spPr/>
        <p:txBody>
          <a:bodyPr/>
          <a:lstStyle/>
          <a:p>
            <a:fld id="{8EC17C73-FA6C-47FD-9FAB-6888A505F03D}" type="slidenum">
              <a:rPr lang="en-US" smtClean="0"/>
              <a:t>‹#›</a:t>
            </a:fld>
            <a:endParaRPr lang="en-US"/>
          </a:p>
        </p:txBody>
      </p:sp>
    </p:spTree>
    <p:extLst>
      <p:ext uri="{BB962C8B-B14F-4D97-AF65-F5344CB8AC3E}">
        <p14:creationId xmlns:p14="http://schemas.microsoft.com/office/powerpoint/2010/main" val="283643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9011-0964-EC57-8ECE-734F66CD8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20D1B5-5755-BD1C-544F-81E77C960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EA0C15-17DE-1CC2-3CE8-1EEFA589C44C}"/>
              </a:ext>
            </a:extLst>
          </p:cNvPr>
          <p:cNvSpPr>
            <a:spLocks noGrp="1"/>
          </p:cNvSpPr>
          <p:nvPr>
            <p:ph type="dt" sz="half" idx="10"/>
          </p:nvPr>
        </p:nvSpPr>
        <p:spPr/>
        <p:txBody>
          <a:bodyPr/>
          <a:lstStyle/>
          <a:p>
            <a:fld id="{5926F674-E33D-467B-9D9E-D2C03DD57FDE}" type="datetimeFigureOut">
              <a:rPr lang="en-US" smtClean="0"/>
              <a:t>6/30/2023</a:t>
            </a:fld>
            <a:endParaRPr lang="en-US"/>
          </a:p>
        </p:txBody>
      </p:sp>
      <p:sp>
        <p:nvSpPr>
          <p:cNvPr id="5" name="Footer Placeholder 4">
            <a:extLst>
              <a:ext uri="{FF2B5EF4-FFF2-40B4-BE49-F238E27FC236}">
                <a16:creationId xmlns:a16="http://schemas.microsoft.com/office/drawing/2014/main" id="{0CD49AE5-03DC-DB90-DFFC-CC637EE73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75996-8CFF-0C61-4D94-4F1F5FB7ACD6}"/>
              </a:ext>
            </a:extLst>
          </p:cNvPr>
          <p:cNvSpPr>
            <a:spLocks noGrp="1"/>
          </p:cNvSpPr>
          <p:nvPr>
            <p:ph type="sldNum" sz="quarter" idx="12"/>
          </p:nvPr>
        </p:nvSpPr>
        <p:spPr/>
        <p:txBody>
          <a:bodyPr/>
          <a:lstStyle/>
          <a:p>
            <a:fld id="{8EC17C73-FA6C-47FD-9FAB-6888A505F03D}" type="slidenum">
              <a:rPr lang="en-US" smtClean="0"/>
              <a:t>‹#›</a:t>
            </a:fld>
            <a:endParaRPr lang="en-US"/>
          </a:p>
        </p:txBody>
      </p:sp>
    </p:spTree>
    <p:extLst>
      <p:ext uri="{BB962C8B-B14F-4D97-AF65-F5344CB8AC3E}">
        <p14:creationId xmlns:p14="http://schemas.microsoft.com/office/powerpoint/2010/main" val="15052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D490-8C67-0091-4149-8E202DC95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29DDA-7562-5A71-FA59-487B47CF22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6DCF0-BDC4-75CE-1F6A-5B217F9972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401ABA-2BBE-8529-8BFF-23C4F2BA63E4}"/>
              </a:ext>
            </a:extLst>
          </p:cNvPr>
          <p:cNvSpPr>
            <a:spLocks noGrp="1"/>
          </p:cNvSpPr>
          <p:nvPr>
            <p:ph type="dt" sz="half" idx="10"/>
          </p:nvPr>
        </p:nvSpPr>
        <p:spPr/>
        <p:txBody>
          <a:bodyPr/>
          <a:lstStyle/>
          <a:p>
            <a:fld id="{5926F674-E33D-467B-9D9E-D2C03DD57FDE}" type="datetimeFigureOut">
              <a:rPr lang="en-US" smtClean="0"/>
              <a:t>6/30/2023</a:t>
            </a:fld>
            <a:endParaRPr lang="en-US"/>
          </a:p>
        </p:txBody>
      </p:sp>
      <p:sp>
        <p:nvSpPr>
          <p:cNvPr id="6" name="Footer Placeholder 5">
            <a:extLst>
              <a:ext uri="{FF2B5EF4-FFF2-40B4-BE49-F238E27FC236}">
                <a16:creationId xmlns:a16="http://schemas.microsoft.com/office/drawing/2014/main" id="{A41F2BDA-3D1A-B83B-A4A3-545176B4F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58145-DA47-96FB-19A1-B3DC33EE04BC}"/>
              </a:ext>
            </a:extLst>
          </p:cNvPr>
          <p:cNvSpPr>
            <a:spLocks noGrp="1"/>
          </p:cNvSpPr>
          <p:nvPr>
            <p:ph type="sldNum" sz="quarter" idx="12"/>
          </p:nvPr>
        </p:nvSpPr>
        <p:spPr/>
        <p:txBody>
          <a:bodyPr/>
          <a:lstStyle/>
          <a:p>
            <a:fld id="{8EC17C73-FA6C-47FD-9FAB-6888A505F03D}" type="slidenum">
              <a:rPr lang="en-US" smtClean="0"/>
              <a:t>‹#›</a:t>
            </a:fld>
            <a:endParaRPr lang="en-US"/>
          </a:p>
        </p:txBody>
      </p:sp>
    </p:spTree>
    <p:extLst>
      <p:ext uri="{BB962C8B-B14F-4D97-AF65-F5344CB8AC3E}">
        <p14:creationId xmlns:p14="http://schemas.microsoft.com/office/powerpoint/2010/main" val="162284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F51F-FFF5-5C5A-785A-54A7632B60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588494-85EF-C95C-B8DC-668E2B5AF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1FEA6-7173-3CDC-3039-5EF3F181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D8A9FB-DE74-AABB-CF26-B275F2405B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70D6A-DBF3-6A03-9305-43322258C2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14B16-48F2-DFEB-8AF4-D3F61E91F4E0}"/>
              </a:ext>
            </a:extLst>
          </p:cNvPr>
          <p:cNvSpPr>
            <a:spLocks noGrp="1"/>
          </p:cNvSpPr>
          <p:nvPr>
            <p:ph type="dt" sz="half" idx="10"/>
          </p:nvPr>
        </p:nvSpPr>
        <p:spPr/>
        <p:txBody>
          <a:bodyPr/>
          <a:lstStyle/>
          <a:p>
            <a:fld id="{5926F674-E33D-467B-9D9E-D2C03DD57FDE}" type="datetimeFigureOut">
              <a:rPr lang="en-US" smtClean="0"/>
              <a:t>6/30/2023</a:t>
            </a:fld>
            <a:endParaRPr lang="en-US"/>
          </a:p>
        </p:txBody>
      </p:sp>
      <p:sp>
        <p:nvSpPr>
          <p:cNvPr id="8" name="Footer Placeholder 7">
            <a:extLst>
              <a:ext uri="{FF2B5EF4-FFF2-40B4-BE49-F238E27FC236}">
                <a16:creationId xmlns:a16="http://schemas.microsoft.com/office/drawing/2014/main" id="{91BC2278-294F-DF7F-E824-BC8B28D55D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388364-A58B-C1A4-7C4C-21F2970FA225}"/>
              </a:ext>
            </a:extLst>
          </p:cNvPr>
          <p:cNvSpPr>
            <a:spLocks noGrp="1"/>
          </p:cNvSpPr>
          <p:nvPr>
            <p:ph type="sldNum" sz="quarter" idx="12"/>
          </p:nvPr>
        </p:nvSpPr>
        <p:spPr/>
        <p:txBody>
          <a:bodyPr/>
          <a:lstStyle/>
          <a:p>
            <a:fld id="{8EC17C73-FA6C-47FD-9FAB-6888A505F03D}" type="slidenum">
              <a:rPr lang="en-US" smtClean="0"/>
              <a:t>‹#›</a:t>
            </a:fld>
            <a:endParaRPr lang="en-US"/>
          </a:p>
        </p:txBody>
      </p:sp>
    </p:spTree>
    <p:extLst>
      <p:ext uri="{BB962C8B-B14F-4D97-AF65-F5344CB8AC3E}">
        <p14:creationId xmlns:p14="http://schemas.microsoft.com/office/powerpoint/2010/main" val="33442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03BD-E5AF-62B7-78A6-ABF5A9C1E7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A15CEA-7318-04A0-9386-CE9D31CDED10}"/>
              </a:ext>
            </a:extLst>
          </p:cNvPr>
          <p:cNvSpPr>
            <a:spLocks noGrp="1"/>
          </p:cNvSpPr>
          <p:nvPr>
            <p:ph type="dt" sz="half" idx="10"/>
          </p:nvPr>
        </p:nvSpPr>
        <p:spPr/>
        <p:txBody>
          <a:bodyPr/>
          <a:lstStyle/>
          <a:p>
            <a:fld id="{5926F674-E33D-467B-9D9E-D2C03DD57FDE}" type="datetimeFigureOut">
              <a:rPr lang="en-US" smtClean="0"/>
              <a:t>6/30/2023</a:t>
            </a:fld>
            <a:endParaRPr lang="en-US"/>
          </a:p>
        </p:txBody>
      </p:sp>
      <p:sp>
        <p:nvSpPr>
          <p:cNvPr id="4" name="Footer Placeholder 3">
            <a:extLst>
              <a:ext uri="{FF2B5EF4-FFF2-40B4-BE49-F238E27FC236}">
                <a16:creationId xmlns:a16="http://schemas.microsoft.com/office/drawing/2014/main" id="{D568B152-CE19-14DC-B564-9BF1350B49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513C5-E8AC-E7A2-FDF2-E5FE013C173C}"/>
              </a:ext>
            </a:extLst>
          </p:cNvPr>
          <p:cNvSpPr>
            <a:spLocks noGrp="1"/>
          </p:cNvSpPr>
          <p:nvPr>
            <p:ph type="sldNum" sz="quarter" idx="12"/>
          </p:nvPr>
        </p:nvSpPr>
        <p:spPr/>
        <p:txBody>
          <a:bodyPr/>
          <a:lstStyle/>
          <a:p>
            <a:fld id="{8EC17C73-FA6C-47FD-9FAB-6888A505F03D}" type="slidenum">
              <a:rPr lang="en-US" smtClean="0"/>
              <a:t>‹#›</a:t>
            </a:fld>
            <a:endParaRPr lang="en-US"/>
          </a:p>
        </p:txBody>
      </p:sp>
    </p:spTree>
    <p:extLst>
      <p:ext uri="{BB962C8B-B14F-4D97-AF65-F5344CB8AC3E}">
        <p14:creationId xmlns:p14="http://schemas.microsoft.com/office/powerpoint/2010/main" val="260825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0C145-2059-08FB-E41E-164077C7D6E0}"/>
              </a:ext>
            </a:extLst>
          </p:cNvPr>
          <p:cNvSpPr>
            <a:spLocks noGrp="1"/>
          </p:cNvSpPr>
          <p:nvPr>
            <p:ph type="dt" sz="half" idx="10"/>
          </p:nvPr>
        </p:nvSpPr>
        <p:spPr/>
        <p:txBody>
          <a:bodyPr/>
          <a:lstStyle/>
          <a:p>
            <a:fld id="{5926F674-E33D-467B-9D9E-D2C03DD57FDE}" type="datetimeFigureOut">
              <a:rPr lang="en-US" smtClean="0"/>
              <a:t>6/30/2023</a:t>
            </a:fld>
            <a:endParaRPr lang="en-US"/>
          </a:p>
        </p:txBody>
      </p:sp>
      <p:sp>
        <p:nvSpPr>
          <p:cNvPr id="3" name="Footer Placeholder 2">
            <a:extLst>
              <a:ext uri="{FF2B5EF4-FFF2-40B4-BE49-F238E27FC236}">
                <a16:creationId xmlns:a16="http://schemas.microsoft.com/office/drawing/2014/main" id="{F5664D96-7DF2-F06D-1128-3B0312DEEC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847089-476A-15A7-8512-D42AD163C204}"/>
              </a:ext>
            </a:extLst>
          </p:cNvPr>
          <p:cNvSpPr>
            <a:spLocks noGrp="1"/>
          </p:cNvSpPr>
          <p:nvPr>
            <p:ph type="sldNum" sz="quarter" idx="12"/>
          </p:nvPr>
        </p:nvSpPr>
        <p:spPr/>
        <p:txBody>
          <a:bodyPr/>
          <a:lstStyle/>
          <a:p>
            <a:fld id="{8EC17C73-FA6C-47FD-9FAB-6888A505F03D}" type="slidenum">
              <a:rPr lang="en-US" smtClean="0"/>
              <a:t>‹#›</a:t>
            </a:fld>
            <a:endParaRPr lang="en-US"/>
          </a:p>
        </p:txBody>
      </p:sp>
    </p:spTree>
    <p:extLst>
      <p:ext uri="{BB962C8B-B14F-4D97-AF65-F5344CB8AC3E}">
        <p14:creationId xmlns:p14="http://schemas.microsoft.com/office/powerpoint/2010/main" val="204484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9920-BB2E-3D06-A737-53E118568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46A3CD-0719-2CF2-B8BA-01FC46A7A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5FB06-F0D6-0E71-2904-E3A06CECB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7AC7C-E8D5-43CF-4AD8-91551548758D}"/>
              </a:ext>
            </a:extLst>
          </p:cNvPr>
          <p:cNvSpPr>
            <a:spLocks noGrp="1"/>
          </p:cNvSpPr>
          <p:nvPr>
            <p:ph type="dt" sz="half" idx="10"/>
          </p:nvPr>
        </p:nvSpPr>
        <p:spPr/>
        <p:txBody>
          <a:bodyPr/>
          <a:lstStyle/>
          <a:p>
            <a:fld id="{5926F674-E33D-467B-9D9E-D2C03DD57FDE}" type="datetimeFigureOut">
              <a:rPr lang="en-US" smtClean="0"/>
              <a:t>6/30/2023</a:t>
            </a:fld>
            <a:endParaRPr lang="en-US"/>
          </a:p>
        </p:txBody>
      </p:sp>
      <p:sp>
        <p:nvSpPr>
          <p:cNvPr id="6" name="Footer Placeholder 5">
            <a:extLst>
              <a:ext uri="{FF2B5EF4-FFF2-40B4-BE49-F238E27FC236}">
                <a16:creationId xmlns:a16="http://schemas.microsoft.com/office/drawing/2014/main" id="{62626AB9-FC48-438B-153C-72B4F4543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CA944A-24BC-AA03-813F-E283D0994EB8}"/>
              </a:ext>
            </a:extLst>
          </p:cNvPr>
          <p:cNvSpPr>
            <a:spLocks noGrp="1"/>
          </p:cNvSpPr>
          <p:nvPr>
            <p:ph type="sldNum" sz="quarter" idx="12"/>
          </p:nvPr>
        </p:nvSpPr>
        <p:spPr/>
        <p:txBody>
          <a:bodyPr/>
          <a:lstStyle/>
          <a:p>
            <a:fld id="{8EC17C73-FA6C-47FD-9FAB-6888A505F03D}" type="slidenum">
              <a:rPr lang="en-US" smtClean="0"/>
              <a:t>‹#›</a:t>
            </a:fld>
            <a:endParaRPr lang="en-US"/>
          </a:p>
        </p:txBody>
      </p:sp>
    </p:spTree>
    <p:extLst>
      <p:ext uri="{BB962C8B-B14F-4D97-AF65-F5344CB8AC3E}">
        <p14:creationId xmlns:p14="http://schemas.microsoft.com/office/powerpoint/2010/main" val="301337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1102-BE2D-F2E0-F2C8-36AF872DF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822D23-E4A8-A2E3-BF7E-A0DB663B6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8A6164-2F24-14BE-0680-09170FDA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19C29-DC34-04E6-0259-79C5F9FFF470}"/>
              </a:ext>
            </a:extLst>
          </p:cNvPr>
          <p:cNvSpPr>
            <a:spLocks noGrp="1"/>
          </p:cNvSpPr>
          <p:nvPr>
            <p:ph type="dt" sz="half" idx="10"/>
          </p:nvPr>
        </p:nvSpPr>
        <p:spPr/>
        <p:txBody>
          <a:bodyPr/>
          <a:lstStyle/>
          <a:p>
            <a:fld id="{5926F674-E33D-467B-9D9E-D2C03DD57FDE}" type="datetimeFigureOut">
              <a:rPr lang="en-US" smtClean="0"/>
              <a:t>6/30/2023</a:t>
            </a:fld>
            <a:endParaRPr lang="en-US"/>
          </a:p>
        </p:txBody>
      </p:sp>
      <p:sp>
        <p:nvSpPr>
          <p:cNvPr id="6" name="Footer Placeholder 5">
            <a:extLst>
              <a:ext uri="{FF2B5EF4-FFF2-40B4-BE49-F238E27FC236}">
                <a16:creationId xmlns:a16="http://schemas.microsoft.com/office/drawing/2014/main" id="{B1B541CB-488B-EED5-6BCF-8A96BD96F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5C71C-8ED8-5043-4109-AEC3D60CC9B2}"/>
              </a:ext>
            </a:extLst>
          </p:cNvPr>
          <p:cNvSpPr>
            <a:spLocks noGrp="1"/>
          </p:cNvSpPr>
          <p:nvPr>
            <p:ph type="sldNum" sz="quarter" idx="12"/>
          </p:nvPr>
        </p:nvSpPr>
        <p:spPr/>
        <p:txBody>
          <a:bodyPr/>
          <a:lstStyle/>
          <a:p>
            <a:fld id="{8EC17C73-FA6C-47FD-9FAB-6888A505F03D}" type="slidenum">
              <a:rPr lang="en-US" smtClean="0"/>
              <a:t>‹#›</a:t>
            </a:fld>
            <a:endParaRPr lang="en-US"/>
          </a:p>
        </p:txBody>
      </p:sp>
    </p:spTree>
    <p:extLst>
      <p:ext uri="{BB962C8B-B14F-4D97-AF65-F5344CB8AC3E}">
        <p14:creationId xmlns:p14="http://schemas.microsoft.com/office/powerpoint/2010/main" val="373805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DADFD-4DC2-1070-5857-2CD577C48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E06E6-F544-80E9-1D68-BAC15EE43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5B9B1-BD63-5387-6804-745B9466A3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6F674-E33D-467B-9D9E-D2C03DD57FDE}" type="datetimeFigureOut">
              <a:rPr lang="en-US" smtClean="0"/>
              <a:t>6/30/2023</a:t>
            </a:fld>
            <a:endParaRPr lang="en-US"/>
          </a:p>
        </p:txBody>
      </p:sp>
      <p:sp>
        <p:nvSpPr>
          <p:cNvPr id="5" name="Footer Placeholder 4">
            <a:extLst>
              <a:ext uri="{FF2B5EF4-FFF2-40B4-BE49-F238E27FC236}">
                <a16:creationId xmlns:a16="http://schemas.microsoft.com/office/drawing/2014/main" id="{F6AD43BE-0932-D07B-8B89-3AA55B8AAE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C1C236-E35A-4E25-425E-C35932F111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17C73-FA6C-47FD-9FAB-6888A505F03D}" type="slidenum">
              <a:rPr lang="en-US" smtClean="0"/>
              <a:t>‹#›</a:t>
            </a:fld>
            <a:endParaRPr lang="en-US"/>
          </a:p>
        </p:txBody>
      </p:sp>
    </p:spTree>
    <p:extLst>
      <p:ext uri="{BB962C8B-B14F-4D97-AF65-F5344CB8AC3E}">
        <p14:creationId xmlns:p14="http://schemas.microsoft.com/office/powerpoint/2010/main" val="568277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2C0D-ECC3-70D0-5F09-E62A93EB4E69}"/>
              </a:ext>
            </a:extLst>
          </p:cNvPr>
          <p:cNvSpPr>
            <a:spLocks noGrp="1"/>
          </p:cNvSpPr>
          <p:nvPr>
            <p:ph type="ctrTitle"/>
          </p:nvPr>
        </p:nvSpPr>
        <p:spPr>
          <a:xfrm>
            <a:off x="1524000" y="1122363"/>
            <a:ext cx="9144000" cy="930724"/>
          </a:xfrm>
        </p:spPr>
        <p:txBody>
          <a:bodyPr/>
          <a:lstStyle/>
          <a:p>
            <a:r>
              <a:rPr lang="en-US" dirty="0"/>
              <a:t>MAXduino R1.1</a:t>
            </a:r>
          </a:p>
        </p:txBody>
      </p:sp>
    </p:spTree>
    <p:extLst>
      <p:ext uri="{BB962C8B-B14F-4D97-AF65-F5344CB8AC3E}">
        <p14:creationId xmlns:p14="http://schemas.microsoft.com/office/powerpoint/2010/main" val="160454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076A-0960-E14E-9762-E91DE846F0EF}"/>
              </a:ext>
            </a:extLst>
          </p:cNvPr>
          <p:cNvSpPr>
            <a:spLocks noGrp="1"/>
          </p:cNvSpPr>
          <p:nvPr>
            <p:ph type="title"/>
          </p:nvPr>
        </p:nvSpPr>
        <p:spPr>
          <a:xfrm>
            <a:off x="329241" y="270235"/>
            <a:ext cx="10419272" cy="635539"/>
          </a:xfrm>
        </p:spPr>
        <p:txBody>
          <a:bodyPr>
            <a:normAutofit fontScale="90000"/>
          </a:bodyPr>
          <a:lstStyle/>
          <a:p>
            <a:r>
              <a:rPr lang="en-US" dirty="0"/>
              <a:t>Design Review – Arduino</a:t>
            </a:r>
          </a:p>
        </p:txBody>
      </p:sp>
      <p:sp>
        <p:nvSpPr>
          <p:cNvPr id="6" name="TextBox 5">
            <a:extLst>
              <a:ext uri="{FF2B5EF4-FFF2-40B4-BE49-F238E27FC236}">
                <a16:creationId xmlns:a16="http://schemas.microsoft.com/office/drawing/2014/main" id="{929F186C-BD40-AD20-47D6-ECAC4810E2F2}"/>
              </a:ext>
            </a:extLst>
          </p:cNvPr>
          <p:cNvSpPr txBox="1"/>
          <p:nvPr/>
        </p:nvSpPr>
        <p:spPr>
          <a:xfrm>
            <a:off x="529804" y="1949567"/>
            <a:ext cx="5384503" cy="2308324"/>
          </a:xfrm>
          <a:prstGeom prst="rect">
            <a:avLst/>
          </a:prstGeom>
          <a:noFill/>
        </p:spPr>
        <p:txBody>
          <a:bodyPr wrap="square" rtlCol="0">
            <a:spAutoFit/>
          </a:bodyPr>
          <a:lstStyle/>
          <a:p>
            <a:r>
              <a:rPr lang="en-US" dirty="0"/>
              <a:t>The Arduino NANO module is almost fully utilized as shown. Only 4 pins have no connections to them.</a:t>
            </a:r>
          </a:p>
          <a:p>
            <a:endParaRPr lang="en-US" dirty="0"/>
          </a:p>
          <a:p>
            <a:r>
              <a:rPr lang="en-US" dirty="0"/>
              <a:t>It is recommended to install female header pins on the PCB so that the NANO module can be simply plugged into those header pins. This also provides ample clearance for the DCC decoder circuit which is located under the Arduino. </a:t>
            </a:r>
            <a:endParaRPr lang="pt-BR" b="0" dirty="0">
              <a:effectLst/>
              <a:latin typeface="Consolas" panose="020B0609020204030204" pitchFamily="49" charset="0"/>
            </a:endParaRPr>
          </a:p>
        </p:txBody>
      </p:sp>
      <p:pic>
        <p:nvPicPr>
          <p:cNvPr id="5" name="Picture 4">
            <a:extLst>
              <a:ext uri="{FF2B5EF4-FFF2-40B4-BE49-F238E27FC236}">
                <a16:creationId xmlns:a16="http://schemas.microsoft.com/office/drawing/2014/main" id="{4258841A-8EB2-6704-4F93-05D5F1B6B58F}"/>
              </a:ext>
            </a:extLst>
          </p:cNvPr>
          <p:cNvPicPr>
            <a:picLocks noChangeAspect="1"/>
          </p:cNvPicPr>
          <p:nvPr/>
        </p:nvPicPr>
        <p:blipFill>
          <a:blip r:embed="rId2"/>
          <a:stretch>
            <a:fillRect/>
          </a:stretch>
        </p:blipFill>
        <p:spPr>
          <a:xfrm>
            <a:off x="6277693" y="178997"/>
            <a:ext cx="5178185" cy="4741471"/>
          </a:xfrm>
          <a:prstGeom prst="rect">
            <a:avLst/>
          </a:prstGeom>
        </p:spPr>
      </p:pic>
    </p:spTree>
    <p:extLst>
      <p:ext uri="{BB962C8B-B14F-4D97-AF65-F5344CB8AC3E}">
        <p14:creationId xmlns:p14="http://schemas.microsoft.com/office/powerpoint/2010/main" val="336043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076A-0960-E14E-9762-E91DE846F0EF}"/>
              </a:ext>
            </a:extLst>
          </p:cNvPr>
          <p:cNvSpPr>
            <a:spLocks noGrp="1"/>
          </p:cNvSpPr>
          <p:nvPr>
            <p:ph type="title"/>
          </p:nvPr>
        </p:nvSpPr>
        <p:spPr>
          <a:xfrm>
            <a:off x="329241" y="270235"/>
            <a:ext cx="10419272" cy="635539"/>
          </a:xfrm>
        </p:spPr>
        <p:txBody>
          <a:bodyPr>
            <a:normAutofit fontScale="90000"/>
          </a:bodyPr>
          <a:lstStyle/>
          <a:p>
            <a:r>
              <a:rPr lang="en-US" dirty="0"/>
              <a:t>Design Review Full Schematic</a:t>
            </a:r>
          </a:p>
        </p:txBody>
      </p:sp>
      <p:pic>
        <p:nvPicPr>
          <p:cNvPr id="5" name="Picture 4">
            <a:extLst>
              <a:ext uri="{FF2B5EF4-FFF2-40B4-BE49-F238E27FC236}">
                <a16:creationId xmlns:a16="http://schemas.microsoft.com/office/drawing/2014/main" id="{D0880C50-E104-F27B-9E04-56C3B2D42519}"/>
              </a:ext>
            </a:extLst>
          </p:cNvPr>
          <p:cNvPicPr>
            <a:picLocks noChangeAspect="1"/>
          </p:cNvPicPr>
          <p:nvPr/>
        </p:nvPicPr>
        <p:blipFill>
          <a:blip r:embed="rId2"/>
          <a:stretch>
            <a:fillRect/>
          </a:stretch>
        </p:blipFill>
        <p:spPr>
          <a:xfrm>
            <a:off x="823853" y="905774"/>
            <a:ext cx="7490544" cy="5681991"/>
          </a:xfrm>
          <a:prstGeom prst="rect">
            <a:avLst/>
          </a:prstGeom>
        </p:spPr>
      </p:pic>
    </p:spTree>
    <p:extLst>
      <p:ext uri="{BB962C8B-B14F-4D97-AF65-F5344CB8AC3E}">
        <p14:creationId xmlns:p14="http://schemas.microsoft.com/office/powerpoint/2010/main" val="164814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076A-0960-E14E-9762-E91DE846F0EF}"/>
              </a:ext>
            </a:extLst>
          </p:cNvPr>
          <p:cNvSpPr>
            <a:spLocks noGrp="1"/>
          </p:cNvSpPr>
          <p:nvPr>
            <p:ph type="title"/>
          </p:nvPr>
        </p:nvSpPr>
        <p:spPr>
          <a:xfrm>
            <a:off x="329241" y="270235"/>
            <a:ext cx="10419272" cy="635539"/>
          </a:xfrm>
        </p:spPr>
        <p:txBody>
          <a:bodyPr>
            <a:normAutofit fontScale="90000"/>
          </a:bodyPr>
          <a:lstStyle/>
          <a:p>
            <a:r>
              <a:rPr lang="en-US" dirty="0"/>
              <a:t>Design Review Full PCB</a:t>
            </a:r>
          </a:p>
        </p:txBody>
      </p:sp>
      <p:pic>
        <p:nvPicPr>
          <p:cNvPr id="4" name="Picture 3">
            <a:extLst>
              <a:ext uri="{FF2B5EF4-FFF2-40B4-BE49-F238E27FC236}">
                <a16:creationId xmlns:a16="http://schemas.microsoft.com/office/drawing/2014/main" id="{767449E5-B327-7A68-F73E-EB523AB6B058}"/>
              </a:ext>
            </a:extLst>
          </p:cNvPr>
          <p:cNvPicPr>
            <a:picLocks noChangeAspect="1"/>
          </p:cNvPicPr>
          <p:nvPr/>
        </p:nvPicPr>
        <p:blipFill>
          <a:blip r:embed="rId2"/>
          <a:stretch>
            <a:fillRect/>
          </a:stretch>
        </p:blipFill>
        <p:spPr>
          <a:xfrm>
            <a:off x="1157287" y="1019265"/>
            <a:ext cx="9877425" cy="5457825"/>
          </a:xfrm>
          <a:prstGeom prst="rect">
            <a:avLst/>
          </a:prstGeom>
        </p:spPr>
      </p:pic>
    </p:spTree>
    <p:extLst>
      <p:ext uri="{BB962C8B-B14F-4D97-AF65-F5344CB8AC3E}">
        <p14:creationId xmlns:p14="http://schemas.microsoft.com/office/powerpoint/2010/main" val="268067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076A-0960-E14E-9762-E91DE846F0EF}"/>
              </a:ext>
            </a:extLst>
          </p:cNvPr>
          <p:cNvSpPr>
            <a:spLocks noGrp="1"/>
          </p:cNvSpPr>
          <p:nvPr>
            <p:ph type="title"/>
          </p:nvPr>
        </p:nvSpPr>
        <p:spPr>
          <a:xfrm>
            <a:off x="329241" y="270235"/>
            <a:ext cx="10419272" cy="635539"/>
          </a:xfrm>
        </p:spPr>
        <p:txBody>
          <a:bodyPr>
            <a:normAutofit fontScale="90000"/>
          </a:bodyPr>
          <a:lstStyle/>
          <a:p>
            <a:r>
              <a:rPr lang="en-US" dirty="0"/>
              <a:t>Management of Change</a:t>
            </a:r>
          </a:p>
        </p:txBody>
      </p:sp>
      <p:sp>
        <p:nvSpPr>
          <p:cNvPr id="3" name="TextBox 2">
            <a:extLst>
              <a:ext uri="{FF2B5EF4-FFF2-40B4-BE49-F238E27FC236}">
                <a16:creationId xmlns:a16="http://schemas.microsoft.com/office/drawing/2014/main" id="{0F073035-77D2-FDFB-2D36-E77F271F1FF7}"/>
              </a:ext>
            </a:extLst>
          </p:cNvPr>
          <p:cNvSpPr txBox="1"/>
          <p:nvPr/>
        </p:nvSpPr>
        <p:spPr>
          <a:xfrm>
            <a:off x="785004" y="1354347"/>
            <a:ext cx="10136038" cy="3416320"/>
          </a:xfrm>
          <a:prstGeom prst="rect">
            <a:avLst/>
          </a:prstGeom>
          <a:noFill/>
        </p:spPr>
        <p:txBody>
          <a:bodyPr wrap="square" rtlCol="0">
            <a:spAutoFit/>
          </a:bodyPr>
          <a:lstStyle/>
          <a:p>
            <a:r>
              <a:rPr lang="en-US" dirty="0"/>
              <a:t>Rev 0 – Dec 2022 first 10 prototypes ordered. Built up and tested.</a:t>
            </a:r>
          </a:p>
          <a:p>
            <a:endParaRPr lang="en-US" dirty="0"/>
          </a:p>
          <a:p>
            <a:r>
              <a:rPr lang="en-US" dirty="0"/>
              <a:t>Rev 1 – May 29 2023 second batch of 10 prototypes ordered. Fixed DCC decoding, added 5 volt power input, added NeoPixel, changed 3 pin header and I2C header arrangement, Larger power traces, clarified stenciling.  Rev 1 arrived June 12 2023: 3 of 5 boards (they contacted me about 2 that failed manufacturing) – credit note is on file but 3 is enough for testing. </a:t>
            </a:r>
          </a:p>
          <a:p>
            <a:r>
              <a:rPr lang="en-US" dirty="0"/>
              <a:t>One PCB (Two MaxDuino) were given to Ian for evaluation.</a:t>
            </a:r>
          </a:p>
          <a:p>
            <a:endParaRPr lang="en-US" dirty="0"/>
          </a:p>
          <a:p>
            <a:r>
              <a:rPr lang="en-US" dirty="0"/>
              <a:t>Rev 1.1 Revised DCC Decoder circuit. Additional stencil near RGB NeoPixel to aid with orientation, additional stencil for double isolation of DCC signal pickoff from power supply section.  </a:t>
            </a:r>
          </a:p>
          <a:p>
            <a:r>
              <a:rPr lang="en-US" dirty="0"/>
              <a:t>Ordered 5 PCB’s June 29 2023 from JLCPCB.</a:t>
            </a:r>
          </a:p>
          <a:p>
            <a:endParaRPr lang="en-US" b="1" dirty="0"/>
          </a:p>
        </p:txBody>
      </p:sp>
    </p:spTree>
    <p:extLst>
      <p:ext uri="{BB962C8B-B14F-4D97-AF65-F5344CB8AC3E}">
        <p14:creationId xmlns:p14="http://schemas.microsoft.com/office/powerpoint/2010/main" val="295348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71A9-47A5-39C9-670B-10F764F6EB54}"/>
              </a:ext>
            </a:extLst>
          </p:cNvPr>
          <p:cNvSpPr>
            <a:spLocks noGrp="1"/>
          </p:cNvSpPr>
          <p:nvPr>
            <p:ph type="title"/>
          </p:nvPr>
        </p:nvSpPr>
        <p:spPr>
          <a:xfrm>
            <a:off x="6560589" y="6223072"/>
            <a:ext cx="5584208" cy="540649"/>
          </a:xfrm>
        </p:spPr>
        <p:txBody>
          <a:bodyPr>
            <a:normAutofit fontScale="90000"/>
          </a:bodyPr>
          <a:lstStyle/>
          <a:p>
            <a:r>
              <a:rPr lang="en-US" dirty="0"/>
              <a:t>MaxDuino Block Diagram</a:t>
            </a:r>
          </a:p>
        </p:txBody>
      </p:sp>
      <p:sp>
        <p:nvSpPr>
          <p:cNvPr id="6" name="Rectangle 5">
            <a:extLst>
              <a:ext uri="{FF2B5EF4-FFF2-40B4-BE49-F238E27FC236}">
                <a16:creationId xmlns:a16="http://schemas.microsoft.com/office/drawing/2014/main" id="{3B1637CD-014E-E817-3175-ED5E7DD26AA8}"/>
              </a:ext>
            </a:extLst>
          </p:cNvPr>
          <p:cNvSpPr/>
          <p:nvPr/>
        </p:nvSpPr>
        <p:spPr>
          <a:xfrm>
            <a:off x="5157000" y="2864688"/>
            <a:ext cx="1153066" cy="1970058"/>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Arduino NANO</a:t>
            </a:r>
          </a:p>
        </p:txBody>
      </p:sp>
      <p:cxnSp>
        <p:nvCxnSpPr>
          <p:cNvPr id="8" name="Straight Arrow Connector 7">
            <a:extLst>
              <a:ext uri="{FF2B5EF4-FFF2-40B4-BE49-F238E27FC236}">
                <a16:creationId xmlns:a16="http://schemas.microsoft.com/office/drawing/2014/main" id="{C46023C4-9082-D221-AF3E-8B6D0DDFFF3F}"/>
              </a:ext>
            </a:extLst>
          </p:cNvPr>
          <p:cNvCxnSpPr>
            <a:cxnSpLocks/>
            <a:endCxn id="6" idx="0"/>
          </p:cNvCxnSpPr>
          <p:nvPr/>
        </p:nvCxnSpPr>
        <p:spPr>
          <a:xfrm>
            <a:off x="5733533" y="2134678"/>
            <a:ext cx="0" cy="7300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2BE6CCBF-9A76-E6A3-3E11-BAEC25A09CAD}"/>
              </a:ext>
            </a:extLst>
          </p:cNvPr>
          <p:cNvGrpSpPr/>
          <p:nvPr/>
        </p:nvGrpSpPr>
        <p:grpSpPr>
          <a:xfrm>
            <a:off x="5155127" y="1479069"/>
            <a:ext cx="1154939" cy="646983"/>
            <a:chOff x="3957652" y="1682149"/>
            <a:chExt cx="1154939" cy="646983"/>
          </a:xfrm>
        </p:grpSpPr>
        <p:sp>
          <p:nvSpPr>
            <p:cNvPr id="10" name="Rectangle 9">
              <a:extLst>
                <a:ext uri="{FF2B5EF4-FFF2-40B4-BE49-F238E27FC236}">
                  <a16:creationId xmlns:a16="http://schemas.microsoft.com/office/drawing/2014/main" id="{795378B4-924E-A20D-C755-15087416D1C1}"/>
                </a:ext>
              </a:extLst>
            </p:cNvPr>
            <p:cNvSpPr/>
            <p:nvPr/>
          </p:nvSpPr>
          <p:spPr>
            <a:xfrm>
              <a:off x="3959526" y="2113471"/>
              <a:ext cx="1153065" cy="21566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Regulated 5 VDC</a:t>
              </a:r>
            </a:p>
          </p:txBody>
        </p:sp>
        <p:sp>
          <p:nvSpPr>
            <p:cNvPr id="11" name="Rectangle 10">
              <a:extLst>
                <a:ext uri="{FF2B5EF4-FFF2-40B4-BE49-F238E27FC236}">
                  <a16:creationId xmlns:a16="http://schemas.microsoft.com/office/drawing/2014/main" id="{3DBBC53B-E9EA-2EAA-3FD0-B2951CB27719}"/>
                </a:ext>
              </a:extLst>
            </p:cNvPr>
            <p:cNvSpPr/>
            <p:nvPr/>
          </p:nvSpPr>
          <p:spPr>
            <a:xfrm>
              <a:off x="3957653" y="1897810"/>
              <a:ext cx="1153065" cy="215661"/>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Filtered DC</a:t>
              </a:r>
            </a:p>
          </p:txBody>
        </p:sp>
        <p:sp>
          <p:nvSpPr>
            <p:cNvPr id="12" name="Rectangle 11">
              <a:extLst>
                <a:ext uri="{FF2B5EF4-FFF2-40B4-BE49-F238E27FC236}">
                  <a16:creationId xmlns:a16="http://schemas.microsoft.com/office/drawing/2014/main" id="{ADAB3BAC-6258-2265-3032-0E528F0BCE11}"/>
                </a:ext>
              </a:extLst>
            </p:cNvPr>
            <p:cNvSpPr/>
            <p:nvPr/>
          </p:nvSpPr>
          <p:spPr>
            <a:xfrm>
              <a:off x="3957652" y="1682149"/>
              <a:ext cx="1153065" cy="215661"/>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rPr>
                <a:t>Power Supply</a:t>
              </a:r>
            </a:p>
          </p:txBody>
        </p:sp>
      </p:grpSp>
      <p:sp>
        <p:nvSpPr>
          <p:cNvPr id="13" name="Rectangle 12">
            <a:extLst>
              <a:ext uri="{FF2B5EF4-FFF2-40B4-BE49-F238E27FC236}">
                <a16:creationId xmlns:a16="http://schemas.microsoft.com/office/drawing/2014/main" id="{4FA314C9-E199-9756-8C86-D3FC46071292}"/>
              </a:ext>
            </a:extLst>
          </p:cNvPr>
          <p:cNvSpPr/>
          <p:nvPr/>
        </p:nvSpPr>
        <p:spPr>
          <a:xfrm>
            <a:off x="3243594" y="1910391"/>
            <a:ext cx="1153065" cy="21566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 5 VDC in or out</a:t>
            </a:r>
          </a:p>
        </p:txBody>
      </p:sp>
      <p:cxnSp>
        <p:nvCxnSpPr>
          <p:cNvPr id="14" name="Straight Arrow Connector 13">
            <a:extLst>
              <a:ext uri="{FF2B5EF4-FFF2-40B4-BE49-F238E27FC236}">
                <a16:creationId xmlns:a16="http://schemas.microsoft.com/office/drawing/2014/main" id="{8A7A2CD5-B982-4AFB-C4E3-A8506F959D77}"/>
              </a:ext>
            </a:extLst>
          </p:cNvPr>
          <p:cNvCxnSpPr>
            <a:cxnSpLocks/>
            <a:stCxn id="10" idx="1"/>
            <a:endCxn id="13" idx="3"/>
          </p:cNvCxnSpPr>
          <p:nvPr/>
        </p:nvCxnSpPr>
        <p:spPr>
          <a:xfrm flipH="1">
            <a:off x="4396659" y="2018222"/>
            <a:ext cx="76034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062B9A72-D3BA-0481-1E71-584DDA5574E6}"/>
              </a:ext>
            </a:extLst>
          </p:cNvPr>
          <p:cNvGrpSpPr/>
          <p:nvPr/>
        </p:nvGrpSpPr>
        <p:grpSpPr>
          <a:xfrm>
            <a:off x="6613537" y="592707"/>
            <a:ext cx="1558112" cy="655608"/>
            <a:chOff x="5416062" y="795787"/>
            <a:chExt cx="1558112" cy="655608"/>
          </a:xfrm>
        </p:grpSpPr>
        <p:sp>
          <p:nvSpPr>
            <p:cNvPr id="18" name="Rectangle 17">
              <a:extLst>
                <a:ext uri="{FF2B5EF4-FFF2-40B4-BE49-F238E27FC236}">
                  <a16:creationId xmlns:a16="http://schemas.microsoft.com/office/drawing/2014/main" id="{879B6701-060F-6CD4-934E-E4CB3779C7D5}"/>
                </a:ext>
              </a:extLst>
            </p:cNvPr>
            <p:cNvSpPr/>
            <p:nvPr/>
          </p:nvSpPr>
          <p:spPr>
            <a:xfrm>
              <a:off x="5647993" y="795787"/>
              <a:ext cx="1326181" cy="21566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 DC In (9-15VDC)</a:t>
              </a:r>
            </a:p>
          </p:txBody>
        </p:sp>
        <p:sp>
          <p:nvSpPr>
            <p:cNvPr id="19" name="Rectangle 18">
              <a:extLst>
                <a:ext uri="{FF2B5EF4-FFF2-40B4-BE49-F238E27FC236}">
                  <a16:creationId xmlns:a16="http://schemas.microsoft.com/office/drawing/2014/main" id="{95F5BEE6-AB38-F062-C86A-BBFA73E574DD}"/>
                </a:ext>
              </a:extLst>
            </p:cNvPr>
            <p:cNvSpPr/>
            <p:nvPr/>
          </p:nvSpPr>
          <p:spPr>
            <a:xfrm>
              <a:off x="5647993" y="1015761"/>
              <a:ext cx="1326181" cy="21566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 AC In (9-16VAC)</a:t>
              </a:r>
            </a:p>
          </p:txBody>
        </p:sp>
        <p:sp>
          <p:nvSpPr>
            <p:cNvPr id="20" name="Rectangle 19">
              <a:extLst>
                <a:ext uri="{FF2B5EF4-FFF2-40B4-BE49-F238E27FC236}">
                  <a16:creationId xmlns:a16="http://schemas.microsoft.com/office/drawing/2014/main" id="{DED50588-7CF1-7214-CDB5-B1DB093AA959}"/>
                </a:ext>
              </a:extLst>
            </p:cNvPr>
            <p:cNvSpPr/>
            <p:nvPr/>
          </p:nvSpPr>
          <p:spPr>
            <a:xfrm>
              <a:off x="5646119" y="1235734"/>
              <a:ext cx="1326181" cy="21566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 DCC In (9-16VAC)</a:t>
              </a:r>
            </a:p>
          </p:txBody>
        </p:sp>
        <p:sp>
          <p:nvSpPr>
            <p:cNvPr id="21" name="Left Brace 20">
              <a:extLst>
                <a:ext uri="{FF2B5EF4-FFF2-40B4-BE49-F238E27FC236}">
                  <a16:creationId xmlns:a16="http://schemas.microsoft.com/office/drawing/2014/main" id="{76FBA4CD-151B-79FC-D953-2A288225A1EC}"/>
                </a:ext>
              </a:extLst>
            </p:cNvPr>
            <p:cNvSpPr/>
            <p:nvPr/>
          </p:nvSpPr>
          <p:spPr>
            <a:xfrm>
              <a:off x="5416062" y="795787"/>
              <a:ext cx="228183" cy="655608"/>
            </a:xfrm>
            <a:prstGeom prst="leftBrace">
              <a:avLst/>
            </a:prstGeom>
            <a:solidFill>
              <a:schemeClr val="accent6">
                <a:lumMod val="20000"/>
                <a:lumOff val="80000"/>
              </a:schemeClr>
            </a:solid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EB84A48E-435A-25E0-86E1-756470EC1ECD}"/>
              </a:ext>
            </a:extLst>
          </p:cNvPr>
          <p:cNvCxnSpPr>
            <a:cxnSpLocks/>
          </p:cNvCxnSpPr>
          <p:nvPr/>
        </p:nvCxnSpPr>
        <p:spPr>
          <a:xfrm flipH="1">
            <a:off x="5733533" y="922114"/>
            <a:ext cx="954830"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0E4ED3D-1CB6-6418-3C38-F931F0D01E31}"/>
              </a:ext>
            </a:extLst>
          </p:cNvPr>
          <p:cNvCxnSpPr>
            <a:cxnSpLocks/>
          </p:cNvCxnSpPr>
          <p:nvPr/>
        </p:nvCxnSpPr>
        <p:spPr>
          <a:xfrm>
            <a:off x="5733533" y="922114"/>
            <a:ext cx="0" cy="55695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8EB436B-E922-A327-38AD-F2B1088824E1}"/>
              </a:ext>
            </a:extLst>
          </p:cNvPr>
          <p:cNvCxnSpPr>
            <a:cxnSpLocks/>
          </p:cNvCxnSpPr>
          <p:nvPr/>
        </p:nvCxnSpPr>
        <p:spPr>
          <a:xfrm>
            <a:off x="7012405" y="2668965"/>
            <a:ext cx="0" cy="556955"/>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5E49E8-E689-1D41-8828-160B32D75F87}"/>
              </a:ext>
            </a:extLst>
          </p:cNvPr>
          <p:cNvCxnSpPr>
            <a:cxnSpLocks/>
          </p:cNvCxnSpPr>
          <p:nvPr/>
        </p:nvCxnSpPr>
        <p:spPr>
          <a:xfrm flipH="1">
            <a:off x="6308192" y="3225811"/>
            <a:ext cx="695070" cy="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1B0F3F8-4C13-BD4A-2168-C0A0433F44D9}"/>
              </a:ext>
            </a:extLst>
          </p:cNvPr>
          <p:cNvCxnSpPr>
            <a:cxnSpLocks/>
            <a:stCxn id="11" idx="3"/>
          </p:cNvCxnSpPr>
          <p:nvPr/>
        </p:nvCxnSpPr>
        <p:spPr>
          <a:xfrm flipV="1">
            <a:off x="6308193" y="1796644"/>
            <a:ext cx="710846" cy="5917"/>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380862C-3D25-C141-659A-BA93EF9EF7D1}"/>
              </a:ext>
            </a:extLst>
          </p:cNvPr>
          <p:cNvCxnSpPr>
            <a:cxnSpLocks/>
          </p:cNvCxnSpPr>
          <p:nvPr/>
        </p:nvCxnSpPr>
        <p:spPr>
          <a:xfrm flipH="1">
            <a:off x="7006618" y="1807624"/>
            <a:ext cx="539" cy="682169"/>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A6C131F-D53F-2114-F407-27475F488B46}"/>
              </a:ext>
            </a:extLst>
          </p:cNvPr>
          <p:cNvSpPr txBox="1"/>
          <p:nvPr/>
        </p:nvSpPr>
        <p:spPr>
          <a:xfrm>
            <a:off x="6965916" y="1916848"/>
            <a:ext cx="688685" cy="276999"/>
          </a:xfrm>
          <a:prstGeom prst="rect">
            <a:avLst/>
          </a:prstGeom>
          <a:noFill/>
        </p:spPr>
        <p:txBody>
          <a:bodyPr wrap="square" rtlCol="0">
            <a:spAutoFit/>
          </a:bodyPr>
          <a:lstStyle/>
          <a:p>
            <a:r>
              <a:rPr lang="en-US" sz="1200" dirty="0"/>
              <a:t>Vin_En</a:t>
            </a:r>
          </a:p>
        </p:txBody>
      </p:sp>
      <p:sp>
        <p:nvSpPr>
          <p:cNvPr id="40" name="TextBox 39">
            <a:extLst>
              <a:ext uri="{FF2B5EF4-FFF2-40B4-BE49-F238E27FC236}">
                <a16:creationId xmlns:a16="http://schemas.microsoft.com/office/drawing/2014/main" id="{B83EC3EF-D5CE-78F1-315B-7BD2A5174ECC}"/>
              </a:ext>
            </a:extLst>
          </p:cNvPr>
          <p:cNvSpPr txBox="1"/>
          <p:nvPr/>
        </p:nvSpPr>
        <p:spPr>
          <a:xfrm>
            <a:off x="5719377" y="2599174"/>
            <a:ext cx="688685" cy="276999"/>
          </a:xfrm>
          <a:prstGeom prst="rect">
            <a:avLst/>
          </a:prstGeom>
          <a:noFill/>
        </p:spPr>
        <p:txBody>
          <a:bodyPr wrap="square" rtlCol="0">
            <a:spAutoFit/>
          </a:bodyPr>
          <a:lstStyle/>
          <a:p>
            <a:r>
              <a:rPr lang="en-US" sz="1200" dirty="0"/>
              <a:t>5 VDC</a:t>
            </a:r>
          </a:p>
        </p:txBody>
      </p:sp>
      <p:sp>
        <p:nvSpPr>
          <p:cNvPr id="41" name="TextBox 40">
            <a:extLst>
              <a:ext uri="{FF2B5EF4-FFF2-40B4-BE49-F238E27FC236}">
                <a16:creationId xmlns:a16="http://schemas.microsoft.com/office/drawing/2014/main" id="{6CAB28D7-1990-FDB1-434D-7BF1ABA1EE5A}"/>
              </a:ext>
            </a:extLst>
          </p:cNvPr>
          <p:cNvSpPr txBox="1"/>
          <p:nvPr/>
        </p:nvSpPr>
        <p:spPr>
          <a:xfrm>
            <a:off x="6294326" y="2979590"/>
            <a:ext cx="370164" cy="246221"/>
          </a:xfrm>
          <a:prstGeom prst="rect">
            <a:avLst/>
          </a:prstGeom>
          <a:noFill/>
        </p:spPr>
        <p:txBody>
          <a:bodyPr wrap="square" rtlCol="0">
            <a:spAutoFit/>
          </a:bodyPr>
          <a:lstStyle/>
          <a:p>
            <a:r>
              <a:rPr lang="en-US" sz="1000" dirty="0"/>
              <a:t>Vin</a:t>
            </a:r>
          </a:p>
        </p:txBody>
      </p:sp>
      <p:cxnSp>
        <p:nvCxnSpPr>
          <p:cNvPr id="43" name="Straight Arrow Connector 42">
            <a:extLst>
              <a:ext uri="{FF2B5EF4-FFF2-40B4-BE49-F238E27FC236}">
                <a16:creationId xmlns:a16="http://schemas.microsoft.com/office/drawing/2014/main" id="{2EA635F9-1181-AF12-BC4A-FCFD452B63F6}"/>
              </a:ext>
            </a:extLst>
          </p:cNvPr>
          <p:cNvCxnSpPr>
            <a:cxnSpLocks/>
          </p:cNvCxnSpPr>
          <p:nvPr/>
        </p:nvCxnSpPr>
        <p:spPr>
          <a:xfrm>
            <a:off x="7940135" y="1239030"/>
            <a:ext cx="0" cy="218207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E463673E-C35E-D57F-6E66-63591BD3B297}"/>
              </a:ext>
            </a:extLst>
          </p:cNvPr>
          <p:cNvGrpSpPr/>
          <p:nvPr/>
        </p:nvGrpSpPr>
        <p:grpSpPr>
          <a:xfrm>
            <a:off x="6299747" y="3429294"/>
            <a:ext cx="1836253" cy="215661"/>
            <a:chOff x="5110717" y="3802437"/>
            <a:chExt cx="1836253" cy="215661"/>
          </a:xfrm>
        </p:grpSpPr>
        <p:sp>
          <p:nvSpPr>
            <p:cNvPr id="42" name="Rectangle 41">
              <a:extLst>
                <a:ext uri="{FF2B5EF4-FFF2-40B4-BE49-F238E27FC236}">
                  <a16:creationId xmlns:a16="http://schemas.microsoft.com/office/drawing/2014/main" id="{90BC6F6D-4A7C-25E5-B075-9FA1D02DEB0C}"/>
                </a:ext>
              </a:extLst>
            </p:cNvPr>
            <p:cNvSpPr/>
            <p:nvPr/>
          </p:nvSpPr>
          <p:spPr>
            <a:xfrm>
              <a:off x="5620789" y="3802437"/>
              <a:ext cx="1326181" cy="215661"/>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rPr>
                <a:t> </a:t>
              </a:r>
              <a:r>
                <a:rPr lang="en-US" sz="1100" dirty="0">
                  <a:solidFill>
                    <a:srgbClr val="FFFF00"/>
                  </a:solidFill>
                </a:rPr>
                <a:t>DCC Opto-Isolator</a:t>
              </a:r>
            </a:p>
          </p:txBody>
        </p:sp>
        <p:cxnSp>
          <p:nvCxnSpPr>
            <p:cNvPr id="45" name="Straight Arrow Connector 44">
              <a:extLst>
                <a:ext uri="{FF2B5EF4-FFF2-40B4-BE49-F238E27FC236}">
                  <a16:creationId xmlns:a16="http://schemas.microsoft.com/office/drawing/2014/main" id="{1DB05DE5-1505-561F-4828-689701BBDBEE}"/>
                </a:ext>
              </a:extLst>
            </p:cNvPr>
            <p:cNvCxnSpPr>
              <a:cxnSpLocks/>
            </p:cNvCxnSpPr>
            <p:nvPr/>
          </p:nvCxnSpPr>
          <p:spPr>
            <a:xfrm flipH="1">
              <a:off x="5110717" y="3910267"/>
              <a:ext cx="5100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6C957A6D-3DFA-6B32-20BB-C52DB723208E}"/>
              </a:ext>
            </a:extLst>
          </p:cNvPr>
          <p:cNvGrpSpPr/>
          <p:nvPr/>
        </p:nvGrpSpPr>
        <p:grpSpPr>
          <a:xfrm>
            <a:off x="6305488" y="4024106"/>
            <a:ext cx="1836253" cy="215661"/>
            <a:chOff x="5108013" y="4227186"/>
            <a:chExt cx="1836253" cy="215661"/>
          </a:xfrm>
        </p:grpSpPr>
        <p:sp>
          <p:nvSpPr>
            <p:cNvPr id="47" name="Rectangle 46">
              <a:extLst>
                <a:ext uri="{FF2B5EF4-FFF2-40B4-BE49-F238E27FC236}">
                  <a16:creationId xmlns:a16="http://schemas.microsoft.com/office/drawing/2014/main" id="{8BF6B4D2-1E1D-B096-D867-6FC9F7E13B07}"/>
                </a:ext>
              </a:extLst>
            </p:cNvPr>
            <p:cNvSpPr/>
            <p:nvPr/>
          </p:nvSpPr>
          <p:spPr>
            <a:xfrm>
              <a:off x="5618085" y="4227186"/>
              <a:ext cx="1326181" cy="21566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FF00"/>
                  </a:solidFill>
                </a:rPr>
                <a:t> </a:t>
              </a:r>
              <a:r>
                <a:rPr lang="en-US" sz="1100" b="1" dirty="0">
                  <a:solidFill>
                    <a:srgbClr val="FFFF00"/>
                  </a:solidFill>
                </a:rPr>
                <a:t>NeoPixel</a:t>
              </a:r>
            </a:p>
          </p:txBody>
        </p:sp>
        <p:cxnSp>
          <p:nvCxnSpPr>
            <p:cNvPr id="48" name="Straight Arrow Connector 47">
              <a:extLst>
                <a:ext uri="{FF2B5EF4-FFF2-40B4-BE49-F238E27FC236}">
                  <a16:creationId xmlns:a16="http://schemas.microsoft.com/office/drawing/2014/main" id="{AD025BEF-DAF8-C4E4-0304-5CD89BE1C44C}"/>
                </a:ext>
              </a:extLst>
            </p:cNvPr>
            <p:cNvCxnSpPr>
              <a:cxnSpLocks/>
              <a:endCxn id="47" idx="1"/>
            </p:cNvCxnSpPr>
            <p:nvPr/>
          </p:nvCxnSpPr>
          <p:spPr>
            <a:xfrm flipV="1">
              <a:off x="5108013" y="4335017"/>
              <a:ext cx="510072" cy="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23630F8B-E86C-F7AA-5F5B-B7C803DBA3E5}"/>
              </a:ext>
            </a:extLst>
          </p:cNvPr>
          <p:cNvGrpSpPr/>
          <p:nvPr/>
        </p:nvGrpSpPr>
        <p:grpSpPr>
          <a:xfrm>
            <a:off x="6298531" y="4585135"/>
            <a:ext cx="1836253" cy="215661"/>
            <a:chOff x="5110717" y="4636910"/>
            <a:chExt cx="1836253" cy="215661"/>
          </a:xfrm>
        </p:grpSpPr>
        <p:sp>
          <p:nvSpPr>
            <p:cNvPr id="52" name="Rectangle 51">
              <a:extLst>
                <a:ext uri="{FF2B5EF4-FFF2-40B4-BE49-F238E27FC236}">
                  <a16:creationId xmlns:a16="http://schemas.microsoft.com/office/drawing/2014/main" id="{EDF5A687-6E02-88CD-199D-CAD31E7110BE}"/>
                </a:ext>
              </a:extLst>
            </p:cNvPr>
            <p:cNvSpPr/>
            <p:nvPr/>
          </p:nvSpPr>
          <p:spPr>
            <a:xfrm>
              <a:off x="5620789" y="4636910"/>
              <a:ext cx="1326181" cy="215661"/>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rPr>
                <a:t>I/O Header Pins</a:t>
              </a:r>
            </a:p>
          </p:txBody>
        </p:sp>
        <p:cxnSp>
          <p:nvCxnSpPr>
            <p:cNvPr id="53" name="Straight Arrow Connector 52">
              <a:extLst>
                <a:ext uri="{FF2B5EF4-FFF2-40B4-BE49-F238E27FC236}">
                  <a16:creationId xmlns:a16="http://schemas.microsoft.com/office/drawing/2014/main" id="{D0429E22-7AEB-3A43-A736-57634F182031}"/>
                </a:ext>
              </a:extLst>
            </p:cNvPr>
            <p:cNvCxnSpPr>
              <a:cxnSpLocks/>
            </p:cNvCxnSpPr>
            <p:nvPr/>
          </p:nvCxnSpPr>
          <p:spPr>
            <a:xfrm flipV="1">
              <a:off x="5110717" y="4756567"/>
              <a:ext cx="510072" cy="166"/>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E83804A5-CE65-68DD-D2AD-E25D29984320}"/>
              </a:ext>
            </a:extLst>
          </p:cNvPr>
          <p:cNvGrpSpPr/>
          <p:nvPr/>
        </p:nvGrpSpPr>
        <p:grpSpPr>
          <a:xfrm>
            <a:off x="3345786" y="4596961"/>
            <a:ext cx="1829802" cy="215661"/>
            <a:chOff x="2127850" y="4226944"/>
            <a:chExt cx="1829802" cy="215661"/>
          </a:xfrm>
        </p:grpSpPr>
        <p:sp>
          <p:nvSpPr>
            <p:cNvPr id="57" name="Rectangle 56">
              <a:extLst>
                <a:ext uri="{FF2B5EF4-FFF2-40B4-BE49-F238E27FC236}">
                  <a16:creationId xmlns:a16="http://schemas.microsoft.com/office/drawing/2014/main" id="{E4F6BD59-D57F-1E6D-1F13-E47485AB6896}"/>
                </a:ext>
              </a:extLst>
            </p:cNvPr>
            <p:cNvSpPr/>
            <p:nvPr/>
          </p:nvSpPr>
          <p:spPr>
            <a:xfrm>
              <a:off x="2127850" y="4226944"/>
              <a:ext cx="1326181" cy="215661"/>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 </a:t>
              </a:r>
              <a:r>
                <a:rPr lang="en-US" sz="1100" b="1" dirty="0">
                  <a:solidFill>
                    <a:sysClr val="windowText" lastClr="000000"/>
                  </a:solidFill>
                </a:rPr>
                <a:t>I2C Header</a:t>
              </a:r>
            </a:p>
          </p:txBody>
        </p:sp>
        <p:cxnSp>
          <p:nvCxnSpPr>
            <p:cNvPr id="58" name="Straight Arrow Connector 57">
              <a:extLst>
                <a:ext uri="{FF2B5EF4-FFF2-40B4-BE49-F238E27FC236}">
                  <a16:creationId xmlns:a16="http://schemas.microsoft.com/office/drawing/2014/main" id="{2324C442-DA25-7A8A-D926-0E68978AAD18}"/>
                </a:ext>
              </a:extLst>
            </p:cNvPr>
            <p:cNvCxnSpPr>
              <a:cxnSpLocks/>
            </p:cNvCxnSpPr>
            <p:nvPr/>
          </p:nvCxnSpPr>
          <p:spPr>
            <a:xfrm flipV="1">
              <a:off x="3447580" y="4337881"/>
              <a:ext cx="510072" cy="166"/>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AE99251C-1C66-30C8-BAAF-3D05C4EFE552}"/>
              </a:ext>
            </a:extLst>
          </p:cNvPr>
          <p:cNvGrpSpPr/>
          <p:nvPr/>
        </p:nvGrpSpPr>
        <p:grpSpPr>
          <a:xfrm>
            <a:off x="1647344" y="3916704"/>
            <a:ext cx="3519975" cy="829693"/>
            <a:chOff x="430036" y="3698905"/>
            <a:chExt cx="3519975" cy="829693"/>
          </a:xfrm>
        </p:grpSpPr>
        <p:sp>
          <p:nvSpPr>
            <p:cNvPr id="59" name="Rectangle 58">
              <a:extLst>
                <a:ext uri="{FF2B5EF4-FFF2-40B4-BE49-F238E27FC236}">
                  <a16:creationId xmlns:a16="http://schemas.microsoft.com/office/drawing/2014/main" id="{64FB5FDE-A8D1-F02D-CC2C-13551EB1D911}"/>
                </a:ext>
              </a:extLst>
            </p:cNvPr>
            <p:cNvSpPr/>
            <p:nvPr/>
          </p:nvSpPr>
          <p:spPr>
            <a:xfrm>
              <a:off x="2127850" y="3796701"/>
              <a:ext cx="1326181" cy="21566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FF00"/>
                  </a:solidFill>
                </a:rPr>
                <a:t> </a:t>
              </a:r>
              <a:r>
                <a:rPr lang="en-US" sz="1100" b="1" dirty="0">
                  <a:solidFill>
                    <a:srgbClr val="FFFF00"/>
                  </a:solidFill>
                </a:rPr>
                <a:t>RS-485</a:t>
              </a:r>
            </a:p>
          </p:txBody>
        </p:sp>
        <p:cxnSp>
          <p:nvCxnSpPr>
            <p:cNvPr id="60" name="Straight Arrow Connector 59">
              <a:extLst>
                <a:ext uri="{FF2B5EF4-FFF2-40B4-BE49-F238E27FC236}">
                  <a16:creationId xmlns:a16="http://schemas.microsoft.com/office/drawing/2014/main" id="{C9E0C177-4F26-ED1A-8574-856C84C54A60}"/>
                </a:ext>
              </a:extLst>
            </p:cNvPr>
            <p:cNvCxnSpPr>
              <a:cxnSpLocks/>
            </p:cNvCxnSpPr>
            <p:nvPr/>
          </p:nvCxnSpPr>
          <p:spPr>
            <a:xfrm flipV="1">
              <a:off x="3439939" y="3914566"/>
              <a:ext cx="510072" cy="166"/>
            </a:xfrm>
            <a:prstGeom prst="straightConnector1">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25921DC-5B22-4BC3-B5A7-8A20746384CD}"/>
                </a:ext>
              </a:extLst>
            </p:cNvPr>
            <p:cNvSpPr/>
            <p:nvPr/>
          </p:nvSpPr>
          <p:spPr>
            <a:xfrm>
              <a:off x="1286065" y="3698905"/>
              <a:ext cx="827693" cy="431322"/>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FF00"/>
                  </a:solidFill>
                </a:rPr>
                <a:t>Two Sets</a:t>
              </a:r>
            </a:p>
            <a:p>
              <a:pPr algn="ctr"/>
              <a:r>
                <a:rPr lang="en-US" sz="1100" dirty="0">
                  <a:solidFill>
                    <a:srgbClr val="FFFF00"/>
                  </a:solidFill>
                </a:rPr>
                <a:t>Terminals</a:t>
              </a:r>
              <a:endParaRPr lang="en-US" sz="1100" b="1" dirty="0">
                <a:solidFill>
                  <a:srgbClr val="FFFF00"/>
                </a:solidFill>
              </a:endParaRPr>
            </a:p>
          </p:txBody>
        </p:sp>
        <p:sp>
          <p:nvSpPr>
            <p:cNvPr id="62" name="TextBox 61">
              <a:extLst>
                <a:ext uri="{FF2B5EF4-FFF2-40B4-BE49-F238E27FC236}">
                  <a16:creationId xmlns:a16="http://schemas.microsoft.com/office/drawing/2014/main" id="{9B24AA9B-078A-206C-7649-B2F620BFB414}"/>
                </a:ext>
              </a:extLst>
            </p:cNvPr>
            <p:cNvSpPr txBox="1"/>
            <p:nvPr/>
          </p:nvSpPr>
          <p:spPr>
            <a:xfrm>
              <a:off x="430036" y="4251599"/>
              <a:ext cx="688685" cy="276999"/>
            </a:xfrm>
            <a:prstGeom prst="rect">
              <a:avLst/>
            </a:prstGeom>
            <a:noFill/>
          </p:spPr>
          <p:txBody>
            <a:bodyPr wrap="square" rtlCol="0">
              <a:spAutoFit/>
            </a:bodyPr>
            <a:lstStyle/>
            <a:p>
              <a:r>
                <a:rPr lang="en-US" sz="1200" dirty="0"/>
                <a:t>EOL_En</a:t>
              </a:r>
            </a:p>
          </p:txBody>
        </p:sp>
      </p:grpSp>
      <p:grpSp>
        <p:nvGrpSpPr>
          <p:cNvPr id="68" name="Group 67">
            <a:extLst>
              <a:ext uri="{FF2B5EF4-FFF2-40B4-BE49-F238E27FC236}">
                <a16:creationId xmlns:a16="http://schemas.microsoft.com/office/drawing/2014/main" id="{9FC83796-24F0-F44B-C03C-76D63AA68304}"/>
              </a:ext>
            </a:extLst>
          </p:cNvPr>
          <p:cNvGrpSpPr/>
          <p:nvPr/>
        </p:nvGrpSpPr>
        <p:grpSpPr>
          <a:xfrm>
            <a:off x="2503373" y="3323306"/>
            <a:ext cx="2663946" cy="431322"/>
            <a:chOff x="1316187" y="3041357"/>
            <a:chExt cx="2663946" cy="431322"/>
          </a:xfrm>
        </p:grpSpPr>
        <p:sp>
          <p:nvSpPr>
            <p:cNvPr id="63" name="Rectangle 62">
              <a:extLst>
                <a:ext uri="{FF2B5EF4-FFF2-40B4-BE49-F238E27FC236}">
                  <a16:creationId xmlns:a16="http://schemas.microsoft.com/office/drawing/2014/main" id="{DC440229-4277-3937-2972-CE5F81FAFD38}"/>
                </a:ext>
              </a:extLst>
            </p:cNvPr>
            <p:cNvSpPr/>
            <p:nvPr/>
          </p:nvSpPr>
          <p:spPr>
            <a:xfrm>
              <a:off x="2157972" y="3139153"/>
              <a:ext cx="1326181" cy="215661"/>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FF00"/>
                  </a:solidFill>
                </a:rPr>
                <a:t>MP3 Module</a:t>
              </a:r>
              <a:endParaRPr lang="en-US" sz="1100" b="1" dirty="0">
                <a:solidFill>
                  <a:srgbClr val="FFFF00"/>
                </a:solidFill>
              </a:endParaRPr>
            </a:p>
          </p:txBody>
        </p:sp>
        <p:cxnSp>
          <p:nvCxnSpPr>
            <p:cNvPr id="64" name="Straight Arrow Connector 63">
              <a:extLst>
                <a:ext uri="{FF2B5EF4-FFF2-40B4-BE49-F238E27FC236}">
                  <a16:creationId xmlns:a16="http://schemas.microsoft.com/office/drawing/2014/main" id="{7EFEBE22-6108-8DE3-0B0A-A7C6745B56B9}"/>
                </a:ext>
              </a:extLst>
            </p:cNvPr>
            <p:cNvCxnSpPr>
              <a:cxnSpLocks/>
            </p:cNvCxnSpPr>
            <p:nvPr/>
          </p:nvCxnSpPr>
          <p:spPr>
            <a:xfrm flipV="1">
              <a:off x="3470061" y="3257018"/>
              <a:ext cx="510072" cy="166"/>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B713FA3A-F075-08AF-A156-CEFE3E533825}"/>
                </a:ext>
              </a:extLst>
            </p:cNvPr>
            <p:cNvSpPr/>
            <p:nvPr/>
          </p:nvSpPr>
          <p:spPr>
            <a:xfrm>
              <a:off x="1316187" y="3041357"/>
              <a:ext cx="827693" cy="43132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FF00"/>
                  </a:solidFill>
                </a:rPr>
                <a:t>Speaker Terminals</a:t>
              </a:r>
              <a:endParaRPr lang="en-US" sz="1100" b="1" dirty="0">
                <a:solidFill>
                  <a:srgbClr val="FFFF00"/>
                </a:solidFill>
              </a:endParaRPr>
            </a:p>
          </p:txBody>
        </p:sp>
      </p:grpSp>
      <p:grpSp>
        <p:nvGrpSpPr>
          <p:cNvPr id="78" name="Group 77">
            <a:extLst>
              <a:ext uri="{FF2B5EF4-FFF2-40B4-BE49-F238E27FC236}">
                <a16:creationId xmlns:a16="http://schemas.microsoft.com/office/drawing/2014/main" id="{938BB827-005A-13D7-50B1-8EB9C6EBEC65}"/>
              </a:ext>
            </a:extLst>
          </p:cNvPr>
          <p:cNvGrpSpPr/>
          <p:nvPr/>
        </p:nvGrpSpPr>
        <p:grpSpPr>
          <a:xfrm>
            <a:off x="3308002" y="3027277"/>
            <a:ext cx="461224" cy="393825"/>
            <a:chOff x="2110527" y="3230357"/>
            <a:chExt cx="461224" cy="393825"/>
          </a:xfrm>
        </p:grpSpPr>
        <p:cxnSp>
          <p:nvCxnSpPr>
            <p:cNvPr id="74" name="Straight Arrow Connector 73">
              <a:extLst>
                <a:ext uri="{FF2B5EF4-FFF2-40B4-BE49-F238E27FC236}">
                  <a16:creationId xmlns:a16="http://schemas.microsoft.com/office/drawing/2014/main" id="{7A2CF977-DD1B-312F-7C36-870DD59FA52C}"/>
                </a:ext>
              </a:extLst>
            </p:cNvPr>
            <p:cNvCxnSpPr>
              <a:cxnSpLocks/>
            </p:cNvCxnSpPr>
            <p:nvPr/>
          </p:nvCxnSpPr>
          <p:spPr>
            <a:xfrm>
              <a:off x="2354833" y="3428891"/>
              <a:ext cx="0" cy="1952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EDC848D9-783C-2D66-2DCC-95FE3CAAA698}"/>
                </a:ext>
              </a:extLst>
            </p:cNvPr>
            <p:cNvSpPr txBox="1"/>
            <p:nvPr/>
          </p:nvSpPr>
          <p:spPr>
            <a:xfrm>
              <a:off x="2110527" y="3230357"/>
              <a:ext cx="461224" cy="230832"/>
            </a:xfrm>
            <a:prstGeom prst="rect">
              <a:avLst/>
            </a:prstGeom>
            <a:noFill/>
          </p:spPr>
          <p:txBody>
            <a:bodyPr wrap="square" rtlCol="0">
              <a:spAutoFit/>
            </a:bodyPr>
            <a:lstStyle/>
            <a:p>
              <a:r>
                <a:rPr lang="en-US" sz="900" dirty="0"/>
                <a:t>5 VDC</a:t>
              </a:r>
            </a:p>
          </p:txBody>
        </p:sp>
      </p:grpSp>
      <p:grpSp>
        <p:nvGrpSpPr>
          <p:cNvPr id="79" name="Group 78">
            <a:extLst>
              <a:ext uri="{FF2B5EF4-FFF2-40B4-BE49-F238E27FC236}">
                <a16:creationId xmlns:a16="http://schemas.microsoft.com/office/drawing/2014/main" id="{76670BA3-3DBE-8C66-A3B0-E56DEAA7C826}"/>
              </a:ext>
            </a:extLst>
          </p:cNvPr>
          <p:cNvGrpSpPr/>
          <p:nvPr/>
        </p:nvGrpSpPr>
        <p:grpSpPr>
          <a:xfrm>
            <a:off x="3296319" y="3647218"/>
            <a:ext cx="461224" cy="393825"/>
            <a:chOff x="2110527" y="3230357"/>
            <a:chExt cx="461224" cy="393825"/>
          </a:xfrm>
        </p:grpSpPr>
        <p:cxnSp>
          <p:nvCxnSpPr>
            <p:cNvPr id="80" name="Straight Arrow Connector 79">
              <a:extLst>
                <a:ext uri="{FF2B5EF4-FFF2-40B4-BE49-F238E27FC236}">
                  <a16:creationId xmlns:a16="http://schemas.microsoft.com/office/drawing/2014/main" id="{FF00E03F-4244-E777-C9E9-2228B9769D53}"/>
                </a:ext>
              </a:extLst>
            </p:cNvPr>
            <p:cNvCxnSpPr>
              <a:cxnSpLocks/>
            </p:cNvCxnSpPr>
            <p:nvPr/>
          </p:nvCxnSpPr>
          <p:spPr>
            <a:xfrm>
              <a:off x="2354833" y="3428891"/>
              <a:ext cx="0" cy="1952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C0E496B9-160C-F997-7828-1CB4960C1E4F}"/>
                </a:ext>
              </a:extLst>
            </p:cNvPr>
            <p:cNvSpPr txBox="1"/>
            <p:nvPr/>
          </p:nvSpPr>
          <p:spPr>
            <a:xfrm>
              <a:off x="2110527" y="3230357"/>
              <a:ext cx="461224" cy="230832"/>
            </a:xfrm>
            <a:prstGeom prst="rect">
              <a:avLst/>
            </a:prstGeom>
            <a:noFill/>
          </p:spPr>
          <p:txBody>
            <a:bodyPr wrap="square" rtlCol="0">
              <a:spAutoFit/>
            </a:bodyPr>
            <a:lstStyle/>
            <a:p>
              <a:r>
                <a:rPr lang="en-US" sz="900" dirty="0"/>
                <a:t>5 VDC</a:t>
              </a:r>
            </a:p>
          </p:txBody>
        </p:sp>
      </p:grpSp>
      <p:grpSp>
        <p:nvGrpSpPr>
          <p:cNvPr id="82" name="Group 81">
            <a:extLst>
              <a:ext uri="{FF2B5EF4-FFF2-40B4-BE49-F238E27FC236}">
                <a16:creationId xmlns:a16="http://schemas.microsoft.com/office/drawing/2014/main" id="{C3B6D301-C53A-3C29-48FD-93417F2727F9}"/>
              </a:ext>
            </a:extLst>
          </p:cNvPr>
          <p:cNvGrpSpPr/>
          <p:nvPr/>
        </p:nvGrpSpPr>
        <p:grpSpPr>
          <a:xfrm>
            <a:off x="7412198" y="3014631"/>
            <a:ext cx="461224" cy="393825"/>
            <a:chOff x="2110527" y="3230357"/>
            <a:chExt cx="461224" cy="393825"/>
          </a:xfrm>
        </p:grpSpPr>
        <p:cxnSp>
          <p:nvCxnSpPr>
            <p:cNvPr id="83" name="Straight Arrow Connector 82">
              <a:extLst>
                <a:ext uri="{FF2B5EF4-FFF2-40B4-BE49-F238E27FC236}">
                  <a16:creationId xmlns:a16="http://schemas.microsoft.com/office/drawing/2014/main" id="{6FD1D077-AAED-52C5-ABC0-5690D141DFB1}"/>
                </a:ext>
              </a:extLst>
            </p:cNvPr>
            <p:cNvCxnSpPr>
              <a:cxnSpLocks/>
            </p:cNvCxnSpPr>
            <p:nvPr/>
          </p:nvCxnSpPr>
          <p:spPr>
            <a:xfrm>
              <a:off x="2354833" y="3428891"/>
              <a:ext cx="0" cy="1952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BBBC9A6-BBE9-8E93-3CF5-1628502112EB}"/>
                </a:ext>
              </a:extLst>
            </p:cNvPr>
            <p:cNvSpPr txBox="1"/>
            <p:nvPr/>
          </p:nvSpPr>
          <p:spPr>
            <a:xfrm>
              <a:off x="2110527" y="3230357"/>
              <a:ext cx="461224" cy="230832"/>
            </a:xfrm>
            <a:prstGeom prst="rect">
              <a:avLst/>
            </a:prstGeom>
            <a:noFill/>
          </p:spPr>
          <p:txBody>
            <a:bodyPr wrap="square" rtlCol="0">
              <a:spAutoFit/>
            </a:bodyPr>
            <a:lstStyle/>
            <a:p>
              <a:r>
                <a:rPr lang="en-US" sz="900" dirty="0"/>
                <a:t>5 VDC</a:t>
              </a:r>
            </a:p>
          </p:txBody>
        </p:sp>
      </p:grpSp>
      <p:grpSp>
        <p:nvGrpSpPr>
          <p:cNvPr id="86" name="Group 85">
            <a:extLst>
              <a:ext uri="{FF2B5EF4-FFF2-40B4-BE49-F238E27FC236}">
                <a16:creationId xmlns:a16="http://schemas.microsoft.com/office/drawing/2014/main" id="{EACF6B0B-27D3-4D8F-2006-CF3D8ADF08EF}"/>
              </a:ext>
            </a:extLst>
          </p:cNvPr>
          <p:cNvGrpSpPr/>
          <p:nvPr/>
        </p:nvGrpSpPr>
        <p:grpSpPr>
          <a:xfrm>
            <a:off x="7412198" y="3633472"/>
            <a:ext cx="461224" cy="393825"/>
            <a:chOff x="2110527" y="3230357"/>
            <a:chExt cx="461224" cy="393825"/>
          </a:xfrm>
        </p:grpSpPr>
        <p:cxnSp>
          <p:nvCxnSpPr>
            <p:cNvPr id="87" name="Straight Arrow Connector 86">
              <a:extLst>
                <a:ext uri="{FF2B5EF4-FFF2-40B4-BE49-F238E27FC236}">
                  <a16:creationId xmlns:a16="http://schemas.microsoft.com/office/drawing/2014/main" id="{297377D4-2324-8FD2-6B6C-A0447C49B151}"/>
                </a:ext>
              </a:extLst>
            </p:cNvPr>
            <p:cNvCxnSpPr>
              <a:cxnSpLocks/>
            </p:cNvCxnSpPr>
            <p:nvPr/>
          </p:nvCxnSpPr>
          <p:spPr>
            <a:xfrm>
              <a:off x="2354833" y="3428891"/>
              <a:ext cx="0" cy="1952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6C907CD5-A18E-BC18-B7E9-166C0F4102B0}"/>
                </a:ext>
              </a:extLst>
            </p:cNvPr>
            <p:cNvSpPr txBox="1"/>
            <p:nvPr/>
          </p:nvSpPr>
          <p:spPr>
            <a:xfrm>
              <a:off x="2110527" y="3230357"/>
              <a:ext cx="461224" cy="230832"/>
            </a:xfrm>
            <a:prstGeom prst="rect">
              <a:avLst/>
            </a:prstGeom>
            <a:noFill/>
          </p:spPr>
          <p:txBody>
            <a:bodyPr wrap="square" rtlCol="0">
              <a:spAutoFit/>
            </a:bodyPr>
            <a:lstStyle/>
            <a:p>
              <a:r>
                <a:rPr lang="en-US" sz="900" dirty="0"/>
                <a:t>5 VDC</a:t>
              </a:r>
            </a:p>
          </p:txBody>
        </p:sp>
      </p:grpSp>
      <p:sp>
        <p:nvSpPr>
          <p:cNvPr id="89" name="Rectangle 88">
            <a:extLst>
              <a:ext uri="{FF2B5EF4-FFF2-40B4-BE49-F238E27FC236}">
                <a16:creationId xmlns:a16="http://schemas.microsoft.com/office/drawing/2014/main" id="{7AD8C4E8-5524-2DAB-EFB0-D3A47D358F92}"/>
              </a:ext>
            </a:extLst>
          </p:cNvPr>
          <p:cNvSpPr/>
          <p:nvPr/>
        </p:nvSpPr>
        <p:spPr>
          <a:xfrm>
            <a:off x="8738379" y="3429294"/>
            <a:ext cx="1007432" cy="22489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rPr>
              <a:t> </a:t>
            </a:r>
            <a:r>
              <a:rPr lang="en-US" sz="1100" dirty="0">
                <a:solidFill>
                  <a:srgbClr val="FFFF00"/>
                </a:solidFill>
              </a:rPr>
              <a:t>DCC Injection</a:t>
            </a:r>
          </a:p>
        </p:txBody>
      </p:sp>
      <p:cxnSp>
        <p:nvCxnSpPr>
          <p:cNvPr id="90" name="Straight Arrow Connector 89">
            <a:extLst>
              <a:ext uri="{FF2B5EF4-FFF2-40B4-BE49-F238E27FC236}">
                <a16:creationId xmlns:a16="http://schemas.microsoft.com/office/drawing/2014/main" id="{DAED1167-08B9-9A7E-5BBA-B2C37A390C1C}"/>
              </a:ext>
            </a:extLst>
          </p:cNvPr>
          <p:cNvCxnSpPr>
            <a:cxnSpLocks/>
            <a:stCxn id="89" idx="1"/>
            <a:endCxn id="42" idx="3"/>
          </p:cNvCxnSpPr>
          <p:nvPr/>
        </p:nvCxnSpPr>
        <p:spPr>
          <a:xfrm flipH="1" flipV="1">
            <a:off x="8136000" y="3537125"/>
            <a:ext cx="602379" cy="461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17670FD8-BFFF-81FC-890C-E9BE9A242D59}"/>
              </a:ext>
            </a:extLst>
          </p:cNvPr>
          <p:cNvGrpSpPr/>
          <p:nvPr/>
        </p:nvGrpSpPr>
        <p:grpSpPr>
          <a:xfrm>
            <a:off x="3296319" y="4227819"/>
            <a:ext cx="461224" cy="393825"/>
            <a:chOff x="2110527" y="3230357"/>
            <a:chExt cx="461224" cy="393825"/>
          </a:xfrm>
        </p:grpSpPr>
        <p:cxnSp>
          <p:nvCxnSpPr>
            <p:cNvPr id="96" name="Straight Arrow Connector 95">
              <a:extLst>
                <a:ext uri="{FF2B5EF4-FFF2-40B4-BE49-F238E27FC236}">
                  <a16:creationId xmlns:a16="http://schemas.microsoft.com/office/drawing/2014/main" id="{50C69AA4-6A2C-79A3-2071-147F1E564628}"/>
                </a:ext>
              </a:extLst>
            </p:cNvPr>
            <p:cNvCxnSpPr>
              <a:cxnSpLocks/>
            </p:cNvCxnSpPr>
            <p:nvPr/>
          </p:nvCxnSpPr>
          <p:spPr>
            <a:xfrm>
              <a:off x="2354833" y="3428891"/>
              <a:ext cx="0" cy="1952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3D055921-D2EC-DA02-7A33-80B836F21E15}"/>
                </a:ext>
              </a:extLst>
            </p:cNvPr>
            <p:cNvSpPr txBox="1"/>
            <p:nvPr/>
          </p:nvSpPr>
          <p:spPr>
            <a:xfrm>
              <a:off x="2110527" y="3230357"/>
              <a:ext cx="461224" cy="230832"/>
            </a:xfrm>
            <a:prstGeom prst="rect">
              <a:avLst/>
            </a:prstGeom>
            <a:noFill/>
          </p:spPr>
          <p:txBody>
            <a:bodyPr wrap="square" rtlCol="0">
              <a:spAutoFit/>
            </a:bodyPr>
            <a:lstStyle/>
            <a:p>
              <a:r>
                <a:rPr lang="en-US" sz="900" dirty="0"/>
                <a:t>5 VDC</a:t>
              </a:r>
            </a:p>
          </p:txBody>
        </p:sp>
      </p:grpSp>
      <p:grpSp>
        <p:nvGrpSpPr>
          <p:cNvPr id="98" name="Group 97">
            <a:extLst>
              <a:ext uri="{FF2B5EF4-FFF2-40B4-BE49-F238E27FC236}">
                <a16:creationId xmlns:a16="http://schemas.microsoft.com/office/drawing/2014/main" id="{D86A8FB1-C598-7DBE-D8BC-6B8D101E2430}"/>
              </a:ext>
            </a:extLst>
          </p:cNvPr>
          <p:cNvGrpSpPr/>
          <p:nvPr/>
        </p:nvGrpSpPr>
        <p:grpSpPr>
          <a:xfrm>
            <a:off x="7412198" y="4214073"/>
            <a:ext cx="461224" cy="393825"/>
            <a:chOff x="2110527" y="3230357"/>
            <a:chExt cx="461224" cy="393825"/>
          </a:xfrm>
        </p:grpSpPr>
        <p:cxnSp>
          <p:nvCxnSpPr>
            <p:cNvPr id="99" name="Straight Arrow Connector 98">
              <a:extLst>
                <a:ext uri="{FF2B5EF4-FFF2-40B4-BE49-F238E27FC236}">
                  <a16:creationId xmlns:a16="http://schemas.microsoft.com/office/drawing/2014/main" id="{1EFBEB18-8735-8625-9315-D6FAB8BBCBA0}"/>
                </a:ext>
              </a:extLst>
            </p:cNvPr>
            <p:cNvCxnSpPr>
              <a:cxnSpLocks/>
            </p:cNvCxnSpPr>
            <p:nvPr/>
          </p:nvCxnSpPr>
          <p:spPr>
            <a:xfrm>
              <a:off x="2354833" y="3428891"/>
              <a:ext cx="0" cy="1952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1065731-188A-D9FE-12B7-31F986B0BEAA}"/>
                </a:ext>
              </a:extLst>
            </p:cNvPr>
            <p:cNvSpPr txBox="1"/>
            <p:nvPr/>
          </p:nvSpPr>
          <p:spPr>
            <a:xfrm>
              <a:off x="2110527" y="3230357"/>
              <a:ext cx="461224" cy="230832"/>
            </a:xfrm>
            <a:prstGeom prst="rect">
              <a:avLst/>
            </a:prstGeom>
            <a:noFill/>
          </p:spPr>
          <p:txBody>
            <a:bodyPr wrap="square" rtlCol="0">
              <a:spAutoFit/>
            </a:bodyPr>
            <a:lstStyle/>
            <a:p>
              <a:r>
                <a:rPr lang="en-US" sz="900" dirty="0"/>
                <a:t>5 VDC</a:t>
              </a:r>
            </a:p>
          </p:txBody>
        </p:sp>
      </p:grpSp>
      <p:pic>
        <p:nvPicPr>
          <p:cNvPr id="102" name="Picture 101">
            <a:extLst>
              <a:ext uri="{FF2B5EF4-FFF2-40B4-BE49-F238E27FC236}">
                <a16:creationId xmlns:a16="http://schemas.microsoft.com/office/drawing/2014/main" id="{7ABF67B6-8BD1-8706-ACF8-881B419F8E67}"/>
              </a:ext>
            </a:extLst>
          </p:cNvPr>
          <p:cNvPicPr>
            <a:picLocks noChangeAspect="1"/>
          </p:cNvPicPr>
          <p:nvPr/>
        </p:nvPicPr>
        <p:blipFill>
          <a:blip r:embed="rId2"/>
          <a:stretch>
            <a:fillRect/>
          </a:stretch>
        </p:blipFill>
        <p:spPr>
          <a:xfrm flipH="1">
            <a:off x="6829772" y="2160006"/>
            <a:ext cx="374104" cy="703591"/>
          </a:xfrm>
          <a:prstGeom prst="rect">
            <a:avLst/>
          </a:prstGeom>
        </p:spPr>
      </p:pic>
      <p:sp>
        <p:nvSpPr>
          <p:cNvPr id="104" name="TextBox 103">
            <a:extLst>
              <a:ext uri="{FF2B5EF4-FFF2-40B4-BE49-F238E27FC236}">
                <a16:creationId xmlns:a16="http://schemas.microsoft.com/office/drawing/2014/main" id="{1A84C3F3-8A5A-AEA5-390D-9CE15FBB5076}"/>
              </a:ext>
            </a:extLst>
          </p:cNvPr>
          <p:cNvSpPr txBox="1"/>
          <p:nvPr/>
        </p:nvSpPr>
        <p:spPr>
          <a:xfrm>
            <a:off x="6294326" y="3310810"/>
            <a:ext cx="370164" cy="246221"/>
          </a:xfrm>
          <a:prstGeom prst="rect">
            <a:avLst/>
          </a:prstGeom>
          <a:noFill/>
        </p:spPr>
        <p:txBody>
          <a:bodyPr wrap="square" rtlCol="0">
            <a:spAutoFit/>
          </a:bodyPr>
          <a:lstStyle/>
          <a:p>
            <a:r>
              <a:rPr lang="en-US" sz="1000" dirty="0"/>
              <a:t>D3</a:t>
            </a:r>
          </a:p>
        </p:txBody>
      </p:sp>
      <p:sp>
        <p:nvSpPr>
          <p:cNvPr id="105" name="TextBox 104">
            <a:extLst>
              <a:ext uri="{FF2B5EF4-FFF2-40B4-BE49-F238E27FC236}">
                <a16:creationId xmlns:a16="http://schemas.microsoft.com/office/drawing/2014/main" id="{1A714525-5BBE-824E-DC4B-AA25D4627E47}"/>
              </a:ext>
            </a:extLst>
          </p:cNvPr>
          <p:cNvSpPr txBox="1"/>
          <p:nvPr/>
        </p:nvSpPr>
        <p:spPr>
          <a:xfrm>
            <a:off x="6294326" y="3900823"/>
            <a:ext cx="370164" cy="246221"/>
          </a:xfrm>
          <a:prstGeom prst="rect">
            <a:avLst/>
          </a:prstGeom>
          <a:noFill/>
        </p:spPr>
        <p:txBody>
          <a:bodyPr wrap="square" rtlCol="0">
            <a:spAutoFit/>
          </a:bodyPr>
          <a:lstStyle/>
          <a:p>
            <a:r>
              <a:rPr lang="en-US" sz="1000" dirty="0"/>
              <a:t>D4</a:t>
            </a:r>
          </a:p>
        </p:txBody>
      </p:sp>
      <p:sp>
        <p:nvSpPr>
          <p:cNvPr id="106" name="TextBox 105">
            <a:extLst>
              <a:ext uri="{FF2B5EF4-FFF2-40B4-BE49-F238E27FC236}">
                <a16:creationId xmlns:a16="http://schemas.microsoft.com/office/drawing/2014/main" id="{656F4AAE-0786-7219-4017-D75DE14C9A69}"/>
              </a:ext>
            </a:extLst>
          </p:cNvPr>
          <p:cNvSpPr txBox="1"/>
          <p:nvPr/>
        </p:nvSpPr>
        <p:spPr>
          <a:xfrm>
            <a:off x="4807588" y="3003000"/>
            <a:ext cx="480348" cy="553998"/>
          </a:xfrm>
          <a:prstGeom prst="rect">
            <a:avLst/>
          </a:prstGeom>
          <a:noFill/>
        </p:spPr>
        <p:txBody>
          <a:bodyPr wrap="square" rtlCol="0">
            <a:spAutoFit/>
          </a:bodyPr>
          <a:lstStyle/>
          <a:p>
            <a:r>
              <a:rPr lang="en-US" sz="1000" dirty="0"/>
              <a:t>D10</a:t>
            </a:r>
          </a:p>
          <a:p>
            <a:r>
              <a:rPr lang="en-US" sz="1000" dirty="0"/>
              <a:t>D11</a:t>
            </a:r>
          </a:p>
          <a:p>
            <a:r>
              <a:rPr lang="en-US" sz="1000" dirty="0"/>
              <a:t>D12</a:t>
            </a:r>
          </a:p>
        </p:txBody>
      </p:sp>
      <p:sp>
        <p:nvSpPr>
          <p:cNvPr id="107" name="TextBox 106">
            <a:extLst>
              <a:ext uri="{FF2B5EF4-FFF2-40B4-BE49-F238E27FC236}">
                <a16:creationId xmlns:a16="http://schemas.microsoft.com/office/drawing/2014/main" id="{343A12B8-676E-233B-023F-F8106D2968AF}"/>
              </a:ext>
            </a:extLst>
          </p:cNvPr>
          <p:cNvSpPr txBox="1"/>
          <p:nvPr/>
        </p:nvSpPr>
        <p:spPr>
          <a:xfrm>
            <a:off x="4847599" y="3601051"/>
            <a:ext cx="407926" cy="553998"/>
          </a:xfrm>
          <a:prstGeom prst="rect">
            <a:avLst/>
          </a:prstGeom>
          <a:noFill/>
        </p:spPr>
        <p:txBody>
          <a:bodyPr wrap="square" rtlCol="0">
            <a:spAutoFit/>
          </a:bodyPr>
          <a:lstStyle/>
          <a:p>
            <a:r>
              <a:rPr lang="en-US" sz="1000" dirty="0"/>
              <a:t>D0</a:t>
            </a:r>
          </a:p>
          <a:p>
            <a:r>
              <a:rPr lang="en-US" sz="1000" dirty="0"/>
              <a:t>D1</a:t>
            </a:r>
          </a:p>
          <a:p>
            <a:r>
              <a:rPr lang="en-US" sz="1000" dirty="0"/>
              <a:t>D2</a:t>
            </a:r>
          </a:p>
        </p:txBody>
      </p:sp>
      <p:sp>
        <p:nvSpPr>
          <p:cNvPr id="108" name="TextBox 107">
            <a:extLst>
              <a:ext uri="{FF2B5EF4-FFF2-40B4-BE49-F238E27FC236}">
                <a16:creationId xmlns:a16="http://schemas.microsoft.com/office/drawing/2014/main" id="{59F1339B-448F-F482-2F3B-83DB9FE195FC}"/>
              </a:ext>
            </a:extLst>
          </p:cNvPr>
          <p:cNvSpPr txBox="1"/>
          <p:nvPr/>
        </p:nvSpPr>
        <p:spPr>
          <a:xfrm>
            <a:off x="4843799" y="4348171"/>
            <a:ext cx="407926" cy="400110"/>
          </a:xfrm>
          <a:prstGeom prst="rect">
            <a:avLst/>
          </a:prstGeom>
          <a:noFill/>
        </p:spPr>
        <p:txBody>
          <a:bodyPr wrap="square" rtlCol="0">
            <a:spAutoFit/>
          </a:bodyPr>
          <a:lstStyle/>
          <a:p>
            <a:r>
              <a:rPr lang="en-US" sz="1000" dirty="0"/>
              <a:t>A4</a:t>
            </a:r>
          </a:p>
          <a:p>
            <a:r>
              <a:rPr lang="en-US" sz="1000" dirty="0"/>
              <a:t>A5</a:t>
            </a:r>
          </a:p>
        </p:txBody>
      </p:sp>
      <p:sp>
        <p:nvSpPr>
          <p:cNvPr id="109" name="TextBox 108">
            <a:extLst>
              <a:ext uri="{FF2B5EF4-FFF2-40B4-BE49-F238E27FC236}">
                <a16:creationId xmlns:a16="http://schemas.microsoft.com/office/drawing/2014/main" id="{FDD6C0A2-2078-4DA1-280B-747C1E15FB1D}"/>
              </a:ext>
            </a:extLst>
          </p:cNvPr>
          <p:cNvSpPr txBox="1"/>
          <p:nvPr/>
        </p:nvSpPr>
        <p:spPr>
          <a:xfrm>
            <a:off x="6736724" y="4780738"/>
            <a:ext cx="1018326" cy="707886"/>
          </a:xfrm>
          <a:prstGeom prst="rect">
            <a:avLst/>
          </a:prstGeom>
          <a:noFill/>
        </p:spPr>
        <p:txBody>
          <a:bodyPr wrap="square" rtlCol="0">
            <a:spAutoFit/>
          </a:bodyPr>
          <a:lstStyle/>
          <a:p>
            <a:r>
              <a:rPr lang="en-US" sz="1000" dirty="0"/>
              <a:t>D4, D5, D6, D7</a:t>
            </a:r>
          </a:p>
          <a:p>
            <a:r>
              <a:rPr lang="en-US" sz="1000" dirty="0"/>
              <a:t>D8, D9, D13</a:t>
            </a:r>
          </a:p>
          <a:p>
            <a:r>
              <a:rPr lang="en-US" sz="1000" dirty="0"/>
              <a:t>A0,A1,A2,A3</a:t>
            </a:r>
          </a:p>
          <a:p>
            <a:r>
              <a:rPr lang="en-US" sz="1000" dirty="0"/>
              <a:t>A4,A5,A6,A7</a:t>
            </a:r>
          </a:p>
        </p:txBody>
      </p:sp>
      <p:pic>
        <p:nvPicPr>
          <p:cNvPr id="110" name="Picture 109">
            <a:extLst>
              <a:ext uri="{FF2B5EF4-FFF2-40B4-BE49-F238E27FC236}">
                <a16:creationId xmlns:a16="http://schemas.microsoft.com/office/drawing/2014/main" id="{5489753D-CE61-A565-3698-5768CF25EAB2}"/>
              </a:ext>
            </a:extLst>
          </p:cNvPr>
          <p:cNvPicPr>
            <a:picLocks noChangeAspect="1"/>
          </p:cNvPicPr>
          <p:nvPr/>
        </p:nvPicPr>
        <p:blipFill>
          <a:blip r:embed="rId2"/>
          <a:stretch>
            <a:fillRect/>
          </a:stretch>
        </p:blipFill>
        <p:spPr>
          <a:xfrm flipH="1">
            <a:off x="1797472" y="3770534"/>
            <a:ext cx="374104" cy="703591"/>
          </a:xfrm>
          <a:prstGeom prst="rect">
            <a:avLst/>
          </a:prstGeom>
        </p:spPr>
      </p:pic>
      <p:sp>
        <p:nvSpPr>
          <p:cNvPr id="111" name="TextBox 110">
            <a:extLst>
              <a:ext uri="{FF2B5EF4-FFF2-40B4-BE49-F238E27FC236}">
                <a16:creationId xmlns:a16="http://schemas.microsoft.com/office/drawing/2014/main" id="{32DAD859-E2E9-9B24-F6F2-BE3D8C354BB1}"/>
              </a:ext>
            </a:extLst>
          </p:cNvPr>
          <p:cNvSpPr txBox="1"/>
          <p:nvPr/>
        </p:nvSpPr>
        <p:spPr>
          <a:xfrm>
            <a:off x="8738379" y="5134681"/>
            <a:ext cx="1228627" cy="400110"/>
          </a:xfrm>
          <a:prstGeom prst="rect">
            <a:avLst/>
          </a:prstGeom>
          <a:solidFill>
            <a:srgbClr val="FFFFCC"/>
          </a:solidFill>
          <a:ln>
            <a:solidFill>
              <a:srgbClr val="002060"/>
            </a:solidFill>
          </a:ln>
        </p:spPr>
        <p:txBody>
          <a:bodyPr wrap="square" rtlCol="0">
            <a:spAutoFit/>
          </a:bodyPr>
          <a:lstStyle/>
          <a:p>
            <a:r>
              <a:rPr lang="en-US" sz="1000" dirty="0"/>
              <a:t>Only Aref and Reset pins are not used</a:t>
            </a:r>
          </a:p>
        </p:txBody>
      </p:sp>
    </p:spTree>
    <p:extLst>
      <p:ext uri="{BB962C8B-B14F-4D97-AF65-F5344CB8AC3E}">
        <p14:creationId xmlns:p14="http://schemas.microsoft.com/office/powerpoint/2010/main" val="169676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2167-B5BC-DC7C-9813-0CFCF0DB7704}"/>
              </a:ext>
            </a:extLst>
          </p:cNvPr>
          <p:cNvSpPr>
            <a:spLocks noGrp="1"/>
          </p:cNvSpPr>
          <p:nvPr>
            <p:ph type="title"/>
          </p:nvPr>
        </p:nvSpPr>
        <p:spPr>
          <a:xfrm>
            <a:off x="139460" y="179054"/>
            <a:ext cx="3371491" cy="480264"/>
          </a:xfrm>
        </p:spPr>
        <p:txBody>
          <a:bodyPr>
            <a:normAutofit fontScale="90000"/>
          </a:bodyPr>
          <a:lstStyle/>
          <a:p>
            <a:r>
              <a:rPr lang="en-US" dirty="0"/>
              <a:t>MAXduino R1.1</a:t>
            </a:r>
          </a:p>
        </p:txBody>
      </p:sp>
      <p:grpSp>
        <p:nvGrpSpPr>
          <p:cNvPr id="25" name="Group 24">
            <a:extLst>
              <a:ext uri="{FF2B5EF4-FFF2-40B4-BE49-F238E27FC236}">
                <a16:creationId xmlns:a16="http://schemas.microsoft.com/office/drawing/2014/main" id="{D6A2C0C0-1F8F-F12D-2ADA-60828352F3BC}"/>
              </a:ext>
            </a:extLst>
          </p:cNvPr>
          <p:cNvGrpSpPr/>
          <p:nvPr/>
        </p:nvGrpSpPr>
        <p:grpSpPr>
          <a:xfrm>
            <a:off x="1078302" y="179054"/>
            <a:ext cx="10578584" cy="6437406"/>
            <a:chOff x="381532" y="179054"/>
            <a:chExt cx="11275354" cy="6701368"/>
          </a:xfrm>
        </p:grpSpPr>
        <p:pic>
          <p:nvPicPr>
            <p:cNvPr id="24" name="Picture 23">
              <a:extLst>
                <a:ext uri="{FF2B5EF4-FFF2-40B4-BE49-F238E27FC236}">
                  <a16:creationId xmlns:a16="http://schemas.microsoft.com/office/drawing/2014/main" id="{05CC8155-DD9A-E760-A18A-01A6F87AFDED}"/>
                </a:ext>
              </a:extLst>
            </p:cNvPr>
            <p:cNvPicPr>
              <a:picLocks noChangeAspect="1"/>
            </p:cNvPicPr>
            <p:nvPr/>
          </p:nvPicPr>
          <p:blipFill>
            <a:blip r:embed="rId2"/>
            <a:stretch>
              <a:fillRect/>
            </a:stretch>
          </p:blipFill>
          <p:spPr>
            <a:xfrm>
              <a:off x="2003042" y="800147"/>
              <a:ext cx="8262510" cy="6080275"/>
            </a:xfrm>
            <a:prstGeom prst="rect">
              <a:avLst/>
            </a:prstGeom>
          </p:spPr>
        </p:pic>
        <p:sp>
          <p:nvSpPr>
            <p:cNvPr id="8" name="Rectangle 7">
              <a:extLst>
                <a:ext uri="{FF2B5EF4-FFF2-40B4-BE49-F238E27FC236}">
                  <a16:creationId xmlns:a16="http://schemas.microsoft.com/office/drawing/2014/main" id="{FC5367FC-685F-63FD-468F-615797C70DD9}"/>
                </a:ext>
              </a:extLst>
            </p:cNvPr>
            <p:cNvSpPr/>
            <p:nvPr/>
          </p:nvSpPr>
          <p:spPr>
            <a:xfrm rot="1493746">
              <a:off x="7662882" y="2343725"/>
              <a:ext cx="2341113" cy="1160833"/>
            </a:xfrm>
            <a:prstGeom prst="rect">
              <a:avLst/>
            </a:prstGeom>
            <a:solidFill>
              <a:srgbClr val="4472C4">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a16="http://schemas.microsoft.com/office/drawing/2014/main" id="{F02FCE21-17A7-FB96-66E1-5EC6D2F6C04F}"/>
                </a:ext>
              </a:extLst>
            </p:cNvPr>
            <p:cNvSpPr/>
            <p:nvPr/>
          </p:nvSpPr>
          <p:spPr>
            <a:xfrm>
              <a:off x="9885871" y="1262394"/>
              <a:ext cx="1771014" cy="623977"/>
            </a:xfrm>
            <a:prstGeom prst="wedgeRectCallout">
              <a:avLst>
                <a:gd name="adj1" fmla="val -80187"/>
                <a:gd name="adj2" fmla="val 211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Versatile Power Supply</a:t>
              </a:r>
            </a:p>
          </p:txBody>
        </p:sp>
        <p:sp>
          <p:nvSpPr>
            <p:cNvPr id="10" name="Speech Bubble: Rectangle 9">
              <a:extLst>
                <a:ext uri="{FF2B5EF4-FFF2-40B4-BE49-F238E27FC236}">
                  <a16:creationId xmlns:a16="http://schemas.microsoft.com/office/drawing/2014/main" id="{58B0D830-F3E5-BFA3-3DB3-4DCCC2882FE5}"/>
                </a:ext>
              </a:extLst>
            </p:cNvPr>
            <p:cNvSpPr/>
            <p:nvPr/>
          </p:nvSpPr>
          <p:spPr>
            <a:xfrm>
              <a:off x="10188958" y="3787725"/>
              <a:ext cx="1467928" cy="623977"/>
            </a:xfrm>
            <a:prstGeom prst="wedgeRectCallout">
              <a:avLst>
                <a:gd name="adj1" fmla="val -101930"/>
                <a:gd name="adj2" fmla="val 481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VDC input (or output)</a:t>
              </a:r>
            </a:p>
          </p:txBody>
        </p:sp>
        <p:sp>
          <p:nvSpPr>
            <p:cNvPr id="11" name="Speech Bubble: Rectangle 10">
              <a:extLst>
                <a:ext uri="{FF2B5EF4-FFF2-40B4-BE49-F238E27FC236}">
                  <a16:creationId xmlns:a16="http://schemas.microsoft.com/office/drawing/2014/main" id="{D1EB4AAA-617F-ED86-082C-38002CEB9A0D}"/>
                </a:ext>
              </a:extLst>
            </p:cNvPr>
            <p:cNvSpPr/>
            <p:nvPr/>
          </p:nvSpPr>
          <p:spPr>
            <a:xfrm>
              <a:off x="4228952" y="5373273"/>
              <a:ext cx="2159446" cy="623977"/>
            </a:xfrm>
            <a:prstGeom prst="wedgeRectCallout">
              <a:avLst>
                <a:gd name="adj1" fmla="val 56738"/>
                <a:gd name="adj2" fmla="val -8455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3 pin headers in groups of 4</a:t>
              </a:r>
            </a:p>
          </p:txBody>
        </p:sp>
        <p:sp>
          <p:nvSpPr>
            <p:cNvPr id="12" name="Rectangle 11">
              <a:extLst>
                <a:ext uri="{FF2B5EF4-FFF2-40B4-BE49-F238E27FC236}">
                  <a16:creationId xmlns:a16="http://schemas.microsoft.com/office/drawing/2014/main" id="{03749857-D7A5-0BE4-A5DF-98C5E14C6E7C}"/>
                </a:ext>
              </a:extLst>
            </p:cNvPr>
            <p:cNvSpPr/>
            <p:nvPr/>
          </p:nvSpPr>
          <p:spPr>
            <a:xfrm rot="1528344">
              <a:off x="6531722" y="3258247"/>
              <a:ext cx="764626" cy="2020983"/>
            </a:xfrm>
            <a:prstGeom prst="rect">
              <a:avLst/>
            </a:prstGeom>
            <a:solidFill>
              <a:srgbClr val="FFC000">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9F2192-65A6-AABB-D545-409286997372}"/>
                </a:ext>
              </a:extLst>
            </p:cNvPr>
            <p:cNvSpPr/>
            <p:nvPr/>
          </p:nvSpPr>
          <p:spPr>
            <a:xfrm rot="1625652">
              <a:off x="7151941" y="4576406"/>
              <a:ext cx="764626" cy="1144068"/>
            </a:xfrm>
            <a:prstGeom prst="rect">
              <a:avLst/>
            </a:prstGeom>
            <a:solidFill>
              <a:srgbClr val="FFC000">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E7F0F9-9DBA-DEE3-687F-37A1B9EE8161}"/>
                </a:ext>
              </a:extLst>
            </p:cNvPr>
            <p:cNvSpPr/>
            <p:nvPr/>
          </p:nvSpPr>
          <p:spPr>
            <a:xfrm rot="1144626">
              <a:off x="4901891" y="2681105"/>
              <a:ext cx="764626" cy="878778"/>
            </a:xfrm>
            <a:prstGeom prst="rect">
              <a:avLst/>
            </a:prstGeom>
            <a:solidFill>
              <a:srgbClr val="FFC000">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8063F49-9BBC-E283-5B3F-86E553B925DE}"/>
                </a:ext>
              </a:extLst>
            </p:cNvPr>
            <p:cNvSpPr/>
            <p:nvPr/>
          </p:nvSpPr>
          <p:spPr>
            <a:xfrm rot="1579706">
              <a:off x="7598116" y="3649569"/>
              <a:ext cx="488346" cy="900291"/>
            </a:xfrm>
            <a:prstGeom prst="rect">
              <a:avLst/>
            </a:prstGeom>
            <a:solidFill>
              <a:srgbClr val="FF0000">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15">
              <a:extLst>
                <a:ext uri="{FF2B5EF4-FFF2-40B4-BE49-F238E27FC236}">
                  <a16:creationId xmlns:a16="http://schemas.microsoft.com/office/drawing/2014/main" id="{E846A721-650A-9BFE-319C-70768CD873B2}"/>
                </a:ext>
              </a:extLst>
            </p:cNvPr>
            <p:cNvSpPr/>
            <p:nvPr/>
          </p:nvSpPr>
          <p:spPr>
            <a:xfrm>
              <a:off x="8868575" y="1950133"/>
              <a:ext cx="784244" cy="293301"/>
            </a:xfrm>
            <a:prstGeom prst="wedgeRectCallout">
              <a:avLst>
                <a:gd name="adj1" fmla="val -153343"/>
                <a:gd name="adj2" fmla="val 58958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I2C</a:t>
              </a:r>
            </a:p>
          </p:txBody>
        </p:sp>
        <p:sp>
          <p:nvSpPr>
            <p:cNvPr id="17" name="Rectangle 16">
              <a:extLst>
                <a:ext uri="{FF2B5EF4-FFF2-40B4-BE49-F238E27FC236}">
                  <a16:creationId xmlns:a16="http://schemas.microsoft.com/office/drawing/2014/main" id="{8A9E500B-EE0B-9D82-9F1E-C33776F97691}"/>
                </a:ext>
              </a:extLst>
            </p:cNvPr>
            <p:cNvSpPr/>
            <p:nvPr/>
          </p:nvSpPr>
          <p:spPr>
            <a:xfrm rot="1622524">
              <a:off x="2363102" y="3055675"/>
              <a:ext cx="2800689" cy="1206878"/>
            </a:xfrm>
            <a:prstGeom prst="rect">
              <a:avLst/>
            </a:prstGeom>
            <a:solidFill>
              <a:srgbClr val="7030A0">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peech Bubble: Rectangle 17">
              <a:extLst>
                <a:ext uri="{FF2B5EF4-FFF2-40B4-BE49-F238E27FC236}">
                  <a16:creationId xmlns:a16="http://schemas.microsoft.com/office/drawing/2014/main" id="{513333EE-1D8E-EC26-BC09-1BE031105CF5}"/>
                </a:ext>
              </a:extLst>
            </p:cNvPr>
            <p:cNvSpPr/>
            <p:nvPr/>
          </p:nvSpPr>
          <p:spPr>
            <a:xfrm>
              <a:off x="2382033" y="5144215"/>
              <a:ext cx="1467928" cy="458116"/>
            </a:xfrm>
            <a:prstGeom prst="wedgeRectCallout">
              <a:avLst>
                <a:gd name="adj1" fmla="val 98462"/>
                <a:gd name="adj2" fmla="val -32275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MP3 Player</a:t>
              </a:r>
            </a:p>
          </p:txBody>
        </p:sp>
        <p:sp>
          <p:nvSpPr>
            <p:cNvPr id="19" name="Rectangle 18">
              <a:extLst>
                <a:ext uri="{FF2B5EF4-FFF2-40B4-BE49-F238E27FC236}">
                  <a16:creationId xmlns:a16="http://schemas.microsoft.com/office/drawing/2014/main" id="{F137DB90-AF4F-865F-01D6-76DD5F5B8196}"/>
                </a:ext>
              </a:extLst>
            </p:cNvPr>
            <p:cNvSpPr/>
            <p:nvPr/>
          </p:nvSpPr>
          <p:spPr>
            <a:xfrm rot="1862291">
              <a:off x="2774924" y="1177625"/>
              <a:ext cx="1445541" cy="1733028"/>
            </a:xfrm>
            <a:prstGeom prst="rect">
              <a:avLst/>
            </a:prstGeom>
            <a:solidFill>
              <a:srgbClr val="F43AD1">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peech Bubble: Rectangle 19">
              <a:extLst>
                <a:ext uri="{FF2B5EF4-FFF2-40B4-BE49-F238E27FC236}">
                  <a16:creationId xmlns:a16="http://schemas.microsoft.com/office/drawing/2014/main" id="{E692F965-3EAE-9FFC-1CE4-41D622BEC614}"/>
                </a:ext>
              </a:extLst>
            </p:cNvPr>
            <p:cNvSpPr/>
            <p:nvPr/>
          </p:nvSpPr>
          <p:spPr>
            <a:xfrm>
              <a:off x="709936" y="970138"/>
              <a:ext cx="1467928" cy="916232"/>
            </a:xfrm>
            <a:prstGeom prst="wedgeRectCallout">
              <a:avLst>
                <a:gd name="adj1" fmla="val 124319"/>
                <a:gd name="adj2" fmla="val 64209"/>
              </a:avLst>
            </a:prstGeom>
            <a:solidFill>
              <a:srgbClr val="F43A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RS485 and Terminals</a:t>
              </a:r>
            </a:p>
          </p:txBody>
        </p:sp>
        <p:sp>
          <p:nvSpPr>
            <p:cNvPr id="21" name="Speech Bubble: Rectangle 20">
              <a:extLst>
                <a:ext uri="{FF2B5EF4-FFF2-40B4-BE49-F238E27FC236}">
                  <a16:creationId xmlns:a16="http://schemas.microsoft.com/office/drawing/2014/main" id="{5A4840A8-836C-E0F9-3150-0C9605CFD8DA}"/>
                </a:ext>
              </a:extLst>
            </p:cNvPr>
            <p:cNvSpPr/>
            <p:nvPr/>
          </p:nvSpPr>
          <p:spPr>
            <a:xfrm>
              <a:off x="5444704" y="233172"/>
              <a:ext cx="2313935" cy="964563"/>
            </a:xfrm>
            <a:prstGeom prst="wedgeRectCallout">
              <a:avLst>
                <a:gd name="adj1" fmla="val -19322"/>
                <a:gd name="adj2" fmla="val 324564"/>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Opto-Isolated DCC Decoding</a:t>
              </a:r>
            </a:p>
            <a:p>
              <a:pPr algn="ctr"/>
              <a:r>
                <a:rPr lang="en-US" dirty="0"/>
                <a:t>Under Arduino Nano</a:t>
              </a:r>
            </a:p>
          </p:txBody>
        </p:sp>
        <p:sp>
          <p:nvSpPr>
            <p:cNvPr id="22" name="Rectangle 21">
              <a:extLst>
                <a:ext uri="{FF2B5EF4-FFF2-40B4-BE49-F238E27FC236}">
                  <a16:creationId xmlns:a16="http://schemas.microsoft.com/office/drawing/2014/main" id="{458D3DDF-346C-00BD-B31F-7B13BF734F82}"/>
                </a:ext>
              </a:extLst>
            </p:cNvPr>
            <p:cNvSpPr/>
            <p:nvPr/>
          </p:nvSpPr>
          <p:spPr>
            <a:xfrm rot="1068991">
              <a:off x="5538683" y="2057010"/>
              <a:ext cx="1191228" cy="3142832"/>
            </a:xfrm>
            <a:prstGeom prst="rect">
              <a:avLst/>
            </a:prstGeom>
            <a:solidFill>
              <a:srgbClr val="002060">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peech Bubble: Rectangle 22">
              <a:extLst>
                <a:ext uri="{FF2B5EF4-FFF2-40B4-BE49-F238E27FC236}">
                  <a16:creationId xmlns:a16="http://schemas.microsoft.com/office/drawing/2014/main" id="{37538C2D-9B0F-FA70-C9C7-E1976ED5711A}"/>
                </a:ext>
              </a:extLst>
            </p:cNvPr>
            <p:cNvSpPr/>
            <p:nvPr/>
          </p:nvSpPr>
          <p:spPr>
            <a:xfrm>
              <a:off x="9260696" y="6125857"/>
              <a:ext cx="1648077" cy="374397"/>
            </a:xfrm>
            <a:prstGeom prst="wedgeRectCallout">
              <a:avLst>
                <a:gd name="adj1" fmla="val -106893"/>
                <a:gd name="adj2" fmla="val -1138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LED</a:t>
              </a:r>
            </a:p>
          </p:txBody>
        </p:sp>
        <p:sp>
          <p:nvSpPr>
            <p:cNvPr id="5" name="Speech Bubble: Rectangle 4">
              <a:extLst>
                <a:ext uri="{FF2B5EF4-FFF2-40B4-BE49-F238E27FC236}">
                  <a16:creationId xmlns:a16="http://schemas.microsoft.com/office/drawing/2014/main" id="{6E059BFE-C6B4-F279-4ED9-80170500DC5C}"/>
                </a:ext>
              </a:extLst>
            </p:cNvPr>
            <p:cNvSpPr/>
            <p:nvPr/>
          </p:nvSpPr>
          <p:spPr>
            <a:xfrm>
              <a:off x="3510951" y="264327"/>
              <a:ext cx="1664897" cy="535820"/>
            </a:xfrm>
            <a:prstGeom prst="wedgeRectCallout">
              <a:avLst>
                <a:gd name="adj1" fmla="val 54456"/>
                <a:gd name="adj2" fmla="val 293870"/>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WS2812B </a:t>
              </a:r>
            </a:p>
            <a:p>
              <a:pPr algn="ctr"/>
              <a:r>
                <a:rPr lang="en-US" dirty="0"/>
                <a:t>RGB </a:t>
              </a:r>
              <a:r>
                <a:rPr lang="en-US" dirty="0" err="1"/>
                <a:t>Neopixel</a:t>
              </a:r>
              <a:endParaRPr lang="en-US" dirty="0"/>
            </a:p>
          </p:txBody>
        </p:sp>
        <p:sp>
          <p:nvSpPr>
            <p:cNvPr id="3" name="Speech Bubble: Rectangle 2">
              <a:extLst>
                <a:ext uri="{FF2B5EF4-FFF2-40B4-BE49-F238E27FC236}">
                  <a16:creationId xmlns:a16="http://schemas.microsoft.com/office/drawing/2014/main" id="{83E2D3A4-88AC-9237-2006-26CCE9D45D96}"/>
                </a:ext>
              </a:extLst>
            </p:cNvPr>
            <p:cNvSpPr/>
            <p:nvPr/>
          </p:nvSpPr>
          <p:spPr>
            <a:xfrm>
              <a:off x="8868575" y="179054"/>
              <a:ext cx="1933517" cy="790741"/>
            </a:xfrm>
            <a:prstGeom prst="wedgeRectCallout">
              <a:avLst>
                <a:gd name="adj1" fmla="val -90887"/>
                <a:gd name="adj2" fmla="val 1835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 VAC input or 12 VDC input or</a:t>
              </a:r>
            </a:p>
            <a:p>
              <a:pPr algn="ctr"/>
              <a:r>
                <a:rPr lang="en-US" dirty="0"/>
                <a:t>DCC Input </a:t>
              </a:r>
            </a:p>
          </p:txBody>
        </p:sp>
        <p:sp>
          <p:nvSpPr>
            <p:cNvPr id="6" name="Speech Bubble: Rectangle 5">
              <a:extLst>
                <a:ext uri="{FF2B5EF4-FFF2-40B4-BE49-F238E27FC236}">
                  <a16:creationId xmlns:a16="http://schemas.microsoft.com/office/drawing/2014/main" id="{BBCE8696-03DC-1E8F-9FDE-598443E63E2C}"/>
                </a:ext>
              </a:extLst>
            </p:cNvPr>
            <p:cNvSpPr/>
            <p:nvPr/>
          </p:nvSpPr>
          <p:spPr>
            <a:xfrm>
              <a:off x="381532" y="4051614"/>
              <a:ext cx="1467928" cy="556382"/>
            </a:xfrm>
            <a:prstGeom prst="wedgeRectCallout">
              <a:avLst>
                <a:gd name="adj1" fmla="val 111978"/>
                <a:gd name="adj2" fmla="val -189489"/>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Speaker Terminals</a:t>
              </a:r>
            </a:p>
          </p:txBody>
        </p:sp>
      </p:grpSp>
    </p:spTree>
    <p:extLst>
      <p:ext uri="{BB962C8B-B14F-4D97-AF65-F5344CB8AC3E}">
        <p14:creationId xmlns:p14="http://schemas.microsoft.com/office/powerpoint/2010/main" val="20812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076A-0960-E14E-9762-E91DE846F0EF}"/>
              </a:ext>
            </a:extLst>
          </p:cNvPr>
          <p:cNvSpPr>
            <a:spLocks noGrp="1"/>
          </p:cNvSpPr>
          <p:nvPr>
            <p:ph type="title"/>
          </p:nvPr>
        </p:nvSpPr>
        <p:spPr>
          <a:xfrm>
            <a:off x="329241" y="270235"/>
            <a:ext cx="6985959" cy="635539"/>
          </a:xfrm>
        </p:spPr>
        <p:txBody>
          <a:bodyPr>
            <a:normAutofit fontScale="90000"/>
          </a:bodyPr>
          <a:lstStyle/>
          <a:p>
            <a:r>
              <a:rPr lang="en-US" dirty="0"/>
              <a:t>Design Review - Power Supply</a:t>
            </a:r>
          </a:p>
        </p:txBody>
      </p:sp>
      <p:pic>
        <p:nvPicPr>
          <p:cNvPr id="5" name="Picture 4">
            <a:extLst>
              <a:ext uri="{FF2B5EF4-FFF2-40B4-BE49-F238E27FC236}">
                <a16:creationId xmlns:a16="http://schemas.microsoft.com/office/drawing/2014/main" id="{9802AFA2-F834-B6D3-F0DD-8ED64CAE6801}"/>
              </a:ext>
            </a:extLst>
          </p:cNvPr>
          <p:cNvPicPr>
            <a:picLocks noChangeAspect="1"/>
          </p:cNvPicPr>
          <p:nvPr/>
        </p:nvPicPr>
        <p:blipFill>
          <a:blip r:embed="rId2"/>
          <a:stretch>
            <a:fillRect/>
          </a:stretch>
        </p:blipFill>
        <p:spPr>
          <a:xfrm>
            <a:off x="720754" y="1137339"/>
            <a:ext cx="11142179" cy="2192457"/>
          </a:xfrm>
          <a:prstGeom prst="rect">
            <a:avLst/>
          </a:prstGeom>
        </p:spPr>
      </p:pic>
      <p:sp>
        <p:nvSpPr>
          <p:cNvPr id="6" name="TextBox 5">
            <a:extLst>
              <a:ext uri="{FF2B5EF4-FFF2-40B4-BE49-F238E27FC236}">
                <a16:creationId xmlns:a16="http://schemas.microsoft.com/office/drawing/2014/main" id="{929F186C-BD40-AD20-47D6-ECAC4810E2F2}"/>
              </a:ext>
            </a:extLst>
          </p:cNvPr>
          <p:cNvSpPr txBox="1"/>
          <p:nvPr/>
        </p:nvSpPr>
        <p:spPr>
          <a:xfrm>
            <a:off x="720754" y="3197324"/>
            <a:ext cx="11287215" cy="3139321"/>
          </a:xfrm>
          <a:prstGeom prst="rect">
            <a:avLst/>
          </a:prstGeom>
          <a:noFill/>
        </p:spPr>
        <p:txBody>
          <a:bodyPr wrap="square" rtlCol="0">
            <a:spAutoFit/>
          </a:bodyPr>
          <a:lstStyle/>
          <a:p>
            <a:r>
              <a:rPr lang="en-US" dirty="0"/>
              <a:t>Power comes in from the left. Up to 16VAC, 12VDC, or a DCC feed. It then goes through full wave bridge rectifier D1 and filter capacitors C1 and C2. This filtered DC voltage is now the input to the 5 volt regulator chip L7805.</a:t>
            </a:r>
          </a:p>
          <a:p>
            <a:r>
              <a:rPr lang="en-US" dirty="0"/>
              <a:t>The 5 volt regulator is capable of providing 1.5 amps and is internally protected against short circuits.</a:t>
            </a:r>
          </a:p>
          <a:p>
            <a:r>
              <a:rPr lang="en-US" dirty="0"/>
              <a:t>The 5 volt output is filtered with C3 and C4 to produce a rock steady 5 volt supply for significant projects.</a:t>
            </a:r>
          </a:p>
          <a:p>
            <a:r>
              <a:rPr lang="en-US" dirty="0"/>
              <a:t>A LED is used to indicate the presence of 5 volts (even without any Arduino present.)</a:t>
            </a:r>
          </a:p>
          <a:p>
            <a:r>
              <a:rPr lang="en-US" dirty="0"/>
              <a:t>On the right hand side is a second set of terminals which can be used as a 5 volt output to supply other circuits, or this can be used as a 5 volt input (in which case the L7805 regulator and everything to the left of it is not required.</a:t>
            </a:r>
          </a:p>
          <a:p>
            <a:r>
              <a:rPr lang="en-US" dirty="0"/>
              <a:t>On the left hand inputs, if DCC is used as the power source these signals are also routed to the DCC optoisolator circuit. </a:t>
            </a:r>
            <a:r>
              <a:rPr lang="en-US" b="1" dirty="0"/>
              <a:t>Notes: </a:t>
            </a:r>
            <a:r>
              <a:rPr lang="en-US" dirty="0"/>
              <a:t>The same voltage at the input to the voltage regulator chip can be routed to the Vin pin of the Arduino by inserting a jumper at J2. This is effectively puts the Arduinos own 5 volt regulator in parallel with the L7805. (You must verify Vin is 12VDC or less or the Arduinos on board regulator could be damaged). </a:t>
            </a:r>
          </a:p>
        </p:txBody>
      </p:sp>
    </p:spTree>
    <p:extLst>
      <p:ext uri="{BB962C8B-B14F-4D97-AF65-F5344CB8AC3E}">
        <p14:creationId xmlns:p14="http://schemas.microsoft.com/office/powerpoint/2010/main" val="400037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076A-0960-E14E-9762-E91DE846F0EF}"/>
              </a:ext>
            </a:extLst>
          </p:cNvPr>
          <p:cNvSpPr>
            <a:spLocks noGrp="1"/>
          </p:cNvSpPr>
          <p:nvPr>
            <p:ph type="title"/>
          </p:nvPr>
        </p:nvSpPr>
        <p:spPr>
          <a:xfrm>
            <a:off x="329241" y="270235"/>
            <a:ext cx="6985959" cy="635539"/>
          </a:xfrm>
        </p:spPr>
        <p:txBody>
          <a:bodyPr>
            <a:normAutofit fontScale="90000"/>
          </a:bodyPr>
          <a:lstStyle/>
          <a:p>
            <a:r>
              <a:rPr lang="en-US" dirty="0"/>
              <a:t>Design Review – DCC Decoder</a:t>
            </a:r>
          </a:p>
        </p:txBody>
      </p:sp>
      <p:sp>
        <p:nvSpPr>
          <p:cNvPr id="6" name="TextBox 5">
            <a:extLst>
              <a:ext uri="{FF2B5EF4-FFF2-40B4-BE49-F238E27FC236}">
                <a16:creationId xmlns:a16="http://schemas.microsoft.com/office/drawing/2014/main" id="{929F186C-BD40-AD20-47D6-ECAC4810E2F2}"/>
              </a:ext>
            </a:extLst>
          </p:cNvPr>
          <p:cNvSpPr txBox="1"/>
          <p:nvPr/>
        </p:nvSpPr>
        <p:spPr>
          <a:xfrm>
            <a:off x="720754" y="3329796"/>
            <a:ext cx="11142178" cy="3416320"/>
          </a:xfrm>
          <a:prstGeom prst="rect">
            <a:avLst/>
          </a:prstGeom>
          <a:noFill/>
        </p:spPr>
        <p:txBody>
          <a:bodyPr wrap="square" rtlCol="0">
            <a:spAutoFit/>
          </a:bodyPr>
          <a:lstStyle/>
          <a:p>
            <a:r>
              <a:rPr lang="en-US" dirty="0"/>
              <a:t>The DCC signal from the power circuit comes in on the left as DCC_in1 and DCC_in2. These are routed through two isolation points (thin traces on the PCB that can be scratched open circuit if needed). The DCC signal goes onto the 2K2 current limiting resistor R2 and then through the optoisolator U2. D3 provides reverse polarity protection for the optoisolator diode.  C5 (in conjunction with R2) provide transient noise rejection. The output of the optoisolator goes to Arduino an pin and is pulled high by R4.  Pin 7 is not used (The optoisolator is always enabled)</a:t>
            </a:r>
          </a:p>
          <a:p>
            <a:r>
              <a:rPr lang="en-US" dirty="0"/>
              <a:t>Note: Those components should be amongst the first installed for access reasons as the Arduino header pins will restrict access after those are installed.</a:t>
            </a:r>
          </a:p>
          <a:p>
            <a:endParaRPr lang="en-US" dirty="0"/>
          </a:p>
          <a:p>
            <a:r>
              <a:rPr lang="en-US" dirty="0"/>
              <a:t>NOTES:  If DCC is not used as the MAXduino power supply but you still want to decode dcc signals then the two DCC isolation traces must be made open circuit. These traces are clearly marked on the bottom of the MAXduino PCB.</a:t>
            </a:r>
          </a:p>
          <a:p>
            <a:r>
              <a:rPr lang="en-US" dirty="0"/>
              <a:t>Once these traces are opened then any power source can be used for the board and an independent DCC signal for decoding can be input via J9 which is a pair of horizontal pins located on the PCB under the Arduino.</a:t>
            </a:r>
          </a:p>
        </p:txBody>
      </p:sp>
      <p:pic>
        <p:nvPicPr>
          <p:cNvPr id="4" name="Picture 3">
            <a:extLst>
              <a:ext uri="{FF2B5EF4-FFF2-40B4-BE49-F238E27FC236}">
                <a16:creationId xmlns:a16="http://schemas.microsoft.com/office/drawing/2014/main" id="{761E43D0-78D5-C376-B274-28259FEE4C89}"/>
              </a:ext>
            </a:extLst>
          </p:cNvPr>
          <p:cNvPicPr>
            <a:picLocks noChangeAspect="1"/>
          </p:cNvPicPr>
          <p:nvPr/>
        </p:nvPicPr>
        <p:blipFill>
          <a:blip r:embed="rId3"/>
          <a:stretch>
            <a:fillRect/>
          </a:stretch>
        </p:blipFill>
        <p:spPr>
          <a:xfrm>
            <a:off x="1621765" y="811368"/>
            <a:ext cx="9172755" cy="2518428"/>
          </a:xfrm>
          <a:prstGeom prst="rect">
            <a:avLst/>
          </a:prstGeom>
        </p:spPr>
      </p:pic>
    </p:spTree>
    <p:extLst>
      <p:ext uri="{BB962C8B-B14F-4D97-AF65-F5344CB8AC3E}">
        <p14:creationId xmlns:p14="http://schemas.microsoft.com/office/powerpoint/2010/main" val="271513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076A-0960-E14E-9762-E91DE846F0EF}"/>
              </a:ext>
            </a:extLst>
          </p:cNvPr>
          <p:cNvSpPr>
            <a:spLocks noGrp="1"/>
          </p:cNvSpPr>
          <p:nvPr>
            <p:ph type="title"/>
          </p:nvPr>
        </p:nvSpPr>
        <p:spPr>
          <a:xfrm>
            <a:off x="329241" y="270235"/>
            <a:ext cx="6985959" cy="635539"/>
          </a:xfrm>
        </p:spPr>
        <p:txBody>
          <a:bodyPr>
            <a:normAutofit fontScale="90000"/>
          </a:bodyPr>
          <a:lstStyle/>
          <a:p>
            <a:r>
              <a:rPr lang="en-US" dirty="0"/>
              <a:t>Design Review – MP3 Player</a:t>
            </a:r>
          </a:p>
        </p:txBody>
      </p:sp>
      <p:sp>
        <p:nvSpPr>
          <p:cNvPr id="6" name="TextBox 5">
            <a:extLst>
              <a:ext uri="{FF2B5EF4-FFF2-40B4-BE49-F238E27FC236}">
                <a16:creationId xmlns:a16="http://schemas.microsoft.com/office/drawing/2014/main" id="{929F186C-BD40-AD20-47D6-ECAC4810E2F2}"/>
              </a:ext>
            </a:extLst>
          </p:cNvPr>
          <p:cNvSpPr txBox="1"/>
          <p:nvPr/>
        </p:nvSpPr>
        <p:spPr>
          <a:xfrm>
            <a:off x="4390845" y="1025195"/>
            <a:ext cx="7710217" cy="3139321"/>
          </a:xfrm>
          <a:prstGeom prst="rect">
            <a:avLst/>
          </a:prstGeom>
          <a:noFill/>
        </p:spPr>
        <p:txBody>
          <a:bodyPr wrap="square" rtlCol="0">
            <a:spAutoFit/>
          </a:bodyPr>
          <a:lstStyle/>
          <a:p>
            <a:r>
              <a:rPr lang="en-US" dirty="0"/>
              <a:t>This circuit utilizes the common DFRobot MP3 player module. This module has an SD card reader and so it can play MP3’s located on a memory card. These can be sound effects, station announcements, or any other sounds as required.</a:t>
            </a:r>
          </a:p>
          <a:p>
            <a:r>
              <a:rPr lang="en-US" dirty="0"/>
              <a:t>Any small 8ohm speaker can be connected to the speaker terminals. To avoid speaker damage the speaker should be rated at 3 watts or more.</a:t>
            </a:r>
          </a:p>
          <a:p>
            <a:endParaRPr lang="en-US" dirty="0"/>
          </a:p>
          <a:p>
            <a:r>
              <a:rPr lang="en-US" dirty="0"/>
              <a:t>The Tx pin from the module connects to D10 on the Arduino while the Rx pin is connected to D11. The use of software serial is required to implement this but as the transmission speed is a relatively slow 9600 bps this is not an issue. A pair of resistors are used to lower the voltage received by this module as it can glitch if the receive voltage is even slightly over its 5 volt limit.</a:t>
            </a:r>
          </a:p>
        </p:txBody>
      </p:sp>
      <p:pic>
        <p:nvPicPr>
          <p:cNvPr id="5" name="Picture 4">
            <a:extLst>
              <a:ext uri="{FF2B5EF4-FFF2-40B4-BE49-F238E27FC236}">
                <a16:creationId xmlns:a16="http://schemas.microsoft.com/office/drawing/2014/main" id="{09E1E042-91DF-58CE-7FB9-03FFB96DD088}"/>
              </a:ext>
            </a:extLst>
          </p:cNvPr>
          <p:cNvPicPr>
            <a:picLocks noChangeAspect="1"/>
          </p:cNvPicPr>
          <p:nvPr/>
        </p:nvPicPr>
        <p:blipFill>
          <a:blip r:embed="rId2"/>
          <a:stretch>
            <a:fillRect/>
          </a:stretch>
        </p:blipFill>
        <p:spPr>
          <a:xfrm>
            <a:off x="329241" y="757777"/>
            <a:ext cx="3811881" cy="3322518"/>
          </a:xfrm>
          <a:prstGeom prst="rect">
            <a:avLst/>
          </a:prstGeom>
        </p:spPr>
      </p:pic>
      <p:sp>
        <p:nvSpPr>
          <p:cNvPr id="7" name="TextBox 6">
            <a:extLst>
              <a:ext uri="{FF2B5EF4-FFF2-40B4-BE49-F238E27FC236}">
                <a16:creationId xmlns:a16="http://schemas.microsoft.com/office/drawing/2014/main" id="{970E1AFD-2AB6-6D32-D639-7A25C2192A04}"/>
              </a:ext>
            </a:extLst>
          </p:cNvPr>
          <p:cNvSpPr txBox="1"/>
          <p:nvPr/>
        </p:nvSpPr>
        <p:spPr>
          <a:xfrm>
            <a:off x="469779" y="4567837"/>
            <a:ext cx="11501887" cy="1754326"/>
          </a:xfrm>
          <a:prstGeom prst="rect">
            <a:avLst/>
          </a:prstGeom>
          <a:noFill/>
        </p:spPr>
        <p:txBody>
          <a:bodyPr wrap="square" rtlCol="0">
            <a:spAutoFit/>
          </a:bodyPr>
          <a:lstStyle/>
          <a:p>
            <a:r>
              <a:rPr lang="en-US" dirty="0"/>
              <a:t>The busy pin is taken back to the Arduino on pin D12 to provide real time status information.</a:t>
            </a:r>
          </a:p>
          <a:p>
            <a:endParaRPr lang="en-US" dirty="0"/>
          </a:p>
          <a:p>
            <a:r>
              <a:rPr lang="en-US" dirty="0"/>
              <a:t>The following library has been tested      </a:t>
            </a:r>
            <a:r>
              <a:rPr lang="en-US" b="0" dirty="0">
                <a:solidFill>
                  <a:srgbClr val="728E00"/>
                </a:solidFill>
                <a:effectLst/>
                <a:latin typeface="Consolas" panose="020B0609020204030204" pitchFamily="49" charset="0"/>
              </a:rPr>
              <a:t>#include</a:t>
            </a:r>
            <a:r>
              <a:rPr lang="en-US" b="0" dirty="0">
                <a:solidFill>
                  <a:srgbClr val="4E5B61"/>
                </a:solidFill>
                <a:effectLst/>
                <a:latin typeface="Consolas" panose="020B0609020204030204" pitchFamily="49" charset="0"/>
              </a:rPr>
              <a:t> </a:t>
            </a:r>
            <a:r>
              <a:rPr lang="en-US" b="0" dirty="0">
                <a:solidFill>
                  <a:srgbClr val="005C5F"/>
                </a:solidFill>
                <a:effectLst/>
                <a:latin typeface="Consolas" panose="020B0609020204030204" pitchFamily="49" charset="0"/>
              </a:rPr>
              <a:t>&lt;</a:t>
            </a:r>
            <a:r>
              <a:rPr lang="en-US" b="0" dirty="0" err="1">
                <a:solidFill>
                  <a:srgbClr val="005C5F"/>
                </a:solidFill>
                <a:effectLst/>
                <a:latin typeface="Consolas" panose="020B0609020204030204" pitchFamily="49" charset="0"/>
              </a:rPr>
              <a:t>DFPlayerMini_Fast.h</a:t>
            </a:r>
            <a:r>
              <a:rPr lang="en-US" b="0" dirty="0">
                <a:solidFill>
                  <a:srgbClr val="005C5F"/>
                </a:solidFill>
                <a:effectLst/>
                <a:latin typeface="Consolas" panose="020B0609020204030204" pitchFamily="49" charset="0"/>
              </a:rPr>
              <a:t>&gt;</a:t>
            </a:r>
            <a:endParaRPr lang="en-US" b="0" dirty="0">
              <a:solidFill>
                <a:srgbClr val="4E5B61"/>
              </a:solidFill>
              <a:effectLst/>
              <a:latin typeface="Consolas" panose="020B0609020204030204" pitchFamily="49" charset="0"/>
            </a:endParaRPr>
          </a:p>
          <a:p>
            <a:endParaRPr lang="en-US" dirty="0"/>
          </a:p>
          <a:p>
            <a:r>
              <a:rPr lang="en-US" b="1" dirty="0"/>
              <a:t>Note: The </a:t>
            </a:r>
            <a:r>
              <a:rPr lang="en-US" dirty="0"/>
              <a:t>DFRobot MP3 player module is recommended. There is a similar module with part number MP3-TF-16P but it did not work well for me.  Specifically It did not respond to some commands.  (e.g.: setting volume)</a:t>
            </a:r>
          </a:p>
        </p:txBody>
      </p:sp>
    </p:spTree>
    <p:extLst>
      <p:ext uri="{BB962C8B-B14F-4D97-AF65-F5344CB8AC3E}">
        <p14:creationId xmlns:p14="http://schemas.microsoft.com/office/powerpoint/2010/main" val="128285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076A-0960-E14E-9762-E91DE846F0EF}"/>
              </a:ext>
            </a:extLst>
          </p:cNvPr>
          <p:cNvSpPr>
            <a:spLocks noGrp="1"/>
          </p:cNvSpPr>
          <p:nvPr>
            <p:ph type="title"/>
          </p:nvPr>
        </p:nvSpPr>
        <p:spPr>
          <a:xfrm>
            <a:off x="329241" y="270235"/>
            <a:ext cx="10419272" cy="635539"/>
          </a:xfrm>
        </p:spPr>
        <p:txBody>
          <a:bodyPr>
            <a:normAutofit fontScale="90000"/>
          </a:bodyPr>
          <a:lstStyle/>
          <a:p>
            <a:r>
              <a:rPr lang="en-US" dirty="0"/>
              <a:t>Design Review – RS-485 Communications</a:t>
            </a:r>
          </a:p>
        </p:txBody>
      </p:sp>
      <p:sp>
        <p:nvSpPr>
          <p:cNvPr id="6" name="TextBox 5">
            <a:extLst>
              <a:ext uri="{FF2B5EF4-FFF2-40B4-BE49-F238E27FC236}">
                <a16:creationId xmlns:a16="http://schemas.microsoft.com/office/drawing/2014/main" id="{929F186C-BD40-AD20-47D6-ECAC4810E2F2}"/>
              </a:ext>
            </a:extLst>
          </p:cNvPr>
          <p:cNvSpPr txBox="1"/>
          <p:nvPr/>
        </p:nvSpPr>
        <p:spPr>
          <a:xfrm>
            <a:off x="576173" y="3536830"/>
            <a:ext cx="11371412" cy="3139321"/>
          </a:xfrm>
          <a:prstGeom prst="rect">
            <a:avLst/>
          </a:prstGeom>
          <a:noFill/>
        </p:spPr>
        <p:txBody>
          <a:bodyPr wrap="square" rtlCol="0">
            <a:spAutoFit/>
          </a:bodyPr>
          <a:lstStyle/>
          <a:p>
            <a:r>
              <a:rPr lang="en-US" dirty="0"/>
              <a:t>This circuit utilizes the common MAX485 chip to receive RS485 communications coming in from the right and convert them into standard logic level signals that the Arduino can read. There are two sets of terminals in parallel for the RS485 signals since this module is typically one ‘drop’ and the RS485 signals will daisy chain on.  R7 is an EOL (End of Line) termination resistor. The jumper at JR7 should only be installed on one of the MAXduino boards and preferably the one farthest from the sending device (Typically a USB/RS485 interface). This chip interfaces with the Arduino Tx/Rx pins to take advantage of the Arduino UART.  D2 sets the direction of transmission since RS485 is only half duplex (cannot transmit and receive at the same time).</a:t>
            </a:r>
          </a:p>
          <a:p>
            <a:endParaRPr lang="en-US" dirty="0"/>
          </a:p>
          <a:p>
            <a:r>
              <a:rPr lang="en-US" dirty="0"/>
              <a:t>The following libraries were used in testing</a:t>
            </a:r>
          </a:p>
          <a:p>
            <a:r>
              <a:rPr lang="pt-BR" b="0" dirty="0">
                <a:solidFill>
                  <a:srgbClr val="728E00"/>
                </a:solidFill>
                <a:effectLst/>
                <a:latin typeface="Consolas" panose="020B0609020204030204" pitchFamily="49" charset="0"/>
              </a:rPr>
              <a:t>#include &lt;Auto485.h&gt;</a:t>
            </a:r>
          </a:p>
          <a:p>
            <a:r>
              <a:rPr lang="pt-BR" b="0" dirty="0">
                <a:solidFill>
                  <a:srgbClr val="728E00"/>
                </a:solidFill>
                <a:effectLst/>
                <a:latin typeface="Consolas" panose="020B0609020204030204" pitchFamily="49" charset="0"/>
              </a:rPr>
              <a:t>#include &lt;CMRI.h&gt;</a:t>
            </a:r>
            <a:endParaRPr lang="en-US" b="0" dirty="0">
              <a:solidFill>
                <a:srgbClr val="4E5B61"/>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02C8FAD-91D7-ED2B-1E8C-0D60AB5448CA}"/>
              </a:ext>
            </a:extLst>
          </p:cNvPr>
          <p:cNvPicPr>
            <a:picLocks noChangeAspect="1"/>
          </p:cNvPicPr>
          <p:nvPr/>
        </p:nvPicPr>
        <p:blipFill>
          <a:blip r:embed="rId2"/>
          <a:stretch>
            <a:fillRect/>
          </a:stretch>
        </p:blipFill>
        <p:spPr>
          <a:xfrm>
            <a:off x="1782652" y="819510"/>
            <a:ext cx="6732651" cy="2812211"/>
          </a:xfrm>
          <a:prstGeom prst="rect">
            <a:avLst/>
          </a:prstGeom>
        </p:spPr>
      </p:pic>
    </p:spTree>
    <p:extLst>
      <p:ext uri="{BB962C8B-B14F-4D97-AF65-F5344CB8AC3E}">
        <p14:creationId xmlns:p14="http://schemas.microsoft.com/office/powerpoint/2010/main" val="131256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076A-0960-E14E-9762-E91DE846F0EF}"/>
              </a:ext>
            </a:extLst>
          </p:cNvPr>
          <p:cNvSpPr>
            <a:spLocks noGrp="1"/>
          </p:cNvSpPr>
          <p:nvPr>
            <p:ph type="title"/>
          </p:nvPr>
        </p:nvSpPr>
        <p:spPr>
          <a:xfrm>
            <a:off x="329241" y="270235"/>
            <a:ext cx="10419272" cy="635539"/>
          </a:xfrm>
        </p:spPr>
        <p:txBody>
          <a:bodyPr>
            <a:normAutofit fontScale="90000"/>
          </a:bodyPr>
          <a:lstStyle/>
          <a:p>
            <a:r>
              <a:rPr lang="en-US" dirty="0"/>
              <a:t>Design Review – RGB</a:t>
            </a:r>
          </a:p>
        </p:txBody>
      </p:sp>
      <p:sp>
        <p:nvSpPr>
          <p:cNvPr id="6" name="TextBox 5">
            <a:extLst>
              <a:ext uri="{FF2B5EF4-FFF2-40B4-BE49-F238E27FC236}">
                <a16:creationId xmlns:a16="http://schemas.microsoft.com/office/drawing/2014/main" id="{929F186C-BD40-AD20-47D6-ECAC4810E2F2}"/>
              </a:ext>
            </a:extLst>
          </p:cNvPr>
          <p:cNvSpPr txBox="1"/>
          <p:nvPr/>
        </p:nvSpPr>
        <p:spPr>
          <a:xfrm>
            <a:off x="329241" y="4158724"/>
            <a:ext cx="11537291" cy="2308324"/>
          </a:xfrm>
          <a:prstGeom prst="rect">
            <a:avLst/>
          </a:prstGeom>
          <a:noFill/>
        </p:spPr>
        <p:txBody>
          <a:bodyPr wrap="square" rtlCol="0">
            <a:spAutoFit/>
          </a:bodyPr>
          <a:lstStyle/>
          <a:p>
            <a:r>
              <a:rPr lang="en-US" dirty="0"/>
              <a:t>This small circuit utilizes the common addressable LED WS2812B NeoPixel chip to provide a wide range of colour feedback options. The circuit utilizes one Arduino pin (D4) and has an on board 330 ohm (alternate=470) series resistor for the input pin.  The three pin header with D4 is also available and suitable for longer strings of NeoPixel addressable LED’s. Be sure to consider power requirements when using long (more than 30 elements) strings of NeoPixels. Note the PCB stencil has been improved to include chip placement details.  </a:t>
            </a:r>
          </a:p>
          <a:p>
            <a:endParaRPr lang="en-US" dirty="0"/>
          </a:p>
          <a:p>
            <a:r>
              <a:rPr lang="en-US" dirty="0"/>
              <a:t>The following library was used in testing</a:t>
            </a:r>
          </a:p>
          <a:p>
            <a:r>
              <a:rPr lang="pt-BR" b="0" dirty="0">
                <a:solidFill>
                  <a:srgbClr val="728E00"/>
                </a:solidFill>
                <a:effectLst/>
                <a:latin typeface="Consolas" panose="020B0609020204030204" pitchFamily="49" charset="0"/>
              </a:rPr>
              <a:t>#include &lt;FastLED.h&gt;</a:t>
            </a:r>
          </a:p>
        </p:txBody>
      </p:sp>
      <p:pic>
        <p:nvPicPr>
          <p:cNvPr id="5" name="Picture 4">
            <a:extLst>
              <a:ext uri="{FF2B5EF4-FFF2-40B4-BE49-F238E27FC236}">
                <a16:creationId xmlns:a16="http://schemas.microsoft.com/office/drawing/2014/main" id="{680515C7-933B-FFF0-6F94-93C0C6C844FC}"/>
              </a:ext>
            </a:extLst>
          </p:cNvPr>
          <p:cNvPicPr>
            <a:picLocks noChangeAspect="1"/>
          </p:cNvPicPr>
          <p:nvPr/>
        </p:nvPicPr>
        <p:blipFill>
          <a:blip r:embed="rId2"/>
          <a:stretch>
            <a:fillRect/>
          </a:stretch>
        </p:blipFill>
        <p:spPr>
          <a:xfrm>
            <a:off x="204697" y="1333361"/>
            <a:ext cx="3073231" cy="1751162"/>
          </a:xfrm>
          <a:prstGeom prst="rect">
            <a:avLst/>
          </a:prstGeom>
        </p:spPr>
      </p:pic>
      <p:pic>
        <p:nvPicPr>
          <p:cNvPr id="4" name="Picture 3">
            <a:extLst>
              <a:ext uri="{FF2B5EF4-FFF2-40B4-BE49-F238E27FC236}">
                <a16:creationId xmlns:a16="http://schemas.microsoft.com/office/drawing/2014/main" id="{BC2A7B40-5552-00D2-F99E-702BB97761A3}"/>
              </a:ext>
            </a:extLst>
          </p:cNvPr>
          <p:cNvPicPr>
            <a:picLocks noChangeAspect="1"/>
          </p:cNvPicPr>
          <p:nvPr/>
        </p:nvPicPr>
        <p:blipFill>
          <a:blip r:embed="rId3"/>
          <a:stretch>
            <a:fillRect/>
          </a:stretch>
        </p:blipFill>
        <p:spPr>
          <a:xfrm rot="16200000">
            <a:off x="7494511" y="194238"/>
            <a:ext cx="3164120" cy="3098372"/>
          </a:xfrm>
          <a:prstGeom prst="rect">
            <a:avLst/>
          </a:prstGeom>
        </p:spPr>
      </p:pic>
      <p:sp>
        <p:nvSpPr>
          <p:cNvPr id="7" name="TextBox 6">
            <a:extLst>
              <a:ext uri="{FF2B5EF4-FFF2-40B4-BE49-F238E27FC236}">
                <a16:creationId xmlns:a16="http://schemas.microsoft.com/office/drawing/2014/main" id="{4ECAB24A-F920-BB75-7A7A-70C33938A0B6}"/>
              </a:ext>
            </a:extLst>
          </p:cNvPr>
          <p:cNvSpPr txBox="1"/>
          <p:nvPr/>
        </p:nvSpPr>
        <p:spPr>
          <a:xfrm>
            <a:off x="7527385" y="3329797"/>
            <a:ext cx="3962311" cy="923330"/>
          </a:xfrm>
          <a:prstGeom prst="rect">
            <a:avLst/>
          </a:prstGeom>
          <a:noFill/>
        </p:spPr>
        <p:txBody>
          <a:bodyPr wrap="square" rtlCol="0">
            <a:spAutoFit/>
          </a:bodyPr>
          <a:lstStyle/>
          <a:p>
            <a:r>
              <a:rPr lang="en-US" dirty="0"/>
              <a:t>Pinout for WS2812B NeoPixel chip.</a:t>
            </a:r>
          </a:p>
          <a:p>
            <a:r>
              <a:rPr lang="en-US" dirty="0"/>
              <a:t>Note </a:t>
            </a:r>
            <a:r>
              <a:rPr lang="en-US" dirty="0" err="1"/>
              <a:t>Vss</a:t>
            </a:r>
            <a:r>
              <a:rPr lang="en-US" dirty="0"/>
              <a:t> = Ground. VDD = + 5 volts</a:t>
            </a:r>
          </a:p>
          <a:p>
            <a:r>
              <a:rPr lang="en-US" dirty="0"/>
              <a:t>The shown orientation matches the PCB</a:t>
            </a:r>
          </a:p>
        </p:txBody>
      </p:sp>
      <p:grpSp>
        <p:nvGrpSpPr>
          <p:cNvPr id="19" name="Group 18">
            <a:extLst>
              <a:ext uri="{FF2B5EF4-FFF2-40B4-BE49-F238E27FC236}">
                <a16:creationId xmlns:a16="http://schemas.microsoft.com/office/drawing/2014/main" id="{526EA85C-8CB1-1C15-48CD-64BDCDFA625E}"/>
              </a:ext>
            </a:extLst>
          </p:cNvPr>
          <p:cNvGrpSpPr/>
          <p:nvPr/>
        </p:nvGrpSpPr>
        <p:grpSpPr>
          <a:xfrm>
            <a:off x="3355676" y="1014645"/>
            <a:ext cx="3666226" cy="2785115"/>
            <a:chOff x="2661848" y="803474"/>
            <a:chExt cx="4515329" cy="3276820"/>
          </a:xfrm>
        </p:grpSpPr>
        <p:pic>
          <p:nvPicPr>
            <p:cNvPr id="8" name="Picture 7">
              <a:extLst>
                <a:ext uri="{FF2B5EF4-FFF2-40B4-BE49-F238E27FC236}">
                  <a16:creationId xmlns:a16="http://schemas.microsoft.com/office/drawing/2014/main" id="{390ECD66-8B8C-B9AE-DCE8-2A35825B70DB}"/>
                </a:ext>
              </a:extLst>
            </p:cNvPr>
            <p:cNvPicPr>
              <a:picLocks noChangeAspect="1"/>
            </p:cNvPicPr>
            <p:nvPr/>
          </p:nvPicPr>
          <p:blipFill>
            <a:blip r:embed="rId4"/>
            <a:stretch>
              <a:fillRect/>
            </a:stretch>
          </p:blipFill>
          <p:spPr>
            <a:xfrm>
              <a:off x="3900577" y="1204006"/>
              <a:ext cx="3276600" cy="2466975"/>
            </a:xfrm>
            <a:prstGeom prst="rect">
              <a:avLst/>
            </a:prstGeom>
          </p:spPr>
        </p:pic>
        <p:sp>
          <p:nvSpPr>
            <p:cNvPr id="15" name="Speech Bubble: Rectangle 14">
              <a:extLst>
                <a:ext uri="{FF2B5EF4-FFF2-40B4-BE49-F238E27FC236}">
                  <a16:creationId xmlns:a16="http://schemas.microsoft.com/office/drawing/2014/main" id="{A17EE643-D869-FC0C-6C74-90422CF3A4DF}"/>
                </a:ext>
              </a:extLst>
            </p:cNvPr>
            <p:cNvSpPr/>
            <p:nvPr/>
          </p:nvSpPr>
          <p:spPr>
            <a:xfrm>
              <a:off x="3700732" y="1069675"/>
              <a:ext cx="888521" cy="263686"/>
            </a:xfrm>
            <a:prstGeom prst="wedgeRectCallout">
              <a:avLst>
                <a:gd name="adj1" fmla="val 53177"/>
                <a:gd name="adj2" fmla="val 271874"/>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GND</a:t>
              </a:r>
            </a:p>
          </p:txBody>
        </p:sp>
        <p:sp>
          <p:nvSpPr>
            <p:cNvPr id="16" name="Speech Bubble: Rectangle 15">
              <a:extLst>
                <a:ext uri="{FF2B5EF4-FFF2-40B4-BE49-F238E27FC236}">
                  <a16:creationId xmlns:a16="http://schemas.microsoft.com/office/drawing/2014/main" id="{CF5BAA92-F61D-1D04-A856-7CC718AFF755}"/>
                </a:ext>
              </a:extLst>
            </p:cNvPr>
            <p:cNvSpPr/>
            <p:nvPr/>
          </p:nvSpPr>
          <p:spPr>
            <a:xfrm>
              <a:off x="2661848" y="3297157"/>
              <a:ext cx="888521" cy="263686"/>
            </a:xfrm>
            <a:prstGeom prst="wedgeRectCallout">
              <a:avLst>
                <a:gd name="adj1" fmla="val 151235"/>
                <a:gd name="adj2" fmla="val -123974"/>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DI</a:t>
              </a:r>
            </a:p>
          </p:txBody>
        </p:sp>
        <p:sp>
          <p:nvSpPr>
            <p:cNvPr id="17" name="Speech Bubble: Rectangle 16">
              <a:extLst>
                <a:ext uri="{FF2B5EF4-FFF2-40B4-BE49-F238E27FC236}">
                  <a16:creationId xmlns:a16="http://schemas.microsoft.com/office/drawing/2014/main" id="{965F8DC9-DE33-E615-AA0E-6CFA45D9616B}"/>
                </a:ext>
              </a:extLst>
            </p:cNvPr>
            <p:cNvSpPr/>
            <p:nvPr/>
          </p:nvSpPr>
          <p:spPr>
            <a:xfrm>
              <a:off x="5281791" y="3791462"/>
              <a:ext cx="955107" cy="288832"/>
            </a:xfrm>
            <a:prstGeom prst="wedgeRectCallout">
              <a:avLst>
                <a:gd name="adj1" fmla="val 30713"/>
                <a:gd name="adj2" fmla="val -269342"/>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tx1"/>
                  </a:solidFill>
                </a:rPr>
                <a:t>+5 Volts</a:t>
              </a:r>
            </a:p>
          </p:txBody>
        </p:sp>
        <p:sp>
          <p:nvSpPr>
            <p:cNvPr id="18" name="Speech Bubble: Rectangle 17">
              <a:extLst>
                <a:ext uri="{FF2B5EF4-FFF2-40B4-BE49-F238E27FC236}">
                  <a16:creationId xmlns:a16="http://schemas.microsoft.com/office/drawing/2014/main" id="{D5632B6A-B3AB-2591-012A-67C16B1EDD2F}"/>
                </a:ext>
              </a:extLst>
            </p:cNvPr>
            <p:cNvSpPr/>
            <p:nvPr/>
          </p:nvSpPr>
          <p:spPr>
            <a:xfrm>
              <a:off x="5348377" y="803474"/>
              <a:ext cx="1613140" cy="263686"/>
            </a:xfrm>
            <a:prstGeom prst="wedgeRectCallout">
              <a:avLst>
                <a:gd name="adj1" fmla="val 6684"/>
                <a:gd name="adj2" fmla="val 370019"/>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DO (not used)</a:t>
              </a:r>
            </a:p>
          </p:txBody>
        </p:sp>
      </p:grpSp>
    </p:spTree>
    <p:extLst>
      <p:ext uri="{BB962C8B-B14F-4D97-AF65-F5344CB8AC3E}">
        <p14:creationId xmlns:p14="http://schemas.microsoft.com/office/powerpoint/2010/main" val="162230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076A-0960-E14E-9762-E91DE846F0EF}"/>
              </a:ext>
            </a:extLst>
          </p:cNvPr>
          <p:cNvSpPr>
            <a:spLocks noGrp="1"/>
          </p:cNvSpPr>
          <p:nvPr>
            <p:ph type="title"/>
          </p:nvPr>
        </p:nvSpPr>
        <p:spPr>
          <a:xfrm>
            <a:off x="329241" y="270235"/>
            <a:ext cx="10419272" cy="635539"/>
          </a:xfrm>
        </p:spPr>
        <p:txBody>
          <a:bodyPr>
            <a:normAutofit fontScale="90000"/>
          </a:bodyPr>
          <a:lstStyle/>
          <a:p>
            <a:r>
              <a:rPr lang="en-US" dirty="0"/>
              <a:t>Design Review – Header Pins</a:t>
            </a:r>
          </a:p>
        </p:txBody>
      </p:sp>
      <p:sp>
        <p:nvSpPr>
          <p:cNvPr id="6" name="TextBox 5">
            <a:extLst>
              <a:ext uri="{FF2B5EF4-FFF2-40B4-BE49-F238E27FC236}">
                <a16:creationId xmlns:a16="http://schemas.microsoft.com/office/drawing/2014/main" id="{929F186C-BD40-AD20-47D6-ECAC4810E2F2}"/>
              </a:ext>
            </a:extLst>
          </p:cNvPr>
          <p:cNvSpPr txBox="1"/>
          <p:nvPr/>
        </p:nvSpPr>
        <p:spPr>
          <a:xfrm>
            <a:off x="461514" y="1202669"/>
            <a:ext cx="5164347" cy="1754326"/>
          </a:xfrm>
          <a:prstGeom prst="rect">
            <a:avLst/>
          </a:prstGeom>
          <a:noFill/>
        </p:spPr>
        <p:txBody>
          <a:bodyPr wrap="square" rtlCol="0">
            <a:spAutoFit/>
          </a:bodyPr>
          <a:lstStyle/>
          <a:p>
            <a:r>
              <a:rPr lang="en-US" dirty="0"/>
              <a:t>The I2C header provides +5, Ground, SCL and SDA</a:t>
            </a:r>
          </a:p>
          <a:p>
            <a:r>
              <a:rPr lang="en-US" b="0" dirty="0">
                <a:effectLst/>
                <a:latin typeface="Consolas" panose="020B0609020204030204" pitchFamily="49" charset="0"/>
              </a:rPr>
              <a:t>In the same order as commonly found on OLED displays. Be sure to check the pin order for each device when using I2C. You may of course elect to install these as colour coded pins.</a:t>
            </a:r>
            <a:endParaRPr lang="pt-BR" b="0" dirty="0">
              <a:effectLst/>
              <a:latin typeface="Consolas" panose="020B0609020204030204" pitchFamily="49" charset="0"/>
            </a:endParaRPr>
          </a:p>
        </p:txBody>
      </p:sp>
      <p:pic>
        <p:nvPicPr>
          <p:cNvPr id="4" name="Picture 3">
            <a:extLst>
              <a:ext uri="{FF2B5EF4-FFF2-40B4-BE49-F238E27FC236}">
                <a16:creationId xmlns:a16="http://schemas.microsoft.com/office/drawing/2014/main" id="{5C7ACD53-689E-64C7-0284-3663784CE96C}"/>
              </a:ext>
            </a:extLst>
          </p:cNvPr>
          <p:cNvPicPr>
            <a:picLocks noChangeAspect="1"/>
          </p:cNvPicPr>
          <p:nvPr/>
        </p:nvPicPr>
        <p:blipFill>
          <a:blip r:embed="rId2"/>
          <a:stretch>
            <a:fillRect/>
          </a:stretch>
        </p:blipFill>
        <p:spPr>
          <a:xfrm>
            <a:off x="589471" y="3071863"/>
            <a:ext cx="2869721" cy="1887467"/>
          </a:xfrm>
          <a:prstGeom prst="rect">
            <a:avLst/>
          </a:prstGeom>
        </p:spPr>
      </p:pic>
      <p:pic>
        <p:nvPicPr>
          <p:cNvPr id="8" name="Picture 7">
            <a:extLst>
              <a:ext uri="{FF2B5EF4-FFF2-40B4-BE49-F238E27FC236}">
                <a16:creationId xmlns:a16="http://schemas.microsoft.com/office/drawing/2014/main" id="{B34EB698-1BB5-19C5-6CBB-C7C9FE081313}"/>
              </a:ext>
            </a:extLst>
          </p:cNvPr>
          <p:cNvPicPr>
            <a:picLocks noChangeAspect="1"/>
          </p:cNvPicPr>
          <p:nvPr/>
        </p:nvPicPr>
        <p:blipFill>
          <a:blip r:embed="rId3"/>
          <a:stretch>
            <a:fillRect/>
          </a:stretch>
        </p:blipFill>
        <p:spPr>
          <a:xfrm>
            <a:off x="6860877" y="207033"/>
            <a:ext cx="4500112" cy="4142960"/>
          </a:xfrm>
          <a:prstGeom prst="rect">
            <a:avLst/>
          </a:prstGeom>
        </p:spPr>
      </p:pic>
      <p:sp>
        <p:nvSpPr>
          <p:cNvPr id="9" name="TextBox 8">
            <a:extLst>
              <a:ext uri="{FF2B5EF4-FFF2-40B4-BE49-F238E27FC236}">
                <a16:creationId xmlns:a16="http://schemas.microsoft.com/office/drawing/2014/main" id="{0E5B0BED-CCA3-212A-A15A-44CED1E3EB52}"/>
              </a:ext>
            </a:extLst>
          </p:cNvPr>
          <p:cNvSpPr txBox="1"/>
          <p:nvPr/>
        </p:nvSpPr>
        <p:spPr>
          <a:xfrm>
            <a:off x="4390845" y="4285930"/>
            <a:ext cx="7373430" cy="2308324"/>
          </a:xfrm>
          <a:prstGeom prst="rect">
            <a:avLst/>
          </a:prstGeom>
          <a:noFill/>
        </p:spPr>
        <p:txBody>
          <a:bodyPr wrap="square" rtlCol="0">
            <a:spAutoFit/>
          </a:bodyPr>
          <a:lstStyle/>
          <a:p>
            <a:pPr algn="r"/>
            <a:r>
              <a:rPr lang="en-US" dirty="0"/>
              <a:t>The I/O pins are arranged as four groups of four.</a:t>
            </a:r>
          </a:p>
          <a:p>
            <a:pPr algn="r"/>
            <a:r>
              <a:rPr lang="en-US" dirty="0"/>
              <a:t>On the PCB this enables colour coded pins in strips of 4 to be used.</a:t>
            </a:r>
          </a:p>
          <a:p>
            <a:pPr algn="r"/>
            <a:r>
              <a:rPr lang="en-US" dirty="0"/>
              <a:t>Each of the 15 I/O pins (one is not used) is presented as a 3 pin header.</a:t>
            </a:r>
          </a:p>
          <a:p>
            <a:pPr algn="r"/>
            <a:r>
              <a:rPr lang="en-US" dirty="0"/>
              <a:t>The pin order is Signal, +5V, Ground … or S V G for short. </a:t>
            </a:r>
          </a:p>
          <a:p>
            <a:pPr algn="r"/>
            <a:r>
              <a:rPr lang="en-US" dirty="0"/>
              <a:t>This pin order is a common but not universal (so always check your modules) </a:t>
            </a:r>
          </a:p>
          <a:p>
            <a:pPr algn="r"/>
            <a:r>
              <a:rPr lang="en-US" dirty="0"/>
              <a:t>On the PCB some pins are marked with a tilde ( ~ ). </a:t>
            </a:r>
          </a:p>
          <a:p>
            <a:pPr algn="r"/>
            <a:r>
              <a:rPr lang="en-US" dirty="0"/>
              <a:t>This is indicating these pins are PWM enabled.</a:t>
            </a:r>
          </a:p>
          <a:p>
            <a:pPr algn="r"/>
            <a:r>
              <a:rPr lang="en-US" dirty="0"/>
              <a:t>Note A4/A5 pins are also part of the I2C header. </a:t>
            </a:r>
            <a:endParaRPr lang="pt-BR" b="0" dirty="0">
              <a:effectLst/>
              <a:latin typeface="Consolas" panose="020B0609020204030204" pitchFamily="49" charset="0"/>
            </a:endParaRPr>
          </a:p>
        </p:txBody>
      </p:sp>
    </p:spTree>
    <p:extLst>
      <p:ext uri="{BB962C8B-B14F-4D97-AF65-F5344CB8AC3E}">
        <p14:creationId xmlns:p14="http://schemas.microsoft.com/office/powerpoint/2010/main" val="1902469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1616</Words>
  <Application>Microsoft Office PowerPoint</Application>
  <PresentationFormat>Widescreen</PresentationFormat>
  <Paragraphs>127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Consolas</vt:lpstr>
      <vt:lpstr>Office Theme</vt:lpstr>
      <vt:lpstr>MAXduino R1.1</vt:lpstr>
      <vt:lpstr>MaxDuino Block Diagram</vt:lpstr>
      <vt:lpstr>MAXduino R1.1</vt:lpstr>
      <vt:lpstr>Design Review - Power Supply</vt:lpstr>
      <vt:lpstr>Design Review – DCC Decoder</vt:lpstr>
      <vt:lpstr>Design Review – MP3 Player</vt:lpstr>
      <vt:lpstr>Design Review – RS-485 Communications</vt:lpstr>
      <vt:lpstr>Design Review – RGB</vt:lpstr>
      <vt:lpstr>Design Review – Header Pins</vt:lpstr>
      <vt:lpstr>Design Review – Arduino</vt:lpstr>
      <vt:lpstr>Design Review Full Schematic</vt:lpstr>
      <vt:lpstr>Design Review Full PCB</vt:lpstr>
      <vt:lpstr>Management of 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MAXduino R1</dc:title>
  <dc:creator>Alan Lomax</dc:creator>
  <cp:lastModifiedBy>Alan Lomax</cp:lastModifiedBy>
  <cp:revision>30</cp:revision>
  <dcterms:created xsi:type="dcterms:W3CDTF">2023-05-29T01:20:13Z</dcterms:created>
  <dcterms:modified xsi:type="dcterms:W3CDTF">2023-06-30T19:53:51Z</dcterms:modified>
</cp:coreProperties>
</file>