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1" r:id="rId12"/>
    <p:sldId id="267" r:id="rId13"/>
    <p:sldId id="268" r:id="rId14"/>
    <p:sldId id="272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92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30" y="426720"/>
            <a:ext cx="7772400" cy="1470025"/>
          </a:xfrm>
        </p:spPr>
        <p:txBody>
          <a:bodyPr/>
          <a:lstStyle/>
          <a:p>
            <a:pPr>
              <a:defRPr sz="4400" b="1">
                <a:solidFill>
                  <a:srgbClr val="008000"/>
                </a:solidFill>
                <a:latin typeface="Arial" panose="020B0604020202020204"/>
              </a:defRPr>
            </a:pPr>
            <a:r>
              <a:t>Investigating the Spring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89780"/>
            <a:ext cx="6400800" cy="1752600"/>
          </a:xfrm>
        </p:spPr>
        <p:txBody>
          <a:bodyPr/>
          <a:lstStyle/>
          <a:p>
            <a:pPr>
              <a:defRPr sz="2400">
                <a:solidFill>
                  <a:srgbClr val="008000"/>
                </a:solidFill>
                <a:latin typeface="Arial" panose="020B0604020202020204"/>
              </a:defRPr>
            </a:pPr>
            <a:r>
              <a:t>ZhangFan S1546489</a:t>
            </a:r>
          </a:p>
          <a:p>
            <a:r>
              <a:t>June 8,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  <a:latin typeface="Arial" panose="020B0604020202020204"/>
              </a:defRPr>
            </a:pPr>
            <a:r>
              <a:t>Bean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2800" b="1">
                <a:latin typeface="Arial Bold" panose="020B0604020202020204" charset="0"/>
                <a:cs typeface="Arial Bold" panose="020B0604020202020204" charset="0"/>
              </a:rPr>
              <a:t>Definition and lifecycle of Spring beans:</a:t>
            </a: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marL="0" indent="0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	- A Spring Bean is an object managed by the IoC container.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pPr marL="0" indent="0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	- The lifecycle includes instantiation, property injection, initialization, and destruction.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2800" b="1">
                <a:latin typeface="Arial Bold" panose="020B0604020202020204" charset="0"/>
                <a:cs typeface="Arial Bold" panose="020B0604020202020204" charset="0"/>
              </a:rPr>
              <a:t>Configuration options:</a:t>
            </a: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marL="0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	- XML configuration: Define beans using &lt;bean&gt; tags.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pPr marL="0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	- Annotation configuration: Use @Component and @Configuration annotations.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pPr marL="0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	- Java-based configuration: Define beans using @Bean methods.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>
                <a:solidFill>
                  <a:srgbClr val="008000"/>
                </a:solidFill>
              </a:defRPr>
            </a:pPr>
            <a:r>
              <a:t>Slide 6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  <a:latin typeface="Arial" panose="020B0604020202020204"/>
              </a:defRPr>
            </a:pPr>
            <a:r>
              <a:t>Aspect-Oriented Programming - Separation of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2800" b="1">
                <a:latin typeface="Arial Bold" panose="020B0604020202020204" charset="0"/>
                <a:cs typeface="Arial Bold" panose="020B0604020202020204" charset="0"/>
              </a:rPr>
              <a:t>Allows cross-cutting concerns (e.g. logging, security) to be modularized:</a:t>
            </a: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marL="0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	- AOP separates concerns such as logging and security from business logic.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2800" b="1">
                <a:latin typeface="Arial Bold" panose="020B0604020202020204" charset="0"/>
                <a:cs typeface="Arial Bold" panose="020B0604020202020204" charset="0"/>
              </a:rPr>
              <a:t>Benefits and implementation using Spring AOP:</a:t>
            </a: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marL="0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	- Use @Aspect and @Around annotations to implement AOP.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pPr marL="0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pPr marL="0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	- Example code showing how to implement logging using AOP.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>
                <a:solidFill>
                  <a:srgbClr val="008000"/>
                </a:solidFill>
              </a:defRPr>
            </a:pPr>
            <a:r>
              <a:t>Slide 12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  <a:latin typeface="Arial" panose="020B0604020202020204"/>
              </a:defRPr>
            </a:pPr>
            <a:r>
              <a:t>Real-world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2800" b="1">
                <a:latin typeface="Arial Bold" panose="020B0604020202020204" charset="0"/>
                <a:cs typeface="Arial Bold" panose="020B0604020202020204" charset="0"/>
              </a:rPr>
              <a:t>Examples of how Spring is used in different industries:</a:t>
            </a: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marL="0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	- In the finance industry, Spring is used to build high-performance, scalable trading systems.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pPr marL="0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	- In e-commerce, Spring manages complex business logic and order processing.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2800" b="1">
                <a:latin typeface="Arial Bold" panose="020B0604020202020204" charset="0"/>
                <a:cs typeface="Arial Bold" panose="020B0604020202020204" charset="0"/>
              </a:rPr>
              <a:t>Case studies showcasing successful Spring implementations:</a:t>
            </a: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marL="0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	- A large bank used Spring to build a highly available online banking system, significantly improving transaction processing speed and system stability.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>
                <a:solidFill>
                  <a:srgbClr val="008000"/>
                </a:solidFill>
              </a:defRPr>
            </a:pPr>
            <a:r>
              <a:t>Slide 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  <a:latin typeface="Arial" panose="020B0604020202020204"/>
              </a:defRPr>
            </a:pPr>
            <a:r>
              <a:rPr dirty="0">
                <a:latin typeface="Arial Bold" panose="020B0604020202020204" charset="0"/>
                <a:cs typeface="Arial Bold" panose="020B0604020202020204" charset="0"/>
                <a:sym typeface="+mn-ea"/>
              </a:rPr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2800" b="1">
                <a:latin typeface="Arial Bold" panose="020B0604020202020204" charset="0"/>
                <a:cs typeface="Arial Bold" panose="020B0604020202020204" charset="0"/>
              </a:rPr>
              <a:t>Review the core concepts and advantages of the Spring Framework.</a:t>
            </a: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2800" b="1">
                <a:latin typeface="Arial Bold" panose="020B0604020202020204" charset="0"/>
                <a:cs typeface="Arial Bold" panose="020B0604020202020204" charset="0"/>
              </a:rPr>
              <a:t>Summarize the key features and practical applications of Spring.</a:t>
            </a: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2800" b="1">
                <a:latin typeface="Arial Bold" panose="020B0604020202020204" charset="0"/>
                <a:cs typeface="Arial Bold" panose="020B0604020202020204" charset="0"/>
              </a:rPr>
              <a:t>Emphasize the importance of Spring in improving productivity and code quality.</a:t>
            </a:r>
            <a:endParaRPr sz="2800" b="1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>
                <a:solidFill>
                  <a:srgbClr val="008000"/>
                </a:solidFill>
              </a:defRPr>
            </a:pPr>
            <a:r>
              <a:t>Slide 17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  <a:latin typeface="Arial" panose="020B0604020202020204"/>
              </a:defRPr>
            </a:pPr>
            <a:r>
              <a:rPr lang="en-US" dirty="0">
                <a:latin typeface="Arial Bold" panose="020B0604020202020204" charset="0"/>
                <a:cs typeface="Arial Bold" panose="020B0604020202020204" charset="0"/>
                <a:sym typeface="+mn-ea"/>
              </a:rPr>
              <a:t>References</a:t>
            </a:r>
            <a:endParaRPr lang="en-US" dirty="0">
              <a:latin typeface="Arial Bold" panose="020B0604020202020204" charset="0"/>
              <a:cs typeface="Arial Bold" panose="020B060402020202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lang="en-US" sz="2800" b="1">
                <a:latin typeface="Arial Bold" panose="020B0604020202020204" charset="0"/>
                <a:cs typeface="Arial Bold" panose="020B0604020202020204" charset="0"/>
              </a:rPr>
              <a:t>1.https://en.wikipedia.org/wiki/Spring_Framework</a:t>
            </a:r>
            <a:endParaRPr lang="en-US" sz="2800" b="1">
              <a:latin typeface="Arial Bold" panose="020B0604020202020204" charset="0"/>
              <a:cs typeface="Arial Bold" panose="020B0604020202020204" charset="0"/>
            </a:endParaRPr>
          </a:p>
          <a:p>
            <a:pPr marL="0" indent="0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endParaRPr lang="en-US" sz="2800" b="1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>
                <a:solidFill>
                  <a:srgbClr val="008000"/>
                </a:solidFill>
              </a:defRPr>
            </a:pPr>
            <a:r>
              <a:rPr sz="1800"/>
              <a:t>Slide 17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353"/>
            <a:ext cx="8229600" cy="1143000"/>
          </a:xfrm>
        </p:spPr>
        <p:txBody>
          <a:bodyPr/>
          <a:lstStyle/>
          <a:p>
            <a:pPr>
              <a:defRPr sz="3200" b="1">
                <a:solidFill>
                  <a:srgbClr val="008000"/>
                </a:solidFill>
                <a:latin typeface="Arial" panose="020B0604020202020204"/>
              </a:defRPr>
            </a:pPr>
            <a:r>
              <a:rPr sz="4400"/>
              <a:t>Outline</a:t>
            </a:r>
            <a:endParaRPr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8405"/>
            <a:ext cx="8229600" cy="5421630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lang="en-US" b="1" dirty="0">
                <a:latin typeface="Arial Bold" panose="020B0604020202020204" charset="0"/>
                <a:cs typeface="Arial Bold" panose="020B0604020202020204" charset="0"/>
              </a:rPr>
              <a:t>1. </a:t>
            </a:r>
            <a:r>
              <a:rPr b="1" dirty="0">
                <a:latin typeface="Arial Bold" panose="020B0604020202020204" charset="0"/>
                <a:cs typeface="Arial Bold" panose="020B0604020202020204" charset="0"/>
              </a:rPr>
              <a:t>Introduction to the Spring Framework</a:t>
            </a:r>
            <a:endParaRPr b="1" dirty="0">
              <a:latin typeface="Arial Bold" panose="020B0604020202020204" charset="0"/>
              <a:cs typeface="Arial Bold" panose="020B0604020202020204" charset="0"/>
            </a:endParaRPr>
          </a:p>
          <a:p>
            <a:pPr marL="0" indent="0"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endParaRPr b="1" dirty="0">
              <a:latin typeface="Arial Bold" panose="020B0604020202020204" charset="0"/>
              <a:cs typeface="Arial Bold" panose="020B0604020202020204" charset="0"/>
            </a:endParaRPr>
          </a:p>
          <a:p>
            <a:pPr marL="0" indent="0"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lang="en-US" b="1" dirty="0">
                <a:latin typeface="Arial Bold" panose="020B0604020202020204" charset="0"/>
                <a:cs typeface="Arial Bold" panose="020B0604020202020204" charset="0"/>
              </a:rPr>
              <a:t>2. </a:t>
            </a:r>
            <a:r>
              <a:rPr b="1" dirty="0">
                <a:latin typeface="Arial Bold" panose="020B0604020202020204" charset="0"/>
                <a:cs typeface="Arial Bold" panose="020B0604020202020204" charset="0"/>
              </a:rPr>
              <a:t>Core Modules of the Spring Framework</a:t>
            </a:r>
            <a:endParaRPr b="1" dirty="0">
              <a:latin typeface="Arial Bold" panose="020B0604020202020204" charset="0"/>
              <a:cs typeface="Arial Bold" panose="020B0604020202020204" charset="0"/>
            </a:endParaRPr>
          </a:p>
          <a:p>
            <a:pPr marL="0" indent="0"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lang="en-US" b="1" dirty="0">
                <a:latin typeface="Arial Bold" panose="020B0604020202020204" charset="0"/>
                <a:cs typeface="Arial Bold" panose="020B0604020202020204" charset="0"/>
              </a:rPr>
              <a:t>	-</a:t>
            </a:r>
            <a:r>
              <a:rPr b="1" dirty="0">
                <a:latin typeface="Arial Bold" panose="020B0604020202020204" charset="0"/>
                <a:cs typeface="Arial Bold" panose="020B0604020202020204" charset="0"/>
              </a:rPr>
              <a:t> Spring Core</a:t>
            </a:r>
            <a:endParaRPr b="1" dirty="0">
              <a:latin typeface="Arial Bold" panose="020B0604020202020204" charset="0"/>
              <a:cs typeface="Arial Bold" panose="020B0604020202020204" charset="0"/>
            </a:endParaRPr>
          </a:p>
          <a:p>
            <a:pPr marL="0" indent="0"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lang="en-US" b="1" dirty="0">
                <a:latin typeface="Arial Bold" panose="020B0604020202020204" charset="0"/>
                <a:cs typeface="Arial Bold" panose="020B0604020202020204" charset="0"/>
              </a:rPr>
              <a:t>	</a:t>
            </a:r>
            <a:r>
              <a:rPr b="1" dirty="0">
                <a:latin typeface="Arial Bold" panose="020B0604020202020204" charset="0"/>
                <a:cs typeface="Arial Bold" panose="020B0604020202020204" charset="0"/>
              </a:rPr>
              <a:t>- Spring MVC</a:t>
            </a:r>
            <a:endParaRPr b="1" dirty="0">
              <a:latin typeface="Arial Bold" panose="020B0604020202020204" charset="0"/>
              <a:cs typeface="Arial Bold" panose="020B0604020202020204" charset="0"/>
            </a:endParaRPr>
          </a:p>
          <a:p>
            <a:pPr marL="0" indent="0"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lang="en-US" b="1" dirty="0">
                <a:latin typeface="Arial Bold" panose="020B0604020202020204" charset="0"/>
                <a:cs typeface="Arial Bold" panose="020B0604020202020204" charset="0"/>
              </a:rPr>
              <a:t>	</a:t>
            </a:r>
            <a:r>
              <a:rPr b="1" dirty="0">
                <a:latin typeface="Arial Bold" panose="020B0604020202020204" charset="0"/>
                <a:cs typeface="Arial Bold" panose="020B0604020202020204" charset="0"/>
              </a:rPr>
              <a:t>- Spring Boot</a:t>
            </a:r>
            <a:endParaRPr b="1" dirty="0">
              <a:latin typeface="Arial Bold" panose="020B0604020202020204" charset="0"/>
              <a:cs typeface="Arial Bold" panose="020B0604020202020204" charset="0"/>
            </a:endParaRPr>
          </a:p>
          <a:p>
            <a:pPr marL="0" indent="0"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endParaRPr b="1" dirty="0">
              <a:latin typeface="Arial Bold" panose="020B0604020202020204" charset="0"/>
              <a:cs typeface="Arial Bold" panose="020B0604020202020204" charset="0"/>
            </a:endParaRPr>
          </a:p>
          <a:p>
            <a:pPr marL="0" indent="0"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lang="en-US" b="1" dirty="0">
                <a:latin typeface="Arial Bold" panose="020B0604020202020204" charset="0"/>
                <a:cs typeface="Arial Bold" panose="020B0604020202020204" charset="0"/>
              </a:rPr>
              <a:t>3.</a:t>
            </a:r>
            <a:r>
              <a:rPr b="1" dirty="0">
                <a:latin typeface="Arial Bold" panose="020B0604020202020204" charset="0"/>
                <a:cs typeface="Arial Bold" panose="020B0604020202020204" charset="0"/>
              </a:rPr>
              <a:t> Key Features of the Spring Framework</a:t>
            </a:r>
            <a:endParaRPr b="1" dirty="0">
              <a:latin typeface="Arial Bold" panose="020B0604020202020204" charset="0"/>
              <a:cs typeface="Arial Bold" panose="020B0604020202020204" charset="0"/>
            </a:endParaRPr>
          </a:p>
          <a:p>
            <a:pPr marL="0" indent="0"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lang="en-US" b="1" dirty="0">
                <a:latin typeface="Arial Bold" panose="020B0604020202020204" charset="0"/>
                <a:cs typeface="Arial Bold" panose="020B0604020202020204" charset="0"/>
              </a:rPr>
              <a:t>	</a:t>
            </a:r>
            <a:r>
              <a:rPr b="1" dirty="0">
                <a:latin typeface="Arial Bold" panose="020B0604020202020204" charset="0"/>
                <a:cs typeface="Arial Bold" panose="020B0604020202020204" charset="0"/>
              </a:rPr>
              <a:t>- Dependency Injection</a:t>
            </a:r>
            <a:endParaRPr b="1" dirty="0">
              <a:latin typeface="Arial Bold" panose="020B0604020202020204" charset="0"/>
              <a:cs typeface="Arial Bold" panose="020B0604020202020204" charset="0"/>
            </a:endParaRPr>
          </a:p>
          <a:p>
            <a:pPr marL="0" indent="0"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lang="en-US" b="1" dirty="0">
                <a:latin typeface="Arial Bold" panose="020B0604020202020204" charset="0"/>
                <a:cs typeface="Arial Bold" panose="020B0604020202020204" charset="0"/>
              </a:rPr>
              <a:t>	</a:t>
            </a:r>
            <a:r>
              <a:rPr b="1" dirty="0">
                <a:latin typeface="Arial Bold" panose="020B0604020202020204" charset="0"/>
                <a:cs typeface="Arial Bold" panose="020B0604020202020204" charset="0"/>
              </a:rPr>
              <a:t>- Aspect-Oriented Programming</a:t>
            </a:r>
            <a:endParaRPr b="1" dirty="0">
              <a:latin typeface="Arial Bold" panose="020B0604020202020204" charset="0"/>
              <a:cs typeface="Arial Bold" panose="020B0604020202020204" charset="0"/>
            </a:endParaRPr>
          </a:p>
          <a:p>
            <a:pPr marL="0" indent="0"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endParaRPr b="1" dirty="0">
              <a:latin typeface="Arial Bold" panose="020B0604020202020204" charset="0"/>
              <a:cs typeface="Arial Bold" panose="020B0604020202020204" charset="0"/>
            </a:endParaRPr>
          </a:p>
          <a:p>
            <a:pPr marL="0" indent="0"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lang="en-US" b="1" dirty="0">
                <a:latin typeface="Arial Bold" panose="020B0604020202020204" charset="0"/>
                <a:cs typeface="Arial Bold" panose="020B0604020202020204" charset="0"/>
              </a:rPr>
              <a:t>4.</a:t>
            </a:r>
            <a:r>
              <a:rPr b="1" dirty="0">
                <a:latin typeface="Arial Bold" panose="020B0604020202020204" charset="0"/>
                <a:cs typeface="Arial Bold" panose="020B0604020202020204" charset="0"/>
              </a:rPr>
              <a:t> Practical Applications and Case Studies</a:t>
            </a:r>
            <a:endParaRPr b="1" dirty="0">
              <a:latin typeface="Arial Bold" panose="020B0604020202020204" charset="0"/>
              <a:cs typeface="Arial Bold" panose="020B0604020202020204" charset="0"/>
            </a:endParaRPr>
          </a:p>
          <a:p>
            <a:pPr marL="0" indent="0"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endParaRPr b="1" dirty="0">
              <a:latin typeface="Arial Bold" panose="020B0604020202020204" charset="0"/>
              <a:cs typeface="Arial Bold" panose="020B0604020202020204" charset="0"/>
            </a:endParaRPr>
          </a:p>
          <a:p>
            <a:pPr marL="0" indent="0"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lang="en-US" b="1" dirty="0">
                <a:latin typeface="Arial Bold" panose="020B0604020202020204" charset="0"/>
                <a:cs typeface="Arial Bold" panose="020B0604020202020204" charset="0"/>
              </a:rPr>
              <a:t>5. </a:t>
            </a:r>
            <a:r>
              <a:rPr b="1" dirty="0">
                <a:latin typeface="Arial Bold" panose="020B0604020202020204" charset="0"/>
                <a:cs typeface="Arial Bold" panose="020B0604020202020204" charset="0"/>
              </a:rPr>
              <a:t>Code Demonstration</a:t>
            </a:r>
            <a:endParaRPr b="1" dirty="0">
              <a:latin typeface="Arial Bold" panose="020B0604020202020204" charset="0"/>
              <a:cs typeface="Arial Bold" panose="020B0604020202020204" charset="0"/>
            </a:endParaRPr>
          </a:p>
          <a:p>
            <a:pPr marL="0" indent="0"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lang="en-US" b="1" dirty="0">
                <a:latin typeface="Arial Bold" panose="020B0604020202020204" charset="0"/>
                <a:cs typeface="Arial Bold" panose="020B0604020202020204" charset="0"/>
              </a:rPr>
              <a:t>	</a:t>
            </a:r>
            <a:r>
              <a:rPr b="1" dirty="0">
                <a:latin typeface="Arial Bold" panose="020B0604020202020204" charset="0"/>
                <a:cs typeface="Arial Bold" panose="020B0604020202020204" charset="0"/>
              </a:rPr>
              <a:t>- Simple Code Example</a:t>
            </a:r>
            <a:endParaRPr b="1" dirty="0">
              <a:latin typeface="Arial Bold" panose="020B0604020202020204" charset="0"/>
              <a:cs typeface="Arial Bold" panose="020B0604020202020204" charset="0"/>
            </a:endParaRPr>
          </a:p>
          <a:p>
            <a:pPr marL="0" indent="0"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endParaRPr b="1" dirty="0">
              <a:latin typeface="Arial Bold" panose="020B0604020202020204" charset="0"/>
              <a:cs typeface="Arial Bold" panose="020B0604020202020204" charset="0"/>
            </a:endParaRPr>
          </a:p>
          <a:p>
            <a:pPr marL="0" indent="0"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lang="en-US" b="1" dirty="0">
                <a:latin typeface="Arial Bold" panose="020B0604020202020204" charset="0"/>
                <a:cs typeface="Arial Bold" panose="020B0604020202020204" charset="0"/>
              </a:rPr>
              <a:t>6. </a:t>
            </a:r>
            <a:r>
              <a:rPr b="1" dirty="0">
                <a:latin typeface="Arial Bold" panose="020B0604020202020204" charset="0"/>
                <a:cs typeface="Arial Bold" panose="020B0604020202020204" charset="0"/>
              </a:rPr>
              <a:t>Summary</a:t>
            </a:r>
            <a:endParaRPr b="1" dirty="0">
              <a:latin typeface="Arial Bold" panose="020B0604020202020204" charset="0"/>
              <a:cs typeface="Arial Bold" panose="020B0604020202020204" charset="0"/>
            </a:endParaRPr>
          </a:p>
          <a:p>
            <a:pPr marL="0" indent="0"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endParaRPr lang="en-US" b="1" dirty="0">
              <a:latin typeface="Arial Bold" panose="020B0604020202020204" charset="0"/>
              <a:cs typeface="Arial Bold" panose="020B0604020202020204" charset="0"/>
            </a:endParaRPr>
          </a:p>
          <a:p>
            <a:pPr marL="0" indent="0"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lang="en-US" b="1" dirty="0">
                <a:latin typeface="Arial Bold" panose="020B0604020202020204" charset="0"/>
                <a:cs typeface="Arial Bold" panose="020B0604020202020204" charset="0"/>
              </a:rPr>
              <a:t>7. References</a:t>
            </a:r>
            <a:endParaRPr lang="en-US" b="1" dirty="0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>
                <a:solidFill>
                  <a:srgbClr val="008000"/>
                </a:solidFill>
              </a:defRPr>
            </a:pPr>
            <a:r>
              <a:t>Slide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  <a:latin typeface="Arial" panose="020B0604020202020204"/>
              </a:defRPr>
            </a:pPr>
            <a:r>
              <a:t>Spring Framework - A Brief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64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lang="en-US" sz="2800" b="1">
                <a:latin typeface="Arial Bold" panose="020B0604020202020204" charset="0"/>
                <a:cs typeface="Arial Bold" panose="020B0604020202020204" charset="0"/>
              </a:rPr>
              <a:t>1. </a:t>
            </a:r>
            <a:r>
              <a:rPr sz="2800" b="1">
                <a:latin typeface="Arial Bold" panose="020B0604020202020204" charset="0"/>
                <a:cs typeface="Arial Bold" panose="020B0604020202020204" charset="0"/>
              </a:rPr>
              <a:t>What is the Spring Framework</a:t>
            </a:r>
            <a:r>
              <a:rPr lang="en-US" sz="2800" b="1">
                <a:latin typeface="Arial Bold" panose="020B0604020202020204" charset="0"/>
                <a:cs typeface="Arial Bold" panose="020B0604020202020204" charset="0"/>
              </a:rPr>
              <a:t> [1]</a:t>
            </a:r>
            <a:endParaRPr lang="en-US" sz="2800" b="1">
              <a:latin typeface="Arial Bold" panose="020B0604020202020204" charset="0"/>
              <a:cs typeface="Arial Bold" panose="020B0604020202020204" charset="0"/>
            </a:endParaRPr>
          </a:p>
          <a:p>
            <a:pPr marL="0" indent="0"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lang="en-US" sz="2800" b="1">
                <a:latin typeface="Arial Bold" panose="020B0604020202020204" charset="0"/>
                <a:cs typeface="Arial Bold" panose="020B0604020202020204" charset="0"/>
              </a:rPr>
              <a:t>2. </a:t>
            </a:r>
            <a:r>
              <a:rPr sz="2800" b="1">
                <a:latin typeface="Arial Bold" panose="020B0604020202020204" charset="0"/>
                <a:cs typeface="Arial Bold" panose="020B0604020202020204" charset="0"/>
              </a:rPr>
              <a:t>Importance of Spring in Java Development</a:t>
            </a: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marL="457200" lvl="1" indent="0"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- Flexibility: Spring allows developers to choose configuration methods like XML, annotations, or Java configuration.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pPr marL="457200" lvl="1" indent="0"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- Productivity: Spring’s auto-configuration and dependency injection significantly increase development efficiency.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pPr marL="457200" lvl="1" indent="0"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- Community and Ecosystem: Spring has a vast community and ecosystem, offering abundant resources and tools.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pPr marL="457200" lvl="1" indent="0"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- Integration: Spring integrates seamlessly with other frameworks and libraries such as Hibernate and Quartz.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pPr marL="457200" lvl="1" indent="0"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- Robustness: Spring’s proven reliability and stability are validated by years of practical use.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>
                <a:solidFill>
                  <a:srgbClr val="008000"/>
                </a:solidFill>
              </a:defRPr>
            </a:pPr>
            <a:r>
              <a:t>Slide 3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  <a:latin typeface="Arial" panose="020B0604020202020204"/>
              </a:defRPr>
            </a:pPr>
            <a:r>
              <a:rPr dirty="0">
                <a:latin typeface="Arial Bold" panose="020B0604020202020204" charset="0"/>
                <a:cs typeface="Arial Bold" panose="020B0604020202020204" charset="0"/>
                <a:sym typeface="+mn-ea"/>
              </a:rPr>
              <a:t>Spring Core</a:t>
            </a:r>
            <a:endParaRPr dirty="0">
              <a:latin typeface="Arial Bold" panose="020B0604020202020204" charset="0"/>
              <a:cs typeface="Arial Bold" panose="020B060402020202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2800" b="1">
                <a:latin typeface="Arial Bold" panose="020B0604020202020204" charset="0"/>
                <a:cs typeface="Arial Bold" panose="020B0604020202020204" charset="0"/>
              </a:rPr>
              <a:t>Inversion of Control (IoC) and the role of the IoC container:</a:t>
            </a: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marL="457200" lvl="1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	- Spring IoC container manages the lifecycle and configuration of application objects.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pPr marL="457200" lvl="1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	- Example code demonstrating IoC implementation in Spring.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2800" b="1">
                <a:latin typeface="Arial Bold" panose="020B0604020202020204" charset="0"/>
                <a:cs typeface="Arial Bold" panose="020B0604020202020204" charset="0"/>
              </a:rPr>
              <a:t>Benefits of dependency injection:</a:t>
            </a: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marL="457200" lvl="1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	- Dependency injection allows Spring to manage object creation and dependencies, making code more concise.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pPr marL="457200" lvl="1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	- Enhances code testability and maintainability.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>
                <a:solidFill>
                  <a:srgbClr val="008000"/>
                </a:solidFill>
              </a:defRPr>
            </a:pPr>
            <a:r>
              <a:t>Slide 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  <a:latin typeface="Arial" panose="020B0604020202020204"/>
              </a:defRPr>
            </a:pPr>
            <a:r>
              <a:t>Model-View-Controller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2800" b="1">
                <a:latin typeface="Arial Bold" panose="020B0604020202020204" charset="0"/>
                <a:cs typeface="Arial Bold" panose="020B0604020202020204" charset="0"/>
              </a:rPr>
              <a:t>Explanation of the MVC pattern and its implementation in Spring MVC</a:t>
            </a: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marL="457200" lvl="1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	- Model: Manages data and business logic.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pPr marL="457200" lvl="1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	- View: Responsible for presenting data.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pPr marL="457200" lvl="1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	- Controller: Handles user requests and maps them to the appropriate model and view.</a:t>
            </a: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2800" b="1">
                <a:latin typeface="Arial Bold" panose="020B0604020202020204" charset="0"/>
                <a:cs typeface="Arial Bold" panose="020B0604020202020204" charset="0"/>
              </a:rPr>
              <a:t>Components: DispatcherServlet, controllers, models, and views</a:t>
            </a: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marL="457200" lvl="1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	- DispatcherServlet: Handles all requests and dispatches them to the appropriate controllers.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pPr marL="457200" lvl="1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	- Controllers: Process requests and return models and views.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pPr marL="457200" lvl="1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	- Models and Views: Models contain data, and views are responsible for data presentation.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>
                <a:solidFill>
                  <a:srgbClr val="008000"/>
                </a:solidFill>
              </a:defRPr>
            </a:pPr>
            <a:r>
              <a:t>Slide 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  <a:latin typeface="Arial" panose="020B0604020202020204"/>
              </a:defRPr>
            </a:pPr>
            <a:r>
              <a:t>Building Web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2800" b="1">
                <a:latin typeface="Arial Bold" panose="020B0604020202020204" charset="0"/>
                <a:cs typeface="Arial Bold" panose="020B0604020202020204" charset="0"/>
              </a:rPr>
              <a:t>Setting up a Spring MVC project</a:t>
            </a: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marL="457200" lvl="1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- Use Spring Initializr to create a project and add necessary dependencies.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2800" b="1">
                <a:latin typeface="Arial Bold" panose="020B0604020202020204" charset="0"/>
                <a:cs typeface="Arial Bold" panose="020B0604020202020204" charset="0"/>
              </a:rPr>
              <a:t>Handling web requests and responses</a:t>
            </a: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marL="457200" lvl="1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- @RequestMapping: Maps URL requests to specific controller methods.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pPr marL="457200" lvl="1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- @RequestParam: Handles request parameters.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pPr marL="457200" lvl="1" algn="l">
              <a:buClrTx/>
              <a:buSzTx/>
              <a:buChar char="•"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Form handling and validation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pPr marL="457200" lvl="1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- Use @Valid annotation and BindingResult object for form validation.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>
                <a:solidFill>
                  <a:srgbClr val="008000"/>
                </a:solidFill>
              </a:defRPr>
            </a:pPr>
            <a:r>
              <a:t>Slide 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  <a:latin typeface="Arial" panose="020B0604020202020204"/>
              </a:defRPr>
            </a:pPr>
            <a:r>
              <a:t>Introduction to 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2800" b="1">
                <a:latin typeface="Arial Bold" panose="020B0604020202020204" charset="0"/>
                <a:cs typeface="Arial Bold" panose="020B0604020202020204" charset="0"/>
              </a:rPr>
              <a:t>Simplifies the setup and development process of new Spring applications</a:t>
            </a: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marL="457200" lvl="1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- Spring Boot provides auto-configuration, reducing the need for manual configuration.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pPr marL="457200" lvl="1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- Quickly create new projects using Spring Initializr.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pPr marL="457200" lvl="1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- Built-in embedded servers (like Tomcat, Jetty) simplify the deployment process.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2800" b="1">
                <a:latin typeface="Arial Bold" panose="020B0604020202020204" charset="0"/>
                <a:cs typeface="Arial Bold" panose="020B0604020202020204" charset="0"/>
              </a:rPr>
              <a:t>Provides defaults for configurations, reducing the need for boilerplate code</a:t>
            </a: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marL="457200" lvl="1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- Example: Auto-configuring a database connection simplifies datasource setup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>
                <a:solidFill>
                  <a:srgbClr val="008000"/>
                </a:solidFill>
              </a:defRPr>
            </a:pPr>
            <a:r>
              <a:t>Slide 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  <a:latin typeface="Arial" panose="020B0604020202020204"/>
              </a:defRPr>
            </a:pPr>
            <a:r>
              <a:t>Key Features of 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2800" b="1">
                <a:latin typeface="Arial Bold" panose="020B0604020202020204" charset="0"/>
                <a:cs typeface="Arial Bold" panose="020B0604020202020204" charset="0"/>
              </a:rPr>
              <a:t>Auto-configuration: Simplifies project setup by automatically configuring common components, such as databases and JPA implementation.</a:t>
            </a: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2800" b="1">
                <a:latin typeface="Arial Bold" panose="020B0604020202020204" charset="0"/>
                <a:cs typeface="Arial Bold" panose="020B0604020202020204" charset="0"/>
              </a:rPr>
              <a:t>Spring Boot Starters: Provide predefined dependency sets, making dependency management easier. For example, spring-boot-starter-web includes all necessary dependencies for developing web applications.</a:t>
            </a: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2800" b="1">
                <a:latin typeface="Arial Bold" panose="020B0604020202020204" charset="0"/>
                <a:cs typeface="Arial Bold" panose="020B0604020202020204" charset="0"/>
              </a:rPr>
              <a:t>Spring Boot CLI: Allows quick building of Spring applications using Groovy scripts, reducing development time.</a:t>
            </a: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2800" b="1">
                <a:latin typeface="Arial Bold" panose="020B0604020202020204" charset="0"/>
                <a:cs typeface="Arial Bold" panose="020B0604020202020204" charset="0"/>
              </a:rPr>
              <a:t>Embedded servers (Tomcat, Jetty, etc.) for easy deployment: Enables applications to run without an external server, simplifying development and deployment processes.</a:t>
            </a:r>
            <a:endParaRPr sz="2800" b="1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>
                <a:solidFill>
                  <a:srgbClr val="008000"/>
                </a:solidFill>
              </a:defRPr>
            </a:pPr>
            <a:r>
              <a:t>Slide 10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  <a:latin typeface="Arial" panose="020B0604020202020204"/>
              </a:defRPr>
            </a:pPr>
            <a:r>
              <a:t>Dependency Injection - Concept and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2800" b="1">
                <a:latin typeface="Arial Bold" panose="020B0604020202020204" charset="0"/>
                <a:cs typeface="Arial Bold" panose="020B0604020202020204" charset="0"/>
              </a:rPr>
              <a:t>Simplifies code by managing dependencies externally:</a:t>
            </a: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marL="457200" lvl="1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	- Use @Autowired annotation to automatically inject dependencies.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pPr marL="457200" lvl="1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	- Example code showing how dependency injection simplifies code structure.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algn="l">
              <a:buClrTx/>
              <a:buSzTx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2800" b="1">
                <a:latin typeface="Arial Bold" panose="020B0604020202020204" charset="0"/>
                <a:cs typeface="Arial Bold" panose="020B0604020202020204" charset="0"/>
              </a:rPr>
              <a:t>Enhances testability and maintainability:</a:t>
            </a:r>
            <a:endParaRPr sz="2800" b="1">
              <a:latin typeface="Arial Bold" panose="020B0604020202020204" charset="0"/>
              <a:cs typeface="Arial Bold" panose="020B0604020202020204" charset="0"/>
            </a:endParaRPr>
          </a:p>
          <a:p>
            <a:pPr marL="457200" lvl="1" algn="l">
              <a:buClrTx/>
              <a:buSzTx/>
              <a:buNone/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rPr sz="1800" b="1">
                <a:latin typeface="Arial Bold" panose="020B0604020202020204" charset="0"/>
                <a:cs typeface="Arial Bold" panose="020B0604020202020204" charset="0"/>
              </a:rPr>
              <a:t>	- Dependency injection makes testing easier by allowing easy replacement of actual objects with mock objects.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>
                <a:solidFill>
                  <a:srgbClr val="008000"/>
                </a:solidFill>
              </a:defRPr>
            </a:pPr>
            <a:r>
              <a:t>Slide 11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5515</Words>
  <Application>WPS Presentation</Application>
  <PresentationFormat>全屏显示(4:3)</PresentationFormat>
  <Paragraphs>172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Arial</vt:lpstr>
      <vt:lpstr>Arial Bold</vt:lpstr>
      <vt:lpstr>Calibri</vt:lpstr>
      <vt:lpstr>Helvetica Neue</vt:lpstr>
      <vt:lpstr>Microsoft YaHei</vt:lpstr>
      <vt:lpstr>汉仪旗黑</vt:lpstr>
      <vt:lpstr>Arial Unicode MS</vt:lpstr>
      <vt:lpstr>宋体-简</vt:lpstr>
      <vt:lpstr>Office Theme</vt:lpstr>
      <vt:lpstr>Investigating the Spring Framework</vt:lpstr>
      <vt:lpstr>Outline</vt:lpstr>
      <vt:lpstr>Spring Framework - A Brief Overview</vt:lpstr>
      <vt:lpstr>Spring Core</vt:lpstr>
      <vt:lpstr>Model-View-Controller Pattern</vt:lpstr>
      <vt:lpstr>Building Web Applications</vt:lpstr>
      <vt:lpstr>Introduction to Spring Boot</vt:lpstr>
      <vt:lpstr>Key Features of Spring Boot</vt:lpstr>
      <vt:lpstr>Dependency Injection - Concept and Advantages</vt:lpstr>
      <vt:lpstr>Bean Management</vt:lpstr>
      <vt:lpstr>Aspect-Oriented Programming - Separation of Concerns</vt:lpstr>
      <vt:lpstr>Real-world Use Cases</vt:lpstr>
      <vt:lpstr>Summary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IPONE</cp:lastModifiedBy>
  <cp:revision>14</cp:revision>
  <dcterms:created xsi:type="dcterms:W3CDTF">2024-06-11T20:16:00Z</dcterms:created>
  <dcterms:modified xsi:type="dcterms:W3CDTF">2024-06-11T20:16:00Z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1033-5.7.1.8093</vt:lpwstr>
  </property>
</Properties>
</file>