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406" r:id="rId3"/>
    <p:sldId id="259" r:id="rId4"/>
    <p:sldId id="404" r:id="rId5"/>
    <p:sldId id="407" r:id="rId6"/>
    <p:sldId id="408" r:id="rId7"/>
    <p:sldId id="409" r:id="rId8"/>
    <p:sldId id="412" r:id="rId9"/>
    <p:sldId id="411" r:id="rId10"/>
    <p:sldId id="419" r:id="rId11"/>
    <p:sldId id="420" r:id="rId12"/>
    <p:sldId id="418" r:id="rId13"/>
    <p:sldId id="413" r:id="rId14"/>
    <p:sldId id="414" r:id="rId15"/>
    <p:sldId id="405" r:id="rId16"/>
    <p:sldId id="415" r:id="rId17"/>
    <p:sldId id="347" r:id="rId18"/>
    <p:sldId id="421" r:id="rId19"/>
    <p:sldId id="422" r:id="rId20"/>
    <p:sldId id="425" r:id="rId21"/>
    <p:sldId id="423" r:id="rId22"/>
    <p:sldId id="424" r:id="rId23"/>
    <p:sldId id="416" r:id="rId24"/>
    <p:sldId id="41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5" d="100"/>
          <a:sy n="95" d="100"/>
        </p:scale>
        <p:origin x="134" y="67"/>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6/14/2020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6/14/2020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6/14/2020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6/14/2020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youtu.be/-e8wOcaasc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lan-Pickering/Bayesian-data-analysis-teaching"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4214" y="598083"/>
            <a:ext cx="9144000" cy="1641490"/>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Bayesian data analysis: Part 3</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474917" y="2860676"/>
            <a:ext cx="9144000" cy="2625516"/>
          </a:xfrm>
        </p:spPr>
        <p:txBody>
          <a:bodyPr anchor="t">
            <a:noAutofit/>
          </a:bodyPr>
          <a:lstStyle/>
          <a:p>
            <a:pPr algn="ctr"/>
            <a:r>
              <a:rPr lang="en-GB" b="1" dirty="0">
                <a:solidFill>
                  <a:schemeClr val="tx1"/>
                </a:solidFill>
                <a:latin typeface="Arial" panose="020B0604020202020204" pitchFamily="34" charset="0"/>
                <a:cs typeface="Arial" panose="020B0604020202020204" pitchFamily="34" charset="0"/>
              </a:rPr>
              <a:t>Alan Pickering</a:t>
            </a:r>
          </a:p>
          <a:p>
            <a:pPr algn="ctr"/>
            <a:r>
              <a:rPr lang="en-GB" b="1" dirty="0">
                <a:solidFill>
                  <a:schemeClr val="tx1"/>
                </a:solidFill>
                <a:latin typeface="Arial" panose="020B0604020202020204" pitchFamily="34" charset="0"/>
                <a:cs typeface="Arial" panose="020B0604020202020204" pitchFamily="34" charset="0"/>
              </a:rPr>
              <a:t>Dept. of Psychology</a:t>
            </a:r>
          </a:p>
          <a:p>
            <a:pPr algn="ctr"/>
            <a:r>
              <a:rPr lang="en-GB" b="1" dirty="0">
                <a:solidFill>
                  <a:schemeClr val="tx1"/>
                </a:solidFill>
                <a:latin typeface="Arial" panose="020B0604020202020204" pitchFamily="34" charset="0"/>
                <a:cs typeface="Arial" panose="020B0604020202020204" pitchFamily="34" charset="0"/>
              </a:rPr>
              <a:t>Goldsmiths, University of London</a:t>
            </a:r>
          </a:p>
          <a:p>
            <a:pPr algn="ctr"/>
            <a:r>
              <a:rPr lang="en-GB" b="1" dirty="0">
                <a:solidFill>
                  <a:schemeClr val="tx1"/>
                </a:solidFill>
                <a:latin typeface="Arial" panose="020B0604020202020204" pitchFamily="34" charset="0"/>
                <a:cs typeface="Arial" panose="020B0604020202020204" pitchFamily="34" charset="0"/>
              </a:rPr>
              <a:t>a.pickering@gold.ac.uk</a:t>
            </a:r>
          </a:p>
        </p:txBody>
      </p:sp>
    </p:spTree>
    <p:extLst>
      <p:ext uri="{BB962C8B-B14F-4D97-AF65-F5344CB8AC3E}">
        <p14:creationId xmlns:p14="http://schemas.microsoft.com/office/powerpoint/2010/main" val="349608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7916" y="192969"/>
            <a:ext cx="9144000" cy="918201"/>
          </a:xfrm>
        </p:spPr>
        <p:txBody>
          <a:bodyPr>
            <a:normAutofit fontScale="90000"/>
          </a:bodyPr>
          <a:lstStyle/>
          <a:p>
            <a:pPr algn="ctr"/>
            <a:r>
              <a:rPr lang="en-GB" sz="4400" b="1" dirty="0">
                <a:solidFill>
                  <a:srgbClr val="FFFF00"/>
                </a:solidFill>
                <a:effectLst/>
                <a:latin typeface="Arial" panose="020B0604020202020204" pitchFamily="34" charset="0"/>
                <a:cs typeface="Arial" panose="020B0604020202020204" pitchFamily="34" charset="0"/>
              </a:rPr>
              <a:t>How did Bayes approach the inverse problem </a:t>
            </a:r>
            <a:br>
              <a:rPr lang="en-GB" sz="4400" b="1" dirty="0">
                <a:solidFill>
                  <a:srgbClr val="FFFF00"/>
                </a:solidFill>
                <a:effectLst/>
                <a:latin typeface="Arial" panose="020B0604020202020204" pitchFamily="34" charset="0"/>
                <a:cs typeface="Arial" panose="020B0604020202020204" pitchFamily="34" charset="0"/>
              </a:rPr>
            </a:br>
            <a:r>
              <a:rPr lang="en-GB" sz="4400" b="1" dirty="0">
                <a:solidFill>
                  <a:srgbClr val="FFFF00"/>
                </a:solidFill>
                <a:effectLst/>
                <a:latin typeface="Arial" panose="020B0604020202020204" pitchFamily="34" charset="0"/>
                <a:cs typeface="Arial" panose="020B0604020202020204" pitchFamily="34" charset="0"/>
              </a:rPr>
              <a:t>and the issues of priors?</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22827" y="1770927"/>
            <a:ext cx="10499203" cy="4575395"/>
          </a:xfrm>
        </p:spPr>
        <p:txBody>
          <a:bodyPr anchor="t">
            <a:noAutofit/>
          </a:bodyPr>
          <a:lstStyle/>
          <a:p>
            <a:pPr algn="l">
              <a:spcAft>
                <a:spcPts val="600"/>
              </a:spcAft>
            </a:pPr>
            <a:r>
              <a:rPr lang="en-GB" b="1" dirty="0">
                <a:solidFill>
                  <a:schemeClr val="tx1"/>
                </a:solidFill>
                <a:latin typeface="Arial" panose="020B0604020202020204" pitchFamily="34" charset="0"/>
                <a:cs typeface="Arial" panose="020B0604020202020204" pitchFamily="34" charset="0"/>
              </a:rPr>
              <a:t>We can consult the original paper he wrote on the topic, although it is hard to read given it uses the mathematical techniques and arguments of its day which are very unfamiliar to the modern reader.</a:t>
            </a:r>
          </a:p>
          <a:p>
            <a:pPr algn="l">
              <a:spcAft>
                <a:spcPts val="600"/>
              </a:spcAft>
            </a:pPr>
            <a:endParaRPr lang="en-GB"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770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7916" y="192969"/>
            <a:ext cx="9144000" cy="918201"/>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The original paper</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77470" y="1111170"/>
            <a:ext cx="10499203" cy="4575395"/>
          </a:xfrm>
        </p:spPr>
        <p:txBody>
          <a:bodyPr anchor="t">
            <a:noAutofit/>
          </a:bodyPr>
          <a:lstStyle/>
          <a:p>
            <a:pPr marL="457200" indent="-457200" algn="l">
              <a:spcAft>
                <a:spcPts val="600"/>
              </a:spcAft>
              <a:buFont typeface="Arial" panose="020B0604020202020204" pitchFamily="34" charset="0"/>
              <a:buChar char="•"/>
            </a:pPr>
            <a:r>
              <a:rPr lang="en-GB" b="1" dirty="0"/>
              <a:t>Bayes, T., &amp; Price, R. (1764). An essay towards solving a problem in the doctrine of chances. </a:t>
            </a:r>
            <a:r>
              <a:rPr lang="en-GB" b="1" i="1" dirty="0"/>
              <a:t>Philosophical Transactions of the Royal Society of London</a:t>
            </a:r>
            <a:r>
              <a:rPr lang="en-GB" b="1" dirty="0"/>
              <a:t>, </a:t>
            </a:r>
            <a:r>
              <a:rPr lang="en-GB" b="1" i="1" dirty="0"/>
              <a:t>53</a:t>
            </a:r>
            <a:r>
              <a:rPr lang="en-GB" b="1" dirty="0"/>
              <a:t>, 370–418.</a:t>
            </a:r>
            <a:endParaRPr lang="en-GB" b="1" i="1" dirty="0">
              <a:solidFill>
                <a:srgbClr val="FFFF00"/>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Published in 1764, after Bayes’ death in 1761, by his friend Richard Price, another church minister who was literary executor of his estate. Price edited out some sections and made several comments and additions to the text.</a:t>
            </a:r>
          </a:p>
          <a:p>
            <a:pPr marL="457200" indent="-457200" algn="l">
              <a:spcAft>
                <a:spcPts val="600"/>
              </a:spcAft>
              <a:buFont typeface="Arial" panose="020B0604020202020204" pitchFamily="34" charset="0"/>
              <a:buChar char="•"/>
            </a:pPr>
            <a:endParaRPr lang="en-GB"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5123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4214" y="598083"/>
            <a:ext cx="9144000" cy="1641490"/>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Bayes and Price</a:t>
            </a:r>
            <a:endParaRPr lang="en-GB" sz="4400" b="1" spc="0" dirty="0">
              <a:solidFill>
                <a:srgbClr val="FFFF00"/>
              </a:solidFill>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840992" y="1744273"/>
            <a:ext cx="3410712" cy="3657540"/>
          </a:xfrm>
          <a:prstGeom prst="rect">
            <a:avLst/>
          </a:prstGeom>
        </p:spPr>
      </p:pic>
      <p:pic>
        <p:nvPicPr>
          <p:cNvPr id="6" name="Picture 5"/>
          <p:cNvPicPr>
            <a:picLocks noChangeAspect="1"/>
          </p:cNvPicPr>
          <p:nvPr/>
        </p:nvPicPr>
        <p:blipFill>
          <a:blip r:embed="rId3"/>
          <a:stretch>
            <a:fillRect/>
          </a:stretch>
        </p:blipFill>
        <p:spPr>
          <a:xfrm>
            <a:off x="6690623" y="1744274"/>
            <a:ext cx="2916673" cy="3657540"/>
          </a:xfrm>
          <a:prstGeom prst="rect">
            <a:avLst/>
          </a:prstGeom>
        </p:spPr>
      </p:pic>
    </p:spTree>
    <p:extLst>
      <p:ext uri="{BB962C8B-B14F-4D97-AF65-F5344CB8AC3E}">
        <p14:creationId xmlns:p14="http://schemas.microsoft.com/office/powerpoint/2010/main" val="953279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885" y="117862"/>
            <a:ext cx="9144000" cy="1281903"/>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Bayes and Price (1764; B&amp;P)</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85195" y="868256"/>
            <a:ext cx="11713579" cy="4132162"/>
          </a:xfrm>
        </p:spPr>
        <p:txBody>
          <a:bodyPr anchor="t">
            <a:noAutofit/>
          </a:bodyPr>
          <a:lstStyle/>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The genius of this paper was to work out a (slightly) more general approach:-</a:t>
            </a:r>
          </a:p>
          <a:p>
            <a:pPr marL="531813" indent="-531813" algn="l" defTabSz="531813">
              <a:spcAft>
                <a:spcPts val="600"/>
              </a:spcAft>
            </a:pPr>
            <a:r>
              <a:rPr lang="en-GB" b="1" dirty="0">
                <a:solidFill>
                  <a:schemeClr val="tx1"/>
                </a:solidFill>
                <a:latin typeface="Arial" panose="020B0604020202020204" pitchFamily="34" charset="0"/>
                <a:cs typeface="Arial" panose="020B0604020202020204" pitchFamily="34" charset="0"/>
              </a:rPr>
              <a:t>	</a:t>
            </a:r>
            <a:r>
              <a:rPr lang="en-GB" b="1" dirty="0" err="1">
                <a:solidFill>
                  <a:schemeClr val="tx1"/>
                </a:solidFill>
                <a:latin typeface="Arial" panose="020B0604020202020204" pitchFamily="34" charset="0"/>
                <a:cs typeface="Arial" panose="020B0604020202020204" pitchFamily="34" charset="0"/>
              </a:rPr>
              <a:t>i</a:t>
            </a:r>
            <a:r>
              <a:rPr lang="en-GB" b="1" dirty="0">
                <a:solidFill>
                  <a:schemeClr val="tx1"/>
                </a:solidFill>
                <a:latin typeface="Arial" panose="020B0604020202020204" pitchFamily="34" charset="0"/>
                <a:cs typeface="Arial" panose="020B0604020202020204" pitchFamily="34" charset="0"/>
              </a:rPr>
              <a:t>) by using whole prior probability distributions, with associated </a:t>
            </a:r>
            <a:r>
              <a:rPr lang="en-GB" b="1" dirty="0">
                <a:solidFill>
                  <a:srgbClr val="FFFF00"/>
                </a:solidFill>
                <a:latin typeface="Arial" panose="020B0604020202020204" pitchFamily="34" charset="0"/>
                <a:cs typeface="Arial" panose="020B0604020202020204" pitchFamily="34" charset="0"/>
              </a:rPr>
              <a:t>parameter(s)</a:t>
            </a:r>
            <a:r>
              <a:rPr lang="en-GB" b="1" dirty="0">
                <a:solidFill>
                  <a:schemeClr val="tx1"/>
                </a:solidFill>
                <a:latin typeface="Arial" panose="020B0604020202020204" pitchFamily="34" charset="0"/>
                <a:cs typeface="Arial" panose="020B0604020202020204" pitchFamily="34" charset="0"/>
              </a:rPr>
              <a:t> </a:t>
            </a:r>
          </a:p>
          <a:p>
            <a:pPr marL="531813" indent="-531813" algn="l" defTabSz="531813">
              <a:spcAft>
                <a:spcPts val="600"/>
              </a:spcAft>
            </a:pPr>
            <a:r>
              <a:rPr lang="en-GB" b="1" dirty="0">
                <a:solidFill>
                  <a:schemeClr val="tx1"/>
                </a:solidFill>
                <a:latin typeface="Arial" panose="020B0604020202020204" pitchFamily="34" charset="0"/>
                <a:cs typeface="Arial" panose="020B0604020202020204" pitchFamily="34" charset="0"/>
              </a:rPr>
              <a:t>	ii) the example they used involved balls on a billiard table (see next rest of slides below)</a:t>
            </a:r>
          </a:p>
          <a:p>
            <a:pPr marL="531813" indent="-531813" algn="l" defTabSz="266700">
              <a:spcAft>
                <a:spcPts val="600"/>
              </a:spcAft>
            </a:pPr>
            <a:r>
              <a:rPr lang="en-GB" b="1" dirty="0">
                <a:solidFill>
                  <a:schemeClr val="tx1"/>
                </a:solidFill>
                <a:latin typeface="Arial" panose="020B0604020202020204" pitchFamily="34" charset="0"/>
                <a:cs typeface="Arial" panose="020B0604020202020204" pitchFamily="34" charset="0"/>
              </a:rPr>
              <a:t>	iii) B&amp;P also worked out some approximate methods for computing the probabilities concerned by hand</a:t>
            </a:r>
          </a:p>
          <a:p>
            <a:pPr marL="531813" indent="-531813" algn="l" defTabSz="531813">
              <a:spcAft>
                <a:spcPts val="600"/>
              </a:spcAft>
            </a:pPr>
            <a:r>
              <a:rPr lang="en-GB" b="1" dirty="0">
                <a:solidFill>
                  <a:schemeClr val="tx1"/>
                </a:solidFill>
                <a:latin typeface="Arial" panose="020B0604020202020204" pitchFamily="34" charset="0"/>
                <a:cs typeface="Arial" panose="020B0604020202020204" pitchFamily="34" charset="0"/>
              </a:rPr>
              <a:t>	</a:t>
            </a:r>
            <a:r>
              <a:rPr lang="en-GB" b="1" dirty="0" err="1">
                <a:solidFill>
                  <a:schemeClr val="tx1"/>
                </a:solidFill>
                <a:latin typeface="Arial" panose="020B0604020202020204" pitchFamily="34" charset="0"/>
                <a:cs typeface="Arial" panose="020B0604020202020204" pitchFamily="34" charset="0"/>
              </a:rPr>
              <a:t>i</a:t>
            </a:r>
            <a:r>
              <a:rPr lang="en-GB" b="1" dirty="0">
                <a:solidFill>
                  <a:schemeClr val="tx1"/>
                </a:solidFill>
                <a:latin typeface="Arial" panose="020B0604020202020204" pitchFamily="34" charset="0"/>
                <a:cs typeface="Arial" panose="020B0604020202020204" pitchFamily="34" charset="0"/>
              </a:rPr>
              <a:t>) to iii) enabled B&amp;P, for a series of examples, to compute a range of </a:t>
            </a:r>
            <a:r>
              <a:rPr lang="en-GB" b="1" dirty="0">
                <a:solidFill>
                  <a:srgbClr val="FFFF00"/>
                </a:solidFill>
                <a:latin typeface="Arial" panose="020B0604020202020204" pitchFamily="34" charset="0"/>
                <a:cs typeface="Arial" panose="020B0604020202020204" pitchFamily="34" charset="0"/>
              </a:rPr>
              <a:t>posterior probabilities </a:t>
            </a:r>
            <a:r>
              <a:rPr lang="en-GB" b="1" dirty="0">
                <a:solidFill>
                  <a:schemeClr val="tx1"/>
                </a:solidFill>
                <a:latin typeface="Arial" panose="020B0604020202020204" pitchFamily="34" charset="0"/>
                <a:cs typeface="Arial" panose="020B0604020202020204" pitchFamily="34" charset="0"/>
              </a:rPr>
              <a:t>after an </a:t>
            </a:r>
            <a:r>
              <a:rPr lang="en-GB" b="1" dirty="0">
                <a:solidFill>
                  <a:srgbClr val="FFFF00"/>
                </a:solidFill>
                <a:latin typeface="Arial" panose="020B0604020202020204" pitchFamily="34" charset="0"/>
                <a:cs typeface="Arial" panose="020B0604020202020204" pitchFamily="34" charset="0"/>
              </a:rPr>
              <a:t>event</a:t>
            </a:r>
            <a:r>
              <a:rPr lang="en-GB" b="1" dirty="0">
                <a:solidFill>
                  <a:schemeClr val="tx1"/>
                </a:solidFill>
                <a:latin typeface="Arial" panose="020B0604020202020204" pitchFamily="34" charset="0"/>
                <a:cs typeface="Arial" panose="020B0604020202020204" pitchFamily="34" charset="0"/>
              </a:rPr>
              <a:t>, given the </a:t>
            </a:r>
            <a:r>
              <a:rPr lang="en-GB" b="1" dirty="0">
                <a:solidFill>
                  <a:srgbClr val="FFFF00"/>
                </a:solidFill>
                <a:latin typeface="Arial" panose="020B0604020202020204" pitchFamily="34" charset="0"/>
                <a:cs typeface="Arial" panose="020B0604020202020204" pitchFamily="34" charset="0"/>
              </a:rPr>
              <a:t>prior probabilities </a:t>
            </a:r>
            <a:r>
              <a:rPr lang="en-GB" b="1" dirty="0">
                <a:solidFill>
                  <a:schemeClr val="tx1"/>
                </a:solidFill>
                <a:latin typeface="Arial" panose="020B0604020202020204" pitchFamily="34" charset="0"/>
                <a:cs typeface="Arial" panose="020B0604020202020204" pitchFamily="34" charset="0"/>
              </a:rPr>
              <a:t>and </a:t>
            </a:r>
            <a:r>
              <a:rPr lang="en-GB" b="1" dirty="0">
                <a:solidFill>
                  <a:srgbClr val="FFFF00"/>
                </a:solidFill>
                <a:latin typeface="Arial" panose="020B0604020202020204" pitchFamily="34" charset="0"/>
                <a:cs typeface="Arial" panose="020B0604020202020204" pitchFamily="34" charset="0"/>
              </a:rPr>
              <a:t>parameter</a:t>
            </a:r>
            <a:r>
              <a:rPr lang="en-GB" b="1" dirty="0">
                <a:solidFill>
                  <a:schemeClr val="tx1"/>
                </a:solidFill>
                <a:latin typeface="Arial" panose="020B0604020202020204" pitchFamily="34" charset="0"/>
                <a:cs typeface="Arial" panose="020B0604020202020204" pitchFamily="34" charset="0"/>
              </a:rPr>
              <a:t> values</a:t>
            </a:r>
          </a:p>
          <a:p>
            <a:pPr marL="457200" indent="-457200" algn="l">
              <a:spcAft>
                <a:spcPts val="600"/>
              </a:spcAft>
              <a:buFont typeface="Arial" panose="020B0604020202020204" pitchFamily="34" charset="0"/>
              <a:buChar char="•"/>
            </a:pPr>
            <a:endParaRPr lang="en-GB" b="1"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039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759" y="303057"/>
            <a:ext cx="9144000" cy="1281903"/>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The Billiard Table Example 1</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948157" y="1261795"/>
            <a:ext cx="10499203" cy="4132162"/>
          </a:xfrm>
        </p:spPr>
        <p:txBody>
          <a:bodyPr anchor="t">
            <a:noAutofit/>
          </a:bodyPr>
          <a:lstStyle/>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A short (&lt;5 min) video by Bayesian statistician David </a:t>
            </a:r>
            <a:r>
              <a:rPr lang="en-GB" b="1" dirty="0" err="1">
                <a:solidFill>
                  <a:schemeClr val="tx1"/>
                </a:solidFill>
                <a:latin typeface="Arial" panose="020B0604020202020204" pitchFamily="34" charset="0"/>
                <a:cs typeface="Arial" panose="020B0604020202020204" pitchFamily="34" charset="0"/>
              </a:rPr>
              <a:t>Spiegelhalter</a:t>
            </a:r>
            <a:r>
              <a:rPr lang="en-GB" b="1" dirty="0">
                <a:solidFill>
                  <a:schemeClr val="tx1"/>
                </a:solidFill>
                <a:latin typeface="Arial" panose="020B0604020202020204" pitchFamily="34" charset="0"/>
                <a:cs typeface="Arial" panose="020B0604020202020204" pitchFamily="34" charset="0"/>
              </a:rPr>
              <a:t> (DS; interviewed by Brian Cox)</a:t>
            </a:r>
          </a:p>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DS also sets up </a:t>
            </a:r>
            <a:r>
              <a:rPr lang="en-GB" b="1" dirty="0" err="1">
                <a:solidFill>
                  <a:schemeClr val="tx1"/>
                </a:solidFill>
                <a:latin typeface="Arial" panose="020B0604020202020204" pitchFamily="34" charset="0"/>
                <a:cs typeface="Arial" panose="020B0604020202020204" pitchFamily="34" charset="0"/>
              </a:rPr>
              <a:t>Bayes’s</a:t>
            </a:r>
            <a:r>
              <a:rPr lang="en-GB" b="1" dirty="0">
                <a:solidFill>
                  <a:schemeClr val="tx1"/>
                </a:solidFill>
                <a:latin typeface="Arial" panose="020B0604020202020204" pitchFamily="34" charset="0"/>
                <a:cs typeface="Arial" panose="020B0604020202020204" pitchFamily="34" charset="0"/>
              </a:rPr>
              <a:t> classic billiard ball problem discussed in B&amp;P (1764)</a:t>
            </a:r>
          </a:p>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Watch the video here</a:t>
            </a:r>
          </a:p>
          <a:p>
            <a:pPr algn="l" defTabSz="450850">
              <a:spcAft>
                <a:spcPts val="600"/>
              </a:spcAft>
            </a:pPr>
            <a:r>
              <a:rPr lang="en-GB" b="1" dirty="0">
                <a:solidFill>
                  <a:schemeClr val="tx1"/>
                </a:solidFill>
                <a:latin typeface="Arial" panose="020B0604020202020204" pitchFamily="34" charset="0"/>
                <a:cs typeface="Arial" panose="020B0604020202020204" pitchFamily="34" charset="0"/>
              </a:rPr>
              <a:t>	</a:t>
            </a:r>
            <a:r>
              <a:rPr lang="en-GB" b="1" dirty="0">
                <a:solidFill>
                  <a:schemeClr val="tx1"/>
                </a:solidFill>
                <a:latin typeface="Arial" panose="020B0604020202020204" pitchFamily="34" charset="0"/>
                <a:cs typeface="Arial" panose="020B0604020202020204" pitchFamily="34" charset="0"/>
                <a:hlinkClick r:id="rId2"/>
              </a:rPr>
              <a:t>https://youtu.be/-e8wOcaascM</a:t>
            </a:r>
            <a:endParaRPr lang="en-GB" b="1" dirty="0">
              <a:solidFill>
                <a:schemeClr val="tx1"/>
              </a:solidFill>
              <a:latin typeface="Arial" panose="020B0604020202020204" pitchFamily="34" charset="0"/>
              <a:cs typeface="Arial" panose="020B0604020202020204" pitchFamily="34" charset="0"/>
            </a:endParaRPr>
          </a:p>
          <a:p>
            <a:pPr algn="l" defTabSz="450850">
              <a:spcAft>
                <a:spcPts val="600"/>
              </a:spcAft>
            </a:pPr>
            <a:endParaRPr lang="en-GB" b="1"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b="1"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3001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758" y="123957"/>
            <a:ext cx="9144000" cy="1281903"/>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The Billiard Table Example 2</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04172" y="833145"/>
            <a:ext cx="12002947" cy="1076291"/>
          </a:xfrm>
        </p:spPr>
        <p:txBody>
          <a:bodyPr anchor="t">
            <a:noAutofit/>
          </a:bodyPr>
          <a:lstStyle/>
          <a:p>
            <a:pPr marL="457200" indent="-457200" algn="l">
              <a:spcAft>
                <a:spcPts val="600"/>
              </a:spcAft>
              <a:buFont typeface="Arial" panose="020B0604020202020204" pitchFamily="34" charset="0"/>
              <a:buChar char="•"/>
            </a:pPr>
            <a:r>
              <a:rPr lang="en-GB" sz="2800" b="1" dirty="0">
                <a:solidFill>
                  <a:schemeClr val="tx1"/>
                </a:solidFill>
                <a:latin typeface="Arial" panose="020B0604020202020204" pitchFamily="34" charset="0"/>
                <a:cs typeface="Arial" panose="020B0604020202020204" pitchFamily="34" charset="0"/>
              </a:rPr>
              <a:t>Trying to estimate the position of a target ball (now removed) along the long axis of the table</a:t>
            </a:r>
          </a:p>
          <a:p>
            <a:pPr marL="457200" indent="-457200" algn="l">
              <a:spcAft>
                <a:spcPts val="600"/>
              </a:spcAft>
              <a:buFont typeface="Arial" panose="020B0604020202020204" pitchFamily="34" charset="0"/>
              <a:buChar char="•"/>
            </a:pPr>
            <a:r>
              <a:rPr lang="en-GB" sz="2800" b="1" dirty="0">
                <a:solidFill>
                  <a:schemeClr val="tx1"/>
                </a:solidFill>
                <a:latin typeface="Arial" panose="020B0604020202020204" pitchFamily="34" charset="0"/>
                <a:cs typeface="Arial" panose="020B0604020202020204" pitchFamily="34" charset="0"/>
              </a:rPr>
              <a:t>Estimate this by throwing sample of </a:t>
            </a:r>
            <a:r>
              <a:rPr lang="en-GB" sz="2800" b="1" i="1" dirty="0">
                <a:solidFill>
                  <a:srgbClr val="FFFF00"/>
                </a:solidFill>
                <a:latin typeface="Arial" panose="020B0604020202020204" pitchFamily="34" charset="0"/>
                <a:cs typeface="Arial" panose="020B0604020202020204" pitchFamily="34" charset="0"/>
              </a:rPr>
              <a:t>n</a:t>
            </a:r>
            <a:r>
              <a:rPr lang="en-GB" sz="2800" b="1" dirty="0">
                <a:solidFill>
                  <a:schemeClr val="tx1"/>
                </a:solidFill>
                <a:latin typeface="Arial" panose="020B0604020202020204" pitchFamily="34" charset="0"/>
                <a:cs typeface="Arial" panose="020B0604020202020204" pitchFamily="34" charset="0"/>
              </a:rPr>
              <a:t> balls (here 5) that rest randomly on the table; &amp; reporting number (</a:t>
            </a:r>
            <a:r>
              <a:rPr lang="en-GB" sz="2800" b="1" i="1" dirty="0">
                <a:solidFill>
                  <a:srgbClr val="FFFF00"/>
                </a:solidFill>
                <a:latin typeface="Arial" panose="020B0604020202020204" pitchFamily="34" charset="0"/>
                <a:cs typeface="Arial" panose="020B0604020202020204" pitchFamily="34" charset="0"/>
              </a:rPr>
              <a:t>p</a:t>
            </a:r>
            <a:r>
              <a:rPr lang="en-GB" sz="2800" b="1" i="1" dirty="0">
                <a:solidFill>
                  <a:schemeClr val="tx1"/>
                </a:solidFill>
                <a:latin typeface="Arial" panose="020B0604020202020204" pitchFamily="34" charset="0"/>
                <a:cs typeface="Arial" panose="020B0604020202020204" pitchFamily="34" charset="0"/>
              </a:rPr>
              <a:t>; =2</a:t>
            </a:r>
            <a:r>
              <a:rPr lang="en-GB" sz="2800" b="1" dirty="0">
                <a:solidFill>
                  <a:schemeClr val="tx1"/>
                </a:solidFill>
                <a:latin typeface="Arial" panose="020B0604020202020204" pitchFamily="34" charset="0"/>
                <a:cs typeface="Arial" panose="020B0604020202020204" pitchFamily="34" charset="0"/>
              </a:rPr>
              <a:t>) to left of target</a:t>
            </a:r>
          </a:p>
          <a:p>
            <a:pPr algn="l" defTabSz="450850">
              <a:spcAft>
                <a:spcPts val="600"/>
              </a:spcAft>
            </a:pPr>
            <a:endParaRPr lang="en-GB" b="1"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b="1"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dirty="0">
              <a:solidFill>
                <a:schemeClr val="tx1"/>
              </a:solidFill>
              <a:latin typeface="Arial" panose="020B0604020202020204" pitchFamily="34" charset="0"/>
              <a:cs typeface="Arial" panose="020B0604020202020204" pitchFamily="34" charset="0"/>
            </a:endParaRPr>
          </a:p>
        </p:txBody>
      </p:sp>
      <p:sp>
        <p:nvSpPr>
          <p:cNvPr id="4" name="Rectangle 3"/>
          <p:cNvSpPr/>
          <p:nvPr/>
        </p:nvSpPr>
        <p:spPr>
          <a:xfrm>
            <a:off x="1099594" y="2939971"/>
            <a:ext cx="9236597" cy="362287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2395959" y="3680749"/>
            <a:ext cx="520861" cy="5324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3449506" y="4787305"/>
            <a:ext cx="520861" cy="5324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8061263" y="3030606"/>
            <a:ext cx="520861" cy="5324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6286476" y="4485191"/>
            <a:ext cx="520861" cy="5324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6987838" y="5529428"/>
            <a:ext cx="520861" cy="5324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p:cNvCxnSpPr/>
          <p:nvPr/>
        </p:nvCxnSpPr>
        <p:spPr>
          <a:xfrm>
            <a:off x="1099595" y="6648735"/>
            <a:ext cx="9236597" cy="2374"/>
          </a:xfrm>
          <a:prstGeom prst="straightConnector1">
            <a:avLst/>
          </a:prstGeom>
          <a:ln w="50800">
            <a:solidFill>
              <a:srgbClr val="FFFF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88069" y="6313403"/>
            <a:ext cx="689113" cy="584775"/>
          </a:xfrm>
          <a:prstGeom prst="rect">
            <a:avLst/>
          </a:prstGeom>
          <a:noFill/>
        </p:spPr>
        <p:txBody>
          <a:bodyPr wrap="square" rtlCol="0">
            <a:spAutoFit/>
          </a:bodyPr>
          <a:lstStyle/>
          <a:p>
            <a:r>
              <a:rPr lang="en-GB" sz="3200" dirty="0">
                <a:latin typeface="Arial" panose="020B0604020202020204" pitchFamily="34" charset="0"/>
                <a:cs typeface="Arial" panose="020B0604020202020204" pitchFamily="34" charset="0"/>
              </a:rPr>
              <a:t>1</a:t>
            </a:r>
          </a:p>
        </p:txBody>
      </p:sp>
      <p:sp>
        <p:nvSpPr>
          <p:cNvPr id="15" name="TextBox 14"/>
          <p:cNvSpPr txBox="1"/>
          <p:nvPr/>
        </p:nvSpPr>
        <p:spPr>
          <a:xfrm>
            <a:off x="755037" y="6313404"/>
            <a:ext cx="689113" cy="584775"/>
          </a:xfrm>
          <a:prstGeom prst="rect">
            <a:avLst/>
          </a:prstGeom>
          <a:noFill/>
        </p:spPr>
        <p:txBody>
          <a:bodyPr wrap="square" rtlCol="0">
            <a:spAutoFit/>
          </a:bodyPr>
          <a:lstStyle/>
          <a:p>
            <a:r>
              <a:rPr lang="en-GB" sz="3200" dirty="0">
                <a:latin typeface="Arial" panose="020B0604020202020204" pitchFamily="34" charset="0"/>
                <a:cs typeface="Arial" panose="020B0604020202020204" pitchFamily="34" charset="0"/>
              </a:rPr>
              <a:t>0</a:t>
            </a:r>
          </a:p>
        </p:txBody>
      </p:sp>
      <p:grpSp>
        <p:nvGrpSpPr>
          <p:cNvPr id="22" name="Group 21"/>
          <p:cNvGrpSpPr/>
          <p:nvPr/>
        </p:nvGrpSpPr>
        <p:grpSpPr>
          <a:xfrm>
            <a:off x="4689689" y="3014005"/>
            <a:ext cx="6263515" cy="3508629"/>
            <a:chOff x="4770783" y="2974938"/>
            <a:chExt cx="6263515" cy="3508629"/>
          </a:xfrm>
        </p:grpSpPr>
        <p:cxnSp>
          <p:nvCxnSpPr>
            <p:cNvPr id="17" name="Straight Connector 16"/>
            <p:cNvCxnSpPr/>
            <p:nvPr/>
          </p:nvCxnSpPr>
          <p:spPr>
            <a:xfrm flipH="1">
              <a:off x="4770783" y="2974938"/>
              <a:ext cx="13252" cy="3508629"/>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4770783" y="3756593"/>
              <a:ext cx="6263515" cy="1251927"/>
              <a:chOff x="4770783" y="3733926"/>
              <a:chExt cx="6263515" cy="1251927"/>
            </a:xfrm>
          </p:grpSpPr>
          <p:cxnSp>
            <p:nvCxnSpPr>
              <p:cNvPr id="19" name="Straight Connector 18"/>
              <p:cNvCxnSpPr/>
              <p:nvPr/>
            </p:nvCxnSpPr>
            <p:spPr>
              <a:xfrm>
                <a:off x="4770783" y="3733926"/>
                <a:ext cx="4282672" cy="70832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053455" y="4031746"/>
                <a:ext cx="1980843" cy="954107"/>
              </a:xfrm>
              <a:prstGeom prst="rect">
                <a:avLst/>
              </a:prstGeom>
              <a:noFill/>
              <a:ln w="25400">
                <a:solidFill>
                  <a:schemeClr val="tx1"/>
                </a:solidFill>
              </a:ln>
            </p:spPr>
            <p:txBody>
              <a:bodyPr wrap="square" rtlCol="0">
                <a:spAutoFit/>
              </a:bodyPr>
              <a:lstStyle/>
              <a:p>
                <a:r>
                  <a:rPr lang="en-GB" sz="2800" dirty="0">
                    <a:latin typeface="Arial" panose="020B0604020202020204" pitchFamily="34" charset="0"/>
                    <a:cs typeface="Arial" panose="020B0604020202020204" pitchFamily="34" charset="0"/>
                  </a:rPr>
                  <a:t>Position of target ball</a:t>
                </a:r>
              </a:p>
            </p:txBody>
          </p:sp>
        </p:grpSp>
      </p:grpSp>
      <p:grpSp>
        <p:nvGrpSpPr>
          <p:cNvPr id="25" name="Group 24"/>
          <p:cNvGrpSpPr/>
          <p:nvPr/>
        </p:nvGrpSpPr>
        <p:grpSpPr>
          <a:xfrm>
            <a:off x="245511" y="4159766"/>
            <a:ext cx="2747898" cy="2277603"/>
            <a:chOff x="245511" y="4159766"/>
            <a:chExt cx="2747898" cy="2277603"/>
          </a:xfrm>
        </p:grpSpPr>
        <p:sp>
          <p:nvSpPr>
            <p:cNvPr id="23" name="Right Brace 22"/>
            <p:cNvSpPr/>
            <p:nvPr/>
          </p:nvSpPr>
          <p:spPr>
            <a:xfrm rot="8156160">
              <a:off x="2452754" y="4159766"/>
              <a:ext cx="540655" cy="1435948"/>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p:cNvSpPr txBox="1"/>
            <p:nvPr/>
          </p:nvSpPr>
          <p:spPr>
            <a:xfrm>
              <a:off x="245511" y="4621487"/>
              <a:ext cx="2150448" cy="1815882"/>
            </a:xfrm>
            <a:prstGeom prst="rect">
              <a:avLst/>
            </a:prstGeom>
            <a:noFill/>
            <a:ln w="25400">
              <a:solidFill>
                <a:schemeClr val="tx1"/>
              </a:solidFill>
            </a:ln>
          </p:spPr>
          <p:txBody>
            <a:bodyPr wrap="square" rtlCol="0">
              <a:spAutoFit/>
            </a:bodyPr>
            <a:lstStyle/>
            <a:p>
              <a:r>
                <a:rPr lang="en-GB" sz="2800" dirty="0">
                  <a:latin typeface="Arial" panose="020B0604020202020204" pitchFamily="34" charset="0"/>
                  <a:cs typeface="Arial" panose="020B0604020202020204" pitchFamily="34" charset="0"/>
                </a:rPr>
                <a:t>2 balls end up to the left of the target ball</a:t>
              </a:r>
            </a:p>
          </p:txBody>
        </p:sp>
      </p:grpSp>
    </p:spTree>
    <p:extLst>
      <p:ext uri="{BB962C8B-B14F-4D97-AF65-F5344CB8AC3E}">
        <p14:creationId xmlns:p14="http://schemas.microsoft.com/office/powerpoint/2010/main" val="242310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759" y="303057"/>
            <a:ext cx="9144000" cy="1281903"/>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The Billiard Table Example 3</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44558" y="1301552"/>
            <a:ext cx="11155812" cy="4132162"/>
          </a:xfrm>
        </p:spPr>
        <p:txBody>
          <a:bodyPr anchor="t">
            <a:noAutofit/>
          </a:bodyPr>
          <a:lstStyle/>
          <a:p>
            <a:pPr algn="l">
              <a:spcAft>
                <a:spcPts val="600"/>
              </a:spcAft>
            </a:pPr>
            <a:r>
              <a:rPr lang="en-GB" b="1" dirty="0">
                <a:solidFill>
                  <a:schemeClr val="tx1"/>
                </a:solidFill>
                <a:latin typeface="Arial" panose="020B0604020202020204" pitchFamily="34" charset="0"/>
                <a:cs typeface="Arial" panose="020B0604020202020204" pitchFamily="34" charset="0"/>
              </a:rPr>
              <a:t>a) The neat feature of this example is that the prior prob. distribution of the </a:t>
            </a:r>
            <a:r>
              <a:rPr lang="en-GB" b="1" i="1" dirty="0">
                <a:solidFill>
                  <a:srgbClr val="FFFF00"/>
                </a:solidFill>
                <a:latin typeface="Arial" panose="020B0604020202020204" pitchFamily="34" charset="0"/>
                <a:cs typeface="Arial" panose="020B0604020202020204" pitchFamily="34" charset="0"/>
              </a:rPr>
              <a:t>position parameter</a:t>
            </a:r>
            <a:r>
              <a:rPr lang="en-GB" b="1" dirty="0">
                <a:solidFill>
                  <a:schemeClr val="tx1"/>
                </a:solidFill>
                <a:latin typeface="Arial" panose="020B0604020202020204" pitchFamily="34" charset="0"/>
                <a:cs typeface="Arial" panose="020B0604020202020204" pitchFamily="34" charset="0"/>
              </a:rPr>
              <a:t> (</a:t>
            </a:r>
            <a:r>
              <a:rPr lang="el-GR" b="1" i="1" dirty="0">
                <a:solidFill>
                  <a:srgbClr val="FFFF00"/>
                </a:solidFill>
                <a:latin typeface="Arial" panose="020B0604020202020204" pitchFamily="34" charset="0"/>
                <a:cs typeface="Arial" panose="020B0604020202020204" pitchFamily="34" charset="0"/>
              </a:rPr>
              <a:t>θ</a:t>
            </a:r>
            <a:r>
              <a:rPr lang="en-GB" b="1" dirty="0">
                <a:solidFill>
                  <a:schemeClr val="tx1"/>
                </a:solidFill>
                <a:latin typeface="Arial" panose="020B0604020202020204" pitchFamily="34" charset="0"/>
                <a:cs typeface="Arial" panose="020B0604020202020204" pitchFamily="34" charset="0"/>
              </a:rPr>
              <a:t>) is uniform and random (the target ball could be anywhere along the table with equal probability)</a:t>
            </a:r>
          </a:p>
          <a:p>
            <a:pPr algn="l">
              <a:spcAft>
                <a:spcPts val="600"/>
              </a:spcAft>
            </a:pPr>
            <a:r>
              <a:rPr lang="en-GB" b="1" dirty="0">
                <a:solidFill>
                  <a:schemeClr val="tx1"/>
                </a:solidFill>
                <a:latin typeface="Arial" panose="020B0604020202020204" pitchFamily="34" charset="0"/>
                <a:cs typeface="Arial" panose="020B0604020202020204" pitchFamily="34" charset="0"/>
              </a:rPr>
              <a:t>b) Bayes wanted to estimate the probability that the position of the target ball (</a:t>
            </a:r>
            <a:r>
              <a:rPr lang="el-GR" b="1" i="1" dirty="0">
                <a:solidFill>
                  <a:srgbClr val="FFFF00"/>
                </a:solidFill>
                <a:latin typeface="Arial" panose="020B0604020202020204" pitchFamily="34" charset="0"/>
                <a:cs typeface="Arial" panose="020B0604020202020204" pitchFamily="34" charset="0"/>
              </a:rPr>
              <a:t>θ</a:t>
            </a:r>
            <a:r>
              <a:rPr lang="en-GB" b="1" dirty="0">
                <a:solidFill>
                  <a:schemeClr val="tx1"/>
                </a:solidFill>
                <a:latin typeface="Arial" panose="020B0604020202020204" pitchFamily="34" charset="0"/>
                <a:cs typeface="Arial" panose="020B0604020202020204" pitchFamily="34" charset="0"/>
              </a:rPr>
              <a:t>) lay between certain values, given that one observed </a:t>
            </a:r>
            <a:r>
              <a:rPr lang="en-GB" b="1" i="1" dirty="0">
                <a:solidFill>
                  <a:srgbClr val="FFFF00"/>
                </a:solidFill>
                <a:latin typeface="Arial" panose="020B0604020202020204" pitchFamily="34" charset="0"/>
                <a:cs typeface="Arial" panose="020B0604020202020204" pitchFamily="34" charset="0"/>
              </a:rPr>
              <a:t>X</a:t>
            </a:r>
            <a:r>
              <a:rPr lang="en-GB" b="1" dirty="0">
                <a:solidFill>
                  <a:schemeClr val="tx1"/>
                </a:solidFill>
                <a:latin typeface="Arial" panose="020B0604020202020204" pitchFamily="34" charset="0"/>
                <a:cs typeface="Arial" panose="020B0604020202020204" pitchFamily="34" charset="0"/>
              </a:rPr>
              <a:t> = </a:t>
            </a:r>
            <a:r>
              <a:rPr lang="en-GB" b="1" i="1" dirty="0">
                <a:solidFill>
                  <a:srgbClr val="FFFF00"/>
                </a:solidFill>
                <a:latin typeface="Arial" panose="020B0604020202020204" pitchFamily="34" charset="0"/>
                <a:cs typeface="Arial" panose="020B0604020202020204" pitchFamily="34" charset="0"/>
              </a:rPr>
              <a:t>p</a:t>
            </a:r>
            <a:r>
              <a:rPr lang="en-GB" b="1" dirty="0">
                <a:solidFill>
                  <a:schemeClr val="tx1"/>
                </a:solidFill>
                <a:latin typeface="Arial" panose="020B0604020202020204" pitchFamily="34" charset="0"/>
                <a:cs typeface="Arial" panose="020B0604020202020204" pitchFamily="34" charset="0"/>
              </a:rPr>
              <a:t> balls lying to left of the target ball</a:t>
            </a:r>
          </a:p>
          <a:p>
            <a:pPr algn="l">
              <a:spcAft>
                <a:spcPts val="600"/>
              </a:spcAft>
            </a:pPr>
            <a:r>
              <a:rPr lang="en-GB" b="1" dirty="0">
                <a:solidFill>
                  <a:schemeClr val="tx1"/>
                </a:solidFill>
                <a:latin typeface="Arial" panose="020B0604020202020204" pitchFamily="34" charset="0"/>
                <a:cs typeface="Arial" panose="020B0604020202020204" pitchFamily="34" charset="0"/>
              </a:rPr>
              <a:t>c) From a) above Bayes knew that the distribution of </a:t>
            </a:r>
            <a:r>
              <a:rPr lang="en-GB" b="1" i="1" dirty="0">
                <a:solidFill>
                  <a:srgbClr val="FFFF00"/>
                </a:solidFill>
                <a:latin typeface="Arial" panose="020B0604020202020204" pitchFamily="34" charset="0"/>
                <a:cs typeface="Arial" panose="020B0604020202020204" pitchFamily="34" charset="0"/>
              </a:rPr>
              <a:t>X</a:t>
            </a:r>
            <a:r>
              <a:rPr lang="en-GB" b="1" dirty="0">
                <a:solidFill>
                  <a:schemeClr val="tx1"/>
                </a:solidFill>
                <a:latin typeface="Arial" panose="020B0604020202020204" pitchFamily="34" charset="0"/>
                <a:cs typeface="Arial" panose="020B0604020202020204" pitchFamily="34" charset="0"/>
              </a:rPr>
              <a:t> was binomial, allowing probabilities to be estimated.</a:t>
            </a:r>
          </a:p>
          <a:p>
            <a:pPr algn="l" defTabSz="450850">
              <a:spcAft>
                <a:spcPts val="600"/>
              </a:spcAft>
            </a:pPr>
            <a:endParaRPr lang="en-GB" b="1"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b="1"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4484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433" y="152586"/>
            <a:ext cx="9144000" cy="738665"/>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The Billiard Table Example 4</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24091" y="787079"/>
            <a:ext cx="11574684" cy="4132162"/>
          </a:xfrm>
        </p:spPr>
        <p:txBody>
          <a:bodyPr anchor="t">
            <a:noAutofit/>
          </a:bodyPr>
          <a:lstStyle/>
          <a:p>
            <a:pPr algn="l">
              <a:spcAft>
                <a:spcPts val="600"/>
              </a:spcAft>
            </a:pPr>
            <a:r>
              <a:rPr lang="en-GB" sz="3000" b="1" dirty="0">
                <a:solidFill>
                  <a:schemeClr val="tx1"/>
                </a:solidFill>
                <a:latin typeface="Arial" panose="020B0604020202020204" pitchFamily="34" charset="0"/>
                <a:cs typeface="Arial" panose="020B0604020202020204" pitchFamily="34" charset="0"/>
              </a:rPr>
              <a:t>The best discussion of Bayes’ use of the billiard table example, that I know of, is this one:-</a:t>
            </a:r>
          </a:p>
          <a:p>
            <a:pPr algn="l">
              <a:spcAft>
                <a:spcPts val="600"/>
              </a:spcAft>
            </a:pPr>
            <a:r>
              <a:rPr lang="en-GB" sz="3000" b="1" dirty="0">
                <a:latin typeface="Arial" panose="020B0604020202020204" pitchFamily="34" charset="0"/>
                <a:cs typeface="Arial" panose="020B0604020202020204" pitchFamily="34" charset="0"/>
              </a:rPr>
              <a:t>Stigler, S. M. (1982). Thomas </a:t>
            </a:r>
            <a:r>
              <a:rPr lang="en-GB" sz="3000" b="1" dirty="0" err="1">
                <a:latin typeface="Arial" panose="020B0604020202020204" pitchFamily="34" charset="0"/>
                <a:cs typeface="Arial" panose="020B0604020202020204" pitchFamily="34" charset="0"/>
              </a:rPr>
              <a:t>Bayes’s</a:t>
            </a:r>
            <a:r>
              <a:rPr lang="en-GB" sz="3000" b="1" dirty="0">
                <a:latin typeface="Arial" panose="020B0604020202020204" pitchFamily="34" charset="0"/>
                <a:cs typeface="Arial" panose="020B0604020202020204" pitchFamily="34" charset="0"/>
              </a:rPr>
              <a:t> Bayesian inference. </a:t>
            </a:r>
            <a:r>
              <a:rPr lang="en-GB" sz="3000" b="1" i="1" dirty="0">
                <a:latin typeface="Arial" panose="020B0604020202020204" pitchFamily="34" charset="0"/>
                <a:cs typeface="Arial" panose="020B0604020202020204" pitchFamily="34" charset="0"/>
              </a:rPr>
              <a:t>Journal of the Royal Statistical Society. Series A </a:t>
            </a:r>
            <a:r>
              <a:rPr lang="en-GB" sz="3000" b="1" dirty="0">
                <a:latin typeface="Arial" panose="020B0604020202020204" pitchFamily="34" charset="0"/>
                <a:cs typeface="Arial" panose="020B0604020202020204" pitchFamily="34" charset="0"/>
              </a:rPr>
              <a:t>, </a:t>
            </a:r>
            <a:r>
              <a:rPr lang="en-GB" sz="3000" b="1" i="1" dirty="0">
                <a:latin typeface="Arial" panose="020B0604020202020204" pitchFamily="34" charset="0"/>
                <a:cs typeface="Arial" panose="020B0604020202020204" pitchFamily="34" charset="0"/>
              </a:rPr>
              <a:t>145</a:t>
            </a:r>
            <a:r>
              <a:rPr lang="en-GB" sz="3000" b="1" dirty="0">
                <a:latin typeface="Arial" panose="020B0604020202020204" pitchFamily="34" charset="0"/>
                <a:cs typeface="Arial" panose="020B0604020202020204" pitchFamily="34" charset="0"/>
              </a:rPr>
              <a:t>(2), 250–258.</a:t>
            </a:r>
            <a:endParaRPr lang="en-GB" sz="3000" b="1" dirty="0">
              <a:solidFill>
                <a:schemeClr val="tx1"/>
              </a:solidFill>
              <a:latin typeface="Arial" panose="020B0604020202020204" pitchFamily="34" charset="0"/>
              <a:cs typeface="Arial" panose="020B0604020202020204" pitchFamily="34" charset="0"/>
            </a:endParaRPr>
          </a:p>
          <a:p>
            <a:pPr algn="l">
              <a:spcAft>
                <a:spcPts val="600"/>
              </a:spcAft>
            </a:pPr>
            <a:r>
              <a:rPr lang="en-GB" sz="3000" b="1" dirty="0">
                <a:solidFill>
                  <a:schemeClr val="tx1"/>
                </a:solidFill>
                <a:latin typeface="Arial" panose="020B0604020202020204" pitchFamily="34" charset="0"/>
                <a:cs typeface="Arial" panose="020B0604020202020204" pitchFamily="34" charset="0"/>
              </a:rPr>
              <a:t>Stigler claims that Bayes was reluctant to assume, as a general principle, that the distribution of </a:t>
            </a:r>
            <a:r>
              <a:rPr lang="el-GR" sz="3000" b="1" i="1" dirty="0">
                <a:solidFill>
                  <a:srgbClr val="FFFF00"/>
                </a:solidFill>
                <a:latin typeface="Arial" panose="020B0604020202020204" pitchFamily="34" charset="0"/>
                <a:cs typeface="Arial" panose="020B0604020202020204" pitchFamily="34" charset="0"/>
              </a:rPr>
              <a:t>θ</a:t>
            </a:r>
            <a:r>
              <a:rPr lang="en-GB" sz="3000" b="1" i="1" dirty="0">
                <a:solidFill>
                  <a:srgbClr val="FFFF00"/>
                </a:solidFill>
                <a:latin typeface="Arial" panose="020B0604020202020204" pitchFamily="34" charset="0"/>
                <a:cs typeface="Arial" panose="020B0604020202020204" pitchFamily="34" charset="0"/>
              </a:rPr>
              <a:t> </a:t>
            </a:r>
            <a:r>
              <a:rPr lang="en-GB" sz="3000" b="1" dirty="0">
                <a:solidFill>
                  <a:schemeClr val="tx1"/>
                </a:solidFill>
                <a:latin typeface="Arial" panose="020B0604020202020204" pitchFamily="34" charset="0"/>
                <a:cs typeface="Arial" panose="020B0604020202020204" pitchFamily="34" charset="0"/>
              </a:rPr>
              <a:t>(the position of the target ball) was uniform simply because he didn’t know where the target ball was </a:t>
            </a:r>
          </a:p>
          <a:p>
            <a:pPr algn="l">
              <a:spcAft>
                <a:spcPts val="600"/>
              </a:spcAft>
            </a:pPr>
            <a:r>
              <a:rPr lang="en-GB" sz="3000" b="1" dirty="0">
                <a:solidFill>
                  <a:schemeClr val="tx1"/>
                </a:solidFill>
                <a:latin typeface="Arial" panose="020B0604020202020204" pitchFamily="34" charset="0"/>
                <a:cs typeface="Arial" panose="020B0604020202020204" pitchFamily="34" charset="0"/>
              </a:rPr>
              <a:t>Stigler also claims that Bayes believed all readers would not accept this justification for the assumption of uniform </a:t>
            </a:r>
            <a:r>
              <a:rPr lang="el-GR" sz="3000" b="1" i="1" dirty="0">
                <a:solidFill>
                  <a:srgbClr val="FFFF00"/>
                </a:solidFill>
                <a:latin typeface="Arial" panose="020B0604020202020204" pitchFamily="34" charset="0"/>
                <a:cs typeface="Arial" panose="020B0604020202020204" pitchFamily="34" charset="0"/>
              </a:rPr>
              <a:t>θ </a:t>
            </a:r>
            <a:r>
              <a:rPr lang="en-GB" sz="3000" b="1" dirty="0">
                <a:solidFill>
                  <a:schemeClr val="tx1"/>
                </a:solidFill>
                <a:latin typeface="Arial" panose="020B0604020202020204" pitchFamily="34" charset="0"/>
                <a:cs typeface="Arial" panose="020B0604020202020204" pitchFamily="34" charset="0"/>
              </a:rPr>
              <a:t>(NB setting priors has always been a thorny issue for Bayesians!)</a:t>
            </a:r>
          </a:p>
          <a:p>
            <a:pPr marL="457200" indent="-457200" algn="l">
              <a:spcAft>
                <a:spcPts val="600"/>
              </a:spcAft>
              <a:buFont typeface="Arial" panose="020B0604020202020204" pitchFamily="34" charset="0"/>
              <a:buChar char="•"/>
            </a:pPr>
            <a:endParaRPr lang="en-GB"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0498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433" y="152586"/>
            <a:ext cx="9144000" cy="738665"/>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The Billiard Table Example 5</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24091" y="891251"/>
            <a:ext cx="11574684" cy="4132162"/>
          </a:xfrm>
        </p:spPr>
        <p:txBody>
          <a:bodyPr anchor="t">
            <a:noAutofit/>
          </a:bodyPr>
          <a:lstStyle/>
          <a:p>
            <a:pPr algn="l">
              <a:spcAft>
                <a:spcPts val="600"/>
              </a:spcAft>
            </a:pPr>
            <a:r>
              <a:rPr lang="en-GB" sz="3000" b="1" dirty="0">
                <a:solidFill>
                  <a:schemeClr val="tx1"/>
                </a:solidFill>
                <a:latin typeface="Arial" panose="020B0604020202020204" pitchFamily="34" charset="0"/>
                <a:cs typeface="Arial" panose="020B0604020202020204" pitchFamily="34" charset="0"/>
              </a:rPr>
              <a:t>Assuming </a:t>
            </a:r>
            <a:r>
              <a:rPr lang="el-GR" sz="3000" b="1" i="1" dirty="0">
                <a:solidFill>
                  <a:srgbClr val="FFFF00"/>
                </a:solidFill>
                <a:latin typeface="Arial" panose="020B0604020202020204" pitchFamily="34" charset="0"/>
                <a:cs typeface="Arial" panose="020B0604020202020204" pitchFamily="34" charset="0"/>
              </a:rPr>
              <a:t>θ </a:t>
            </a:r>
            <a:r>
              <a:rPr lang="en-GB" sz="3000" b="1" dirty="0">
                <a:solidFill>
                  <a:schemeClr val="tx1"/>
                </a:solidFill>
                <a:latin typeface="Arial" panose="020B0604020202020204" pitchFamily="34" charset="0"/>
                <a:cs typeface="Arial" panose="020B0604020202020204" pitchFamily="34" charset="0"/>
              </a:rPr>
              <a:t>followed a uniform random distribution, Bayes instead proved the probability that there would be </a:t>
            </a:r>
            <a:r>
              <a:rPr lang="en-GB" sz="3000" b="1" i="1" dirty="0">
                <a:solidFill>
                  <a:srgbClr val="FFFF00"/>
                </a:solidFill>
                <a:latin typeface="Arial" panose="020B0604020202020204" pitchFamily="34" charset="0"/>
                <a:cs typeface="Arial" panose="020B0604020202020204" pitchFamily="34" charset="0"/>
              </a:rPr>
              <a:t>X=p</a:t>
            </a:r>
            <a:r>
              <a:rPr lang="en-GB" sz="3000" b="1" i="1" dirty="0">
                <a:solidFill>
                  <a:schemeClr val="tx1"/>
                </a:solidFill>
                <a:latin typeface="Arial" panose="020B0604020202020204" pitchFamily="34" charset="0"/>
                <a:cs typeface="Arial" panose="020B0604020202020204" pitchFamily="34" charset="0"/>
              </a:rPr>
              <a:t> </a:t>
            </a:r>
            <a:r>
              <a:rPr lang="en-GB" sz="3000" b="1" dirty="0">
                <a:solidFill>
                  <a:schemeClr val="tx1"/>
                </a:solidFill>
                <a:latin typeface="Arial" panose="020B0604020202020204" pitchFamily="34" charset="0"/>
                <a:cs typeface="Arial" panose="020B0604020202020204" pitchFamily="34" charset="0"/>
              </a:rPr>
              <a:t>balls to the left of the target, in a sample of </a:t>
            </a:r>
            <a:r>
              <a:rPr lang="en-GB" sz="3000" b="1" i="1" dirty="0">
                <a:solidFill>
                  <a:srgbClr val="FFFF00"/>
                </a:solidFill>
                <a:latin typeface="Arial" panose="020B0604020202020204" pitchFamily="34" charset="0"/>
                <a:cs typeface="Arial" panose="020B0604020202020204" pitchFamily="34" charset="0"/>
              </a:rPr>
              <a:t>n</a:t>
            </a:r>
            <a:r>
              <a:rPr lang="en-GB" sz="3000" b="1" i="1" dirty="0">
                <a:solidFill>
                  <a:schemeClr val="tx1"/>
                </a:solidFill>
                <a:latin typeface="Arial" panose="020B0604020202020204" pitchFamily="34" charset="0"/>
                <a:cs typeface="Arial" panose="020B0604020202020204" pitchFamily="34" charset="0"/>
              </a:rPr>
              <a:t> </a:t>
            </a:r>
            <a:r>
              <a:rPr lang="en-GB" sz="3000" b="1" dirty="0">
                <a:solidFill>
                  <a:schemeClr val="tx1"/>
                </a:solidFill>
                <a:latin typeface="Arial" panose="020B0604020202020204" pitchFamily="34" charset="0"/>
                <a:cs typeface="Arial" panose="020B0604020202020204" pitchFamily="34" charset="0"/>
              </a:rPr>
              <a:t>balls, was uniform for all values of </a:t>
            </a:r>
            <a:r>
              <a:rPr lang="en-GB" sz="3000" b="1" i="1" dirty="0">
                <a:solidFill>
                  <a:srgbClr val="FFFF00"/>
                </a:solidFill>
                <a:latin typeface="Arial" panose="020B0604020202020204" pitchFamily="34" charset="0"/>
                <a:cs typeface="Arial" panose="020B0604020202020204" pitchFamily="34" charset="0"/>
              </a:rPr>
              <a:t>p</a:t>
            </a:r>
          </a:p>
          <a:p>
            <a:pPr algn="l">
              <a:spcAft>
                <a:spcPts val="600"/>
              </a:spcAft>
            </a:pPr>
            <a:r>
              <a:rPr lang="en-GB" sz="3000" b="1" dirty="0">
                <a:solidFill>
                  <a:schemeClr val="tx1"/>
                </a:solidFill>
                <a:latin typeface="Arial" panose="020B0604020202020204" pitchFamily="34" charset="0"/>
                <a:cs typeface="Arial" panose="020B0604020202020204" pitchFamily="34" charset="0"/>
              </a:rPr>
              <a:t>Specifically, he showed that this constant probability was equal to </a:t>
            </a:r>
            <a:r>
              <a:rPr lang="en-GB" sz="3000" b="1" dirty="0">
                <a:solidFill>
                  <a:srgbClr val="FFFF00"/>
                </a:solidFill>
                <a:latin typeface="Arial" panose="020B0604020202020204" pitchFamily="34" charset="0"/>
                <a:cs typeface="Arial" panose="020B0604020202020204" pitchFamily="34" charset="0"/>
              </a:rPr>
              <a:t>1/(n+1)</a:t>
            </a:r>
          </a:p>
          <a:p>
            <a:pPr algn="l">
              <a:spcAft>
                <a:spcPts val="600"/>
              </a:spcAft>
            </a:pPr>
            <a:r>
              <a:rPr lang="en-GB" sz="3000" b="1" dirty="0">
                <a:solidFill>
                  <a:schemeClr val="tx1"/>
                </a:solidFill>
                <a:latin typeface="Arial" panose="020B0604020202020204" pitchFamily="34" charset="0"/>
                <a:cs typeface="Arial" panose="020B0604020202020204" pitchFamily="34" charset="0"/>
              </a:rPr>
              <a:t>In modern notation:-</a:t>
            </a:r>
          </a:p>
          <a:p>
            <a:pPr algn="l">
              <a:spcAft>
                <a:spcPts val="600"/>
              </a:spcAft>
            </a:pPr>
            <a:endParaRPr lang="en-GB" sz="3000" b="1" dirty="0">
              <a:solidFill>
                <a:srgbClr val="FFFF00"/>
              </a:solidFill>
              <a:latin typeface="Arial" panose="020B0604020202020204" pitchFamily="34" charset="0"/>
              <a:cs typeface="Arial" panose="020B0604020202020204" pitchFamily="34" charset="0"/>
            </a:endParaRPr>
          </a:p>
          <a:p>
            <a:pPr algn="l">
              <a:spcAft>
                <a:spcPts val="600"/>
              </a:spcAft>
            </a:pPr>
            <a:endParaRPr lang="en-GB" dirty="0">
              <a:solidFill>
                <a:srgbClr val="FFFF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322043" y="4311061"/>
            <a:ext cx="6065024" cy="2398964"/>
          </a:xfrm>
          <a:prstGeom prst="rect">
            <a:avLst/>
          </a:prstGeom>
        </p:spPr>
      </p:pic>
    </p:spTree>
    <p:extLst>
      <p:ext uri="{BB962C8B-B14F-4D97-AF65-F5344CB8AC3E}">
        <p14:creationId xmlns:p14="http://schemas.microsoft.com/office/powerpoint/2010/main" val="4011476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433" y="152586"/>
            <a:ext cx="9144000" cy="738665"/>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The Billiard Table Example 6</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24091" y="891251"/>
            <a:ext cx="11574684" cy="2951544"/>
          </a:xfrm>
        </p:spPr>
        <p:txBody>
          <a:bodyPr anchor="t">
            <a:noAutofit/>
          </a:bodyPr>
          <a:lstStyle/>
          <a:p>
            <a:pPr algn="l">
              <a:spcAft>
                <a:spcPts val="600"/>
              </a:spcAft>
            </a:pPr>
            <a:r>
              <a:rPr lang="en-GB" sz="3000" b="1" dirty="0">
                <a:solidFill>
                  <a:schemeClr val="tx1"/>
                </a:solidFill>
                <a:latin typeface="Arial" panose="020B0604020202020204" pitchFamily="34" charset="0"/>
                <a:cs typeface="Arial" panose="020B0604020202020204" pitchFamily="34" charset="0"/>
              </a:rPr>
              <a:t>To see why this is so, for </a:t>
            </a:r>
            <a:r>
              <a:rPr lang="en-GB" sz="3000" b="1" i="1" dirty="0">
                <a:solidFill>
                  <a:srgbClr val="FFFF00"/>
                </a:solidFill>
                <a:latin typeface="Arial" panose="020B0604020202020204" pitchFamily="34" charset="0"/>
                <a:cs typeface="Arial" panose="020B0604020202020204" pitchFamily="34" charset="0"/>
              </a:rPr>
              <a:t>n</a:t>
            </a:r>
            <a:r>
              <a:rPr lang="en-GB" sz="3000" b="1" dirty="0">
                <a:solidFill>
                  <a:schemeClr val="tx1"/>
                </a:solidFill>
                <a:latin typeface="Arial" panose="020B0604020202020204" pitchFamily="34" charset="0"/>
                <a:cs typeface="Arial" panose="020B0604020202020204" pitchFamily="34" charset="0"/>
              </a:rPr>
              <a:t>=5, and squashing the billiard table into a single dimension and denoting the balls to the left of the target ball position in white</a:t>
            </a:r>
          </a:p>
          <a:p>
            <a:pPr algn="l">
              <a:spcAft>
                <a:spcPts val="600"/>
              </a:spcAft>
            </a:pPr>
            <a:r>
              <a:rPr lang="en-GB" sz="3000" b="1" dirty="0">
                <a:solidFill>
                  <a:schemeClr val="tx1"/>
                </a:solidFill>
                <a:latin typeface="Arial" panose="020B0604020202020204" pitchFamily="34" charset="0"/>
                <a:cs typeface="Arial" panose="020B0604020202020204" pitchFamily="34" charset="0"/>
              </a:rPr>
              <a:t>If we know nothing about where the target ball is, then the following </a:t>
            </a:r>
            <a:r>
              <a:rPr lang="en-GB" sz="3000" b="1" i="1" dirty="0">
                <a:solidFill>
                  <a:srgbClr val="FFFF00"/>
                </a:solidFill>
                <a:latin typeface="Arial" panose="020B0604020202020204" pitchFamily="34" charset="0"/>
                <a:cs typeface="Arial" panose="020B0604020202020204" pitchFamily="34" charset="0"/>
              </a:rPr>
              <a:t>n</a:t>
            </a:r>
            <a:r>
              <a:rPr lang="en-GB" sz="3000" b="1" dirty="0">
                <a:solidFill>
                  <a:schemeClr val="tx1"/>
                </a:solidFill>
                <a:latin typeface="Arial" panose="020B0604020202020204" pitchFamily="34" charset="0"/>
                <a:cs typeface="Arial" panose="020B0604020202020204" pitchFamily="34" charset="0"/>
              </a:rPr>
              <a:t>+1 = 6 outcomes for </a:t>
            </a:r>
            <a:r>
              <a:rPr lang="en-GB" sz="3000" b="1" i="1" dirty="0">
                <a:solidFill>
                  <a:srgbClr val="FFFF00"/>
                </a:solidFill>
                <a:latin typeface="Arial" panose="020B0604020202020204" pitchFamily="34" charset="0"/>
                <a:cs typeface="Arial" panose="020B0604020202020204" pitchFamily="34" charset="0"/>
              </a:rPr>
              <a:t>X=p</a:t>
            </a:r>
            <a:r>
              <a:rPr lang="en-GB" sz="3000" b="1" dirty="0">
                <a:solidFill>
                  <a:schemeClr val="tx1"/>
                </a:solidFill>
                <a:latin typeface="Arial" panose="020B0604020202020204" pitchFamily="34" charset="0"/>
                <a:cs typeface="Arial" panose="020B0604020202020204" pitchFamily="34" charset="0"/>
              </a:rPr>
              <a:t> are all equally likely</a:t>
            </a:r>
          </a:p>
          <a:p>
            <a:pPr algn="l">
              <a:spcAft>
                <a:spcPts val="600"/>
              </a:spcAft>
            </a:pPr>
            <a:r>
              <a:rPr lang="en-GB" sz="3000" b="1" i="1" dirty="0">
                <a:solidFill>
                  <a:srgbClr val="FFFF00"/>
                </a:solidFill>
                <a:latin typeface="Arial" panose="020B0604020202020204" pitchFamily="34" charset="0"/>
                <a:cs typeface="Arial" panose="020B0604020202020204" pitchFamily="34" charset="0"/>
              </a:rPr>
              <a:t>		p</a:t>
            </a:r>
            <a:r>
              <a:rPr lang="en-GB" sz="3000" b="1" dirty="0">
                <a:solidFill>
                  <a:schemeClr val="tx1"/>
                </a:solidFill>
                <a:latin typeface="Arial" panose="020B0604020202020204" pitchFamily="34" charset="0"/>
                <a:cs typeface="Arial" panose="020B0604020202020204" pitchFamily="34" charset="0"/>
              </a:rPr>
              <a:t>=0 </a:t>
            </a:r>
          </a:p>
          <a:p>
            <a:pPr algn="l">
              <a:spcAft>
                <a:spcPts val="600"/>
              </a:spcAft>
            </a:pPr>
            <a:r>
              <a:rPr lang="en-GB" sz="3000" b="1" dirty="0">
                <a:solidFill>
                  <a:schemeClr val="tx1"/>
                </a:solidFill>
                <a:latin typeface="Arial" panose="020B0604020202020204" pitchFamily="34" charset="0"/>
                <a:cs typeface="Arial" panose="020B0604020202020204" pitchFamily="34" charset="0"/>
              </a:rPr>
              <a:t>		</a:t>
            </a:r>
            <a:r>
              <a:rPr lang="en-GB" sz="3000" b="1" i="1" dirty="0">
                <a:solidFill>
                  <a:srgbClr val="FFFF00"/>
                </a:solidFill>
                <a:latin typeface="Arial" panose="020B0604020202020204" pitchFamily="34" charset="0"/>
                <a:cs typeface="Arial" panose="020B0604020202020204" pitchFamily="34" charset="0"/>
              </a:rPr>
              <a:t>p</a:t>
            </a:r>
            <a:r>
              <a:rPr lang="en-GB" sz="3000" b="1" dirty="0">
                <a:solidFill>
                  <a:schemeClr val="tx1"/>
                </a:solidFill>
                <a:latin typeface="Arial" panose="020B0604020202020204" pitchFamily="34" charset="0"/>
                <a:cs typeface="Arial" panose="020B0604020202020204" pitchFamily="34" charset="0"/>
              </a:rPr>
              <a:t>=1</a:t>
            </a:r>
          </a:p>
          <a:p>
            <a:pPr algn="l">
              <a:spcAft>
                <a:spcPts val="600"/>
              </a:spcAft>
            </a:pPr>
            <a:r>
              <a:rPr lang="en-GB" sz="3000" b="1" dirty="0">
                <a:solidFill>
                  <a:schemeClr val="tx1"/>
                </a:solidFill>
                <a:latin typeface="Arial" panose="020B0604020202020204" pitchFamily="34" charset="0"/>
                <a:cs typeface="Arial" panose="020B0604020202020204" pitchFamily="34" charset="0"/>
              </a:rPr>
              <a:t>		</a:t>
            </a:r>
            <a:r>
              <a:rPr lang="en-GB" sz="3000" b="1" i="1" dirty="0">
                <a:solidFill>
                  <a:srgbClr val="FFFF00"/>
                </a:solidFill>
                <a:latin typeface="Arial" panose="020B0604020202020204" pitchFamily="34" charset="0"/>
                <a:cs typeface="Arial" panose="020B0604020202020204" pitchFamily="34" charset="0"/>
              </a:rPr>
              <a:t>p</a:t>
            </a:r>
            <a:r>
              <a:rPr lang="en-GB" sz="3000" b="1" dirty="0">
                <a:solidFill>
                  <a:schemeClr val="tx1"/>
                </a:solidFill>
                <a:latin typeface="Arial" panose="020B0604020202020204" pitchFamily="34" charset="0"/>
                <a:cs typeface="Arial" panose="020B0604020202020204" pitchFamily="34" charset="0"/>
              </a:rPr>
              <a:t>=2</a:t>
            </a:r>
          </a:p>
          <a:p>
            <a:pPr algn="l">
              <a:spcAft>
                <a:spcPts val="600"/>
              </a:spcAft>
            </a:pPr>
            <a:r>
              <a:rPr lang="en-GB" sz="3000" b="1" dirty="0">
                <a:solidFill>
                  <a:schemeClr val="tx1"/>
                </a:solidFill>
                <a:latin typeface="Arial" panose="020B0604020202020204" pitchFamily="34" charset="0"/>
                <a:cs typeface="Arial" panose="020B0604020202020204" pitchFamily="34" charset="0"/>
              </a:rPr>
              <a:t>		…</a:t>
            </a:r>
          </a:p>
          <a:p>
            <a:pPr algn="l">
              <a:spcAft>
                <a:spcPts val="600"/>
              </a:spcAft>
            </a:pPr>
            <a:r>
              <a:rPr lang="en-GB" sz="3000" b="1" dirty="0">
                <a:solidFill>
                  <a:schemeClr val="tx1"/>
                </a:solidFill>
                <a:latin typeface="Arial" panose="020B0604020202020204" pitchFamily="34" charset="0"/>
                <a:cs typeface="Arial" panose="020B0604020202020204" pitchFamily="34" charset="0"/>
              </a:rPr>
              <a:t>		</a:t>
            </a:r>
            <a:r>
              <a:rPr lang="en-GB" sz="3000" b="1" i="1" dirty="0">
                <a:solidFill>
                  <a:srgbClr val="FFFF00"/>
                </a:solidFill>
                <a:latin typeface="Arial" panose="020B0604020202020204" pitchFamily="34" charset="0"/>
                <a:cs typeface="Arial" panose="020B0604020202020204" pitchFamily="34" charset="0"/>
              </a:rPr>
              <a:t>p</a:t>
            </a:r>
            <a:r>
              <a:rPr lang="en-GB" sz="3000" b="1" dirty="0">
                <a:solidFill>
                  <a:schemeClr val="tx1"/>
                </a:solidFill>
                <a:latin typeface="Arial" panose="020B0604020202020204" pitchFamily="34" charset="0"/>
                <a:cs typeface="Arial" panose="020B0604020202020204" pitchFamily="34" charset="0"/>
              </a:rPr>
              <a:t>=5</a:t>
            </a:r>
          </a:p>
          <a:p>
            <a:pPr algn="l">
              <a:spcAft>
                <a:spcPts val="600"/>
              </a:spcAft>
            </a:pPr>
            <a:endParaRPr lang="en-GB" sz="3000" b="1" dirty="0">
              <a:solidFill>
                <a:schemeClr val="tx1"/>
              </a:solidFill>
              <a:latin typeface="Arial" panose="020B0604020202020204" pitchFamily="34" charset="0"/>
              <a:cs typeface="Arial" panose="020B0604020202020204" pitchFamily="34" charset="0"/>
            </a:endParaRPr>
          </a:p>
          <a:p>
            <a:pPr algn="l">
              <a:spcAft>
                <a:spcPts val="600"/>
              </a:spcAft>
            </a:pPr>
            <a:endParaRPr lang="en-GB" sz="3000" b="1" dirty="0">
              <a:solidFill>
                <a:schemeClr val="tx1"/>
              </a:solidFill>
              <a:latin typeface="Arial" panose="020B0604020202020204" pitchFamily="34" charset="0"/>
              <a:cs typeface="Arial" panose="020B0604020202020204" pitchFamily="34" charset="0"/>
            </a:endParaRPr>
          </a:p>
          <a:p>
            <a:pPr algn="l">
              <a:spcAft>
                <a:spcPts val="600"/>
              </a:spcAft>
            </a:pPr>
            <a:endParaRPr lang="en-GB" sz="3000" b="1" dirty="0">
              <a:solidFill>
                <a:srgbClr val="FFFF00"/>
              </a:solidFill>
              <a:latin typeface="Arial" panose="020B0604020202020204" pitchFamily="34" charset="0"/>
              <a:cs typeface="Arial" panose="020B0604020202020204" pitchFamily="34" charset="0"/>
            </a:endParaRPr>
          </a:p>
          <a:p>
            <a:pPr algn="l">
              <a:spcAft>
                <a:spcPts val="600"/>
              </a:spcAft>
            </a:pPr>
            <a:endParaRPr lang="en-GB" dirty="0">
              <a:solidFill>
                <a:srgbClr val="FFFF00"/>
              </a:solidFill>
              <a:latin typeface="Arial" panose="020B0604020202020204" pitchFamily="34" charset="0"/>
              <a:cs typeface="Arial" panose="020B0604020202020204" pitchFamily="34" charset="0"/>
            </a:endParaRPr>
          </a:p>
        </p:txBody>
      </p:sp>
      <p:grpSp>
        <p:nvGrpSpPr>
          <p:cNvPr id="11" name="Group 10"/>
          <p:cNvGrpSpPr/>
          <p:nvPr/>
        </p:nvGrpSpPr>
        <p:grpSpPr>
          <a:xfrm>
            <a:off x="3834111" y="3281423"/>
            <a:ext cx="3761776" cy="561372"/>
            <a:chOff x="1539433" y="2928396"/>
            <a:chExt cx="3761776" cy="561372"/>
          </a:xfrm>
        </p:grpSpPr>
        <p:sp>
          <p:nvSpPr>
            <p:cNvPr id="5" name="Oval 4"/>
            <p:cNvSpPr/>
            <p:nvPr/>
          </p:nvSpPr>
          <p:spPr>
            <a:xfrm>
              <a:off x="1539433" y="2957332"/>
              <a:ext cx="520861" cy="5324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3171465" y="2928396"/>
              <a:ext cx="520861" cy="5324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2355449" y="2957332"/>
              <a:ext cx="520861" cy="5324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3987481" y="2928396"/>
              <a:ext cx="520861" cy="5324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780348" y="2928396"/>
              <a:ext cx="520861" cy="5324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p:cNvGrpSpPr/>
          <p:nvPr/>
        </p:nvGrpSpPr>
        <p:grpSpPr>
          <a:xfrm>
            <a:off x="3845685" y="3973789"/>
            <a:ext cx="3761776" cy="561372"/>
            <a:chOff x="1539433" y="2928396"/>
            <a:chExt cx="3761776" cy="561372"/>
          </a:xfrm>
        </p:grpSpPr>
        <p:sp>
          <p:nvSpPr>
            <p:cNvPr id="14" name="Oval 13"/>
            <p:cNvSpPr/>
            <p:nvPr/>
          </p:nvSpPr>
          <p:spPr>
            <a:xfrm>
              <a:off x="1539433" y="2957332"/>
              <a:ext cx="520861" cy="5324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3171465" y="2928396"/>
              <a:ext cx="520861" cy="5324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2355449" y="2957332"/>
              <a:ext cx="520861" cy="5324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3987481" y="2928396"/>
              <a:ext cx="520861" cy="5324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4780348" y="2928396"/>
              <a:ext cx="520861" cy="5324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p:cNvGrpSpPr/>
          <p:nvPr/>
        </p:nvGrpSpPr>
        <p:grpSpPr>
          <a:xfrm>
            <a:off x="3834111" y="4581460"/>
            <a:ext cx="3761776" cy="561372"/>
            <a:chOff x="1539433" y="2928396"/>
            <a:chExt cx="3761776" cy="561372"/>
          </a:xfrm>
        </p:grpSpPr>
        <p:sp>
          <p:nvSpPr>
            <p:cNvPr id="20" name="Oval 19"/>
            <p:cNvSpPr/>
            <p:nvPr/>
          </p:nvSpPr>
          <p:spPr>
            <a:xfrm>
              <a:off x="1539433" y="2957332"/>
              <a:ext cx="520861" cy="5324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3171465" y="2928396"/>
              <a:ext cx="520861" cy="5324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2355449" y="2957332"/>
              <a:ext cx="520861" cy="5324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3987481" y="2928396"/>
              <a:ext cx="520861" cy="5324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4780348" y="2928396"/>
              <a:ext cx="520861" cy="5324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p:cNvGrpSpPr/>
          <p:nvPr/>
        </p:nvGrpSpPr>
        <p:grpSpPr>
          <a:xfrm>
            <a:off x="3857259" y="5700531"/>
            <a:ext cx="3761776" cy="561372"/>
            <a:chOff x="1539433" y="2928396"/>
            <a:chExt cx="3761776" cy="561372"/>
          </a:xfrm>
        </p:grpSpPr>
        <p:sp>
          <p:nvSpPr>
            <p:cNvPr id="26" name="Oval 25"/>
            <p:cNvSpPr/>
            <p:nvPr/>
          </p:nvSpPr>
          <p:spPr>
            <a:xfrm>
              <a:off x="1539433" y="2957332"/>
              <a:ext cx="520861" cy="5324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3171465" y="2928396"/>
              <a:ext cx="520861" cy="5324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2355449" y="2957332"/>
              <a:ext cx="520861" cy="5324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3987481" y="2928396"/>
              <a:ext cx="520861" cy="5324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4780348" y="2928396"/>
              <a:ext cx="520861" cy="5324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48963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4214" y="598083"/>
            <a:ext cx="9144000" cy="1641490"/>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Preliminaries</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36448" y="1377696"/>
            <a:ext cx="10910913" cy="4699013"/>
          </a:xfrm>
        </p:spPr>
        <p:txBody>
          <a:bodyPr anchor="t">
            <a:noAutofit/>
          </a:bodyPr>
          <a:lstStyle/>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All the materials for this set of workshops/tutorials are in an open access repository</a:t>
            </a:r>
          </a:p>
          <a:p>
            <a:pPr algn="l" defTabSz="450850">
              <a:spcAft>
                <a:spcPts val="600"/>
              </a:spcAft>
            </a:pPr>
            <a:r>
              <a:rPr lang="en-GB" b="1" i="1" dirty="0">
                <a:solidFill>
                  <a:schemeClr val="tx1"/>
                </a:solidFill>
                <a:latin typeface="Arial" panose="020B0604020202020204" pitchFamily="34" charset="0"/>
                <a:cs typeface="Arial" panose="020B0604020202020204" pitchFamily="34" charset="0"/>
              </a:rPr>
              <a:t>	</a:t>
            </a:r>
            <a:r>
              <a:rPr lang="en-GB" sz="2600" b="1" dirty="0">
                <a:hlinkClick r:id="rId2"/>
              </a:rPr>
              <a:t>https://github.com/Alan-Pickering/Bayesian-data-analysis-teaching</a:t>
            </a:r>
            <a:endParaRPr lang="en-GB" sz="2600" b="1" i="1" dirty="0">
              <a:solidFill>
                <a:schemeClr val="tx2"/>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You should review the slides for parts 1 and 2 </a:t>
            </a:r>
          </a:p>
          <a:p>
            <a:pPr algn="l" defTabSz="450850">
              <a:spcAft>
                <a:spcPts val="600"/>
              </a:spcAft>
            </a:pPr>
            <a:r>
              <a:rPr lang="en-GB" b="1" i="1" dirty="0">
                <a:solidFill>
                  <a:srgbClr val="FFFF00"/>
                </a:solidFill>
                <a:latin typeface="Arial" panose="020B0604020202020204" pitchFamily="34" charset="0"/>
                <a:cs typeface="Arial" panose="020B0604020202020204" pitchFamily="34" charset="0"/>
              </a:rPr>
              <a:t>	Bayesian Data Analysis Part 1.pptx</a:t>
            </a:r>
          </a:p>
          <a:p>
            <a:pPr marL="450850" indent="-450850" algn="l" defTabSz="450850">
              <a:spcAft>
                <a:spcPts val="600"/>
              </a:spcAft>
            </a:pPr>
            <a:r>
              <a:rPr lang="en-GB" b="1" dirty="0">
                <a:solidFill>
                  <a:schemeClr val="tx1"/>
                </a:solidFill>
                <a:latin typeface="Arial" panose="020B0604020202020204" pitchFamily="34" charset="0"/>
                <a:cs typeface="Arial" panose="020B0604020202020204" pitchFamily="34" charset="0"/>
              </a:rPr>
              <a:t>	</a:t>
            </a:r>
            <a:r>
              <a:rPr lang="en-GB" b="1" i="1" dirty="0">
                <a:solidFill>
                  <a:srgbClr val="FFFF00"/>
                </a:solidFill>
                <a:latin typeface="Arial" panose="020B0604020202020204" pitchFamily="34" charset="0"/>
                <a:cs typeface="Arial" panose="020B0604020202020204" pitchFamily="34" charset="0"/>
              </a:rPr>
              <a:t>Bayesian Data Analysis Part 2.pptx</a:t>
            </a:r>
          </a:p>
          <a:p>
            <a:pPr marL="450850" indent="-450850" algn="l" defTabSz="450850">
              <a:spcAft>
                <a:spcPts val="600"/>
              </a:spcAft>
            </a:pPr>
            <a:r>
              <a:rPr lang="en-GB" b="1" dirty="0">
                <a:solidFill>
                  <a:schemeClr val="tx1"/>
                </a:solidFill>
                <a:latin typeface="Arial" panose="020B0604020202020204" pitchFamily="34" charset="0"/>
                <a:cs typeface="Arial" panose="020B0604020202020204" pitchFamily="34" charset="0"/>
              </a:rPr>
              <a:t>	before going through this set of slides (part 3) for the first time.</a:t>
            </a:r>
          </a:p>
        </p:txBody>
      </p:sp>
    </p:spTree>
    <p:extLst>
      <p:ext uri="{BB962C8B-B14F-4D97-AF65-F5344CB8AC3E}">
        <p14:creationId xmlns:p14="http://schemas.microsoft.com/office/powerpoint/2010/main" val="2626674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433" y="152586"/>
            <a:ext cx="9144000" cy="738665"/>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The Billiard Table Example 7</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24091" y="891250"/>
            <a:ext cx="4671979" cy="5250095"/>
          </a:xfrm>
        </p:spPr>
        <p:txBody>
          <a:bodyPr anchor="t">
            <a:noAutofit/>
          </a:bodyPr>
          <a:lstStyle/>
          <a:p>
            <a:pPr algn="l">
              <a:spcAft>
                <a:spcPts val="600"/>
              </a:spcAft>
            </a:pPr>
            <a:r>
              <a:rPr lang="en-GB" sz="3000" b="1" dirty="0">
                <a:solidFill>
                  <a:schemeClr val="tx1"/>
                </a:solidFill>
                <a:latin typeface="Arial" panose="020B0604020202020204" pitchFamily="34" charset="0"/>
                <a:cs typeface="Arial" panose="020B0604020202020204" pitchFamily="34" charset="0"/>
              </a:rPr>
              <a:t>Check with my </a:t>
            </a:r>
            <a:r>
              <a:rPr lang="en-GB" sz="3000" b="1" dirty="0" err="1">
                <a:solidFill>
                  <a:schemeClr val="tx1"/>
                </a:solidFill>
                <a:latin typeface="Arial" panose="020B0604020202020204" pitchFamily="34" charset="0"/>
                <a:cs typeface="Arial" panose="020B0604020202020204" pitchFamily="34" charset="0"/>
              </a:rPr>
              <a:t>Matlab</a:t>
            </a:r>
            <a:r>
              <a:rPr lang="en-GB" sz="3000" b="1" dirty="0">
                <a:solidFill>
                  <a:schemeClr val="tx1"/>
                </a:solidFill>
                <a:latin typeface="Arial" panose="020B0604020202020204" pitchFamily="34" charset="0"/>
                <a:cs typeface="Arial" panose="020B0604020202020204" pitchFamily="34" charset="0"/>
              </a:rPr>
              <a:t> script, </a:t>
            </a:r>
          </a:p>
          <a:p>
            <a:pPr algn="l">
              <a:spcAft>
                <a:spcPts val="600"/>
              </a:spcAft>
            </a:pPr>
            <a:r>
              <a:rPr lang="en-GB" sz="3000" b="1" i="1" dirty="0" err="1">
                <a:solidFill>
                  <a:schemeClr val="tx2"/>
                </a:solidFill>
                <a:latin typeface="Arial" panose="020B0604020202020204" pitchFamily="34" charset="0"/>
                <a:cs typeface="Arial" panose="020B0604020202020204" pitchFamily="34" charset="0"/>
              </a:rPr>
              <a:t>constantX_check.m</a:t>
            </a:r>
            <a:endParaRPr lang="en-GB" sz="3000" b="1" i="1" dirty="0">
              <a:solidFill>
                <a:schemeClr val="tx2"/>
              </a:solidFill>
              <a:latin typeface="Arial" panose="020B0604020202020204" pitchFamily="34" charset="0"/>
              <a:cs typeface="Arial" panose="020B0604020202020204" pitchFamily="34" charset="0"/>
            </a:endParaRPr>
          </a:p>
          <a:p>
            <a:pPr algn="l">
              <a:spcAft>
                <a:spcPts val="600"/>
              </a:spcAft>
            </a:pPr>
            <a:endParaRPr lang="en-GB" sz="3000" b="1" dirty="0">
              <a:solidFill>
                <a:schemeClr val="tx1"/>
              </a:solidFill>
              <a:latin typeface="Arial" panose="020B0604020202020204" pitchFamily="34" charset="0"/>
              <a:cs typeface="Arial" panose="020B0604020202020204" pitchFamily="34" charset="0"/>
            </a:endParaRPr>
          </a:p>
          <a:p>
            <a:pPr algn="l">
              <a:spcAft>
                <a:spcPts val="600"/>
              </a:spcAft>
            </a:pPr>
            <a:r>
              <a:rPr lang="en-GB" sz="3000" b="1" dirty="0">
                <a:solidFill>
                  <a:schemeClr val="tx1"/>
                </a:solidFill>
                <a:latin typeface="Arial" panose="020B0604020202020204" pitchFamily="34" charset="0"/>
                <a:cs typeface="Arial" panose="020B0604020202020204" pitchFamily="34" charset="0"/>
              </a:rPr>
              <a:t>which computes the integral </a:t>
            </a:r>
          </a:p>
          <a:p>
            <a:pPr algn="l">
              <a:spcAft>
                <a:spcPts val="600"/>
              </a:spcAft>
            </a:pPr>
            <a:endParaRPr lang="en-GB" sz="3000" b="1" dirty="0">
              <a:solidFill>
                <a:schemeClr val="tx1"/>
              </a:solidFill>
              <a:latin typeface="Arial" panose="020B0604020202020204" pitchFamily="34" charset="0"/>
              <a:cs typeface="Arial" panose="020B0604020202020204" pitchFamily="34" charset="0"/>
            </a:endParaRPr>
          </a:p>
          <a:p>
            <a:pPr algn="l">
              <a:spcAft>
                <a:spcPts val="600"/>
              </a:spcAft>
            </a:pPr>
            <a:r>
              <a:rPr lang="en-GB" sz="3000" b="1" dirty="0">
                <a:solidFill>
                  <a:schemeClr val="tx1"/>
                </a:solidFill>
                <a:latin typeface="Arial" panose="020B0604020202020204" pitchFamily="34" charset="0"/>
                <a:cs typeface="Arial" panose="020B0604020202020204" pitchFamily="34" charset="0"/>
              </a:rPr>
              <a:t>For 0&lt;=</a:t>
            </a:r>
            <a:r>
              <a:rPr lang="en-GB" sz="3000" b="1" i="1" dirty="0">
                <a:solidFill>
                  <a:srgbClr val="FFFF00"/>
                </a:solidFill>
                <a:latin typeface="Arial" panose="020B0604020202020204" pitchFamily="34" charset="0"/>
                <a:cs typeface="Arial" panose="020B0604020202020204" pitchFamily="34" charset="0"/>
              </a:rPr>
              <a:t>p</a:t>
            </a:r>
            <a:r>
              <a:rPr lang="en-GB" sz="3000" b="1" dirty="0">
                <a:solidFill>
                  <a:schemeClr val="tx1"/>
                </a:solidFill>
                <a:latin typeface="Arial" panose="020B0604020202020204" pitchFamily="34" charset="0"/>
                <a:cs typeface="Arial" panose="020B0604020202020204" pitchFamily="34" charset="0"/>
              </a:rPr>
              <a:t>&lt;=</a:t>
            </a:r>
            <a:r>
              <a:rPr lang="en-GB" sz="3000" b="1" i="1" dirty="0">
                <a:solidFill>
                  <a:srgbClr val="FFFF00"/>
                </a:solidFill>
                <a:latin typeface="Arial" panose="020B0604020202020204" pitchFamily="34" charset="0"/>
                <a:cs typeface="Arial" panose="020B0604020202020204" pitchFamily="34" charset="0"/>
              </a:rPr>
              <a:t>n</a:t>
            </a:r>
          </a:p>
          <a:p>
            <a:pPr algn="l">
              <a:spcAft>
                <a:spcPts val="600"/>
              </a:spcAft>
            </a:pPr>
            <a:r>
              <a:rPr lang="en-GB" sz="3000" b="1" dirty="0">
                <a:solidFill>
                  <a:schemeClr val="tx1"/>
                </a:solidFill>
                <a:latin typeface="Arial" panose="020B0604020202020204" pitchFamily="34" charset="0"/>
                <a:cs typeface="Arial" panose="020B0604020202020204" pitchFamily="34" charset="0"/>
              </a:rPr>
              <a:t>and you can vary, </a:t>
            </a:r>
            <a:r>
              <a:rPr lang="en-GB" sz="3000" b="1" i="1" dirty="0">
                <a:solidFill>
                  <a:srgbClr val="FFFF00"/>
                </a:solidFill>
                <a:latin typeface="Arial" panose="020B0604020202020204" pitchFamily="34" charset="0"/>
                <a:cs typeface="Arial" panose="020B0604020202020204" pitchFamily="34" charset="0"/>
              </a:rPr>
              <a:t>n</a:t>
            </a:r>
            <a:r>
              <a:rPr lang="en-GB" sz="3000" b="1" dirty="0">
                <a:solidFill>
                  <a:schemeClr val="tx1"/>
                </a:solidFill>
                <a:latin typeface="Arial" panose="020B0604020202020204" pitchFamily="34" charset="0"/>
                <a:cs typeface="Arial" panose="020B0604020202020204" pitchFamily="34" charset="0"/>
              </a:rPr>
              <a:t>, the number of balls used</a:t>
            </a:r>
          </a:p>
          <a:p>
            <a:pPr algn="l">
              <a:spcAft>
                <a:spcPts val="600"/>
              </a:spcAft>
            </a:pPr>
            <a:endParaRPr lang="en-GB" sz="3000" b="1" i="1" dirty="0">
              <a:solidFill>
                <a:schemeClr val="tx1"/>
              </a:solidFill>
              <a:latin typeface="Arial" panose="020B0604020202020204" pitchFamily="34" charset="0"/>
              <a:cs typeface="Arial" panose="020B0604020202020204" pitchFamily="34" charset="0"/>
            </a:endParaRPr>
          </a:p>
          <a:p>
            <a:pPr algn="l">
              <a:spcAft>
                <a:spcPts val="600"/>
              </a:spcAft>
            </a:pPr>
            <a:endParaRPr lang="en-GB" sz="3000" b="1" dirty="0">
              <a:solidFill>
                <a:srgbClr val="FFFF00"/>
              </a:solidFill>
              <a:latin typeface="Arial" panose="020B0604020202020204" pitchFamily="34" charset="0"/>
              <a:cs typeface="Arial" panose="020B0604020202020204" pitchFamily="34" charset="0"/>
            </a:endParaRPr>
          </a:p>
          <a:p>
            <a:pPr algn="l">
              <a:spcAft>
                <a:spcPts val="600"/>
              </a:spcAft>
            </a:pPr>
            <a:endParaRPr lang="en-GB" dirty="0">
              <a:solidFill>
                <a:srgbClr val="FFFF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4401" y="1759351"/>
            <a:ext cx="6667500" cy="5000625"/>
          </a:xfrm>
          <a:prstGeom prst="rect">
            <a:avLst/>
          </a:prstGeom>
        </p:spPr>
      </p:pic>
      <p:pic>
        <p:nvPicPr>
          <p:cNvPr id="5" name="Picture 4"/>
          <p:cNvPicPr>
            <a:picLocks noChangeAspect="1"/>
          </p:cNvPicPr>
          <p:nvPr/>
        </p:nvPicPr>
        <p:blipFill>
          <a:blip r:embed="rId3"/>
          <a:stretch>
            <a:fillRect/>
          </a:stretch>
        </p:blipFill>
        <p:spPr>
          <a:xfrm>
            <a:off x="1943094" y="3652841"/>
            <a:ext cx="2842561" cy="941280"/>
          </a:xfrm>
          <a:prstGeom prst="rect">
            <a:avLst/>
          </a:prstGeom>
        </p:spPr>
      </p:pic>
      <p:sp>
        <p:nvSpPr>
          <p:cNvPr id="6" name="TextBox 5"/>
          <p:cNvSpPr txBox="1"/>
          <p:nvPr/>
        </p:nvSpPr>
        <p:spPr>
          <a:xfrm>
            <a:off x="5683170" y="1015985"/>
            <a:ext cx="6053559" cy="523220"/>
          </a:xfrm>
          <a:prstGeom prst="rect">
            <a:avLst/>
          </a:prstGeom>
          <a:noFill/>
        </p:spPr>
        <p:txBody>
          <a:bodyPr wrap="square" rtlCol="0">
            <a:spAutoFit/>
          </a:bodyPr>
          <a:lstStyle/>
          <a:p>
            <a:pPr algn="ctr"/>
            <a:r>
              <a:rPr lang="en-GB" sz="2800" b="1" dirty="0">
                <a:latin typeface="Arial" panose="020B0604020202020204" pitchFamily="34" charset="0"/>
                <a:cs typeface="Arial" panose="020B0604020202020204" pitchFamily="34" charset="0"/>
              </a:rPr>
              <a:t>Sample output from my script</a:t>
            </a:r>
          </a:p>
        </p:txBody>
      </p:sp>
    </p:spTree>
    <p:extLst>
      <p:ext uri="{BB962C8B-B14F-4D97-AF65-F5344CB8AC3E}">
        <p14:creationId xmlns:p14="http://schemas.microsoft.com/office/powerpoint/2010/main" val="1729499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433" y="152586"/>
            <a:ext cx="9144000" cy="738665"/>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The Billiard Table Example 8</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24091" y="891251"/>
            <a:ext cx="11574684" cy="4132162"/>
          </a:xfrm>
        </p:spPr>
        <p:txBody>
          <a:bodyPr anchor="t">
            <a:noAutofit/>
          </a:bodyPr>
          <a:lstStyle/>
          <a:p>
            <a:pPr algn="l">
              <a:spcAft>
                <a:spcPts val="600"/>
              </a:spcAft>
            </a:pPr>
            <a:r>
              <a:rPr lang="en-GB" sz="3000" b="1" dirty="0">
                <a:solidFill>
                  <a:schemeClr val="tx1"/>
                </a:solidFill>
                <a:latin typeface="Arial" panose="020B0604020202020204" pitchFamily="34" charset="0"/>
                <a:cs typeface="Arial" panose="020B0604020202020204" pitchFamily="34" charset="0"/>
              </a:rPr>
              <a:t>Bayes preferred to use a prior distribution of an observable event (</a:t>
            </a:r>
            <a:r>
              <a:rPr lang="en-GB" sz="3000" b="1" i="1" dirty="0">
                <a:solidFill>
                  <a:srgbClr val="FFFF00"/>
                </a:solidFill>
                <a:latin typeface="Arial" panose="020B0604020202020204" pitchFamily="34" charset="0"/>
                <a:cs typeface="Arial" panose="020B0604020202020204" pitchFamily="34" charset="0"/>
              </a:rPr>
              <a:t>X</a:t>
            </a:r>
            <a:r>
              <a:rPr lang="en-GB" sz="3000" b="1" dirty="0">
                <a:solidFill>
                  <a:schemeClr val="tx1"/>
                </a:solidFill>
                <a:latin typeface="Arial" panose="020B0604020202020204" pitchFamily="34" charset="0"/>
                <a:cs typeface="Arial" panose="020B0604020202020204" pitchFamily="34" charset="0"/>
              </a:rPr>
              <a:t>; =number of balls to the left of the target) rather than something unobservable (</a:t>
            </a:r>
            <a:r>
              <a:rPr lang="el-GR" sz="3000" b="1" i="1" dirty="0">
                <a:solidFill>
                  <a:srgbClr val="FFFF00"/>
                </a:solidFill>
                <a:latin typeface="Arial" panose="020B0604020202020204" pitchFamily="34" charset="0"/>
                <a:cs typeface="Arial" panose="020B0604020202020204" pitchFamily="34" charset="0"/>
              </a:rPr>
              <a:t>θ</a:t>
            </a:r>
            <a:r>
              <a:rPr lang="en-GB" sz="3000" b="1" dirty="0">
                <a:solidFill>
                  <a:schemeClr val="tx1"/>
                </a:solidFill>
                <a:latin typeface="Arial" panose="020B0604020202020204" pitchFamily="34" charset="0"/>
                <a:cs typeface="Arial" panose="020B0604020202020204" pitchFamily="34" charset="0"/>
              </a:rPr>
              <a:t>)</a:t>
            </a:r>
          </a:p>
          <a:p>
            <a:pPr algn="l">
              <a:spcAft>
                <a:spcPts val="600"/>
              </a:spcAft>
            </a:pPr>
            <a:r>
              <a:rPr lang="en-GB" sz="3000" b="1" dirty="0">
                <a:solidFill>
                  <a:schemeClr val="tx1"/>
                </a:solidFill>
                <a:latin typeface="Arial" panose="020B0604020202020204" pitchFamily="34" charset="0"/>
                <a:cs typeface="Arial" panose="020B0604020202020204" pitchFamily="34" charset="0"/>
              </a:rPr>
              <a:t>He felt that his billiard table analogy could be applied to a range of other problems where </a:t>
            </a:r>
            <a:r>
              <a:rPr lang="el-GR" sz="3000" b="1" i="1" dirty="0">
                <a:solidFill>
                  <a:srgbClr val="FFFF00"/>
                </a:solidFill>
                <a:latin typeface="Arial" panose="020B0604020202020204" pitchFamily="34" charset="0"/>
                <a:cs typeface="Arial" panose="020B0604020202020204" pitchFamily="34" charset="0"/>
              </a:rPr>
              <a:t>θ </a:t>
            </a:r>
            <a:r>
              <a:rPr lang="en-GB" sz="3000" b="1" dirty="0">
                <a:solidFill>
                  <a:schemeClr val="tx1"/>
                </a:solidFill>
                <a:latin typeface="Arial" panose="020B0604020202020204" pitchFamily="34" charset="0"/>
                <a:cs typeface="Arial" panose="020B0604020202020204" pitchFamily="34" charset="0"/>
              </a:rPr>
              <a:t>was unknown</a:t>
            </a:r>
          </a:p>
          <a:p>
            <a:pPr algn="l">
              <a:spcAft>
                <a:spcPts val="600"/>
              </a:spcAft>
            </a:pPr>
            <a:r>
              <a:rPr lang="en-GB" sz="3000" b="1" dirty="0">
                <a:solidFill>
                  <a:schemeClr val="tx1"/>
                </a:solidFill>
                <a:latin typeface="Arial" panose="020B0604020202020204" pitchFamily="34" charset="0"/>
                <a:cs typeface="Arial" panose="020B0604020202020204" pitchFamily="34" charset="0"/>
              </a:rPr>
              <a:t>In Bayes’ own words, the analogy applies:-</a:t>
            </a:r>
          </a:p>
          <a:p>
            <a:pPr algn="l">
              <a:spcAft>
                <a:spcPts val="600"/>
              </a:spcAft>
            </a:pPr>
            <a:r>
              <a:rPr lang="en-GB" sz="3000" b="1" dirty="0">
                <a:solidFill>
                  <a:schemeClr val="tx1"/>
                </a:solidFill>
                <a:latin typeface="Arial" panose="020B0604020202020204" pitchFamily="34" charset="0"/>
                <a:cs typeface="Arial" panose="020B0604020202020204" pitchFamily="34" charset="0"/>
              </a:rPr>
              <a:t>If “</a:t>
            </a:r>
            <a:r>
              <a:rPr lang="en-GB" sz="3000" b="1" i="1" dirty="0">
                <a:solidFill>
                  <a:schemeClr val="tx2"/>
                </a:solidFill>
                <a:latin typeface="Arial" panose="020B0604020202020204" pitchFamily="34" charset="0"/>
                <a:cs typeface="Arial" panose="020B0604020202020204" pitchFamily="34" charset="0"/>
              </a:rPr>
              <a:t>we absolutely know nothing </a:t>
            </a:r>
            <a:r>
              <a:rPr lang="en-GB" sz="3000" b="1" i="1" dirty="0" err="1">
                <a:solidFill>
                  <a:schemeClr val="tx2"/>
                </a:solidFill>
                <a:latin typeface="Arial" panose="020B0604020202020204" pitchFamily="34" charset="0"/>
                <a:cs typeface="Arial" panose="020B0604020202020204" pitchFamily="34" charset="0"/>
              </a:rPr>
              <a:t>antecedently</a:t>
            </a:r>
            <a:r>
              <a:rPr lang="en-GB" sz="3000" b="1" i="1" dirty="0">
                <a:solidFill>
                  <a:schemeClr val="tx2"/>
                </a:solidFill>
                <a:latin typeface="Arial" panose="020B0604020202020204" pitchFamily="34" charset="0"/>
                <a:cs typeface="Arial" panose="020B0604020202020204" pitchFamily="34" charset="0"/>
              </a:rPr>
              <a:t> to any trials made concerning</a:t>
            </a:r>
            <a:r>
              <a:rPr lang="en-GB" sz="3000" b="1" dirty="0">
                <a:solidFill>
                  <a:schemeClr val="tx1"/>
                </a:solidFill>
                <a:latin typeface="Arial" panose="020B0604020202020204" pitchFamily="34" charset="0"/>
                <a:cs typeface="Arial" panose="020B0604020202020204" pitchFamily="34" charset="0"/>
              </a:rPr>
              <a:t>” a probability such as </a:t>
            </a:r>
            <a:r>
              <a:rPr lang="el-GR" sz="3000" b="1" i="1" dirty="0">
                <a:solidFill>
                  <a:srgbClr val="FFFF00"/>
                </a:solidFill>
                <a:latin typeface="Arial" panose="020B0604020202020204" pitchFamily="34" charset="0"/>
                <a:cs typeface="Arial" panose="020B0604020202020204" pitchFamily="34" charset="0"/>
              </a:rPr>
              <a:t>θ</a:t>
            </a:r>
            <a:r>
              <a:rPr lang="en-GB" sz="3000" b="1" i="1" dirty="0">
                <a:solidFill>
                  <a:srgbClr val="FFFF00"/>
                </a:solidFill>
                <a:latin typeface="Arial" panose="020B0604020202020204" pitchFamily="34" charset="0"/>
                <a:cs typeface="Arial" panose="020B0604020202020204" pitchFamily="34" charset="0"/>
              </a:rPr>
              <a:t>, </a:t>
            </a:r>
            <a:r>
              <a:rPr lang="en-GB" sz="3000" b="1" dirty="0">
                <a:solidFill>
                  <a:schemeClr val="tx1"/>
                </a:solidFill>
                <a:latin typeface="Arial" panose="020B0604020202020204" pitchFamily="34" charset="0"/>
                <a:cs typeface="Arial" panose="020B0604020202020204" pitchFamily="34" charset="0"/>
              </a:rPr>
              <a:t>and we have “</a:t>
            </a:r>
            <a:r>
              <a:rPr lang="en-GB" sz="3000" b="1" i="1" dirty="0">
                <a:solidFill>
                  <a:schemeClr val="tx2"/>
                </a:solidFill>
                <a:latin typeface="Arial" panose="020B0604020202020204" pitchFamily="34" charset="0"/>
                <a:cs typeface="Arial" panose="020B0604020202020204" pitchFamily="34" charset="0"/>
              </a:rPr>
              <a:t>no reason to think that, in a certain number of trials, [an event] should rather happen any one possible number of times than another</a:t>
            </a:r>
            <a:r>
              <a:rPr lang="en-GB" sz="3000" b="1" dirty="0">
                <a:solidFill>
                  <a:schemeClr val="tx1"/>
                </a:solidFill>
                <a:latin typeface="Arial" panose="020B0604020202020204" pitchFamily="34" charset="0"/>
                <a:cs typeface="Arial" panose="020B0604020202020204" pitchFamily="34" charset="0"/>
              </a:rPr>
              <a:t>”</a:t>
            </a:r>
            <a:endParaRPr lang="en-GB" sz="3000" b="1" dirty="0">
              <a:solidFill>
                <a:srgbClr val="FFFF00"/>
              </a:solidFill>
              <a:latin typeface="Arial" panose="020B0604020202020204" pitchFamily="34" charset="0"/>
              <a:cs typeface="Arial" panose="020B0604020202020204" pitchFamily="34" charset="0"/>
            </a:endParaRPr>
          </a:p>
          <a:p>
            <a:pPr algn="l">
              <a:spcAft>
                <a:spcPts val="600"/>
              </a:spcAft>
            </a:pPr>
            <a:endParaRPr lang="en-GB"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3624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433" y="152586"/>
            <a:ext cx="9144000" cy="738665"/>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The Billiard Table Example 9</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24091" y="891251"/>
            <a:ext cx="11574684" cy="4132162"/>
          </a:xfrm>
        </p:spPr>
        <p:txBody>
          <a:bodyPr anchor="t">
            <a:noAutofit/>
          </a:bodyPr>
          <a:lstStyle/>
          <a:p>
            <a:pPr algn="l">
              <a:spcAft>
                <a:spcPts val="600"/>
              </a:spcAft>
            </a:pPr>
            <a:r>
              <a:rPr lang="en-GB" sz="3000" b="1" dirty="0">
                <a:solidFill>
                  <a:schemeClr val="tx1"/>
                </a:solidFill>
                <a:latin typeface="Arial" panose="020B0604020202020204" pitchFamily="34" charset="0"/>
                <a:cs typeface="Arial" panose="020B0604020202020204" pitchFamily="34" charset="0"/>
              </a:rPr>
              <a:t>The final part of Bayes’ argument has 3 steps:-</a:t>
            </a:r>
          </a:p>
          <a:p>
            <a:pPr algn="l">
              <a:spcAft>
                <a:spcPts val="600"/>
              </a:spcAft>
            </a:pPr>
            <a:r>
              <a:rPr lang="en-GB" sz="3000" b="1" dirty="0">
                <a:solidFill>
                  <a:schemeClr val="tx1"/>
                </a:solidFill>
                <a:latin typeface="Arial" panose="020B0604020202020204" pitchFamily="34" charset="0"/>
                <a:cs typeface="Arial" panose="020B0604020202020204" pitchFamily="34" charset="0"/>
              </a:rPr>
              <a:t>1) The fact that </a:t>
            </a:r>
            <a:r>
              <a:rPr lang="en-GB" sz="3000" b="1" dirty="0">
                <a:solidFill>
                  <a:srgbClr val="FFFF00"/>
                </a:solidFill>
                <a:latin typeface="Arial" panose="020B0604020202020204" pitchFamily="34" charset="0"/>
                <a:cs typeface="Arial" panose="020B0604020202020204" pitchFamily="34" charset="0"/>
              </a:rPr>
              <a:t>P(</a:t>
            </a:r>
            <a:r>
              <a:rPr lang="en-GB" sz="3000" b="1" i="1" dirty="0">
                <a:solidFill>
                  <a:srgbClr val="FFFF00"/>
                </a:solidFill>
                <a:latin typeface="Arial" panose="020B0604020202020204" pitchFamily="34" charset="0"/>
                <a:cs typeface="Arial" panose="020B0604020202020204" pitchFamily="34" charset="0"/>
              </a:rPr>
              <a:t>X</a:t>
            </a:r>
            <a:r>
              <a:rPr lang="en-GB" sz="3000" b="1" dirty="0">
                <a:solidFill>
                  <a:srgbClr val="FFFF00"/>
                </a:solidFill>
                <a:latin typeface="Arial" panose="020B0604020202020204" pitchFamily="34" charset="0"/>
                <a:cs typeface="Arial" panose="020B0604020202020204" pitchFamily="34" charset="0"/>
              </a:rPr>
              <a:t>=</a:t>
            </a:r>
            <a:r>
              <a:rPr lang="en-GB" sz="3000" b="1" i="1" dirty="0">
                <a:solidFill>
                  <a:srgbClr val="FFFF00"/>
                </a:solidFill>
                <a:latin typeface="Arial" panose="020B0604020202020204" pitchFamily="34" charset="0"/>
                <a:cs typeface="Arial" panose="020B0604020202020204" pitchFamily="34" charset="0"/>
              </a:rPr>
              <a:t>p</a:t>
            </a:r>
            <a:r>
              <a:rPr lang="en-GB" sz="3000" b="1" dirty="0">
                <a:solidFill>
                  <a:srgbClr val="FFFF00"/>
                </a:solidFill>
                <a:latin typeface="Arial" panose="020B0604020202020204" pitchFamily="34" charset="0"/>
                <a:cs typeface="Arial" panose="020B0604020202020204" pitchFamily="34" charset="0"/>
              </a:rPr>
              <a:t>) </a:t>
            </a:r>
            <a:r>
              <a:rPr lang="en-GB" sz="3000" b="1" dirty="0">
                <a:solidFill>
                  <a:schemeClr val="tx1"/>
                </a:solidFill>
                <a:latin typeface="Arial" panose="020B0604020202020204" pitchFamily="34" charset="0"/>
                <a:cs typeface="Arial" panose="020B0604020202020204" pitchFamily="34" charset="0"/>
              </a:rPr>
              <a:t>is a constant for the billiard table was based on the safe assumption, in this case, of uniform </a:t>
            </a:r>
            <a:r>
              <a:rPr lang="el-GR" sz="3000" b="1" i="1" dirty="0">
                <a:solidFill>
                  <a:srgbClr val="FFFF00"/>
                </a:solidFill>
                <a:latin typeface="Arial" panose="020B0604020202020204" pitchFamily="34" charset="0"/>
                <a:cs typeface="Arial" panose="020B0604020202020204" pitchFamily="34" charset="0"/>
              </a:rPr>
              <a:t>θ </a:t>
            </a:r>
            <a:endParaRPr lang="en-GB" sz="3000" b="1" i="1" dirty="0">
              <a:solidFill>
                <a:srgbClr val="FFFF00"/>
              </a:solidFill>
              <a:latin typeface="Arial" panose="020B0604020202020204" pitchFamily="34" charset="0"/>
              <a:cs typeface="Arial" panose="020B0604020202020204" pitchFamily="34" charset="0"/>
            </a:endParaRPr>
          </a:p>
          <a:p>
            <a:pPr algn="l">
              <a:spcAft>
                <a:spcPts val="600"/>
              </a:spcAft>
            </a:pPr>
            <a:r>
              <a:rPr lang="en-GB" sz="3000" b="1" dirty="0">
                <a:solidFill>
                  <a:schemeClr val="tx1"/>
                </a:solidFill>
                <a:latin typeface="Arial" panose="020B0604020202020204" pitchFamily="34" charset="0"/>
                <a:cs typeface="Arial" panose="020B0604020202020204" pitchFamily="34" charset="0"/>
              </a:rPr>
              <a:t>2) In any analogous situation where “</a:t>
            </a:r>
            <a:r>
              <a:rPr lang="en-GB" sz="3000" b="1" i="1" dirty="0">
                <a:solidFill>
                  <a:schemeClr val="tx2"/>
                </a:solidFill>
                <a:latin typeface="Arial" panose="020B0604020202020204" pitchFamily="34" charset="0"/>
                <a:cs typeface="Arial" panose="020B0604020202020204" pitchFamily="34" charset="0"/>
              </a:rPr>
              <a:t>absolutely know nothing</a:t>
            </a:r>
            <a:r>
              <a:rPr lang="en-GB" sz="3000" b="1" dirty="0">
                <a:solidFill>
                  <a:schemeClr val="tx1"/>
                </a:solidFill>
                <a:latin typeface="Arial" panose="020B0604020202020204" pitchFamily="34" charset="0"/>
                <a:cs typeface="Arial" panose="020B0604020202020204" pitchFamily="34" charset="0"/>
              </a:rPr>
              <a:t>”, we can likewise assume that </a:t>
            </a:r>
            <a:r>
              <a:rPr lang="en-GB" sz="3000" b="1" dirty="0">
                <a:solidFill>
                  <a:srgbClr val="FFFF00"/>
                </a:solidFill>
                <a:latin typeface="Arial" panose="020B0604020202020204" pitchFamily="34" charset="0"/>
                <a:cs typeface="Arial" panose="020B0604020202020204" pitchFamily="34" charset="0"/>
              </a:rPr>
              <a:t>P(</a:t>
            </a:r>
            <a:r>
              <a:rPr lang="en-GB" sz="3000" b="1" i="1" dirty="0">
                <a:solidFill>
                  <a:srgbClr val="FFFF00"/>
                </a:solidFill>
                <a:latin typeface="Arial" panose="020B0604020202020204" pitchFamily="34" charset="0"/>
                <a:cs typeface="Arial" panose="020B0604020202020204" pitchFamily="34" charset="0"/>
              </a:rPr>
              <a:t>X</a:t>
            </a:r>
            <a:r>
              <a:rPr lang="en-GB" sz="3000" b="1" dirty="0">
                <a:solidFill>
                  <a:srgbClr val="FFFF00"/>
                </a:solidFill>
                <a:latin typeface="Arial" panose="020B0604020202020204" pitchFamily="34" charset="0"/>
                <a:cs typeface="Arial" panose="020B0604020202020204" pitchFamily="34" charset="0"/>
              </a:rPr>
              <a:t>=</a:t>
            </a:r>
            <a:r>
              <a:rPr lang="en-GB" sz="3000" b="1" i="1" dirty="0">
                <a:solidFill>
                  <a:srgbClr val="FFFF00"/>
                </a:solidFill>
                <a:latin typeface="Arial" panose="020B0604020202020204" pitchFamily="34" charset="0"/>
                <a:cs typeface="Arial" panose="020B0604020202020204" pitchFamily="34" charset="0"/>
              </a:rPr>
              <a:t>p</a:t>
            </a:r>
            <a:r>
              <a:rPr lang="en-GB" sz="3000" b="1" dirty="0">
                <a:solidFill>
                  <a:srgbClr val="FFFF00"/>
                </a:solidFill>
                <a:latin typeface="Arial" panose="020B0604020202020204" pitchFamily="34" charset="0"/>
                <a:cs typeface="Arial" panose="020B0604020202020204" pitchFamily="34" charset="0"/>
              </a:rPr>
              <a:t>)</a:t>
            </a:r>
            <a:r>
              <a:rPr lang="en-GB" sz="3000" b="1" dirty="0">
                <a:solidFill>
                  <a:schemeClr val="tx1"/>
                </a:solidFill>
                <a:latin typeface="Arial" panose="020B0604020202020204" pitchFamily="34" charset="0"/>
                <a:cs typeface="Arial" panose="020B0604020202020204" pitchFamily="34" charset="0"/>
              </a:rPr>
              <a:t> is constant for all </a:t>
            </a:r>
            <a:r>
              <a:rPr lang="en-GB" sz="3000" b="1" i="1" dirty="0">
                <a:solidFill>
                  <a:srgbClr val="FFFF00"/>
                </a:solidFill>
                <a:latin typeface="Arial" panose="020B0604020202020204" pitchFamily="34" charset="0"/>
                <a:cs typeface="Arial" panose="020B0604020202020204" pitchFamily="34" charset="0"/>
              </a:rPr>
              <a:t>p</a:t>
            </a:r>
          </a:p>
          <a:p>
            <a:pPr algn="l">
              <a:spcAft>
                <a:spcPts val="600"/>
              </a:spcAft>
            </a:pPr>
            <a:r>
              <a:rPr lang="en-GB" sz="3000" b="1" dirty="0">
                <a:solidFill>
                  <a:schemeClr val="tx1"/>
                </a:solidFill>
                <a:latin typeface="Arial" panose="020B0604020202020204" pitchFamily="34" charset="0"/>
                <a:cs typeface="Arial" panose="020B0604020202020204" pitchFamily="34" charset="0"/>
              </a:rPr>
              <a:t>3) If </a:t>
            </a:r>
            <a:r>
              <a:rPr lang="en-GB" sz="3000" b="1" dirty="0">
                <a:solidFill>
                  <a:srgbClr val="FFFF00"/>
                </a:solidFill>
                <a:latin typeface="Arial" panose="020B0604020202020204" pitchFamily="34" charset="0"/>
                <a:cs typeface="Arial" panose="020B0604020202020204" pitchFamily="34" charset="0"/>
              </a:rPr>
              <a:t>P(</a:t>
            </a:r>
            <a:r>
              <a:rPr lang="en-GB" sz="3000" b="1" i="1" dirty="0">
                <a:solidFill>
                  <a:srgbClr val="FFFF00"/>
                </a:solidFill>
                <a:latin typeface="Arial" panose="020B0604020202020204" pitchFamily="34" charset="0"/>
                <a:cs typeface="Arial" panose="020B0604020202020204" pitchFamily="34" charset="0"/>
              </a:rPr>
              <a:t>X</a:t>
            </a:r>
            <a:r>
              <a:rPr lang="en-GB" sz="3000" b="1" dirty="0">
                <a:solidFill>
                  <a:srgbClr val="FFFF00"/>
                </a:solidFill>
                <a:latin typeface="Arial" panose="020B0604020202020204" pitchFamily="34" charset="0"/>
                <a:cs typeface="Arial" panose="020B0604020202020204" pitchFamily="34" charset="0"/>
              </a:rPr>
              <a:t>=</a:t>
            </a:r>
            <a:r>
              <a:rPr lang="en-GB" sz="3000" b="1" i="1" dirty="0">
                <a:solidFill>
                  <a:srgbClr val="FFFF00"/>
                </a:solidFill>
                <a:latin typeface="Arial" panose="020B0604020202020204" pitchFamily="34" charset="0"/>
                <a:cs typeface="Arial" panose="020B0604020202020204" pitchFamily="34" charset="0"/>
              </a:rPr>
              <a:t>p</a:t>
            </a:r>
            <a:r>
              <a:rPr lang="en-GB" sz="3000" b="1" dirty="0">
                <a:solidFill>
                  <a:srgbClr val="FFFF00"/>
                </a:solidFill>
                <a:latin typeface="Arial" panose="020B0604020202020204" pitchFamily="34" charset="0"/>
                <a:cs typeface="Arial" panose="020B0604020202020204" pitchFamily="34" charset="0"/>
              </a:rPr>
              <a:t>)</a:t>
            </a:r>
            <a:r>
              <a:rPr lang="en-GB" sz="3000" b="1" dirty="0">
                <a:solidFill>
                  <a:schemeClr val="tx1"/>
                </a:solidFill>
                <a:latin typeface="Arial" panose="020B0604020202020204" pitchFamily="34" charset="0"/>
                <a:cs typeface="Arial" panose="020B0604020202020204" pitchFamily="34" charset="0"/>
              </a:rPr>
              <a:t> is constant for all </a:t>
            </a:r>
            <a:r>
              <a:rPr lang="en-GB" sz="3000" b="1" i="1" dirty="0">
                <a:solidFill>
                  <a:srgbClr val="FFFF00"/>
                </a:solidFill>
                <a:latin typeface="Arial" panose="020B0604020202020204" pitchFamily="34" charset="0"/>
                <a:cs typeface="Arial" panose="020B0604020202020204" pitchFamily="34" charset="0"/>
              </a:rPr>
              <a:t>p </a:t>
            </a:r>
            <a:r>
              <a:rPr lang="en-GB" sz="3000" b="1" dirty="0">
                <a:solidFill>
                  <a:schemeClr val="tx1"/>
                </a:solidFill>
                <a:latin typeface="Arial" panose="020B0604020202020204" pitchFamily="34" charset="0"/>
                <a:cs typeface="Arial" panose="020B0604020202020204" pitchFamily="34" charset="0"/>
              </a:rPr>
              <a:t>in the analogous situation then this implies </a:t>
            </a:r>
            <a:r>
              <a:rPr lang="el-GR" sz="3000" b="1" i="1" dirty="0">
                <a:solidFill>
                  <a:srgbClr val="FFFF00"/>
                </a:solidFill>
                <a:latin typeface="Arial" panose="020B0604020202020204" pitchFamily="34" charset="0"/>
                <a:cs typeface="Arial" panose="020B0604020202020204" pitchFamily="34" charset="0"/>
              </a:rPr>
              <a:t>θ </a:t>
            </a:r>
            <a:r>
              <a:rPr lang="en-GB" sz="3000" b="1" dirty="0">
                <a:solidFill>
                  <a:schemeClr val="tx1"/>
                </a:solidFill>
                <a:latin typeface="Arial" panose="020B0604020202020204" pitchFamily="34" charset="0"/>
                <a:cs typeface="Arial" panose="020B0604020202020204" pitchFamily="34" charset="0"/>
              </a:rPr>
              <a:t>is uniform for that situation too (Bayes did not prove this assertion, which is actually not true in all cases)</a:t>
            </a:r>
          </a:p>
          <a:p>
            <a:pPr algn="l">
              <a:spcAft>
                <a:spcPts val="600"/>
              </a:spcAft>
            </a:pPr>
            <a:r>
              <a:rPr lang="en-GB" sz="3000" b="1" dirty="0">
                <a:solidFill>
                  <a:schemeClr val="tx1"/>
                </a:solidFill>
                <a:latin typeface="Arial" panose="020B0604020202020204" pitchFamily="34" charset="0"/>
                <a:cs typeface="Arial" panose="020B0604020202020204" pitchFamily="34" charset="0"/>
              </a:rPr>
              <a:t>NB Bayes’ arguments apply only to binomial distributions, but it has been extended to other cases subsequently.</a:t>
            </a:r>
          </a:p>
          <a:p>
            <a:pPr algn="l">
              <a:spcAft>
                <a:spcPts val="600"/>
              </a:spcAft>
            </a:pPr>
            <a:endParaRPr lang="en-GB" sz="3000" b="1" i="1" dirty="0">
              <a:solidFill>
                <a:schemeClr val="tx1"/>
              </a:solidFill>
              <a:latin typeface="Arial" panose="020B0604020202020204" pitchFamily="34" charset="0"/>
              <a:cs typeface="Arial" panose="020B0604020202020204" pitchFamily="34" charset="0"/>
            </a:endParaRPr>
          </a:p>
          <a:p>
            <a:pPr algn="l">
              <a:spcAft>
                <a:spcPts val="600"/>
              </a:spcAft>
            </a:pPr>
            <a:endParaRPr lang="en-GB" sz="3000" b="1" dirty="0">
              <a:solidFill>
                <a:srgbClr val="FFFF00"/>
              </a:solidFill>
              <a:latin typeface="Arial" panose="020B0604020202020204" pitchFamily="34" charset="0"/>
              <a:cs typeface="Arial" panose="020B0604020202020204" pitchFamily="34" charset="0"/>
            </a:endParaRPr>
          </a:p>
          <a:p>
            <a:pPr algn="l">
              <a:spcAft>
                <a:spcPts val="600"/>
              </a:spcAft>
            </a:pPr>
            <a:endParaRPr lang="en-GB"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8353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759" y="303057"/>
            <a:ext cx="9144000" cy="1281903"/>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The Billiard Table Example 10</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91549" y="1261795"/>
            <a:ext cx="11155812" cy="4132162"/>
          </a:xfrm>
        </p:spPr>
        <p:txBody>
          <a:bodyPr anchor="t">
            <a:noAutofit/>
          </a:bodyPr>
          <a:lstStyle/>
          <a:p>
            <a:pPr algn="l">
              <a:spcAft>
                <a:spcPts val="600"/>
              </a:spcAft>
            </a:pPr>
            <a:r>
              <a:rPr lang="en-GB" b="1" dirty="0">
                <a:solidFill>
                  <a:schemeClr val="tx1"/>
                </a:solidFill>
                <a:latin typeface="Arial" panose="020B0604020202020204" pitchFamily="34" charset="0"/>
                <a:cs typeface="Arial" panose="020B0604020202020204" pitchFamily="34" charset="0"/>
              </a:rPr>
              <a:t>In the </a:t>
            </a:r>
            <a:r>
              <a:rPr lang="en-GB" b="1" dirty="0" err="1">
                <a:solidFill>
                  <a:schemeClr val="tx1"/>
                </a:solidFill>
                <a:latin typeface="Arial" panose="020B0604020202020204" pitchFamily="34" charset="0"/>
                <a:cs typeface="Arial" panose="020B0604020202020204" pitchFamily="34" charset="0"/>
              </a:rPr>
              <a:t>Spiegelhalter</a:t>
            </a:r>
            <a:r>
              <a:rPr lang="en-GB" b="1" dirty="0">
                <a:solidFill>
                  <a:schemeClr val="tx1"/>
                </a:solidFill>
                <a:latin typeface="Arial" panose="020B0604020202020204" pitchFamily="34" charset="0"/>
                <a:cs typeface="Arial" panose="020B0604020202020204" pitchFamily="34" charset="0"/>
              </a:rPr>
              <a:t> video clip, using this example, DS argues (without giving details) that the Bayesian “point estimate” for </a:t>
            </a:r>
            <a:r>
              <a:rPr lang="el-GR" b="1" i="1" dirty="0">
                <a:solidFill>
                  <a:srgbClr val="FFFF00"/>
                </a:solidFill>
                <a:latin typeface="Arial" panose="020B0604020202020204" pitchFamily="34" charset="0"/>
                <a:cs typeface="Arial" panose="020B0604020202020204" pitchFamily="34" charset="0"/>
              </a:rPr>
              <a:t>θ </a:t>
            </a:r>
            <a:r>
              <a:rPr lang="en-GB" b="1" dirty="0">
                <a:solidFill>
                  <a:schemeClr val="tx1"/>
                </a:solidFill>
                <a:latin typeface="Arial" panose="020B0604020202020204" pitchFamily="34" charset="0"/>
                <a:cs typeface="Arial" panose="020B0604020202020204" pitchFamily="34" charset="0"/>
              </a:rPr>
              <a:t>is </a:t>
            </a:r>
            <a:r>
              <a:rPr lang="en-GB" b="1" dirty="0">
                <a:solidFill>
                  <a:srgbClr val="FFFF00"/>
                </a:solidFill>
                <a:latin typeface="Arial" panose="020B0604020202020204" pitchFamily="34" charset="0"/>
                <a:cs typeface="Arial" panose="020B0604020202020204" pitchFamily="34" charset="0"/>
              </a:rPr>
              <a:t>3/7</a:t>
            </a:r>
            <a:r>
              <a:rPr lang="en-GB" b="1" dirty="0">
                <a:solidFill>
                  <a:schemeClr val="tx1"/>
                </a:solidFill>
                <a:latin typeface="Arial" panose="020B0604020202020204" pitchFamily="34" charset="0"/>
                <a:cs typeface="Arial" panose="020B0604020202020204" pitchFamily="34" charset="0"/>
              </a:rPr>
              <a:t>. See later slides for why it is 3/7.</a:t>
            </a:r>
            <a:endParaRPr lang="en-GB" b="1" dirty="0">
              <a:solidFill>
                <a:srgbClr val="FFFF00"/>
              </a:solidFill>
              <a:latin typeface="Arial" panose="020B0604020202020204" pitchFamily="34" charset="0"/>
              <a:cs typeface="Arial" panose="020B0604020202020204" pitchFamily="34" charset="0"/>
            </a:endParaRPr>
          </a:p>
          <a:p>
            <a:pPr algn="l">
              <a:spcAft>
                <a:spcPts val="600"/>
              </a:spcAft>
            </a:pPr>
            <a:r>
              <a:rPr lang="en-GB" b="1" dirty="0">
                <a:solidFill>
                  <a:schemeClr val="tx1"/>
                </a:solidFill>
                <a:latin typeface="Arial" panose="020B0604020202020204" pitchFamily="34" charset="0"/>
                <a:cs typeface="Arial" panose="020B0604020202020204" pitchFamily="34" charset="0"/>
              </a:rPr>
              <a:t>This contrasts with the value using later classical statistical estimation (</a:t>
            </a:r>
            <a:r>
              <a:rPr lang="en-GB" b="1" dirty="0" err="1">
                <a:solidFill>
                  <a:schemeClr val="tx1"/>
                </a:solidFill>
                <a:latin typeface="Arial" panose="020B0604020202020204" pitchFamily="34" charset="0"/>
                <a:cs typeface="Arial" panose="020B0604020202020204" pitchFamily="34" charset="0"/>
              </a:rPr>
              <a:t>eg</a:t>
            </a:r>
            <a:r>
              <a:rPr lang="en-GB" b="1" dirty="0">
                <a:solidFill>
                  <a:schemeClr val="tx1"/>
                </a:solidFill>
                <a:latin typeface="Arial" panose="020B0604020202020204" pitchFamily="34" charset="0"/>
                <a:cs typeface="Arial" panose="020B0604020202020204" pitchFamily="34" charset="0"/>
              </a:rPr>
              <a:t> by Fisher).</a:t>
            </a:r>
          </a:p>
          <a:p>
            <a:pPr algn="l">
              <a:spcAft>
                <a:spcPts val="600"/>
              </a:spcAft>
            </a:pPr>
            <a:r>
              <a:rPr lang="en-GB" b="1" dirty="0">
                <a:solidFill>
                  <a:schemeClr val="tx1"/>
                </a:solidFill>
                <a:latin typeface="Arial" panose="020B0604020202020204" pitchFamily="34" charset="0"/>
                <a:cs typeface="Arial" panose="020B0604020202020204" pitchFamily="34" charset="0"/>
              </a:rPr>
              <a:t>The classical approach would be to use the maximum likelihood estimate (</a:t>
            </a:r>
            <a:r>
              <a:rPr lang="en-GB" b="1" dirty="0">
                <a:solidFill>
                  <a:srgbClr val="FFFF00"/>
                </a:solidFill>
                <a:latin typeface="Arial" panose="020B0604020202020204" pitchFamily="34" charset="0"/>
                <a:cs typeface="Arial" panose="020B0604020202020204" pitchFamily="34" charset="0"/>
              </a:rPr>
              <a:t>MLE</a:t>
            </a:r>
            <a:r>
              <a:rPr lang="en-GB" b="1" dirty="0">
                <a:solidFill>
                  <a:schemeClr val="tx1"/>
                </a:solidFill>
                <a:latin typeface="Arial" panose="020B0604020202020204" pitchFamily="34" charset="0"/>
                <a:cs typeface="Arial" panose="020B0604020202020204" pitchFamily="34" charset="0"/>
              </a:rPr>
              <a:t>) of the position of the target ball</a:t>
            </a:r>
          </a:p>
          <a:p>
            <a:pPr algn="l">
              <a:spcAft>
                <a:spcPts val="600"/>
              </a:spcAft>
            </a:pPr>
            <a:r>
              <a:rPr lang="en-GB" b="1" dirty="0">
                <a:solidFill>
                  <a:schemeClr val="tx1"/>
                </a:solidFill>
                <a:latin typeface="Arial" panose="020B0604020202020204" pitchFamily="34" charset="0"/>
                <a:cs typeface="Arial" panose="020B0604020202020204" pitchFamily="34" charset="0"/>
              </a:rPr>
              <a:t>Based on the fact that 2 out of 5 balls fell to the left of the target ball, the </a:t>
            </a:r>
            <a:r>
              <a:rPr lang="en-GB" b="1" dirty="0">
                <a:solidFill>
                  <a:srgbClr val="FFFF00"/>
                </a:solidFill>
                <a:latin typeface="Arial" panose="020B0604020202020204" pitchFamily="34" charset="0"/>
                <a:cs typeface="Arial" panose="020B0604020202020204" pitchFamily="34" charset="0"/>
              </a:rPr>
              <a:t>MLE</a:t>
            </a:r>
            <a:r>
              <a:rPr lang="en-GB" b="1" dirty="0">
                <a:solidFill>
                  <a:schemeClr val="tx1"/>
                </a:solidFill>
                <a:latin typeface="Arial" panose="020B0604020202020204" pitchFamily="34" charset="0"/>
                <a:cs typeface="Arial" panose="020B0604020202020204" pitchFamily="34" charset="0"/>
              </a:rPr>
              <a:t> = </a:t>
            </a:r>
            <a:r>
              <a:rPr lang="en-GB" b="1" dirty="0">
                <a:solidFill>
                  <a:srgbClr val="FFFF00"/>
                </a:solidFill>
                <a:latin typeface="Arial" panose="020B0604020202020204" pitchFamily="34" charset="0"/>
                <a:cs typeface="Arial" panose="020B0604020202020204" pitchFamily="34" charset="0"/>
              </a:rPr>
              <a:t>0.4</a:t>
            </a:r>
          </a:p>
          <a:p>
            <a:pPr algn="l" defTabSz="450850">
              <a:spcAft>
                <a:spcPts val="600"/>
              </a:spcAft>
            </a:pPr>
            <a:endParaRPr lang="en-GB" b="1"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b="1"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384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759" y="303057"/>
            <a:ext cx="9144000" cy="1281903"/>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How is the Bayesian point estimate arrived at?</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948157" y="1261795"/>
            <a:ext cx="10499203" cy="4132162"/>
          </a:xfrm>
        </p:spPr>
        <p:txBody>
          <a:bodyPr anchor="t">
            <a:noAutofit/>
          </a:bodyPr>
          <a:lstStyle/>
          <a:p>
            <a:pPr algn="l">
              <a:spcAft>
                <a:spcPts val="600"/>
              </a:spcAft>
            </a:pPr>
            <a:r>
              <a:rPr lang="en-GB" b="1" dirty="0">
                <a:solidFill>
                  <a:schemeClr val="tx1"/>
                </a:solidFill>
                <a:latin typeface="Arial" panose="020B0604020202020204" pitchFamily="34" charset="0"/>
                <a:cs typeface="Arial" panose="020B0604020202020204" pitchFamily="34" charset="0"/>
              </a:rPr>
              <a:t>This can be seen in my </a:t>
            </a:r>
            <a:r>
              <a:rPr lang="en-GB" b="1" dirty="0" err="1">
                <a:solidFill>
                  <a:schemeClr val="tx1"/>
                </a:solidFill>
                <a:latin typeface="Arial" panose="020B0604020202020204" pitchFamily="34" charset="0"/>
                <a:cs typeface="Arial" panose="020B0604020202020204" pitchFamily="34" charset="0"/>
              </a:rPr>
              <a:t>Matlab</a:t>
            </a:r>
            <a:r>
              <a:rPr lang="en-GB" b="1" dirty="0">
                <a:solidFill>
                  <a:schemeClr val="tx1"/>
                </a:solidFill>
                <a:latin typeface="Arial" panose="020B0604020202020204" pitchFamily="34" charset="0"/>
                <a:cs typeface="Arial" panose="020B0604020202020204" pitchFamily="34" charset="0"/>
              </a:rPr>
              <a:t> script</a:t>
            </a:r>
          </a:p>
          <a:p>
            <a:pPr algn="l">
              <a:spcAft>
                <a:spcPts val="600"/>
              </a:spcAft>
            </a:pPr>
            <a:r>
              <a:rPr lang="en-GB" b="1" i="1" dirty="0" err="1">
                <a:solidFill>
                  <a:schemeClr val="tx2"/>
                </a:solidFill>
                <a:latin typeface="Arial" panose="020B0604020202020204" pitchFamily="34" charset="0"/>
                <a:cs typeface="Arial" panose="020B0604020202020204" pitchFamily="34" charset="0"/>
              </a:rPr>
              <a:t>bayes_table.m</a:t>
            </a:r>
            <a:endParaRPr lang="en-GB" b="1" i="1" dirty="0">
              <a:solidFill>
                <a:schemeClr val="tx2"/>
              </a:solidFill>
              <a:latin typeface="Arial" panose="020B0604020202020204" pitchFamily="34" charset="0"/>
              <a:cs typeface="Arial" panose="020B0604020202020204" pitchFamily="34" charset="0"/>
            </a:endParaRPr>
          </a:p>
          <a:p>
            <a:pPr algn="l">
              <a:spcAft>
                <a:spcPts val="600"/>
              </a:spcAft>
            </a:pPr>
            <a:r>
              <a:rPr lang="en-GB" b="1" dirty="0">
                <a:solidFill>
                  <a:schemeClr val="tx1"/>
                </a:solidFill>
                <a:latin typeface="Arial" panose="020B0604020202020204" pitchFamily="34" charset="0"/>
                <a:cs typeface="Arial" panose="020B0604020202020204" pitchFamily="34" charset="0"/>
              </a:rPr>
              <a:t>which allows iterative estimation of the position of the target ball over multiple trials with sets of balls. It can be run with a single trial and the settings that apply to the </a:t>
            </a:r>
            <a:r>
              <a:rPr lang="en-GB" b="1" dirty="0" err="1">
                <a:solidFill>
                  <a:schemeClr val="tx1"/>
                </a:solidFill>
                <a:latin typeface="Arial" panose="020B0604020202020204" pitchFamily="34" charset="0"/>
                <a:cs typeface="Arial" panose="020B0604020202020204" pitchFamily="34" charset="0"/>
              </a:rPr>
              <a:t>Spigelhalter</a:t>
            </a:r>
            <a:r>
              <a:rPr lang="en-GB" b="1" dirty="0">
                <a:solidFill>
                  <a:schemeClr val="tx1"/>
                </a:solidFill>
                <a:latin typeface="Arial" panose="020B0604020202020204" pitchFamily="34" charset="0"/>
                <a:cs typeface="Arial" panose="020B0604020202020204" pitchFamily="34" charset="0"/>
              </a:rPr>
              <a:t> video case.</a:t>
            </a:r>
          </a:p>
          <a:p>
            <a:pPr algn="l">
              <a:spcAft>
                <a:spcPts val="600"/>
              </a:spcAft>
            </a:pPr>
            <a:r>
              <a:rPr lang="en-GB" b="1" dirty="0">
                <a:solidFill>
                  <a:schemeClr val="tx1"/>
                </a:solidFill>
                <a:latin typeface="Arial" panose="020B0604020202020204" pitchFamily="34" charset="0"/>
                <a:cs typeface="Arial" panose="020B0604020202020204" pitchFamily="34" charset="0"/>
              </a:rPr>
              <a:t>This </a:t>
            </a:r>
            <a:r>
              <a:rPr lang="en-GB" b="1" dirty="0" err="1">
                <a:solidFill>
                  <a:schemeClr val="tx1"/>
                </a:solidFill>
                <a:latin typeface="Arial" panose="020B0604020202020204" pitchFamily="34" charset="0"/>
                <a:cs typeface="Arial" panose="020B0604020202020204" pitchFamily="34" charset="0"/>
              </a:rPr>
              <a:t>Matlab</a:t>
            </a:r>
            <a:r>
              <a:rPr lang="en-GB" b="1" dirty="0">
                <a:solidFill>
                  <a:schemeClr val="tx1"/>
                </a:solidFill>
                <a:latin typeface="Arial" panose="020B0604020202020204" pitchFamily="34" charset="0"/>
                <a:cs typeface="Arial" panose="020B0604020202020204" pitchFamily="34" charset="0"/>
              </a:rPr>
              <a:t> programme uses </a:t>
            </a:r>
            <a:r>
              <a:rPr lang="en-GB" b="1" i="1" dirty="0">
                <a:solidFill>
                  <a:schemeClr val="tx1"/>
                </a:solidFill>
                <a:latin typeface="Arial" panose="020B0604020202020204" pitchFamily="34" charset="0"/>
                <a:cs typeface="Arial" panose="020B0604020202020204" pitchFamily="34" charset="0"/>
              </a:rPr>
              <a:t>numerical integration</a:t>
            </a:r>
            <a:r>
              <a:rPr lang="en-GB" b="1" dirty="0">
                <a:solidFill>
                  <a:schemeClr val="tx1"/>
                </a:solidFill>
                <a:latin typeface="Arial" panose="020B0604020202020204" pitchFamily="34" charset="0"/>
                <a:cs typeface="Arial" panose="020B0604020202020204" pitchFamily="34" charset="0"/>
              </a:rPr>
              <a:t>. The following slides (to be added) show how the answer is derived more </a:t>
            </a:r>
            <a:r>
              <a:rPr lang="en-GB" b="1">
                <a:solidFill>
                  <a:schemeClr val="tx1"/>
                </a:solidFill>
                <a:latin typeface="Arial" panose="020B0604020202020204" pitchFamily="34" charset="0"/>
                <a:cs typeface="Arial" panose="020B0604020202020204" pitchFamily="34" charset="0"/>
              </a:rPr>
              <a:t>quickly and directly</a:t>
            </a:r>
            <a:r>
              <a:rPr lang="en-GB" b="1" dirty="0">
                <a:solidFill>
                  <a:schemeClr val="tx1"/>
                </a:solidFill>
                <a:latin typeface="Arial" panose="020B0604020202020204" pitchFamily="34" charset="0"/>
                <a:cs typeface="Arial" panose="020B0604020202020204" pitchFamily="34" charset="0"/>
              </a:rPr>
              <a:t>.</a:t>
            </a:r>
          </a:p>
          <a:p>
            <a:pPr marL="457200" indent="-457200" algn="l">
              <a:spcAft>
                <a:spcPts val="600"/>
              </a:spcAft>
              <a:buFont typeface="Arial" panose="020B0604020202020204" pitchFamily="34" charset="0"/>
              <a:buChar char="•"/>
            </a:pPr>
            <a:endParaRPr lang="en-GB"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741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4214" y="598083"/>
            <a:ext cx="9144000" cy="1641490"/>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Overview</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36448" y="1377696"/>
            <a:ext cx="10910913" cy="4699013"/>
          </a:xfrm>
        </p:spPr>
        <p:txBody>
          <a:bodyPr anchor="t">
            <a:noAutofit/>
          </a:bodyPr>
          <a:lstStyle/>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An introduction to Bayesian Inference and Estimation</a:t>
            </a:r>
          </a:p>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Including a look at the arguments in Bayes and Price’s (1764) original article</a:t>
            </a:r>
          </a:p>
          <a:p>
            <a:pPr marL="457200" indent="-457200" algn="l">
              <a:spcAft>
                <a:spcPts val="600"/>
              </a:spcAft>
              <a:buFont typeface="Arial" panose="020B0604020202020204" pitchFamily="34" charset="0"/>
              <a:buChar char="•"/>
            </a:pPr>
            <a:endParaRPr lang="en-GB"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8570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4214" y="598083"/>
            <a:ext cx="9144000" cy="1641490"/>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Uses of Bayes’ Theorem: Part 3</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948158" y="1706880"/>
            <a:ext cx="10499203" cy="4369829"/>
          </a:xfrm>
        </p:spPr>
        <p:txBody>
          <a:bodyPr anchor="t">
            <a:noAutofit/>
          </a:bodyPr>
          <a:lstStyle/>
          <a:p>
            <a:pPr marL="514350" indent="-514350" algn="l">
              <a:spcAft>
                <a:spcPts val="600"/>
              </a:spcAft>
              <a:buAutoNum type="arabicPeriod"/>
            </a:pPr>
            <a:r>
              <a:rPr lang="en-GB" b="1" dirty="0">
                <a:solidFill>
                  <a:schemeClr val="tx1"/>
                </a:solidFill>
                <a:latin typeface="Arial" panose="020B0604020202020204" pitchFamily="34" charset="0"/>
                <a:cs typeface="Arial" panose="020B0604020202020204" pitchFamily="34" charset="0"/>
              </a:rPr>
              <a:t>Bayes theorem as a theorem of inverse probability</a:t>
            </a:r>
          </a:p>
          <a:p>
            <a:pPr marL="514350" indent="-514350" algn="l">
              <a:spcAft>
                <a:spcPts val="600"/>
              </a:spcAft>
              <a:buAutoNum type="arabicPeriod"/>
            </a:pPr>
            <a:r>
              <a:rPr lang="en-GB" b="1" dirty="0">
                <a:solidFill>
                  <a:schemeClr val="tx1"/>
                </a:solidFill>
                <a:latin typeface="Arial" panose="020B0604020202020204" pitchFamily="34" charset="0"/>
                <a:cs typeface="Arial" panose="020B0604020202020204" pitchFamily="34" charset="0"/>
              </a:rPr>
              <a:t>Estimating parameters using Bayesian methods</a:t>
            </a:r>
          </a:p>
          <a:p>
            <a:pPr marL="514350" indent="-514350" algn="l">
              <a:spcAft>
                <a:spcPts val="600"/>
              </a:spcAft>
              <a:buAutoNum type="arabicPeriod"/>
            </a:pPr>
            <a:r>
              <a:rPr lang="en-GB" b="1" dirty="0">
                <a:solidFill>
                  <a:schemeClr val="tx1"/>
                </a:solidFill>
                <a:latin typeface="Arial" panose="020B0604020202020204" pitchFamily="34" charset="0"/>
                <a:cs typeface="Arial" panose="020B0604020202020204" pitchFamily="34" charset="0"/>
              </a:rPr>
              <a:t>How these relate to, and contrast with, the methods of classical statistics (maximum likelihood estimation in particular)</a:t>
            </a:r>
          </a:p>
        </p:txBody>
      </p:sp>
    </p:spTree>
    <p:extLst>
      <p:ext uri="{BB962C8B-B14F-4D97-AF65-F5344CB8AC3E}">
        <p14:creationId xmlns:p14="http://schemas.microsoft.com/office/powerpoint/2010/main" val="2455215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4214" y="598083"/>
            <a:ext cx="9144000" cy="1641490"/>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Bayes Theorem </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32435" y="1554403"/>
            <a:ext cx="10938075" cy="4132162"/>
          </a:xfrm>
        </p:spPr>
        <p:txBody>
          <a:bodyPr anchor="t">
            <a:noAutofit/>
          </a:bodyPr>
          <a:lstStyle/>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It is often described as a theorem about </a:t>
            </a:r>
            <a:r>
              <a:rPr lang="en-GB" b="1" dirty="0">
                <a:solidFill>
                  <a:srgbClr val="FFFF00"/>
                </a:solidFill>
                <a:latin typeface="Arial" panose="020B0604020202020204" pitchFamily="34" charset="0"/>
                <a:cs typeface="Arial" panose="020B0604020202020204" pitchFamily="34" charset="0"/>
              </a:rPr>
              <a:t>inverse probability</a:t>
            </a:r>
          </a:p>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We know about </a:t>
            </a:r>
            <a:r>
              <a:rPr lang="en-GB" b="1" dirty="0">
                <a:solidFill>
                  <a:srgbClr val="FFFF00"/>
                </a:solidFill>
                <a:latin typeface="Arial" panose="020B0604020202020204" pitchFamily="34" charset="0"/>
                <a:cs typeface="Arial" panose="020B0604020202020204" pitchFamily="34" charset="0"/>
              </a:rPr>
              <a:t>forward probabilities</a:t>
            </a:r>
            <a:r>
              <a:rPr lang="en-GB" b="1" dirty="0">
                <a:solidFill>
                  <a:schemeClr val="tx1"/>
                </a:solidFill>
                <a:latin typeface="Arial" panose="020B0604020202020204" pitchFamily="34" charset="0"/>
                <a:cs typeface="Arial" panose="020B0604020202020204" pitchFamily="34" charset="0"/>
              </a:rPr>
              <a:t>: if it is a fair deck of cards (</a:t>
            </a:r>
            <a:r>
              <a:rPr lang="en-GB" b="1" dirty="0">
                <a:solidFill>
                  <a:srgbClr val="FFFF00"/>
                </a:solidFill>
                <a:latin typeface="Arial" panose="020B0604020202020204" pitchFamily="34" charset="0"/>
                <a:cs typeface="Arial" panose="020B0604020202020204" pitchFamily="34" charset="0"/>
              </a:rPr>
              <a:t>F</a:t>
            </a:r>
            <a:r>
              <a:rPr lang="en-GB" b="1" dirty="0">
                <a:solidFill>
                  <a:schemeClr val="tx1"/>
                </a:solidFill>
                <a:latin typeface="Arial" panose="020B0604020202020204" pitchFamily="34" charset="0"/>
                <a:cs typeface="Arial" panose="020B0604020202020204" pitchFamily="34" charset="0"/>
              </a:rPr>
              <a:t>) what is the probability that a card, drawn at random, will be a spade (</a:t>
            </a:r>
            <a:r>
              <a:rPr lang="en-GB" b="1" dirty="0">
                <a:solidFill>
                  <a:srgbClr val="FFFF00"/>
                </a:solidFill>
                <a:latin typeface="Arial" panose="020B0604020202020204" pitchFamily="34" charset="0"/>
                <a:cs typeface="Arial" panose="020B0604020202020204" pitchFamily="34" charset="0"/>
              </a:rPr>
              <a:t>S</a:t>
            </a:r>
            <a:r>
              <a:rPr lang="en-GB" b="1" dirty="0">
                <a:solidFill>
                  <a:schemeClr val="tx1"/>
                </a:solidFill>
                <a:latin typeface="Arial" panose="020B0604020202020204" pitchFamily="34" charset="0"/>
                <a:cs typeface="Arial" panose="020B0604020202020204" pitchFamily="34" charset="0"/>
              </a:rPr>
              <a:t>)?</a:t>
            </a:r>
          </a:p>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Answer= 1/4 </a:t>
            </a:r>
          </a:p>
          <a:p>
            <a:pPr marL="457200" indent="-457200" algn="l">
              <a:spcAft>
                <a:spcPts val="600"/>
              </a:spcAft>
              <a:buFont typeface="Arial" panose="020B0604020202020204" pitchFamily="34" charset="0"/>
              <a:buChar char="•"/>
            </a:pPr>
            <a:r>
              <a:rPr lang="en-GB" b="1" dirty="0">
                <a:solidFill>
                  <a:srgbClr val="FFFF00"/>
                </a:solidFill>
                <a:latin typeface="Arial" panose="020B0604020202020204" pitchFamily="34" charset="0"/>
                <a:cs typeface="Arial" panose="020B0604020202020204" pitchFamily="34" charset="0"/>
              </a:rPr>
              <a:t>P(S|F)</a:t>
            </a:r>
            <a:r>
              <a:rPr lang="en-GB" b="1" dirty="0">
                <a:solidFill>
                  <a:schemeClr val="tx1"/>
                </a:solidFill>
                <a:latin typeface="Arial" panose="020B0604020202020204" pitchFamily="34" charset="0"/>
                <a:cs typeface="Arial" panose="020B0604020202020204" pitchFamily="34" charset="0"/>
              </a:rPr>
              <a:t>= probability of a spade GIVEN</a:t>
            </a:r>
            <a:r>
              <a:rPr lang="en-GB" sz="4400" b="1" baseline="30000" dirty="0">
                <a:solidFill>
                  <a:schemeClr val="tx1"/>
                </a:solidFill>
                <a:latin typeface="Arial" panose="020B0604020202020204" pitchFamily="34" charset="0"/>
                <a:cs typeface="Arial" panose="020B0604020202020204" pitchFamily="34" charset="0"/>
              </a:rPr>
              <a:t>*</a:t>
            </a:r>
            <a:r>
              <a:rPr lang="en-GB" b="1" dirty="0">
                <a:solidFill>
                  <a:schemeClr val="tx1"/>
                </a:solidFill>
                <a:latin typeface="Arial" panose="020B0604020202020204" pitchFamily="34" charset="0"/>
                <a:cs typeface="Arial" panose="020B0604020202020204" pitchFamily="34" charset="0"/>
              </a:rPr>
              <a:t> a fair deck =1/4</a:t>
            </a:r>
          </a:p>
          <a:p>
            <a:pPr algn="l" defTabSz="450850">
              <a:spcAft>
                <a:spcPts val="600"/>
              </a:spcAft>
            </a:pPr>
            <a:r>
              <a:rPr lang="en-GB" b="1" dirty="0">
                <a:solidFill>
                  <a:schemeClr val="tx1"/>
                </a:solidFill>
                <a:latin typeface="Arial" panose="020B0604020202020204" pitchFamily="34" charset="0"/>
                <a:cs typeface="Arial" panose="020B0604020202020204" pitchFamily="34" charset="0"/>
              </a:rPr>
              <a:t>	</a:t>
            </a:r>
            <a:r>
              <a:rPr lang="en-GB" sz="4400" b="1" baseline="30000" dirty="0">
                <a:solidFill>
                  <a:schemeClr val="tx1"/>
                </a:solidFill>
                <a:latin typeface="Arial" panose="020B0604020202020204" pitchFamily="34" charset="0"/>
                <a:cs typeface="Arial" panose="020B0604020202020204" pitchFamily="34" charset="0"/>
              </a:rPr>
              <a:t>*</a:t>
            </a:r>
            <a:r>
              <a:rPr lang="en-GB" b="1" dirty="0">
                <a:solidFill>
                  <a:schemeClr val="tx1"/>
                </a:solidFill>
                <a:latin typeface="Arial" panose="020B0604020202020204" pitchFamily="34" charset="0"/>
                <a:cs typeface="Arial" panose="020B0604020202020204" pitchFamily="34" charset="0"/>
              </a:rPr>
              <a:t>given also referred to as being CONDITIONED UPON</a:t>
            </a:r>
          </a:p>
          <a:p>
            <a:pPr marL="457200" indent="-457200" algn="l">
              <a:spcAft>
                <a:spcPts val="600"/>
              </a:spcAft>
              <a:buFont typeface="Arial" panose="020B0604020202020204" pitchFamily="34" charset="0"/>
              <a:buChar char="•"/>
            </a:pPr>
            <a:endParaRPr lang="en-GB"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249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4214" y="598083"/>
            <a:ext cx="9144000" cy="1641490"/>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Inverse probability</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77470" y="1554403"/>
            <a:ext cx="10499203" cy="1810589"/>
          </a:xfrm>
        </p:spPr>
        <p:txBody>
          <a:bodyPr anchor="t">
            <a:noAutofit/>
          </a:bodyPr>
          <a:lstStyle/>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If we draw a spade at random (</a:t>
            </a:r>
            <a:r>
              <a:rPr lang="en-GB" b="1" dirty="0">
                <a:solidFill>
                  <a:srgbClr val="FFFF00"/>
                </a:solidFill>
                <a:latin typeface="Arial" panose="020B0604020202020204" pitchFamily="34" charset="0"/>
                <a:cs typeface="Arial" panose="020B0604020202020204" pitchFamily="34" charset="0"/>
              </a:rPr>
              <a:t>S</a:t>
            </a:r>
            <a:r>
              <a:rPr lang="en-GB" b="1" dirty="0">
                <a:solidFill>
                  <a:schemeClr val="tx1"/>
                </a:solidFill>
                <a:latin typeface="Arial" panose="020B0604020202020204" pitchFamily="34" charset="0"/>
                <a:cs typeface="Arial" panose="020B0604020202020204" pitchFamily="34" charset="0"/>
              </a:rPr>
              <a:t>) what is the probability that it is a fair deck (</a:t>
            </a:r>
            <a:r>
              <a:rPr lang="en-GB" b="1" dirty="0">
                <a:solidFill>
                  <a:srgbClr val="FFFF00"/>
                </a:solidFill>
                <a:latin typeface="Arial" panose="020B0604020202020204" pitchFamily="34" charset="0"/>
                <a:cs typeface="Arial" panose="020B0604020202020204" pitchFamily="34" charset="0"/>
              </a:rPr>
              <a:t>F</a:t>
            </a:r>
            <a:r>
              <a:rPr lang="en-GB" b="1" dirty="0">
                <a:solidFill>
                  <a:schemeClr val="tx1"/>
                </a:solidFill>
                <a:latin typeface="Arial" panose="020B0604020202020204" pitchFamily="34" charset="0"/>
                <a:cs typeface="Arial" panose="020B0604020202020204" pitchFamily="34" charset="0"/>
              </a:rPr>
              <a:t>)?</a:t>
            </a:r>
          </a:p>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What is </a:t>
            </a:r>
            <a:r>
              <a:rPr lang="en-GB" b="1" dirty="0">
                <a:solidFill>
                  <a:srgbClr val="FFFF00"/>
                </a:solidFill>
                <a:latin typeface="Arial" panose="020B0604020202020204" pitchFamily="34" charset="0"/>
                <a:cs typeface="Arial" panose="020B0604020202020204" pitchFamily="34" charset="0"/>
              </a:rPr>
              <a:t>p(F|S)</a:t>
            </a:r>
            <a:r>
              <a:rPr lang="en-GB" b="1" dirty="0">
                <a:solidFill>
                  <a:schemeClr val="tx1"/>
                </a:solidFill>
                <a:latin typeface="Arial" panose="020B0604020202020204" pitchFamily="34" charset="0"/>
                <a:cs typeface="Arial" panose="020B0604020202020204" pitchFamily="34" charset="0"/>
              </a:rPr>
              <a:t>?</a:t>
            </a:r>
          </a:p>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In principle, we can use </a:t>
            </a:r>
            <a:r>
              <a:rPr lang="en-GB" b="1" dirty="0">
                <a:solidFill>
                  <a:srgbClr val="FFFF00"/>
                </a:solidFill>
                <a:latin typeface="Arial" panose="020B0604020202020204" pitchFamily="34" charset="0"/>
                <a:cs typeface="Arial" panose="020B0604020202020204" pitchFamily="34" charset="0"/>
              </a:rPr>
              <a:t>Bayesian inference</a:t>
            </a:r>
            <a:r>
              <a:rPr lang="en-GB" b="1" dirty="0">
                <a:solidFill>
                  <a:schemeClr val="tx1"/>
                </a:solidFill>
                <a:latin typeface="Arial" panose="020B0604020202020204" pitchFamily="34" charset="0"/>
                <a:cs typeface="Arial" panose="020B0604020202020204" pitchFamily="34" charset="0"/>
              </a:rPr>
              <a:t>, based on Bayes’ theorem, to work it out</a:t>
            </a:r>
          </a:p>
          <a:p>
            <a:pPr marL="457200" indent="-457200" algn="l">
              <a:spcAft>
                <a:spcPts val="600"/>
              </a:spcAft>
              <a:buFont typeface="Arial" panose="020B0604020202020204" pitchFamily="34" charset="0"/>
              <a:buChar char="•"/>
            </a:pPr>
            <a:endParaRPr lang="en-GB" b="1"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b="1"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5935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5071" y="146671"/>
            <a:ext cx="9144000" cy="1641490"/>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Applying Bayes’ theorem to the card problem 1</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77470" y="1088021"/>
            <a:ext cx="10499203" cy="2276972"/>
          </a:xfrm>
        </p:spPr>
        <p:txBody>
          <a:bodyPr anchor="t">
            <a:noAutofit/>
          </a:bodyPr>
          <a:lstStyle/>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We know </a:t>
            </a:r>
            <a:r>
              <a:rPr lang="en-GB" b="1" dirty="0">
                <a:solidFill>
                  <a:srgbClr val="FFFF00"/>
                </a:solidFill>
                <a:latin typeface="Arial" panose="020B0604020202020204" pitchFamily="34" charset="0"/>
                <a:cs typeface="Arial" panose="020B0604020202020204" pitchFamily="34" charset="0"/>
              </a:rPr>
              <a:t>p(S|F)</a:t>
            </a:r>
            <a:r>
              <a:rPr lang="en-GB" b="1" dirty="0">
                <a:solidFill>
                  <a:schemeClr val="tx1"/>
                </a:solidFill>
                <a:latin typeface="Arial" panose="020B0604020202020204" pitchFamily="34" charset="0"/>
                <a:cs typeface="Arial" panose="020B0604020202020204" pitchFamily="34" charset="0"/>
              </a:rPr>
              <a:t>=1/4</a:t>
            </a:r>
          </a:p>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From Bayes’ theorem</a:t>
            </a:r>
          </a:p>
          <a:p>
            <a:pPr algn="l" defTabSz="450850">
              <a:spcAft>
                <a:spcPts val="600"/>
              </a:spcAft>
            </a:pPr>
            <a:r>
              <a:rPr lang="en-GB" b="1" dirty="0">
                <a:solidFill>
                  <a:schemeClr val="tx1"/>
                </a:solidFill>
                <a:latin typeface="Arial" panose="020B0604020202020204" pitchFamily="34" charset="0"/>
                <a:cs typeface="Arial" panose="020B0604020202020204" pitchFamily="34" charset="0"/>
              </a:rPr>
              <a:t>	</a:t>
            </a:r>
            <a:r>
              <a:rPr lang="en-GB" b="1" dirty="0">
                <a:solidFill>
                  <a:srgbClr val="FFFF00"/>
                </a:solidFill>
                <a:latin typeface="Arial" panose="020B0604020202020204" pitchFamily="34" charset="0"/>
                <a:cs typeface="Arial" panose="020B0604020202020204" pitchFamily="34" charset="0"/>
              </a:rPr>
              <a:t>p(F|S) = p(S|F)*p(F)/p(S)</a:t>
            </a:r>
          </a:p>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To do so we thus need an estimate of the </a:t>
            </a:r>
            <a:r>
              <a:rPr lang="en-GB" b="1" dirty="0">
                <a:solidFill>
                  <a:srgbClr val="FFFF00"/>
                </a:solidFill>
                <a:latin typeface="Arial" panose="020B0604020202020204" pitchFamily="34" charset="0"/>
                <a:cs typeface="Arial" panose="020B0604020202020204" pitchFamily="34" charset="0"/>
              </a:rPr>
              <a:t>prior probability</a:t>
            </a:r>
            <a:r>
              <a:rPr lang="en-GB" b="1" dirty="0">
                <a:solidFill>
                  <a:schemeClr val="tx1"/>
                </a:solidFill>
                <a:latin typeface="Arial" panose="020B0604020202020204" pitchFamily="34" charset="0"/>
                <a:cs typeface="Arial" panose="020B0604020202020204" pitchFamily="34" charset="0"/>
              </a:rPr>
              <a:t> of a “fair deck”, </a:t>
            </a:r>
            <a:r>
              <a:rPr lang="en-GB" b="1" dirty="0">
                <a:solidFill>
                  <a:srgbClr val="FFFF00"/>
                </a:solidFill>
                <a:latin typeface="Arial" panose="020B0604020202020204" pitchFamily="34" charset="0"/>
                <a:cs typeface="Arial" panose="020B0604020202020204" pitchFamily="34" charset="0"/>
              </a:rPr>
              <a:t>p(F)</a:t>
            </a:r>
            <a:r>
              <a:rPr lang="en-GB" b="1" dirty="0">
                <a:solidFill>
                  <a:schemeClr val="tx1"/>
                </a:solidFill>
                <a:latin typeface="Arial" panose="020B0604020202020204" pitchFamily="34" charset="0"/>
                <a:cs typeface="Arial" panose="020B0604020202020204" pitchFamily="34" charset="0"/>
              </a:rPr>
              <a:t>. What should that be?</a:t>
            </a:r>
          </a:p>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Before Bayes and Price’s paper, statisticians weren’t convinced that prior probabilities were meaningful in many situations, nor had anyone proposed a way they might be readily estimated </a:t>
            </a:r>
          </a:p>
          <a:p>
            <a:pPr algn="l">
              <a:spcAft>
                <a:spcPts val="600"/>
              </a:spcAft>
            </a:pPr>
            <a:endParaRPr lang="en-GB" b="1"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b="1"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b="1"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607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8078" y="297141"/>
            <a:ext cx="9144000" cy="1641490"/>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Applying Bayes’ theorem to the card problem 2</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77470" y="1554403"/>
            <a:ext cx="10499203" cy="1810589"/>
          </a:xfrm>
        </p:spPr>
        <p:txBody>
          <a:bodyPr anchor="t">
            <a:noAutofit/>
          </a:bodyPr>
          <a:lstStyle/>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We can make the example more constrained and so allow simple Bayesian inference</a:t>
            </a:r>
          </a:p>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Suppose I have 2 decks: one fair (</a:t>
            </a:r>
            <a:r>
              <a:rPr lang="en-GB" b="1" dirty="0">
                <a:solidFill>
                  <a:srgbClr val="FFFF00"/>
                </a:solidFill>
                <a:latin typeface="Arial" panose="020B0604020202020204" pitchFamily="34" charset="0"/>
                <a:cs typeface="Arial" panose="020B0604020202020204" pitchFamily="34" charset="0"/>
              </a:rPr>
              <a:t>F</a:t>
            </a:r>
            <a:r>
              <a:rPr lang="en-GB" b="1" dirty="0">
                <a:solidFill>
                  <a:schemeClr val="tx1"/>
                </a:solidFill>
                <a:latin typeface="Arial" panose="020B0604020202020204" pitchFamily="34" charset="0"/>
                <a:cs typeface="Arial" panose="020B0604020202020204" pitchFamily="34" charset="0"/>
              </a:rPr>
              <a:t>), one not fair (</a:t>
            </a:r>
            <a:r>
              <a:rPr lang="en-GB" b="1" dirty="0">
                <a:solidFill>
                  <a:srgbClr val="FFFF00"/>
                </a:solidFill>
                <a:latin typeface="Arial" panose="020B0604020202020204" pitchFamily="34" charset="0"/>
                <a:cs typeface="Arial" panose="020B0604020202020204" pitchFamily="34" charset="0"/>
              </a:rPr>
              <a:t>~F</a:t>
            </a:r>
            <a:r>
              <a:rPr lang="en-GB" b="1" dirty="0">
                <a:solidFill>
                  <a:schemeClr val="tx1"/>
                </a:solidFill>
                <a:latin typeface="Arial" panose="020B0604020202020204" pitchFamily="34" charset="0"/>
                <a:cs typeface="Arial" panose="020B0604020202020204" pitchFamily="34" charset="0"/>
              </a:rPr>
              <a:t>; with half the cards being spades) </a:t>
            </a:r>
          </a:p>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I choose one of these decks at random, so </a:t>
            </a:r>
            <a:r>
              <a:rPr lang="en-GB" b="1" dirty="0">
                <a:solidFill>
                  <a:srgbClr val="FFFF00"/>
                </a:solidFill>
                <a:latin typeface="Arial" panose="020B0604020202020204" pitchFamily="34" charset="0"/>
                <a:cs typeface="Arial" panose="020B0604020202020204" pitchFamily="34" charset="0"/>
              </a:rPr>
              <a:t>p(F)</a:t>
            </a:r>
            <a:r>
              <a:rPr lang="en-GB" b="1" dirty="0">
                <a:solidFill>
                  <a:schemeClr val="tx1"/>
                </a:solidFill>
                <a:latin typeface="Arial" panose="020B0604020202020204" pitchFamily="34" charset="0"/>
                <a:cs typeface="Arial" panose="020B0604020202020204" pitchFamily="34" charset="0"/>
              </a:rPr>
              <a:t>=0.5 (we have radically simplified the “prior”)</a:t>
            </a:r>
          </a:p>
          <a:p>
            <a:pPr marL="457200" indent="-457200" algn="l">
              <a:spcAft>
                <a:spcPts val="600"/>
              </a:spcAft>
              <a:buFont typeface="Arial" panose="020B0604020202020204" pitchFamily="34" charset="0"/>
              <a:buChar char="•"/>
            </a:pPr>
            <a:r>
              <a:rPr lang="en-GB" b="1" dirty="0">
                <a:solidFill>
                  <a:schemeClr val="tx1"/>
                </a:solidFill>
                <a:latin typeface="Arial" panose="020B0604020202020204" pitchFamily="34" charset="0"/>
                <a:cs typeface="Arial" panose="020B0604020202020204" pitchFamily="34" charset="0"/>
              </a:rPr>
              <a:t>Now I pick a single card at random from the deck and it is a spade, </a:t>
            </a:r>
            <a:r>
              <a:rPr lang="en-GB" b="1" dirty="0">
                <a:solidFill>
                  <a:srgbClr val="FFFF00"/>
                </a:solidFill>
                <a:latin typeface="Arial" panose="020B0604020202020204" pitchFamily="34" charset="0"/>
                <a:cs typeface="Arial" panose="020B0604020202020204" pitchFamily="34" charset="0"/>
              </a:rPr>
              <a:t>S</a:t>
            </a:r>
            <a:r>
              <a:rPr lang="en-GB" b="1" dirty="0">
                <a:solidFill>
                  <a:schemeClr val="tx1"/>
                </a:solidFill>
                <a:latin typeface="Arial" panose="020B0604020202020204" pitchFamily="34" charset="0"/>
                <a:cs typeface="Arial" panose="020B0604020202020204" pitchFamily="34" charset="0"/>
              </a:rPr>
              <a:t>. What is </a:t>
            </a:r>
            <a:r>
              <a:rPr lang="en-GB" b="1" dirty="0">
                <a:solidFill>
                  <a:srgbClr val="FFFF00"/>
                </a:solidFill>
                <a:latin typeface="Arial" panose="020B0604020202020204" pitchFamily="34" charset="0"/>
                <a:cs typeface="Arial" panose="020B0604020202020204" pitchFamily="34" charset="0"/>
              </a:rPr>
              <a:t>p(F|S)</a:t>
            </a:r>
            <a:r>
              <a:rPr lang="en-GB" b="1" dirty="0">
                <a:solidFill>
                  <a:schemeClr val="tx1"/>
                </a:solidFill>
                <a:latin typeface="Arial" panose="020B0604020202020204" pitchFamily="34" charset="0"/>
                <a:cs typeface="Arial" panose="020B0604020202020204" pitchFamily="34" charset="0"/>
              </a:rPr>
              <a:t> in this example?</a:t>
            </a:r>
          </a:p>
          <a:p>
            <a:pPr algn="l">
              <a:spcAft>
                <a:spcPts val="600"/>
              </a:spcAft>
            </a:pPr>
            <a:endParaRPr lang="en-GB" b="1"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b="1"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b="1"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76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7526" y="212591"/>
            <a:ext cx="9144000" cy="1641490"/>
          </a:xfrm>
        </p:spPr>
        <p:txBody>
          <a:bodyPr>
            <a:normAutofit/>
          </a:bodyPr>
          <a:lstStyle/>
          <a:p>
            <a:pPr algn="ctr"/>
            <a:r>
              <a:rPr lang="en-GB" sz="4400" b="1" dirty="0">
                <a:solidFill>
                  <a:srgbClr val="FFFF00"/>
                </a:solidFill>
                <a:effectLst/>
                <a:latin typeface="Arial" panose="020B0604020202020204" pitchFamily="34" charset="0"/>
                <a:cs typeface="Arial" panose="020B0604020202020204" pitchFamily="34" charset="0"/>
              </a:rPr>
              <a:t>Applying Bayes’ theorem to the card problem 3</a:t>
            </a:r>
            <a:endParaRPr lang="en-GB" sz="4400" b="1" spc="0" dirty="0">
              <a:solidFill>
                <a:srgbClr val="FFFF00"/>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39838" y="1033336"/>
            <a:ext cx="11528385" cy="1810589"/>
          </a:xfrm>
        </p:spPr>
        <p:txBody>
          <a:bodyPr anchor="t">
            <a:noAutofit/>
          </a:bodyPr>
          <a:lstStyle/>
          <a:p>
            <a:pPr algn="l">
              <a:spcAft>
                <a:spcPts val="600"/>
              </a:spcAft>
            </a:pPr>
            <a:r>
              <a:rPr lang="en-GB" b="1" dirty="0">
                <a:solidFill>
                  <a:schemeClr val="tx1"/>
                </a:solidFill>
                <a:latin typeface="Arial" panose="020B0604020202020204" pitchFamily="34" charset="0"/>
                <a:cs typeface="Arial" panose="020B0604020202020204" pitchFamily="34" charset="0"/>
              </a:rPr>
              <a:t>We know </a:t>
            </a:r>
            <a:r>
              <a:rPr lang="en-GB" b="1" dirty="0">
                <a:solidFill>
                  <a:srgbClr val="FFFF00"/>
                </a:solidFill>
                <a:latin typeface="Arial" panose="020B0604020202020204" pitchFamily="34" charset="0"/>
                <a:cs typeface="Arial" panose="020B0604020202020204" pitchFamily="34" charset="0"/>
              </a:rPr>
              <a:t>p(S|F) </a:t>
            </a:r>
            <a:r>
              <a:rPr lang="en-GB" b="1" dirty="0">
                <a:solidFill>
                  <a:schemeClr val="tx1"/>
                </a:solidFill>
                <a:latin typeface="Arial" panose="020B0604020202020204" pitchFamily="34" charset="0"/>
                <a:cs typeface="Arial" panose="020B0604020202020204" pitchFamily="34" charset="0"/>
              </a:rPr>
              <a:t>= 0.25 and </a:t>
            </a:r>
            <a:r>
              <a:rPr lang="en-GB" b="1" dirty="0">
                <a:solidFill>
                  <a:srgbClr val="FFFF00"/>
                </a:solidFill>
                <a:latin typeface="Arial" panose="020B0604020202020204" pitchFamily="34" charset="0"/>
                <a:cs typeface="Arial" panose="020B0604020202020204" pitchFamily="34" charset="0"/>
              </a:rPr>
              <a:t>p(F) </a:t>
            </a:r>
            <a:r>
              <a:rPr lang="en-GB" b="1" dirty="0">
                <a:solidFill>
                  <a:schemeClr val="tx1"/>
                </a:solidFill>
                <a:latin typeface="Arial" panose="020B0604020202020204" pitchFamily="34" charset="0"/>
                <a:cs typeface="Arial" panose="020B0604020202020204" pitchFamily="34" charset="0"/>
              </a:rPr>
              <a:t>= 0.5</a:t>
            </a:r>
          </a:p>
          <a:p>
            <a:pPr algn="l" defTabSz="531813">
              <a:spcAft>
                <a:spcPts val="600"/>
              </a:spcAft>
            </a:pPr>
            <a:r>
              <a:rPr lang="en-GB" b="1" dirty="0">
                <a:solidFill>
                  <a:schemeClr val="tx1"/>
                </a:solidFill>
                <a:latin typeface="Arial" panose="020B0604020202020204" pitchFamily="34" charset="0"/>
                <a:cs typeface="Arial" panose="020B0604020202020204" pitchFamily="34" charset="0"/>
              </a:rPr>
              <a:t>and </a:t>
            </a:r>
            <a:r>
              <a:rPr lang="en-GB" b="1" dirty="0">
                <a:solidFill>
                  <a:srgbClr val="FFFF00"/>
                </a:solidFill>
                <a:latin typeface="Arial" panose="020B0604020202020204" pitchFamily="34" charset="0"/>
                <a:cs typeface="Arial" panose="020B0604020202020204" pitchFamily="34" charset="0"/>
              </a:rPr>
              <a:t>p(S|~F) </a:t>
            </a:r>
            <a:r>
              <a:rPr lang="en-GB" b="1" dirty="0">
                <a:solidFill>
                  <a:schemeClr val="tx1"/>
                </a:solidFill>
                <a:latin typeface="Arial" panose="020B0604020202020204" pitchFamily="34" charset="0"/>
                <a:cs typeface="Arial" panose="020B0604020202020204" pitchFamily="34" charset="0"/>
              </a:rPr>
              <a:t>= 0.5 and </a:t>
            </a:r>
            <a:r>
              <a:rPr lang="en-GB" b="1" dirty="0">
                <a:solidFill>
                  <a:srgbClr val="FFFF00"/>
                </a:solidFill>
                <a:latin typeface="Arial" panose="020B0604020202020204" pitchFamily="34" charset="0"/>
                <a:cs typeface="Arial" panose="020B0604020202020204" pitchFamily="34" charset="0"/>
              </a:rPr>
              <a:t>p(~F) </a:t>
            </a:r>
            <a:r>
              <a:rPr lang="en-GB" b="1" dirty="0">
                <a:solidFill>
                  <a:schemeClr val="tx1"/>
                </a:solidFill>
                <a:latin typeface="Arial" panose="020B0604020202020204" pitchFamily="34" charset="0"/>
                <a:cs typeface="Arial" panose="020B0604020202020204" pitchFamily="34" charset="0"/>
              </a:rPr>
              <a:t>= 0.5</a:t>
            </a:r>
          </a:p>
          <a:p>
            <a:pPr algn="l">
              <a:spcAft>
                <a:spcPts val="600"/>
              </a:spcAft>
            </a:pPr>
            <a:r>
              <a:rPr lang="en-GB" b="1" dirty="0">
                <a:solidFill>
                  <a:schemeClr val="tx1"/>
                </a:solidFill>
                <a:latin typeface="Arial" panose="020B0604020202020204" pitchFamily="34" charset="0"/>
                <a:cs typeface="Arial" panose="020B0604020202020204" pitchFamily="34" charset="0"/>
              </a:rPr>
              <a:t>Bayes theorem (BT) states</a:t>
            </a:r>
          </a:p>
          <a:p>
            <a:pPr algn="l" defTabSz="450850">
              <a:spcAft>
                <a:spcPts val="600"/>
              </a:spcAft>
            </a:pPr>
            <a:r>
              <a:rPr lang="en-GB" b="1" dirty="0">
                <a:solidFill>
                  <a:srgbClr val="FFFF00"/>
                </a:solidFill>
                <a:latin typeface="Arial" panose="020B0604020202020204" pitchFamily="34" charset="0"/>
                <a:cs typeface="Arial" panose="020B0604020202020204" pitchFamily="34" charset="0"/>
              </a:rPr>
              <a:t>p(F|S) </a:t>
            </a:r>
            <a:r>
              <a:rPr lang="en-GB" b="1" dirty="0">
                <a:solidFill>
                  <a:schemeClr val="tx1"/>
                </a:solidFill>
                <a:latin typeface="Arial" panose="020B0604020202020204" pitchFamily="34" charset="0"/>
                <a:cs typeface="Arial" panose="020B0604020202020204" pitchFamily="34" charset="0"/>
              </a:rPr>
              <a:t>=</a:t>
            </a:r>
            <a:r>
              <a:rPr lang="en-GB" b="1" dirty="0">
                <a:solidFill>
                  <a:srgbClr val="FFFF00"/>
                </a:solidFill>
                <a:latin typeface="Arial" panose="020B0604020202020204" pitchFamily="34" charset="0"/>
                <a:cs typeface="Arial" panose="020B0604020202020204" pitchFamily="34" charset="0"/>
              </a:rPr>
              <a:t> p(S|F) </a:t>
            </a:r>
            <a:r>
              <a:rPr lang="en-GB" b="1" dirty="0">
                <a:solidFill>
                  <a:schemeClr val="tx1"/>
                </a:solidFill>
                <a:latin typeface="Arial" panose="020B0604020202020204" pitchFamily="34" charset="0"/>
                <a:cs typeface="Arial" panose="020B0604020202020204" pitchFamily="34" charset="0"/>
              </a:rPr>
              <a:t>* </a:t>
            </a:r>
            <a:r>
              <a:rPr lang="en-GB" b="1" dirty="0">
                <a:solidFill>
                  <a:srgbClr val="FFFF00"/>
                </a:solidFill>
                <a:latin typeface="Arial" panose="020B0604020202020204" pitchFamily="34" charset="0"/>
                <a:cs typeface="Arial" panose="020B0604020202020204" pitchFamily="34" charset="0"/>
              </a:rPr>
              <a:t>p(F) </a:t>
            </a:r>
            <a:r>
              <a:rPr lang="en-GB" b="1" dirty="0">
                <a:solidFill>
                  <a:schemeClr val="tx1"/>
                </a:solidFill>
                <a:latin typeface="Arial" panose="020B0604020202020204" pitchFamily="34" charset="0"/>
                <a:cs typeface="Arial" panose="020B0604020202020204" pitchFamily="34" charset="0"/>
              </a:rPr>
              <a:t>/ </a:t>
            </a:r>
            <a:r>
              <a:rPr lang="en-GB" b="1" dirty="0">
                <a:solidFill>
                  <a:srgbClr val="FFFF00"/>
                </a:solidFill>
                <a:latin typeface="Arial" panose="020B0604020202020204" pitchFamily="34" charset="0"/>
                <a:cs typeface="Arial" panose="020B0604020202020204" pitchFamily="34" charset="0"/>
              </a:rPr>
              <a:t>p(S)</a:t>
            </a:r>
            <a:endParaRPr lang="en-GB" b="1" dirty="0">
              <a:solidFill>
                <a:schemeClr val="tx1"/>
              </a:solidFill>
              <a:latin typeface="Arial" panose="020B0604020202020204" pitchFamily="34" charset="0"/>
              <a:cs typeface="Arial" panose="020B0604020202020204" pitchFamily="34" charset="0"/>
            </a:endParaRPr>
          </a:p>
          <a:p>
            <a:pPr algn="l">
              <a:spcAft>
                <a:spcPts val="600"/>
              </a:spcAft>
            </a:pPr>
            <a:r>
              <a:rPr lang="en-GB" b="1" dirty="0">
                <a:solidFill>
                  <a:schemeClr val="tx1"/>
                </a:solidFill>
                <a:latin typeface="Arial" panose="020B0604020202020204" pitchFamily="34" charset="0"/>
                <a:cs typeface="Arial" panose="020B0604020202020204" pitchFamily="34" charset="0"/>
              </a:rPr>
              <a:t>and law of total probability says</a:t>
            </a:r>
          </a:p>
          <a:p>
            <a:pPr algn="l">
              <a:spcAft>
                <a:spcPts val="600"/>
              </a:spcAft>
            </a:pPr>
            <a:r>
              <a:rPr lang="en-GB" b="1" dirty="0">
                <a:solidFill>
                  <a:srgbClr val="FFFF00"/>
                </a:solidFill>
                <a:latin typeface="Arial" panose="020B0604020202020204" pitchFamily="34" charset="0"/>
                <a:cs typeface="Arial" panose="020B0604020202020204" pitchFamily="34" charset="0"/>
              </a:rPr>
              <a:t>p(S)</a:t>
            </a:r>
            <a:r>
              <a:rPr lang="en-GB" b="1" dirty="0">
                <a:solidFill>
                  <a:schemeClr val="tx1"/>
                </a:solidFill>
                <a:latin typeface="Arial" panose="020B0604020202020204" pitchFamily="34" charset="0"/>
                <a:cs typeface="Arial" panose="020B0604020202020204" pitchFamily="34" charset="0"/>
              </a:rPr>
              <a:t> = </a:t>
            </a:r>
            <a:r>
              <a:rPr lang="en-GB" b="1" dirty="0">
                <a:solidFill>
                  <a:srgbClr val="FFFF00"/>
                </a:solidFill>
                <a:latin typeface="Arial" panose="020B0604020202020204" pitchFamily="34" charset="0"/>
                <a:cs typeface="Arial" panose="020B0604020202020204" pitchFamily="34" charset="0"/>
              </a:rPr>
              <a:t>p(S|F) </a:t>
            </a:r>
            <a:r>
              <a:rPr lang="en-GB" b="1" dirty="0">
                <a:solidFill>
                  <a:schemeClr val="tx1"/>
                </a:solidFill>
                <a:latin typeface="Arial" panose="020B0604020202020204" pitchFamily="34" charset="0"/>
                <a:cs typeface="Arial" panose="020B0604020202020204" pitchFamily="34" charset="0"/>
              </a:rPr>
              <a:t>*</a:t>
            </a:r>
            <a:r>
              <a:rPr lang="en-GB" b="1" dirty="0">
                <a:solidFill>
                  <a:srgbClr val="FFFF00"/>
                </a:solidFill>
                <a:latin typeface="Arial" panose="020B0604020202020204" pitchFamily="34" charset="0"/>
                <a:cs typeface="Arial" panose="020B0604020202020204" pitchFamily="34" charset="0"/>
              </a:rPr>
              <a:t> p(F)  </a:t>
            </a:r>
            <a:r>
              <a:rPr lang="en-GB" b="1" dirty="0">
                <a:solidFill>
                  <a:schemeClr val="tx1"/>
                </a:solidFill>
                <a:latin typeface="Arial" panose="020B0604020202020204" pitchFamily="34" charset="0"/>
                <a:cs typeface="Arial" panose="020B0604020202020204" pitchFamily="34" charset="0"/>
              </a:rPr>
              <a:t>+ </a:t>
            </a:r>
            <a:r>
              <a:rPr lang="en-GB" b="1" dirty="0">
                <a:solidFill>
                  <a:srgbClr val="FFFF00"/>
                </a:solidFill>
                <a:latin typeface="Arial" panose="020B0604020202020204" pitchFamily="34" charset="0"/>
                <a:cs typeface="Arial" panose="020B0604020202020204" pitchFamily="34" charset="0"/>
              </a:rPr>
              <a:t>p(S|~F) </a:t>
            </a:r>
            <a:r>
              <a:rPr lang="en-GB" b="1" dirty="0">
                <a:solidFill>
                  <a:schemeClr val="tx1"/>
                </a:solidFill>
                <a:latin typeface="Arial" panose="020B0604020202020204" pitchFamily="34" charset="0"/>
                <a:cs typeface="Arial" panose="020B0604020202020204" pitchFamily="34" charset="0"/>
              </a:rPr>
              <a:t>*</a:t>
            </a:r>
            <a:r>
              <a:rPr lang="en-GB" b="1" dirty="0">
                <a:solidFill>
                  <a:srgbClr val="FFFF00"/>
                </a:solidFill>
                <a:latin typeface="Arial" panose="020B0604020202020204" pitchFamily="34" charset="0"/>
                <a:cs typeface="Arial" panose="020B0604020202020204" pitchFamily="34" charset="0"/>
              </a:rPr>
              <a:t> p(~F) </a:t>
            </a:r>
            <a:r>
              <a:rPr lang="en-GB" b="1" dirty="0">
                <a:solidFill>
                  <a:schemeClr val="tx1"/>
                </a:solidFill>
                <a:latin typeface="Arial" panose="020B0604020202020204" pitchFamily="34" charset="0"/>
                <a:cs typeface="Arial" panose="020B0604020202020204" pitchFamily="34" charset="0"/>
              </a:rPr>
              <a:t>= 0.375</a:t>
            </a:r>
          </a:p>
          <a:p>
            <a:pPr algn="l">
              <a:spcAft>
                <a:spcPts val="600"/>
              </a:spcAft>
            </a:pPr>
            <a:r>
              <a:rPr lang="en-GB" b="1" dirty="0">
                <a:solidFill>
                  <a:schemeClr val="tx1"/>
                </a:solidFill>
                <a:latin typeface="Arial" panose="020B0604020202020204" pitchFamily="34" charset="0"/>
                <a:cs typeface="Arial" panose="020B0604020202020204" pitchFamily="34" charset="0"/>
              </a:rPr>
              <a:t>So using BT and the values above we get </a:t>
            </a:r>
            <a:r>
              <a:rPr lang="en-GB" b="1" dirty="0">
                <a:solidFill>
                  <a:srgbClr val="FFFF00"/>
                </a:solidFill>
                <a:latin typeface="Arial" panose="020B0604020202020204" pitchFamily="34" charset="0"/>
                <a:cs typeface="Arial" panose="020B0604020202020204" pitchFamily="34" charset="0"/>
              </a:rPr>
              <a:t>p(F|S) </a:t>
            </a:r>
            <a:r>
              <a:rPr lang="en-GB" b="1" dirty="0">
                <a:solidFill>
                  <a:schemeClr val="tx1"/>
                </a:solidFill>
                <a:latin typeface="Arial" panose="020B0604020202020204" pitchFamily="34" charset="0"/>
                <a:cs typeface="Arial" panose="020B0604020202020204" pitchFamily="34" charset="0"/>
              </a:rPr>
              <a:t>= 1/3</a:t>
            </a:r>
          </a:p>
          <a:p>
            <a:pPr algn="l">
              <a:spcAft>
                <a:spcPts val="600"/>
              </a:spcAft>
            </a:pPr>
            <a:r>
              <a:rPr lang="en-GB" b="1" dirty="0">
                <a:solidFill>
                  <a:schemeClr val="tx1"/>
                </a:solidFill>
                <a:latin typeface="Arial" panose="020B0604020202020204" pitchFamily="34" charset="0"/>
                <a:cs typeface="Arial" panose="020B0604020202020204" pitchFamily="34" charset="0"/>
              </a:rPr>
              <a:t>Meaning that the prob. of a fair deck has decreased from ½ (before) to 1/3 (after) selecting a single spade!</a:t>
            </a:r>
          </a:p>
          <a:p>
            <a:pPr algn="l" defTabSz="450850">
              <a:spcAft>
                <a:spcPts val="600"/>
              </a:spcAft>
            </a:pPr>
            <a:r>
              <a:rPr lang="en-GB" b="1" dirty="0">
                <a:solidFill>
                  <a:srgbClr val="FFFF00"/>
                </a:solidFill>
                <a:latin typeface="Arial" panose="020B0604020202020204" pitchFamily="34" charset="0"/>
                <a:cs typeface="Arial" panose="020B0604020202020204" pitchFamily="34" charset="0"/>
              </a:rPr>
              <a:t>	</a:t>
            </a:r>
          </a:p>
          <a:p>
            <a:pPr algn="l">
              <a:spcAft>
                <a:spcPts val="600"/>
              </a:spcAft>
            </a:pPr>
            <a:r>
              <a:rPr lang="en-GB" b="1" dirty="0">
                <a:solidFill>
                  <a:srgbClr val="FFFF00"/>
                </a:solidFill>
                <a:latin typeface="Arial" panose="020B0604020202020204" pitchFamily="34" charset="0"/>
                <a:cs typeface="Arial" panose="020B0604020202020204" pitchFamily="34" charset="0"/>
              </a:rPr>
              <a:t>	</a:t>
            </a:r>
            <a:endParaRPr lang="en-GB" b="1" dirty="0">
              <a:solidFill>
                <a:schemeClr val="tx1"/>
              </a:solidFill>
              <a:latin typeface="Arial" panose="020B0604020202020204" pitchFamily="34" charset="0"/>
              <a:cs typeface="Arial" panose="020B0604020202020204" pitchFamily="34" charset="0"/>
            </a:endParaRPr>
          </a:p>
          <a:p>
            <a:pPr algn="l" defTabSz="450850">
              <a:spcAft>
                <a:spcPts val="600"/>
              </a:spcAft>
            </a:pPr>
            <a:r>
              <a:rPr lang="en-GB" b="1" dirty="0">
                <a:solidFill>
                  <a:srgbClr val="FFFF00"/>
                </a:solidFill>
                <a:latin typeface="Arial" panose="020B0604020202020204" pitchFamily="34" charset="0"/>
                <a:cs typeface="Arial" panose="020B0604020202020204" pitchFamily="34" charset="0"/>
              </a:rPr>
              <a:t>	</a:t>
            </a:r>
            <a:endParaRPr lang="en-GB" b="1"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b="1"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b="1" dirty="0">
              <a:solidFill>
                <a:schemeClr val="tx1"/>
              </a:solidFill>
              <a:latin typeface="Arial" panose="020B0604020202020204" pitchFamily="34" charset="0"/>
              <a:cs typeface="Arial" panose="020B0604020202020204" pitchFamily="34" charset="0"/>
            </a:endParaRPr>
          </a:p>
          <a:p>
            <a:pPr marL="457200" indent="-457200" algn="l">
              <a:spcAft>
                <a:spcPts val="600"/>
              </a:spcAft>
              <a:buFont typeface="Arial" panose="020B0604020202020204" pitchFamily="34" charset="0"/>
              <a:buChar char="•"/>
            </a:pPr>
            <a:endParaRPr lang="en-GB"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91276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11964</TotalTime>
  <Words>1910</Words>
  <Application>Microsoft Office PowerPoint</Application>
  <PresentationFormat>Widescreen</PresentationFormat>
  <Paragraphs>141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Corbel</vt:lpstr>
      <vt:lpstr>Depth</vt:lpstr>
      <vt:lpstr>Bayesian data analysis: Part 3</vt:lpstr>
      <vt:lpstr>Preliminaries</vt:lpstr>
      <vt:lpstr>Overview</vt:lpstr>
      <vt:lpstr>Uses of Bayes’ Theorem: Part 3</vt:lpstr>
      <vt:lpstr>Bayes Theorem </vt:lpstr>
      <vt:lpstr>Inverse probability</vt:lpstr>
      <vt:lpstr>Applying Bayes’ theorem to the card problem 1</vt:lpstr>
      <vt:lpstr>Applying Bayes’ theorem to the card problem 2</vt:lpstr>
      <vt:lpstr>Applying Bayes’ theorem to the card problem 3</vt:lpstr>
      <vt:lpstr>How did Bayes approach the inverse problem  and the issues of priors?</vt:lpstr>
      <vt:lpstr>The original paper</vt:lpstr>
      <vt:lpstr>Bayes and Price</vt:lpstr>
      <vt:lpstr>Bayes and Price (1764; B&amp;P)</vt:lpstr>
      <vt:lpstr>The Billiard Table Example 1</vt:lpstr>
      <vt:lpstr>The Billiard Table Example 2</vt:lpstr>
      <vt:lpstr>The Billiard Table Example 3</vt:lpstr>
      <vt:lpstr>The Billiard Table Example 4</vt:lpstr>
      <vt:lpstr>The Billiard Table Example 5</vt:lpstr>
      <vt:lpstr>The Billiard Table Example 6</vt:lpstr>
      <vt:lpstr>The Billiard Table Example 7</vt:lpstr>
      <vt:lpstr>The Billiard Table Example 8</vt:lpstr>
      <vt:lpstr>The Billiard Table Example 9</vt:lpstr>
      <vt:lpstr>The Billiard Table Example 10</vt:lpstr>
      <vt:lpstr>How is the Bayesian point estimate arrived 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Alan Pickering</dc:creator>
  <cp:lastModifiedBy>Alan Pickering</cp:lastModifiedBy>
  <cp:revision>346</cp:revision>
  <dcterms:created xsi:type="dcterms:W3CDTF">2018-04-20T16:31:05Z</dcterms:created>
  <dcterms:modified xsi:type="dcterms:W3CDTF">2020-06-15T14:18:33Z</dcterms:modified>
</cp:coreProperties>
</file>