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411" r:id="rId4"/>
    <p:sldId id="404" r:id="rId5"/>
    <p:sldId id="347" r:id="rId6"/>
    <p:sldId id="356" r:id="rId7"/>
    <p:sldId id="413" r:id="rId8"/>
    <p:sldId id="359" r:id="rId9"/>
    <p:sldId id="357" r:id="rId10"/>
    <p:sldId id="358" r:id="rId11"/>
    <p:sldId id="354" r:id="rId12"/>
    <p:sldId id="360" r:id="rId13"/>
    <p:sldId id="405" r:id="rId14"/>
    <p:sldId id="407" r:id="rId15"/>
    <p:sldId id="412" r:id="rId16"/>
    <p:sldId id="408" r:id="rId17"/>
    <p:sldId id="409" r:id="rId18"/>
    <p:sldId id="406" r:id="rId19"/>
    <p:sldId id="41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35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an-Pickering/Bayesian-data-analysis-teaching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abiandablander.com/r/Regularization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214" y="598083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Bayesian data analysis: Part 2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917" y="2860676"/>
            <a:ext cx="9144000" cy="2625516"/>
          </a:xfrm>
        </p:spPr>
        <p:txBody>
          <a:bodyPr anchor="t">
            <a:noAutofit/>
          </a:bodyPr>
          <a:lstStyle/>
          <a:p>
            <a:pPr algn="ctr"/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Alan Pickering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Psychology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Goldsmiths, University of London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a.pickering@gold.ac.uk</a:t>
            </a:r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08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758" y="150156"/>
            <a:ext cx="9144000" cy="105025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Bayesian Information Criterion (BIC)</a:t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79" y="915684"/>
            <a:ext cx="10769758" cy="25454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4678" y="5569125"/>
            <a:ext cx="9465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Farrell, S., &amp; Lewandowsky, S. (2018). </a:t>
            </a:r>
            <a:r>
              <a:rPr lang="en-GB" sz="24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</a:t>
            </a:r>
            <a:r>
              <a:rPr lang="en-GB" sz="2400" b="1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en-GB" sz="24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cognition and behaviour</a:t>
            </a:r>
            <a:r>
              <a:rPr lang="en-GB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Cambridge, England: Cambridge University Press.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18681" y="3351859"/>
            <a:ext cx="3444438" cy="1748549"/>
            <a:chOff x="8252749" y="3738623"/>
            <a:chExt cx="3444438" cy="1748549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8252749" y="3738623"/>
              <a:ext cx="1437190" cy="821191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689939" y="4409954"/>
              <a:ext cx="20072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N= # data points</a:t>
              </a:r>
              <a:endParaRPr lang="en-GB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440456" y="3461148"/>
            <a:ext cx="2424562" cy="1241193"/>
            <a:chOff x="9587454" y="3749301"/>
            <a:chExt cx="2424562" cy="1241193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10540404" y="3749301"/>
              <a:ext cx="1471612" cy="737738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587454" y="4405719"/>
              <a:ext cx="18926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MLE</a:t>
              </a:r>
              <a:endParaRPr lang="en-GB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33235" y="3461148"/>
            <a:ext cx="2376221" cy="1974926"/>
            <a:chOff x="9206416" y="3512246"/>
            <a:chExt cx="2376221" cy="197492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9689939" y="3512246"/>
              <a:ext cx="176234" cy="1047569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9206416" y="4409954"/>
              <a:ext cx="237622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 = # parameters</a:t>
              </a:r>
              <a:endParaRPr lang="en-GB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118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758" y="388401"/>
            <a:ext cx="9144000" cy="128190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 some assumptions, and a bit of algebra….</a:t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33" y="1202923"/>
            <a:ext cx="10077450" cy="2762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63460" y="5227729"/>
            <a:ext cx="9465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Farrell, S., &amp; Lewandowsky, S. (2018). </a:t>
            </a:r>
            <a:r>
              <a:rPr lang="en-GB" sz="24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</a:t>
            </a:r>
            <a:r>
              <a:rPr lang="en-GB" sz="2400" b="1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en-GB" sz="24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cognition and behaviour</a:t>
            </a:r>
            <a:r>
              <a:rPr lang="en-GB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Cambridge, England: Cambridge University Press.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3460" y="4256046"/>
            <a:ext cx="9109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So, BIC  gives an approximate estimate of log(p(y))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64120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625758" y="388401"/>
                <a:ext cx="9144000" cy="1281903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GB" sz="4400" b="1" dirty="0" smtClean="0"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And finally to </a:t>
                </a:r>
                <a:r>
                  <a:rPr lang="en-GB" sz="4400" b="1" dirty="0"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GB" sz="4400" b="1" dirty="0" smtClean="0"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ayes Factors…</a:t>
                </a:r>
                <a:br>
                  <a:rPr lang="en-GB" sz="4400" b="1" dirty="0" smtClean="0"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GB" sz="4400" b="1" dirty="0"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GB" sz="4400" b="1" dirty="0"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GB" sz="4400" b="1" dirty="0" smtClean="0"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GB" sz="4400" b="1" dirty="0" smtClean="0"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GB" sz="4400" b="1" dirty="0"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GB" sz="4400" b="1" dirty="0"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𝑩𝑭</m:t>
                          </m:r>
                        </m:e>
                        <m:sub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𝑴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𝒗𝒔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𝑴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GB" sz="4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𝒆𝒙𝒑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(−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𝟎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𝟓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𝑩𝑰𝑪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𝒆𝒙𝒑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(−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𝟎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𝟓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𝑩𝑰𝑪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4400" b="1" spc="0" dirty="0"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625758" y="388401"/>
                <a:ext cx="9144000" cy="1281903"/>
              </a:xfrm>
              <a:blipFill rotWithShape="0">
                <a:blip r:embed="rId2"/>
                <a:stretch>
                  <a:fillRect t="-13333" b="-16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84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2595" y="203207"/>
            <a:ext cx="9144000" cy="64174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Analysing some data: 1</a:t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104817"/>
              </p:ext>
            </p:extLst>
          </p:nvPr>
        </p:nvGraphicFramePr>
        <p:xfrm>
          <a:off x="1539433" y="3159886"/>
          <a:ext cx="9062977" cy="33450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3107"/>
                <a:gridCol w="1811828"/>
                <a:gridCol w="1811828"/>
                <a:gridCol w="1813107"/>
                <a:gridCol w="1813107"/>
              </a:tblGrid>
              <a:tr h="5575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 </a:t>
                      </a:r>
                      <a:endParaRPr lang="en-GB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hitboard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75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1=yes</a:t>
                      </a:r>
                      <a:endParaRPr lang="en-GB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2=no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Row Totals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7514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Throwing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Hand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Right (=1)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40</a:t>
                      </a:r>
                      <a:endParaRPr lang="en-GB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10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50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751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Left (=2)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20</a:t>
                      </a:r>
                      <a:endParaRPr lang="en-GB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30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50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150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Column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Totals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60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40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Grand Total=100</a:t>
                      </a:r>
                      <a:endParaRPr lang="en-GB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3378" y="913117"/>
            <a:ext cx="101794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data are in an SPSS format file, in the </a:t>
            </a:r>
            <a:r>
              <a:rPr lang="en-GB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respository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GB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sz="28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arts </a:t>
            </a:r>
            <a:r>
              <a:rPr lang="en-GB" sz="2800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study.sav</a:t>
            </a:r>
            <a:endParaRPr lang="en-GB" sz="28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Here’s a key cross-tab from that file</a:t>
            </a:r>
          </a:p>
          <a:p>
            <a:endParaRPr lang="en-GB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22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7347" y="156908"/>
            <a:ext cx="9144000" cy="64174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Analysing some data: 2</a:t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6689" y="798654"/>
            <a:ext cx="1160940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Read the tutorial file in the </a:t>
            </a:r>
            <a:r>
              <a:rPr lang="en-GB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repository for details of the calculations: </a:t>
            </a:r>
            <a:r>
              <a:rPr lang="en-GB" sz="28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</a:t>
            </a:r>
            <a:r>
              <a:rPr lang="en-GB" sz="2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likelihood estimation.pdf</a:t>
            </a:r>
          </a:p>
          <a:p>
            <a:endParaRPr lang="en-GB" sz="28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Under model 1 we have a single parameter, </a:t>
            </a:r>
            <a:r>
              <a:rPr lang="en-GB" sz="28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capturing the probability of hitting the scoring area of the dart board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We find that the log-likelihood of model 1, LL1 = </a:t>
            </a:r>
            <a:r>
              <a:rPr lang="en-GB" sz="28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-12.764</a:t>
            </a:r>
          </a:p>
          <a:p>
            <a:endParaRPr lang="en-GB" sz="28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Under model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we have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two parameters, </a:t>
            </a:r>
            <a:r>
              <a:rPr lang="en-GB" sz="2800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2800" baseline="-25000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2800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2800" baseline="-25000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capturing the probability of hitting the scoring area of the dart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board with the L and R hands respectively</a:t>
            </a: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We find that the log-likelihood of model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2, LL2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GB" sz="28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-4.135</a:t>
            </a:r>
            <a:endParaRPr lang="en-GB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77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7347" y="156908"/>
            <a:ext cx="9144000" cy="64174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Analysing some data: 3</a:t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965" y="983849"/>
            <a:ext cx="116094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key question is to try to determine which model fits the data better, bearing in mind that one model has 2 parameters and the other has only 1.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 general models with more parameters fit the data than models with fewer, but we strive for parsimonious explanations so we must assess whether the additional parameters achieve a worthwhile enhancement of the fit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We will explore this using traditional statistics and then via Bayes factors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1518" y="168482"/>
            <a:ext cx="9144000" cy="64174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Analysing some data: 4</a:t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815" y="810228"/>
            <a:ext cx="116094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Read the tutorial file for how to analyse these data traditionally using </a:t>
            </a:r>
            <a:r>
              <a:rPr lang="en-GB" sz="28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 SPSS or JASP. The results of a likelihood ratio test shows that the effect of hand cannot afford to be omitted in modelling these data:-</a:t>
            </a:r>
          </a:p>
          <a:p>
            <a:endParaRPr lang="en-GB" sz="28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17" y="2537170"/>
            <a:ext cx="7449424" cy="42012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63988" y="2870522"/>
            <a:ext cx="36084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significant result means that we can reject the null hypothesis which ignores the hand of the throw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275578" y="4336865"/>
            <a:ext cx="1188410" cy="60188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65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1519" y="249505"/>
            <a:ext cx="9144000" cy="64174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Analysing some data: 5</a:t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815" y="983848"/>
            <a:ext cx="116094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Using the formulae given above you can also compute an estimate of the Bayes factor for model 1 vs model 2, BF</a:t>
            </a:r>
            <a:r>
              <a:rPr lang="en-GB" sz="2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If you want an easy way to do this you can use my </a:t>
            </a:r>
            <a:r>
              <a:rPr lang="en-GB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programme called </a:t>
            </a:r>
            <a:r>
              <a:rPr lang="en-GB" sz="2800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MLE_to_BF.m</a:t>
            </a:r>
            <a:endParaRPr lang="en-GB" sz="28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data, BF</a:t>
            </a:r>
            <a:r>
              <a:rPr lang="en-GB" sz="2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has a value of </a:t>
            </a:r>
            <a:r>
              <a:rPr lang="en-GB" sz="28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0.0017884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which means the evidence favour model 2 (the more complex model) over model 1.</a:t>
            </a: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How strongly do the data favour model 2? On the next slide model 2 is represented by H</a:t>
            </a:r>
            <a:r>
              <a:rPr lang="en-GB" sz="2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and model 1 is H</a:t>
            </a:r>
            <a:r>
              <a:rPr lang="en-GB" sz="2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GB" sz="2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64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78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Interpreting Bayes factors, BF</a:t>
            </a:r>
            <a:r>
              <a:rPr lang="en-GB" b="1" baseline="-25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A0</a:t>
            </a:r>
            <a:endParaRPr lang="en-GB" b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17" y="1270767"/>
            <a:ext cx="7643959" cy="486381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7156936" y="5117291"/>
            <a:ext cx="1871317" cy="57745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463988" y="2870522"/>
            <a:ext cx="36084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ayes factor calculation provides “decisive evidence” in favour of model 2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23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1519" y="249505"/>
            <a:ext cx="9144000" cy="64174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Analysing some data: 6</a:t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218" y="1342664"/>
            <a:ext cx="11609407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How about if we used JASP to conduct a Bayesian logistic regression on these data to test the effect of hand?</a:t>
            </a:r>
          </a:p>
          <a:p>
            <a:endParaRPr lang="en-GB" sz="2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Sadly this procedure isn’t available in JASP yet ….</a:t>
            </a: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but the method just given in these slides, is a way to carry out such an analysis in this simple case using a factor (Hand of throw) as a predictor.</a:t>
            </a: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9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214" y="598083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reliminaries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448" y="1377696"/>
            <a:ext cx="10910913" cy="4699013"/>
          </a:xfrm>
        </p:spPr>
        <p:txBody>
          <a:bodyPr anchor="t">
            <a:noAutofit/>
          </a:bodyPr>
          <a:lstStyle/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materials for this set of workshops/tutorials are in an open access repository</a:t>
            </a:r>
          </a:p>
          <a:p>
            <a:pPr algn="l" defTabSz="450850">
              <a:spcAft>
                <a:spcPts val="600"/>
              </a:spcAft>
            </a:pPr>
            <a:r>
              <a:rPr lang="en-GB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600" b="1" dirty="0">
                <a:hlinkClick r:id="rId2"/>
              </a:rPr>
              <a:t>https://github.com/Alan-Pickering/Bayesian-data-analysis-teaching</a:t>
            </a:r>
            <a:endParaRPr lang="en-GB" sz="2600" b="1" i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should review the slides for part 1 </a:t>
            </a:r>
          </a:p>
          <a:p>
            <a:pPr algn="l" defTabSz="450850">
              <a:spcAft>
                <a:spcPts val="600"/>
              </a:spcAft>
            </a:pPr>
            <a:r>
              <a:rPr lang="en-GB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Bayesian Data Analysis Part 1.pptx</a:t>
            </a:r>
            <a:endParaRPr lang="en-GB" b="1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0850" indent="-450850" algn="l" defTabSz="450850">
              <a:spcAft>
                <a:spcPts val="600"/>
              </a:spcAft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before going through this set of slides (part 2) for the first time.</a:t>
            </a:r>
          </a:p>
        </p:txBody>
      </p:sp>
    </p:spTree>
    <p:extLst>
      <p:ext uri="{BB962C8B-B14F-4D97-AF65-F5344CB8AC3E}">
        <p14:creationId xmlns:p14="http://schemas.microsoft.com/office/powerpoint/2010/main" val="89857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214" y="598083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448" y="1377696"/>
            <a:ext cx="10910913" cy="4699013"/>
          </a:xfrm>
        </p:spPr>
        <p:txBody>
          <a:bodyPr anchor="t">
            <a:noAutofit/>
          </a:bodyPr>
          <a:lstStyle/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fitting</a:t>
            </a:r>
            <a:endParaRPr lang="en-GB" b="1" i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on Bayesian Model Comparison</a:t>
            </a:r>
          </a:p>
        </p:txBody>
      </p:sp>
    </p:spTree>
    <p:extLst>
      <p:ext uri="{BB962C8B-B14F-4D97-AF65-F5344CB8AC3E}">
        <p14:creationId xmlns:p14="http://schemas.microsoft.com/office/powerpoint/2010/main" val="1933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214" y="598083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Uses of Bayes’ Theorem: Part 2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8158" y="1706880"/>
            <a:ext cx="10499203" cy="4369829"/>
          </a:xfrm>
        </p:spPr>
        <p:txBody>
          <a:bodyPr anchor="t">
            <a:noAutofit/>
          </a:bodyPr>
          <a:lstStyle/>
          <a:p>
            <a:pPr marL="514350" indent="-514350" algn="l">
              <a:spcAft>
                <a:spcPts val="600"/>
              </a:spcAft>
              <a:buAutoNum type="arabicPeriod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Bayesian methods to evaluate the fit of models to data (Bayesian Model Comparison)</a:t>
            </a:r>
          </a:p>
          <a:p>
            <a:pPr marL="514350" indent="-514350" algn="l">
              <a:spcAft>
                <a:spcPts val="600"/>
              </a:spcAft>
              <a:buAutoNum type="arabicPeriod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of Maximum Likelihood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stimated models to generate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ayes factors comparing two models</a:t>
            </a:r>
          </a:p>
        </p:txBody>
      </p:sp>
    </p:spTree>
    <p:extLst>
      <p:ext uri="{BB962C8B-B14F-4D97-AF65-F5344CB8AC3E}">
        <p14:creationId xmlns:p14="http://schemas.microsoft.com/office/powerpoint/2010/main" val="245521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759" y="303057"/>
            <a:ext cx="9144000" cy="1281903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Bayesian Model Comparison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8157" y="1261795"/>
            <a:ext cx="10499203" cy="4132162"/>
          </a:xfrm>
        </p:spPr>
        <p:txBody>
          <a:bodyPr anchor="t">
            <a:noAutofit/>
          </a:bodyPr>
          <a:lstStyle/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Bayesian methods to evaluate the fit of a model to the data, in comparison to the fit of a rival model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several methods for doing this. We’ll show how to use the Bayesian Information Criterion (BIC) and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ayes Factors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use this process when executing Bayesian statistical tests (comparing alternative vs. null hypothesis)</a:t>
            </a:r>
          </a:p>
          <a:p>
            <a:pPr algn="l">
              <a:spcAft>
                <a:spcPts val="600"/>
              </a:spcAft>
            </a:pPr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49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758" y="110608"/>
            <a:ext cx="9144000" cy="82694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do we fit a model to the data?</a:t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41720" y="937549"/>
                <a:ext cx="10556111" cy="5550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3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We find the estimated parameters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3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GB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GB" sz="3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of the model that are associated with the </a:t>
                </a:r>
                <a:r>
                  <a:rPr lang="en-GB" sz="32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maximum likelihood </a:t>
                </a:r>
                <a:r>
                  <a:rPr lang="en-GB" sz="3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GB" sz="3200" b="1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GB" sz="3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of the data (</a:t>
                </a:r>
                <a:r>
                  <a:rPr lang="en-GB" sz="3200" b="1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GB" sz="3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given the model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GB" sz="32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3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i.e. we maximise </a:t>
                </a:r>
                <a14:m>
                  <m:oMath xmlns:m="http://schemas.openxmlformats.org/officeDocument/2006/math">
                    <m:r>
                      <a:rPr lang="en-GB" sz="32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𝑳</m:t>
                    </m:r>
                    <m:r>
                      <a:rPr lang="en-GB" sz="32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GB" sz="3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GB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𝜽</m:t>
                        </m:r>
                      </m:e>
                    </m:acc>
                    <m:r>
                      <a:rPr lang="en-GB" sz="32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GB" sz="32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GB" sz="32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GB" sz="32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𝑴</m:t>
                    </m:r>
                    <m:r>
                      <a:rPr lang="en-GB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GB" sz="32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GB" sz="32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3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MLE is usually done using standard iterative fitting/optimisation routines but for an example where it can be computed directly see the tutorial file in the </a:t>
                </a:r>
                <a:r>
                  <a:rPr lang="en-GB" sz="32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Github</a:t>
                </a:r>
                <a:r>
                  <a:rPr lang="en-GB" sz="3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repository: </a:t>
                </a:r>
                <a:endParaRPr lang="en-GB" sz="3200" b="1" i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3200" b="1" i="1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GB" sz="3200" b="1" i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maximum likelihood estimation.pdf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720" y="937549"/>
                <a:ext cx="10556111" cy="5550750"/>
              </a:xfrm>
              <a:prstGeom prst="rect">
                <a:avLst/>
              </a:prstGeom>
              <a:blipFill rotWithShape="0">
                <a:blip r:embed="rId2"/>
                <a:stretch>
                  <a:fillRect l="-1328" t="-1099" b="-2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55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758" y="388401"/>
            <a:ext cx="9144000" cy="105025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Maximum Likelihood Estimation (MLE</a:t>
            </a: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 1</a:t>
            </a: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015" y="2772411"/>
            <a:ext cx="6497281" cy="1679040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739812" y="1225523"/>
            <a:ext cx="10499203" cy="1235096"/>
          </a:xfrm>
        </p:spPr>
        <p:txBody>
          <a:bodyPr anchor="t">
            <a:noAutofit/>
          </a:bodyPr>
          <a:lstStyle/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are data from 100 left-handed throws at a dartboard, coded as to whether they hit anywhere on the scoring part of the board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39812" y="5075036"/>
            <a:ext cx="10499203" cy="1235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simple model is that there is a parameter </a:t>
            </a:r>
            <a:r>
              <a:rPr lang="en-GB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captures the probability of my hitting the board with left-handed throws (I am right-handed)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67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758" y="388401"/>
            <a:ext cx="9144000" cy="105025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Maximum Likelihood Estimation (MLE</a:t>
            </a: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 2</a:t>
            </a: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99" y="1087561"/>
            <a:ext cx="6962314" cy="5502494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4569977" y="3561809"/>
            <a:ext cx="2978639" cy="24251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48616" y="1438656"/>
            <a:ext cx="42804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0.6 is the ML estimate of parameter p for these data;</a:t>
            </a:r>
          </a:p>
          <a:p>
            <a:endParaRPr lang="en-GB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See tutorial file above for details</a:t>
            </a:r>
            <a:endParaRPr lang="en-GB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05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758" y="388401"/>
            <a:ext cx="9144000" cy="105025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Maximum Likelihood Estimation (MLE</a:t>
            </a: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 3</a:t>
            </a: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55559" y="1862131"/>
            <a:ext cx="10499203" cy="1235096"/>
          </a:xfrm>
        </p:spPr>
        <p:txBody>
          <a:bodyPr anchor="t">
            <a:noAutofit/>
          </a:bodyPr>
          <a:lstStyle/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excellent “explainer” about </a:t>
            </a:r>
            <a:r>
              <a:rPr lang="en-GB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likelihood 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estimation is in the following blog:</a:t>
            </a:r>
          </a:p>
          <a:p>
            <a:pPr algn="l" defTabSz="450850">
              <a:spcAft>
                <a:spcPts val="600"/>
              </a:spcAft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b="1" dirty="0">
                <a:hlinkClick r:id="rId2"/>
              </a:rPr>
              <a:t>https://fabiandablander.com/r/Regularization.html</a:t>
            </a:r>
            <a:endParaRPr lang="en-GB" b="1" dirty="0"/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relevant sections of the blog are from “Modelling Coin Flips” to “Classical estimation”</a:t>
            </a:r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95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6631</TotalTime>
  <Words>855</Words>
  <Application>Microsoft Office PowerPoint</Application>
  <PresentationFormat>Widescreen</PresentationFormat>
  <Paragraphs>111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Corbel</vt:lpstr>
      <vt:lpstr>Times New Roman</vt:lpstr>
      <vt:lpstr>Depth</vt:lpstr>
      <vt:lpstr>Bayesian data analysis: Part 2</vt:lpstr>
      <vt:lpstr>Preliminaries</vt:lpstr>
      <vt:lpstr>Overview</vt:lpstr>
      <vt:lpstr>Uses of Bayes’ Theorem: Part 2</vt:lpstr>
      <vt:lpstr>Bayesian Model Comparison</vt:lpstr>
      <vt:lpstr>How do we fit a model to the data?  </vt:lpstr>
      <vt:lpstr>Maximum Likelihood Estimation (MLE): 1  </vt:lpstr>
      <vt:lpstr>Maximum Likelihood Estimation (MLE): 2  </vt:lpstr>
      <vt:lpstr>Maximum Likelihood Estimation (MLE): 3  </vt:lpstr>
      <vt:lpstr>Bayesian Information Criterion (BIC)  </vt:lpstr>
      <vt:lpstr>After some assumptions, and a bit of algebra….    </vt:lpstr>
      <vt:lpstr>And finally to Bayes Factors…    〖BF〗_(M1 vs M2)=(exp(-0.5∗BIC1))/(exp(-0.5∗BIC2))</vt:lpstr>
      <vt:lpstr>Analysing some data: 1     </vt:lpstr>
      <vt:lpstr>Analysing some data: 2     </vt:lpstr>
      <vt:lpstr>Analysing some data: 3     </vt:lpstr>
      <vt:lpstr>Analysing some data: 4     </vt:lpstr>
      <vt:lpstr>Analysing some data: 5     </vt:lpstr>
      <vt:lpstr>Interpreting Bayes factors, BFA0</vt:lpstr>
      <vt:lpstr>Analysing some data: 6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Alan Pickering</dc:creator>
  <cp:lastModifiedBy>Alan Pickering</cp:lastModifiedBy>
  <cp:revision>287</cp:revision>
  <dcterms:created xsi:type="dcterms:W3CDTF">2018-04-20T16:31:05Z</dcterms:created>
  <dcterms:modified xsi:type="dcterms:W3CDTF">2019-11-18T15:44:52Z</dcterms:modified>
</cp:coreProperties>
</file>