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404" r:id="rId4"/>
    <p:sldId id="347" r:id="rId5"/>
    <p:sldId id="356" r:id="rId6"/>
    <p:sldId id="357" r:id="rId7"/>
    <p:sldId id="359" r:id="rId8"/>
    <p:sldId id="358" r:id="rId9"/>
    <p:sldId id="354" r:id="rId10"/>
    <p:sldId id="360" r:id="rId11"/>
    <p:sldId id="405" r:id="rId12"/>
    <p:sldId id="407" r:id="rId13"/>
    <p:sldId id="408" r:id="rId14"/>
    <p:sldId id="409" r:id="rId15"/>
    <p:sldId id="406" r:id="rId16"/>
    <p:sldId id="41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data analysis: Part 2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917" y="2860676"/>
            <a:ext cx="9144000" cy="2625516"/>
          </a:xfrm>
        </p:spPr>
        <p:txBody>
          <a:bodyPr anchor="t">
            <a:no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Pickering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Psychology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Goldsmiths, University of London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a.pickering@gold.ac.uk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625758" y="388401"/>
                <a:ext cx="9144000" cy="128190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 finally to </a:t>
                </a:r>
                <a: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ayes Factors…</a:t>
                </a:r>
                <a:b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4400" b="1" dirty="0" smtClean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GB" sz="4400" b="1" dirty="0"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𝑩𝑭</m:t>
                          </m:r>
                        </m:e>
                        <m:sub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𝒗𝒔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GB" sz="4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𝒆𝒙𝒑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(−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𝑩𝑰𝑪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𝒆𝒙𝒑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(−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𝑩𝑰𝑪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GB" sz="4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4400" b="1" spc="0" dirty="0"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5758" y="388401"/>
                <a:ext cx="9144000" cy="1281903"/>
              </a:xfrm>
              <a:blipFill rotWithShape="0">
                <a:blip r:embed="rId2"/>
                <a:stretch>
                  <a:fillRect t="-13333" b="-16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8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2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1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04817"/>
              </p:ext>
            </p:extLst>
          </p:nvPr>
        </p:nvGraphicFramePr>
        <p:xfrm>
          <a:off x="1539433" y="3159886"/>
          <a:ext cx="9062977" cy="3345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3107"/>
                <a:gridCol w="1811828"/>
                <a:gridCol w="1811828"/>
                <a:gridCol w="1813107"/>
                <a:gridCol w="1813107"/>
              </a:tblGrid>
              <a:tr h="557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 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hitboard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1=yes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2=no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Row Totals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51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Throwing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Hand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Right (=1)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40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10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50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5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Left (=2)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20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30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50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50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 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Column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Totals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60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40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Grand Total=100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9433" y="1238491"/>
            <a:ext cx="9230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are in an SPSS format file:</a:t>
            </a:r>
          </a:p>
          <a:p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arts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study.sav</a:t>
            </a:r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Here’s a key cross-tab from that file</a:t>
            </a: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519" y="249505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2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815" y="983848"/>
            <a:ext cx="116094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tutorial file for details of the calculations</a:t>
            </a:r>
          </a:p>
          <a:p>
            <a:r>
              <a:rPr lang="en-GB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likelihood estimation.pdf</a:t>
            </a: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Under model 1 we have a single parameter,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capturing the probability of hitting the scoring area of the dart board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find that the log-likelihood of model 1, LL1 =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-12.764</a:t>
            </a: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Under model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two parameters,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baseline="-250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baseline="-250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capturing the probability of hitting the scoring area of the dart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board with the L and R hands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We find that the log-likelihood of model 1, LL1 =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-4.135</a:t>
            </a:r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519" y="249505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3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815" y="983848"/>
            <a:ext cx="11609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tutorial file for how to analyse these data traditionally using logistic regression in SPSS or JASP. The results of a likelihood ratio test shows that the effect of hand cannot afford to be omitted in modelling these data:-</a:t>
            </a: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06" y="2514020"/>
            <a:ext cx="7449424" cy="42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519" y="249505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4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815" y="983848"/>
            <a:ext cx="116094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formulae given above you can then compute an estimate of the Bayes factor for model 1 vs model 2, BF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want an easy way to do this you can use my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programme called </a:t>
            </a:r>
            <a:r>
              <a:rPr lang="en-GB" sz="2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MLE_to_BF.m</a:t>
            </a:r>
            <a:endParaRPr lang="en-GB" sz="28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data, BF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has a value of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0.0017884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means the evidence favour model 2 (the more complex model) over model 1.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strongly do the data favour model 2? On the next slide model 2 is represented by H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model 1 is H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7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Interpreting Bayes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factors, BF</a:t>
            </a:r>
            <a:r>
              <a:rPr lang="en-GB" b="1" baseline="-25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</a:t>
            </a:r>
            <a:endParaRPr lang="en-GB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17" y="1690688"/>
            <a:ext cx="7643959" cy="486381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9213449" y="6111434"/>
            <a:ext cx="1608880" cy="2314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519" y="249505"/>
            <a:ext cx="9144000" cy="6417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some data: 5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218" y="1342664"/>
            <a:ext cx="11609407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about if we used JASP to conduct a Bayesian logistic regression on these data to test the effect of hand?</a:t>
            </a:r>
          </a:p>
          <a:p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Sadly this procedure isn’t available in JASP yet ….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but the method just given in these slides, is a way to carry out such an analysis in this simple case using a factor (Hand of throw) as a predictor.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48" y="1377696"/>
            <a:ext cx="10910913" cy="4699013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fitting</a:t>
            </a:r>
            <a:endParaRPr lang="en-GB" b="1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on Bayesian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of Bayes’ Theorem: Part 2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158" y="1706880"/>
            <a:ext cx="10499203" cy="4369829"/>
          </a:xfrm>
        </p:spPr>
        <p:txBody>
          <a:bodyPr anchor="t">
            <a:noAutofit/>
          </a:bodyPr>
          <a:lstStyle/>
          <a:p>
            <a:pPr marL="514350" indent="-514350" algn="l">
              <a:spcAft>
                <a:spcPts val="600"/>
              </a:spcAft>
              <a:buAutoNum type="arabicPeriod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methods to compare the fit of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data (Bayesian Model Comparison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 algn="l">
              <a:spcAft>
                <a:spcPts val="600"/>
              </a:spcAft>
              <a:buAutoNum type="arabicPeriod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Maximum Likelihood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stimated models to generate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ayes factors comparing two models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9" y="303057"/>
            <a:ext cx="9144000" cy="128190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Model Comparison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157" y="1261795"/>
            <a:ext cx="10499203" cy="4132162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Bayesian methods to evaluate the fit of a model to the data, in comparison to the fit of a rival model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several methods for doing this. We’ll show how to use the Bayesian Information Criterion (BIC) and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ayes Factors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 this in Bayesian statistical tests (comparing alternative vs. null hypothesis)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110608"/>
            <a:ext cx="9144000" cy="82694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do we fit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to the data?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1720" y="937549"/>
                <a:ext cx="10556111" cy="505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find the estimated parameters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GB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of the model that are associated with the </a:t>
                </a:r>
                <a:r>
                  <a:rPr lang="en-GB" sz="3200" b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maximum likelihood 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32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of the data (</a:t>
                </a:r>
                <a:r>
                  <a:rPr lang="en-GB" sz="320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given the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i.e. we maximise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𝑳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32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GB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𝑴</m:t>
                    </m:r>
                    <m:r>
                      <a:rPr lang="en-GB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MLE 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usually done 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using standard iterative fitting/optimisation </a:t>
                </a:r>
                <a:r>
                  <a:rPr lang="en-GB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routines but for an example where it can be computed directly see the tutorial file: </a:t>
                </a:r>
                <a:r>
                  <a:rPr lang="en-GB" sz="3200" b="1" i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3200" b="1" i="1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maximum likelihood estimation.pdf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20" y="937549"/>
                <a:ext cx="10556111" cy="5058308"/>
              </a:xfrm>
              <a:prstGeom prst="rect">
                <a:avLst/>
              </a:prstGeom>
              <a:blipFill rotWithShape="0">
                <a:blip r:embed="rId2"/>
                <a:stretch>
                  <a:fillRect l="-1328" t="-1205" b="-30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1"/>
            <a:ext cx="9144000" cy="10502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Likelihood Estimation (MLE)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15" y="2772411"/>
            <a:ext cx="6497281" cy="167904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39812" y="1225523"/>
            <a:ext cx="10499203" cy="1235096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data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100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left-handed throws at a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dartboard, coded as to whether they hit anywhere on the scoring part of the board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9812" y="5075036"/>
            <a:ext cx="10499203" cy="1235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simple model is that there is a parameter </a:t>
            </a: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captures the probability of my hitting the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with left-handed throws (I am right-handed)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1"/>
            <a:ext cx="9144000" cy="10502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Likelihood Estimation (MLE)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9" y="1087561"/>
            <a:ext cx="6962314" cy="550249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569977" y="3561809"/>
            <a:ext cx="2978639" cy="2425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48616" y="1438656"/>
            <a:ext cx="42804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0.6 is the ML estimate of parameter p for these data;</a:t>
            </a:r>
          </a:p>
          <a:p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See tutorial file above for details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150156"/>
            <a:ext cx="9144000" cy="10502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Information Criterion (BIC)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9" y="915684"/>
            <a:ext cx="10769758" cy="2545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4678" y="5569125"/>
            <a:ext cx="946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Farrell, S., &amp; Lewandowsky, S. (2018). 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GB" sz="24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cognition and behaviour</a:t>
            </a: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Cambridge, England: Cambridge University Press.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18681" y="3351859"/>
            <a:ext cx="3444438" cy="1748549"/>
            <a:chOff x="8252749" y="3738623"/>
            <a:chExt cx="3444438" cy="174854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8252749" y="3738623"/>
              <a:ext cx="1437190" cy="821191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689939" y="4409954"/>
              <a:ext cx="20072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N= # data points</a:t>
              </a:r>
              <a:endParaRPr lang="en-GB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40456" y="3461148"/>
            <a:ext cx="2424562" cy="1241193"/>
            <a:chOff x="9587454" y="3749301"/>
            <a:chExt cx="2424562" cy="1241193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0540404" y="3749301"/>
              <a:ext cx="1471612" cy="737738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587454" y="4405719"/>
              <a:ext cx="1892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MLE</a:t>
              </a:r>
              <a:endParaRPr lang="en-GB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33235" y="3461148"/>
            <a:ext cx="2376221" cy="1974926"/>
            <a:chOff x="9206416" y="3512246"/>
            <a:chExt cx="2376221" cy="197492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689939" y="3512246"/>
              <a:ext cx="176234" cy="1047569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206416" y="4409954"/>
              <a:ext cx="23762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 = # parameters</a:t>
              </a:r>
              <a:endParaRPr lang="en-GB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1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388401"/>
            <a:ext cx="9144000" cy="128190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some assumptions, and a bit of algebra….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33" y="1202923"/>
            <a:ext cx="10077450" cy="276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3460" y="5227729"/>
            <a:ext cx="946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Farrell, S., &amp; Lewandowsky, S. (2018). 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GB" sz="24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cognition and behaviour</a:t>
            </a:r>
            <a:r>
              <a:rPr lang="en-GB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Cambridge, England: Cambridge University Press.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3460" y="4256046"/>
            <a:ext cx="9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So, BIC  gives an approximate estimate of log(p(y))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412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6584</TotalTime>
  <Words>688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Corbel</vt:lpstr>
      <vt:lpstr>Times New Roman</vt:lpstr>
      <vt:lpstr>Depth</vt:lpstr>
      <vt:lpstr>Bayesian data analysis: Part 2</vt:lpstr>
      <vt:lpstr>Overview</vt:lpstr>
      <vt:lpstr>Uses of Bayes’ Theorem: Part 2</vt:lpstr>
      <vt:lpstr>Bayesian Model Comparison</vt:lpstr>
      <vt:lpstr>How do we fit a model to the data?  </vt:lpstr>
      <vt:lpstr>Maximum Likelihood Estimation (MLE)  </vt:lpstr>
      <vt:lpstr>Maximum Likelihood Estimation (MLE)  </vt:lpstr>
      <vt:lpstr>Bayesian Information Criterion (BIC)  </vt:lpstr>
      <vt:lpstr>After some assumptions, and a bit of algebra….    </vt:lpstr>
      <vt:lpstr>And finally to Bayes Factors…    〖BF〗_(M1 vs M2)=(exp(-0.5∗BIC1))/(exp(-0.5∗BIC2))</vt:lpstr>
      <vt:lpstr>Analysing some data: 1     </vt:lpstr>
      <vt:lpstr>Analysing some data: 2     </vt:lpstr>
      <vt:lpstr>Analysing some data: 3     </vt:lpstr>
      <vt:lpstr>Analysing some data: 4     </vt:lpstr>
      <vt:lpstr>Interpreting Bayes factors, BFA0</vt:lpstr>
      <vt:lpstr>Analysing some data: 5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Alan Pickering</dc:creator>
  <cp:lastModifiedBy>Alan Pickering</cp:lastModifiedBy>
  <cp:revision>273</cp:revision>
  <dcterms:created xsi:type="dcterms:W3CDTF">2018-04-20T16:31:05Z</dcterms:created>
  <dcterms:modified xsi:type="dcterms:W3CDTF">2019-11-15T18:59:25Z</dcterms:modified>
</cp:coreProperties>
</file>