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407" r:id="rId3"/>
    <p:sldId id="406" r:id="rId4"/>
    <p:sldId id="259" r:id="rId5"/>
    <p:sldId id="365" r:id="rId6"/>
    <p:sldId id="264" r:id="rId7"/>
    <p:sldId id="272" r:id="rId8"/>
    <p:sldId id="293" r:id="rId9"/>
    <p:sldId id="294" r:id="rId10"/>
    <p:sldId id="408" r:id="rId11"/>
    <p:sldId id="324" r:id="rId12"/>
    <p:sldId id="298" r:id="rId13"/>
    <p:sldId id="299" r:id="rId14"/>
    <p:sldId id="295" r:id="rId15"/>
    <p:sldId id="3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4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Pickering/Bayesian-data-analysis-teach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spc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introduction to some digital tools for </a:t>
            </a:r>
            <a:br>
              <a:rPr lang="en-GB" sz="4400" b="1" spc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spc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Bayesian Data Analysis (BDA)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917" y="2860676"/>
            <a:ext cx="9144000" cy="2625516"/>
          </a:xfrm>
        </p:spPr>
        <p:txBody>
          <a:bodyPr anchor="t"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 Pickering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Psychology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Goldsmiths, University of London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a.pickering@gold.ac.uk</a:t>
            </a:r>
          </a:p>
        </p:txBody>
      </p:sp>
    </p:spTree>
    <p:extLst>
      <p:ext uri="{BB962C8B-B14F-4D97-AF65-F5344CB8AC3E}">
        <p14:creationId xmlns:p14="http://schemas.microsoft.com/office/powerpoint/2010/main" val="349608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D33A25-3FB2-478D-8433-E62E315B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5" y="1485192"/>
            <a:ext cx="4717948" cy="344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1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060029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Bayesian terms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{\displaystyle P(B\mid A)={\frac {P(A\cap B)}{P(A)}},{\text{ if }}P(A)\neq 0,}"/>
          <p:cNvSpPr>
            <a:spLocks noChangeAspect="1" noChangeArrowheads="1"/>
          </p:cNvSpPr>
          <p:nvPr/>
        </p:nvSpPr>
        <p:spPr bwMode="auto">
          <a:xfrm>
            <a:off x="4398390" y="2655851"/>
            <a:ext cx="2709545" cy="270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53" y="3388320"/>
            <a:ext cx="9238322" cy="166632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282358" y="1860566"/>
            <a:ext cx="9144000" cy="106002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the data; </a:t>
            </a:r>
            <a:r>
              <a:rPr lang="el-GR" sz="3200" b="1" i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32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the model parameters</a:t>
            </a:r>
            <a:endParaRPr lang="en-GB" sz="3200" b="1" spc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9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 Theorem 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470" y="1554403"/>
            <a:ext cx="10499203" cy="4132162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often described as a theorem about </a:t>
            </a: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probability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know about </a:t>
            </a: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probabilities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 it is a fair deck of cards (FD) what is the probability that a card, drawn at random, will be a spade (S)?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Answer= 1/4 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P(S|FD)=1/4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Inverse probability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470" y="1554403"/>
            <a:ext cx="10499203" cy="1810589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draw a spade at random (S) what is the probability that it is a fair deck (FD)?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p(FD|S)?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GB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inference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based on Bayes’ theorem, to work it out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3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of Bayes’ Theorem: Future topics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158" y="1706880"/>
            <a:ext cx="10499203" cy="4369829"/>
          </a:xfrm>
        </p:spPr>
        <p:txBody>
          <a:bodyPr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Carrying out Bayesian statistical analyses</a:t>
            </a:r>
          </a:p>
          <a:p>
            <a:pPr algn="l">
              <a:spcAft>
                <a:spcPts val="600"/>
              </a:spcAft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Using Bayesian  methods to compare the fit of models to data (Bayesian Model Comparison)</a:t>
            </a:r>
          </a:p>
          <a:p>
            <a:pPr algn="l">
              <a:spcAft>
                <a:spcPts val="600"/>
              </a:spcAft>
            </a:pP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0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B1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913" y="1408229"/>
            <a:ext cx="9144000" cy="164149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b="1" spc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Thanks for listening</a:t>
            </a:r>
            <a:br>
              <a:rPr lang="en-GB" sz="4400" b="1" spc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4400" b="1" spc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spc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Please like the video (if you do)</a:t>
            </a:r>
            <a:br>
              <a:rPr lang="en-GB" sz="4400" b="1" spc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spc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subscribe to my channel. </a:t>
            </a:r>
            <a:br>
              <a:rPr lang="en-GB" sz="4400" b="1" spc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spc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 the “bell” icon to get notifications </a:t>
            </a:r>
            <a:br>
              <a:rPr lang="en-GB" sz="4400" b="1" spc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spc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future screencasts</a:t>
            </a:r>
          </a:p>
        </p:txBody>
      </p:sp>
    </p:spTree>
    <p:extLst>
      <p:ext uri="{BB962C8B-B14F-4D97-AF65-F5344CB8AC3E}">
        <p14:creationId xmlns:p14="http://schemas.microsoft.com/office/powerpoint/2010/main" val="188736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2340" y="24268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spc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A:</a:t>
            </a:r>
            <a:br>
              <a:rPr lang="en-GB" sz="4400" b="1" spc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spc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Historical and Conceptual Background</a:t>
            </a:r>
          </a:p>
        </p:txBody>
      </p:sp>
    </p:spTree>
    <p:extLst>
      <p:ext uri="{BB962C8B-B14F-4D97-AF65-F5344CB8AC3E}">
        <p14:creationId xmlns:p14="http://schemas.microsoft.com/office/powerpoint/2010/main" val="154186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Preliminaries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448" y="1377696"/>
            <a:ext cx="10910913" cy="4699013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materials for this set of workshops/tutorials are in an open access repository</a:t>
            </a:r>
          </a:p>
          <a:p>
            <a:pPr algn="l" defTabSz="450850">
              <a:spcAft>
                <a:spcPts val="600"/>
              </a:spcAft>
            </a:pPr>
            <a:r>
              <a:rPr lang="en-GB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600" b="1" dirty="0">
                <a:hlinkClick r:id="rId2"/>
              </a:rPr>
              <a:t>https://github.com/Alan-Pickering/Bayesian-data-analysis-teaching</a:t>
            </a:r>
            <a:endParaRPr lang="en-GB" sz="2600" b="1" i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slides are there</a:t>
            </a:r>
          </a:p>
          <a:p>
            <a:pPr algn="l" defTabSz="450850">
              <a:spcAft>
                <a:spcPts val="600"/>
              </a:spcAft>
            </a:pPr>
            <a:r>
              <a:rPr lang="en-GB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Bayesian Data Analysis Part A.pptx</a:t>
            </a:r>
          </a:p>
          <a:p>
            <a:pPr marL="450850" indent="-450850" algn="l" defTabSz="450850">
              <a:spcAft>
                <a:spcPts val="600"/>
              </a:spcAft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as are later 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tutorials, explainer documents and my code in 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9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544" y="1810833"/>
            <a:ext cx="9257436" cy="3322641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Bayes Theorem?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terms and concepts</a:t>
            </a:r>
          </a:p>
        </p:txBody>
      </p:sp>
    </p:spTree>
    <p:extLst>
      <p:ext uri="{BB962C8B-B14F-4D97-AF65-F5344CB8AC3E}">
        <p14:creationId xmlns:p14="http://schemas.microsoft.com/office/powerpoint/2010/main" val="89857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Bayes Theorem?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470" y="1554403"/>
            <a:ext cx="10499203" cy="4132162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 paper on its foundations and basic concepts 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err="1"/>
              <a:t>Etz</a:t>
            </a:r>
            <a:r>
              <a:rPr lang="en-GB" b="1" dirty="0"/>
              <a:t>, A., &amp; </a:t>
            </a:r>
            <a:r>
              <a:rPr lang="en-GB" b="1" dirty="0" err="1"/>
              <a:t>Vandekerckhove</a:t>
            </a:r>
            <a:r>
              <a:rPr lang="en-GB" b="1" dirty="0"/>
              <a:t>, J. (2018). Introduction to Bayesian Inference for Psychology. </a:t>
            </a:r>
            <a:r>
              <a:rPr lang="en-GB" b="1" i="1" dirty="0" err="1"/>
              <a:t>Psychonomic</a:t>
            </a:r>
            <a:r>
              <a:rPr lang="en-GB" b="1" i="1" dirty="0"/>
              <a:t> Bulletin &amp; Review</a:t>
            </a:r>
            <a:r>
              <a:rPr lang="en-GB" b="1" dirty="0"/>
              <a:t>, </a:t>
            </a:r>
            <a:r>
              <a:rPr lang="en-GB" b="1" i="1" dirty="0"/>
              <a:t>25</a:t>
            </a:r>
            <a:r>
              <a:rPr lang="en-GB" b="1" dirty="0"/>
              <a:t>(1), 5–34.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1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Bayes Theorem?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470" y="1554403"/>
            <a:ext cx="10499203" cy="4132162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Essay towards solving a Problem in the Doctrine of Chances</a:t>
            </a:r>
            <a:r>
              <a:rPr lang="en-GB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Published in the Phil. Transactions of the Royal Society of London in 1763, after Bayes’ death, by his friend Richard Price, a Unitarian minister who was literary executor of his estate. Price wrote many comments and additions to the text.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5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Bayes and Price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992" y="1744273"/>
            <a:ext cx="3410712" cy="3657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23" y="1744274"/>
            <a:ext cx="2916673" cy="365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Bayes Theorem?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470" y="1554403"/>
            <a:ext cx="10499203" cy="3444317"/>
          </a:xfrm>
        </p:spPr>
        <p:txBody>
          <a:bodyPr anchor="t">
            <a:noAutofit/>
          </a:bodyPr>
          <a:lstStyle/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statement of the theory was a minor component of the essay, which addressed a broader problem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i="1" dirty="0"/>
              <a:t>"If there be two subsequent events, the probability of the second b/N and the probability of both together P/N, and it being first discovered that the second event has also happened, from hence I guess that the first event has also happened, the probability I am right is P/b.“</a:t>
            </a: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{\displaystyle P(B\mid A)={\frac {P(A\cap B)}{P(A)}},{\text{ if }}P(A)\neq 0,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67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214" y="598083"/>
            <a:ext cx="9144000" cy="1060029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modern notation</a:t>
            </a:r>
            <a:endParaRPr lang="en-GB" sz="4400" b="1" spc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{\displaystyle P(B\mid A)={\frac {P(A\cap B)}{P(A)}},{\text{ if }}P(A)\neq 0,}"/>
          <p:cNvSpPr>
            <a:spLocks noChangeAspect="1" noChangeArrowheads="1"/>
          </p:cNvSpPr>
          <p:nvPr/>
        </p:nvSpPr>
        <p:spPr bwMode="auto">
          <a:xfrm>
            <a:off x="4398390" y="2655851"/>
            <a:ext cx="2709545" cy="270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75" y="1535732"/>
            <a:ext cx="7323109" cy="130799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TextBox 7"/>
          <p:cNvSpPr txBox="1"/>
          <p:nvPr/>
        </p:nvSpPr>
        <p:spPr>
          <a:xfrm>
            <a:off x="926592" y="3227404"/>
            <a:ext cx="3864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Which implies :-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75" y="4195853"/>
            <a:ext cx="7323109" cy="140949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00629138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9056</TotalTime>
  <Words>491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An introduction to some digital tools for  Bayesian Data Analysis (BDA)</vt:lpstr>
      <vt:lpstr>Part A: Historical and Conceptual Background</vt:lpstr>
      <vt:lpstr>Preliminaries</vt:lpstr>
      <vt:lpstr>Overview</vt:lpstr>
      <vt:lpstr>What is Bayes Theorem?</vt:lpstr>
      <vt:lpstr>What is Bayes Theorem?</vt:lpstr>
      <vt:lpstr>Bayes and Price</vt:lpstr>
      <vt:lpstr>What is Bayes Theorem?</vt:lpstr>
      <vt:lpstr>In modern notation</vt:lpstr>
      <vt:lpstr>PowerPoint Presentation</vt:lpstr>
      <vt:lpstr>Key Bayesian terms</vt:lpstr>
      <vt:lpstr>Bayes Theorem </vt:lpstr>
      <vt:lpstr>Inverse probability</vt:lpstr>
      <vt:lpstr>Uses of Bayes’ Theorem: Future topics</vt:lpstr>
      <vt:lpstr>Thanks for listening  Please like the video (if you do) and subscribe to my channel.  Hit the “bell” icon to get notifications  of future screencasts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Alan Pickering</dc:creator>
  <cp:lastModifiedBy>Alan Pickering</cp:lastModifiedBy>
  <cp:revision>269</cp:revision>
  <dcterms:created xsi:type="dcterms:W3CDTF">2018-04-20T16:31:05Z</dcterms:created>
  <dcterms:modified xsi:type="dcterms:W3CDTF">2020-06-15T14:43:08Z</dcterms:modified>
</cp:coreProperties>
</file>