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406" r:id="rId3"/>
    <p:sldId id="259" r:id="rId4"/>
    <p:sldId id="404" r:id="rId5"/>
    <p:sldId id="407" r:id="rId6"/>
    <p:sldId id="408" r:id="rId7"/>
    <p:sldId id="409" r:id="rId8"/>
    <p:sldId id="412" r:id="rId9"/>
    <p:sldId id="411" r:id="rId10"/>
    <p:sldId id="419" r:id="rId11"/>
    <p:sldId id="420" r:id="rId12"/>
    <p:sldId id="418" r:id="rId13"/>
    <p:sldId id="413" r:id="rId14"/>
    <p:sldId id="414" r:id="rId15"/>
    <p:sldId id="405" r:id="rId16"/>
    <p:sldId id="415" r:id="rId17"/>
    <p:sldId id="347" r:id="rId18"/>
    <p:sldId id="421" r:id="rId19"/>
    <p:sldId id="422" r:id="rId20"/>
    <p:sldId id="425" r:id="rId21"/>
    <p:sldId id="423" r:id="rId22"/>
    <p:sldId id="424" r:id="rId23"/>
    <p:sldId id="416" r:id="rId24"/>
    <p:sldId id="41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-e8wOcaascM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an-Pickering/Bayesian-data-analysis-teaching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4214" y="598083"/>
            <a:ext cx="9144000" cy="1641490"/>
          </a:xfrm>
        </p:spPr>
        <p:txBody>
          <a:bodyPr>
            <a:normAutofit/>
          </a:bodyPr>
          <a:lstStyle/>
          <a:p>
            <a:pPr algn="ctr"/>
            <a: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Bayesian data analysis: Part </a:t>
            </a:r>
            <a: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GB" sz="4400" b="1" spc="0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917" y="2860676"/>
            <a:ext cx="9144000" cy="2625516"/>
          </a:xfrm>
        </p:spPr>
        <p:txBody>
          <a:bodyPr anchor="t">
            <a:noAutofit/>
          </a:bodyPr>
          <a:lstStyle/>
          <a:p>
            <a:pPr algn="ctr"/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Alan Pickering</a:t>
            </a:r>
          </a:p>
          <a:p>
            <a:pPr algn="ctr"/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Psychology</a:t>
            </a:r>
          </a:p>
          <a:p>
            <a:pPr algn="ctr"/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Goldsmiths, University of London</a:t>
            </a:r>
          </a:p>
          <a:p>
            <a:pPr algn="ctr"/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a.pickering@gold.ac.uk</a:t>
            </a:r>
            <a:endParaRPr lang="en-GB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08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7916" y="192969"/>
            <a:ext cx="9144000" cy="918201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 did Bayes approach the inverse problem </a:t>
            </a:r>
            <a:b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the issues of priors?</a:t>
            </a:r>
            <a:endParaRPr lang="en-GB" sz="4400" b="1" spc="0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2827" y="1770927"/>
            <a:ext cx="10499203" cy="4575395"/>
          </a:xfrm>
        </p:spPr>
        <p:txBody>
          <a:bodyPr anchor="t">
            <a:noAutofit/>
          </a:bodyPr>
          <a:lstStyle/>
          <a:p>
            <a:pPr algn="l">
              <a:spcAft>
                <a:spcPts val="600"/>
              </a:spcAft>
            </a:pP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consult the original paper he wrote on the topic</a:t>
            </a: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although it is hard to read given it uses the mathematical techniques and arguments of its day which are very unfamiliar to the modern reader.</a:t>
            </a:r>
          </a:p>
          <a:p>
            <a:pPr algn="l">
              <a:spcAft>
                <a:spcPts val="600"/>
              </a:spcAft>
            </a:pPr>
            <a:endParaRPr lang="en-GB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70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7916" y="192969"/>
            <a:ext cx="9144000" cy="918201"/>
          </a:xfrm>
        </p:spPr>
        <p:txBody>
          <a:bodyPr>
            <a:normAutofit/>
          </a:bodyPr>
          <a:lstStyle/>
          <a:p>
            <a:pPr algn="ctr"/>
            <a: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original paper</a:t>
            </a:r>
            <a:endParaRPr lang="en-GB" sz="4400" b="1" spc="0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7470" y="1111170"/>
            <a:ext cx="10499203" cy="4575395"/>
          </a:xfrm>
        </p:spPr>
        <p:txBody>
          <a:bodyPr anchor="t">
            <a:noAutofit/>
          </a:bodyPr>
          <a:lstStyle/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1" dirty="0"/>
              <a:t>Bayes, T., &amp; Price, R. (1764). An essay towards solving a problem in the doctrine of chances. </a:t>
            </a:r>
            <a:r>
              <a:rPr lang="en-GB" b="1" i="1" dirty="0"/>
              <a:t>Philosophical Transactions of the Royal Society of London</a:t>
            </a:r>
            <a:r>
              <a:rPr lang="en-GB" b="1" dirty="0"/>
              <a:t>, </a:t>
            </a:r>
            <a:r>
              <a:rPr lang="en-GB" b="1" i="1" dirty="0"/>
              <a:t>53</a:t>
            </a:r>
            <a:r>
              <a:rPr lang="en-GB" b="1" dirty="0"/>
              <a:t>, 370–418.</a:t>
            </a:r>
            <a:endParaRPr lang="en-GB" b="1" i="1" dirty="0" smtClean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Published in 1764, </a:t>
            </a: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ayes’ </a:t>
            </a: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death in 1761, </a:t>
            </a: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his friend Richard Price, </a:t>
            </a: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another church </a:t>
            </a: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minister who was literary executor of his estate. Price </a:t>
            </a: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edited out some sections and made several </a:t>
            </a: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comments and additions to the text.</a:t>
            </a:r>
          </a:p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12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4214" y="598083"/>
            <a:ext cx="9144000" cy="1641490"/>
          </a:xfrm>
        </p:spPr>
        <p:txBody>
          <a:bodyPr>
            <a:normAutofit/>
          </a:bodyPr>
          <a:lstStyle/>
          <a:p>
            <a:pPr algn="ctr"/>
            <a: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Bayes and Price</a:t>
            </a:r>
            <a:endParaRPr lang="en-GB" sz="4400" b="1" spc="0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992" y="1744273"/>
            <a:ext cx="3410712" cy="36575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623" y="1744274"/>
            <a:ext cx="2916673" cy="365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27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7885" y="117862"/>
            <a:ext cx="9144000" cy="1281903"/>
          </a:xfrm>
        </p:spPr>
        <p:txBody>
          <a:bodyPr>
            <a:normAutofit/>
          </a:bodyPr>
          <a:lstStyle/>
          <a:p>
            <a:pPr algn="ctr"/>
            <a: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Bayes and Price (1764; B&amp;P)</a:t>
            </a:r>
            <a:endParaRPr lang="en-GB" sz="4400" b="1" spc="0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195" y="868256"/>
            <a:ext cx="11713579" cy="4132162"/>
          </a:xfrm>
        </p:spPr>
        <p:txBody>
          <a:bodyPr anchor="t">
            <a:noAutofit/>
          </a:bodyPr>
          <a:lstStyle/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genius of this paper was to work out a (slightly) more general approach:-</a:t>
            </a:r>
          </a:p>
          <a:p>
            <a:pPr marL="531813" indent="-531813" algn="l" defTabSz="531813">
              <a:spcAft>
                <a:spcPts val="600"/>
              </a:spcAft>
            </a:pP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by</a:t>
            </a: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using whole 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prior probability distributions</a:t>
            </a: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with associated </a:t>
            </a:r>
            <a:r>
              <a:rPr lang="en-GB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parameter(s)</a:t>
            </a: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531813" indent="-531813" algn="l" defTabSz="531813">
              <a:spcAft>
                <a:spcPts val="600"/>
              </a:spcAft>
            </a:pP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ii) the example they used involved </a:t>
            </a: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balls on a billiard table (see next rest of slides below)</a:t>
            </a:r>
          </a:p>
          <a:p>
            <a:pPr marL="531813" indent="-531813" algn="l" defTabSz="266700">
              <a:spcAft>
                <a:spcPts val="600"/>
              </a:spcAft>
            </a:pP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iii) B&amp;P also worked out some approximate methods for computing the probabilities concerned by hand</a:t>
            </a:r>
            <a:endParaRPr lang="en-GB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1813" indent="-531813" algn="l" defTabSz="531813">
              <a:spcAft>
                <a:spcPts val="600"/>
              </a:spcAft>
            </a:pP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to iii) enabled B&amp;P, for a series of examples, to compute a range of </a:t>
            </a:r>
            <a:r>
              <a:rPr lang="en-GB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posterior probabilities </a:t>
            </a: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an </a:t>
            </a:r>
            <a:r>
              <a:rPr lang="en-GB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given the </a:t>
            </a:r>
            <a:r>
              <a:rPr lang="en-GB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prior probabilities </a:t>
            </a: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GB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values</a:t>
            </a:r>
            <a:endParaRPr lang="en-GB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39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759" y="303057"/>
            <a:ext cx="9144000" cy="1281903"/>
          </a:xfrm>
        </p:spPr>
        <p:txBody>
          <a:bodyPr>
            <a:normAutofit/>
          </a:bodyPr>
          <a:lstStyle/>
          <a:p>
            <a:pPr algn="ctr"/>
            <a: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Billiard Table Example 1</a:t>
            </a:r>
            <a:endParaRPr lang="en-GB" sz="4400" b="1" spc="0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8157" y="1261795"/>
            <a:ext cx="10499203" cy="4132162"/>
          </a:xfrm>
        </p:spPr>
        <p:txBody>
          <a:bodyPr anchor="t">
            <a:noAutofit/>
          </a:bodyPr>
          <a:lstStyle/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short (&lt;5 min) video by Bayesian statistician David </a:t>
            </a:r>
            <a:r>
              <a:rPr lang="en-GB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Spiegelhalter</a:t>
            </a: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(DS; interviewed by Brian Cox)</a:t>
            </a:r>
          </a:p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 also sets up </a:t>
            </a:r>
            <a:r>
              <a:rPr lang="en-GB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Bayes’s</a:t>
            </a: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classic billiard ball problem discussed in B&amp;P (1764)</a:t>
            </a:r>
          </a:p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Watch the video here</a:t>
            </a:r>
          </a:p>
          <a:p>
            <a:pPr algn="l" defTabSz="450850">
              <a:spcAft>
                <a:spcPts val="600"/>
              </a:spcAft>
            </a:pP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https://youtu.be/-e8wOcaascM</a:t>
            </a:r>
            <a:endParaRPr lang="en-GB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450850">
              <a:spcAft>
                <a:spcPts val="600"/>
              </a:spcAft>
            </a:pPr>
            <a:endParaRPr lang="en-GB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00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758" y="123957"/>
            <a:ext cx="9144000" cy="1281903"/>
          </a:xfrm>
        </p:spPr>
        <p:txBody>
          <a:bodyPr>
            <a:normAutofit/>
          </a:bodyPr>
          <a:lstStyle/>
          <a:p>
            <a:pPr algn="ctr"/>
            <a: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Billiard Table Example 2</a:t>
            </a:r>
            <a:endParaRPr lang="en-GB" sz="4400" b="1" spc="0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172" y="833145"/>
            <a:ext cx="12002947" cy="1076291"/>
          </a:xfrm>
        </p:spPr>
        <p:txBody>
          <a:bodyPr anchor="t">
            <a:noAutofit/>
          </a:bodyPr>
          <a:lstStyle/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Trying to estimate the position of a target ball (now removed) along the long axis of the table</a:t>
            </a:r>
          </a:p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Estimate this by throwing sample of </a:t>
            </a:r>
            <a:r>
              <a:rPr lang="en-GB" sz="2800" b="1" i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GB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balls (here 5) that rest randomly on the table; &amp; reporting number (</a:t>
            </a:r>
            <a:r>
              <a:rPr lang="en-GB" sz="2800" b="1" i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GB" sz="2800" b="1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=2</a:t>
            </a:r>
            <a:r>
              <a:rPr lang="en-GB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to left of target</a:t>
            </a:r>
            <a:endParaRPr lang="en-GB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450850">
              <a:spcAft>
                <a:spcPts val="600"/>
              </a:spcAft>
            </a:pPr>
            <a:endParaRPr lang="en-GB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99594" y="2939971"/>
            <a:ext cx="9236597" cy="362287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2395959" y="3680749"/>
            <a:ext cx="520861" cy="53243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3449506" y="4787305"/>
            <a:ext cx="520861" cy="53243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8061263" y="3030606"/>
            <a:ext cx="520861" cy="53243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6286476" y="4485191"/>
            <a:ext cx="520861" cy="53243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6987838" y="5529428"/>
            <a:ext cx="520861" cy="53243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099595" y="6648735"/>
            <a:ext cx="9236597" cy="2374"/>
          </a:xfrm>
          <a:prstGeom prst="straightConnector1">
            <a:avLst/>
          </a:prstGeom>
          <a:ln w="50800">
            <a:solidFill>
              <a:srgbClr val="FFFF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188069" y="6313403"/>
            <a:ext cx="689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5037" y="6313404"/>
            <a:ext cx="689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4689689" y="3014005"/>
            <a:ext cx="6263515" cy="3508629"/>
            <a:chOff x="4770783" y="2974938"/>
            <a:chExt cx="6263515" cy="3508629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4770783" y="2974938"/>
              <a:ext cx="13252" cy="3508629"/>
            </a:xfrm>
            <a:prstGeom prst="line">
              <a:avLst/>
            </a:prstGeom>
            <a:ln w="317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/>
            <p:cNvGrpSpPr/>
            <p:nvPr/>
          </p:nvGrpSpPr>
          <p:grpSpPr>
            <a:xfrm>
              <a:off x="4770783" y="3756593"/>
              <a:ext cx="6263515" cy="1251927"/>
              <a:chOff x="4770783" y="3733926"/>
              <a:chExt cx="6263515" cy="1251927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>
                <a:off x="4770783" y="3733926"/>
                <a:ext cx="4282672" cy="708321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9053455" y="4031746"/>
                <a:ext cx="1980843" cy="95410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Position of target ball</a:t>
                </a:r>
                <a:endParaRPr lang="en-GB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245511" y="4159766"/>
            <a:ext cx="2747898" cy="2277603"/>
            <a:chOff x="245511" y="4159766"/>
            <a:chExt cx="2747898" cy="2277603"/>
          </a:xfrm>
        </p:grpSpPr>
        <p:sp>
          <p:nvSpPr>
            <p:cNvPr id="23" name="Right Brace 22"/>
            <p:cNvSpPr/>
            <p:nvPr/>
          </p:nvSpPr>
          <p:spPr>
            <a:xfrm rot="8156160">
              <a:off x="2452754" y="4159766"/>
              <a:ext cx="540655" cy="1435948"/>
            </a:xfrm>
            <a:prstGeom prst="rightBrac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5511" y="4621487"/>
              <a:ext cx="2150448" cy="181588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 balls end up to the left of the target ball</a:t>
              </a:r>
              <a:endParaRPr lang="en-GB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310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759" y="303057"/>
            <a:ext cx="9144000" cy="1281903"/>
          </a:xfrm>
        </p:spPr>
        <p:txBody>
          <a:bodyPr>
            <a:normAutofit/>
          </a:bodyPr>
          <a:lstStyle/>
          <a:p>
            <a:pPr algn="ctr"/>
            <a: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Billiard Table Example 3</a:t>
            </a:r>
            <a:endParaRPr lang="en-GB" sz="4400" b="1" spc="0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4558" y="1301552"/>
            <a:ext cx="11155812" cy="4132162"/>
          </a:xfrm>
        </p:spPr>
        <p:txBody>
          <a:bodyPr anchor="t">
            <a:noAutofit/>
          </a:bodyPr>
          <a:lstStyle/>
          <a:p>
            <a:pPr algn="l">
              <a:spcAft>
                <a:spcPts val="600"/>
              </a:spcAft>
            </a:pP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a) The neat feature of this example is that the prior prob. distribution of the </a:t>
            </a:r>
            <a:r>
              <a:rPr lang="en-GB" b="1" i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 parameter</a:t>
            </a: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l-GR" b="1" i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is uniform and random (the target ball could be anywhere along the table with equal probability)</a:t>
            </a:r>
          </a:p>
          <a:p>
            <a:pPr algn="l">
              <a:spcAft>
                <a:spcPts val="600"/>
              </a:spcAft>
            </a:pP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b) Bayes wanted to estimate the probability that the position of the target ball (</a:t>
            </a:r>
            <a:r>
              <a:rPr lang="el-GR" b="1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lay between certain values, given that one observed </a:t>
            </a:r>
            <a:r>
              <a:rPr lang="en-GB" b="1" i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GB" b="1" i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balls lying to left of the target ball</a:t>
            </a:r>
          </a:p>
          <a:p>
            <a:pPr algn="l">
              <a:spcAft>
                <a:spcPts val="600"/>
              </a:spcAft>
            </a:pP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c) </a:t>
            </a: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a) above Bayes knew that the distribution of </a:t>
            </a:r>
            <a:r>
              <a:rPr lang="en-GB" b="1" i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was binomial, allowing probabilities to be estimated.</a:t>
            </a:r>
          </a:p>
          <a:p>
            <a:pPr algn="l" defTabSz="450850">
              <a:spcAft>
                <a:spcPts val="600"/>
              </a:spcAft>
            </a:pPr>
            <a:endParaRPr lang="en-GB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48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9433" y="152586"/>
            <a:ext cx="9144000" cy="738665"/>
          </a:xfrm>
        </p:spPr>
        <p:txBody>
          <a:bodyPr>
            <a:normAutofit/>
          </a:bodyPr>
          <a:lstStyle/>
          <a:p>
            <a:pPr algn="ctr"/>
            <a:r>
              <a:rPr lang="en-GB" sz="4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Billiard Table Example </a:t>
            </a:r>
            <a: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GB" sz="4400" b="1" spc="0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4091" y="787079"/>
            <a:ext cx="11574684" cy="4132162"/>
          </a:xfrm>
        </p:spPr>
        <p:txBody>
          <a:bodyPr anchor="t">
            <a:noAutofit/>
          </a:bodyPr>
          <a:lstStyle/>
          <a:p>
            <a:pPr algn="l">
              <a:spcAft>
                <a:spcPts val="600"/>
              </a:spcAft>
            </a:pPr>
            <a:r>
              <a:rPr lang="en-GB" sz="3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best discussion of Bayes’ use of the billiard table example, that I know of, is this one:-</a:t>
            </a:r>
          </a:p>
          <a:p>
            <a:pPr algn="l">
              <a:spcAft>
                <a:spcPts val="600"/>
              </a:spcAft>
            </a:pP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Stigler, S. M. (1982). Thomas </a:t>
            </a:r>
            <a:r>
              <a:rPr lang="en-GB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Bayes’s</a:t>
            </a: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 Bayesian </a:t>
            </a:r>
            <a:r>
              <a:rPr lang="en-GB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inference</a:t>
            </a: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3000" b="1" i="1" dirty="0">
                <a:latin typeface="Arial" panose="020B0604020202020204" pitchFamily="34" charset="0"/>
                <a:cs typeface="Arial" panose="020B0604020202020204" pitchFamily="34" charset="0"/>
              </a:rPr>
              <a:t>Journal of the Royal Statistical Society. Series A </a:t>
            </a: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3000" b="1" i="1" dirty="0">
                <a:latin typeface="Arial" panose="020B0604020202020204" pitchFamily="34" charset="0"/>
                <a:cs typeface="Arial" panose="020B0604020202020204" pitchFamily="34" charset="0"/>
              </a:rPr>
              <a:t>145</a:t>
            </a: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(2), 250–258.</a:t>
            </a:r>
            <a:endParaRPr lang="en-GB" sz="30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Aft>
                <a:spcPts val="600"/>
              </a:spcAft>
            </a:pPr>
            <a:r>
              <a:rPr lang="en-GB" sz="3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Stigler claims that Bayes was reluctant to assume, as a general principle, that the distribution of </a:t>
            </a:r>
            <a:r>
              <a:rPr lang="el-GR" sz="3000" b="1" i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GB" sz="3000" b="1" i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(the position of the target ball) was uniform simply because he didn’t know where the target ball was </a:t>
            </a:r>
          </a:p>
          <a:p>
            <a:pPr algn="l">
              <a:spcAft>
                <a:spcPts val="600"/>
              </a:spcAft>
            </a:pPr>
            <a:r>
              <a:rPr lang="en-GB" sz="3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Stigler also claims that Bayes believed all readers would not accept this justification for the assumption of uniform </a:t>
            </a:r>
            <a:r>
              <a:rPr lang="el-GR" sz="3000" b="1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θ </a:t>
            </a:r>
            <a:r>
              <a:rPr lang="en-GB" sz="3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(NB setting priors has always been a thorny issue for Bayesians!)</a:t>
            </a:r>
            <a:endParaRPr lang="en-GB" sz="30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49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9433" y="152586"/>
            <a:ext cx="9144000" cy="738665"/>
          </a:xfrm>
        </p:spPr>
        <p:txBody>
          <a:bodyPr>
            <a:normAutofit/>
          </a:bodyPr>
          <a:lstStyle/>
          <a:p>
            <a:pPr algn="ctr"/>
            <a:r>
              <a:rPr lang="en-GB" sz="4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Billiard Table Example </a:t>
            </a:r>
            <a: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GB" sz="4400" b="1" spc="0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4091" y="891251"/>
            <a:ext cx="11574684" cy="4132162"/>
          </a:xfrm>
        </p:spPr>
        <p:txBody>
          <a:bodyPr anchor="t">
            <a:noAutofit/>
          </a:bodyPr>
          <a:lstStyle/>
          <a:p>
            <a:pPr algn="l">
              <a:spcAft>
                <a:spcPts val="600"/>
              </a:spcAft>
            </a:pPr>
            <a:r>
              <a:rPr lang="en-GB" sz="3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Assuming </a:t>
            </a:r>
            <a:r>
              <a:rPr lang="el-GR" sz="3000" b="1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θ </a:t>
            </a:r>
            <a:r>
              <a:rPr lang="en-GB" sz="3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followed a uniform random distribution, Bayes instead proved the probability that there would be </a:t>
            </a:r>
            <a:r>
              <a:rPr lang="en-GB" sz="3000" b="1" i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X=p</a:t>
            </a:r>
            <a:r>
              <a:rPr lang="en-GB" sz="3000" b="1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balls to the left of the target, in a sample of </a:t>
            </a:r>
            <a:r>
              <a:rPr lang="en-GB" sz="3000" b="1" i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GB" sz="3000" b="1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balls, was uniform for all values of </a:t>
            </a:r>
            <a:r>
              <a:rPr lang="en-GB" sz="3000" b="1" i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  <a:p>
            <a:pPr algn="l">
              <a:spcAft>
                <a:spcPts val="600"/>
              </a:spcAft>
            </a:pPr>
            <a:r>
              <a:rPr lang="en-GB" sz="3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Specifically, he showed that this constant probability was e</a:t>
            </a:r>
            <a:r>
              <a:rPr lang="en-GB" sz="3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 to </a:t>
            </a:r>
            <a:r>
              <a:rPr lang="en-GB" sz="30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1/(n+1)</a:t>
            </a:r>
          </a:p>
          <a:p>
            <a:pPr algn="l">
              <a:spcAft>
                <a:spcPts val="600"/>
              </a:spcAft>
            </a:pPr>
            <a:r>
              <a:rPr lang="en-GB" sz="3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modern notation:-</a:t>
            </a:r>
          </a:p>
          <a:p>
            <a:pPr algn="l">
              <a:spcAft>
                <a:spcPts val="600"/>
              </a:spcAft>
            </a:pPr>
            <a:endParaRPr lang="en-GB" sz="30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Aft>
                <a:spcPts val="600"/>
              </a:spcAft>
            </a:pPr>
            <a:endParaRPr lang="en-GB" dirty="0" smtClean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043" y="4311061"/>
            <a:ext cx="6065024" cy="239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47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9433" y="152586"/>
            <a:ext cx="9144000" cy="738665"/>
          </a:xfrm>
        </p:spPr>
        <p:txBody>
          <a:bodyPr>
            <a:normAutofit/>
          </a:bodyPr>
          <a:lstStyle/>
          <a:p>
            <a:pPr algn="ctr"/>
            <a:r>
              <a:rPr lang="en-GB" sz="4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Billiard Table Example </a:t>
            </a:r>
            <a: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GB" sz="4400" b="1" spc="0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4091" y="891251"/>
            <a:ext cx="11574684" cy="2951544"/>
          </a:xfrm>
        </p:spPr>
        <p:txBody>
          <a:bodyPr anchor="t">
            <a:noAutofit/>
          </a:bodyPr>
          <a:lstStyle/>
          <a:p>
            <a:pPr algn="l">
              <a:spcAft>
                <a:spcPts val="600"/>
              </a:spcAft>
            </a:pPr>
            <a:r>
              <a:rPr lang="en-GB" sz="3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see why this is so, for </a:t>
            </a:r>
            <a:r>
              <a:rPr lang="en-GB" sz="3000" b="1" i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GB" sz="3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=5, and squashing the billiard table into a single dimension and denoting the balls to the left of the target ball position in white</a:t>
            </a:r>
          </a:p>
          <a:p>
            <a:pPr algn="l">
              <a:spcAft>
                <a:spcPts val="600"/>
              </a:spcAft>
            </a:pPr>
            <a:r>
              <a:rPr lang="en-GB" sz="3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we know nothing about where the target ball is, then the following </a:t>
            </a:r>
            <a:r>
              <a:rPr lang="en-GB" sz="3000" b="1" i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GB" sz="3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 = 6 outcomes for </a:t>
            </a:r>
            <a:r>
              <a:rPr lang="en-GB" sz="3000" b="1" i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X=p</a:t>
            </a:r>
            <a:r>
              <a:rPr lang="en-GB" sz="3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all equally likely</a:t>
            </a:r>
          </a:p>
          <a:p>
            <a:pPr algn="l">
              <a:spcAft>
                <a:spcPts val="600"/>
              </a:spcAft>
            </a:pPr>
            <a:r>
              <a:rPr lang="en-GB" sz="3000" b="1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sz="3000" b="1" i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</a:t>
            </a:r>
            <a:r>
              <a:rPr lang="en-GB" sz="3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=0 </a:t>
            </a:r>
          </a:p>
          <a:p>
            <a:pPr algn="l">
              <a:spcAft>
                <a:spcPts val="600"/>
              </a:spcAft>
            </a:pPr>
            <a:r>
              <a:rPr lang="en-GB" sz="3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sz="3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sz="3000" b="1" i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GB" sz="3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=1</a:t>
            </a:r>
          </a:p>
          <a:p>
            <a:pPr algn="l">
              <a:spcAft>
                <a:spcPts val="600"/>
              </a:spcAft>
            </a:pPr>
            <a:r>
              <a:rPr lang="en-GB" sz="3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sz="3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sz="3000" b="1" i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GB" sz="3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=2</a:t>
            </a:r>
          </a:p>
          <a:p>
            <a:pPr algn="l">
              <a:spcAft>
                <a:spcPts val="600"/>
              </a:spcAft>
            </a:pPr>
            <a:r>
              <a:rPr lang="en-GB" sz="3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sz="3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…</a:t>
            </a:r>
          </a:p>
          <a:p>
            <a:pPr algn="l">
              <a:spcAft>
                <a:spcPts val="600"/>
              </a:spcAft>
            </a:pPr>
            <a:r>
              <a:rPr lang="en-GB" sz="3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sz="3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sz="3000" b="1" i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GB" sz="3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=5</a:t>
            </a:r>
            <a:endParaRPr lang="en-GB" sz="3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Aft>
                <a:spcPts val="600"/>
              </a:spcAft>
            </a:pPr>
            <a:endParaRPr lang="en-GB" sz="30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Aft>
                <a:spcPts val="600"/>
              </a:spcAft>
            </a:pPr>
            <a:endParaRPr lang="en-GB" sz="3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Aft>
                <a:spcPts val="600"/>
              </a:spcAft>
            </a:pPr>
            <a:endParaRPr lang="en-GB" sz="30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Aft>
                <a:spcPts val="600"/>
              </a:spcAft>
            </a:pPr>
            <a:endParaRPr lang="en-GB" dirty="0" smtClean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834111" y="3281423"/>
            <a:ext cx="3761776" cy="561372"/>
            <a:chOff x="1539433" y="2928396"/>
            <a:chExt cx="3761776" cy="561372"/>
          </a:xfrm>
        </p:grpSpPr>
        <p:sp>
          <p:nvSpPr>
            <p:cNvPr id="5" name="Oval 4"/>
            <p:cNvSpPr/>
            <p:nvPr/>
          </p:nvSpPr>
          <p:spPr>
            <a:xfrm>
              <a:off x="1539433" y="2957332"/>
              <a:ext cx="520861" cy="5324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Oval 5"/>
            <p:cNvSpPr/>
            <p:nvPr/>
          </p:nvSpPr>
          <p:spPr>
            <a:xfrm>
              <a:off x="3171465" y="2928396"/>
              <a:ext cx="520861" cy="5324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/>
            <p:cNvSpPr/>
            <p:nvPr/>
          </p:nvSpPr>
          <p:spPr>
            <a:xfrm>
              <a:off x="2355449" y="2957332"/>
              <a:ext cx="520861" cy="5324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/>
            <p:cNvSpPr/>
            <p:nvPr/>
          </p:nvSpPr>
          <p:spPr>
            <a:xfrm>
              <a:off x="3987481" y="2928396"/>
              <a:ext cx="520861" cy="5324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/>
            <p:cNvSpPr/>
            <p:nvPr/>
          </p:nvSpPr>
          <p:spPr>
            <a:xfrm>
              <a:off x="4780348" y="2928396"/>
              <a:ext cx="520861" cy="5324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845685" y="3973789"/>
            <a:ext cx="3761776" cy="561372"/>
            <a:chOff x="1539433" y="2928396"/>
            <a:chExt cx="3761776" cy="561372"/>
          </a:xfrm>
        </p:grpSpPr>
        <p:sp>
          <p:nvSpPr>
            <p:cNvPr id="14" name="Oval 13"/>
            <p:cNvSpPr/>
            <p:nvPr/>
          </p:nvSpPr>
          <p:spPr>
            <a:xfrm>
              <a:off x="1539433" y="2957332"/>
              <a:ext cx="520861" cy="53243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/>
            <p:cNvSpPr/>
            <p:nvPr/>
          </p:nvSpPr>
          <p:spPr>
            <a:xfrm>
              <a:off x="3171465" y="2928396"/>
              <a:ext cx="520861" cy="5324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/>
            <p:cNvSpPr/>
            <p:nvPr/>
          </p:nvSpPr>
          <p:spPr>
            <a:xfrm>
              <a:off x="2355449" y="2957332"/>
              <a:ext cx="520861" cy="5324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/>
            <p:cNvSpPr/>
            <p:nvPr/>
          </p:nvSpPr>
          <p:spPr>
            <a:xfrm>
              <a:off x="3987481" y="2928396"/>
              <a:ext cx="520861" cy="5324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/>
            <p:cNvSpPr/>
            <p:nvPr/>
          </p:nvSpPr>
          <p:spPr>
            <a:xfrm>
              <a:off x="4780348" y="2928396"/>
              <a:ext cx="520861" cy="5324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834111" y="4581460"/>
            <a:ext cx="3761776" cy="561372"/>
            <a:chOff x="1539433" y="2928396"/>
            <a:chExt cx="3761776" cy="561372"/>
          </a:xfrm>
        </p:grpSpPr>
        <p:sp>
          <p:nvSpPr>
            <p:cNvPr id="20" name="Oval 19"/>
            <p:cNvSpPr/>
            <p:nvPr/>
          </p:nvSpPr>
          <p:spPr>
            <a:xfrm>
              <a:off x="1539433" y="2957332"/>
              <a:ext cx="520861" cy="53243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/>
            <p:cNvSpPr/>
            <p:nvPr/>
          </p:nvSpPr>
          <p:spPr>
            <a:xfrm>
              <a:off x="3171465" y="2928396"/>
              <a:ext cx="520861" cy="5324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/>
            <p:cNvSpPr/>
            <p:nvPr/>
          </p:nvSpPr>
          <p:spPr>
            <a:xfrm>
              <a:off x="2355449" y="2957332"/>
              <a:ext cx="520861" cy="53243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/>
            <p:cNvSpPr/>
            <p:nvPr/>
          </p:nvSpPr>
          <p:spPr>
            <a:xfrm>
              <a:off x="3987481" y="2928396"/>
              <a:ext cx="520861" cy="5324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/>
            <p:cNvSpPr/>
            <p:nvPr/>
          </p:nvSpPr>
          <p:spPr>
            <a:xfrm>
              <a:off x="4780348" y="2928396"/>
              <a:ext cx="520861" cy="5324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857259" y="5700531"/>
            <a:ext cx="3761776" cy="561372"/>
            <a:chOff x="1539433" y="2928396"/>
            <a:chExt cx="3761776" cy="561372"/>
          </a:xfrm>
        </p:grpSpPr>
        <p:sp>
          <p:nvSpPr>
            <p:cNvPr id="26" name="Oval 25"/>
            <p:cNvSpPr/>
            <p:nvPr/>
          </p:nvSpPr>
          <p:spPr>
            <a:xfrm>
              <a:off x="1539433" y="2957332"/>
              <a:ext cx="520861" cy="53243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/>
            <p:cNvSpPr/>
            <p:nvPr/>
          </p:nvSpPr>
          <p:spPr>
            <a:xfrm>
              <a:off x="3171465" y="2928396"/>
              <a:ext cx="520861" cy="53243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Oval 27"/>
            <p:cNvSpPr/>
            <p:nvPr/>
          </p:nvSpPr>
          <p:spPr>
            <a:xfrm>
              <a:off x="2355449" y="2957332"/>
              <a:ext cx="520861" cy="53243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Oval 28"/>
            <p:cNvSpPr/>
            <p:nvPr/>
          </p:nvSpPr>
          <p:spPr>
            <a:xfrm>
              <a:off x="3987481" y="2928396"/>
              <a:ext cx="520861" cy="53243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Oval 29"/>
            <p:cNvSpPr/>
            <p:nvPr/>
          </p:nvSpPr>
          <p:spPr>
            <a:xfrm>
              <a:off x="4780348" y="2928396"/>
              <a:ext cx="520861" cy="53243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48963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4214" y="598083"/>
            <a:ext cx="9144000" cy="1641490"/>
          </a:xfrm>
        </p:spPr>
        <p:txBody>
          <a:bodyPr>
            <a:normAutofit/>
          </a:bodyPr>
          <a:lstStyle/>
          <a:p>
            <a:pPr algn="ctr"/>
            <a:r>
              <a:rPr lang="en-GB" sz="4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reliminaries</a:t>
            </a:r>
            <a:endParaRPr lang="en-GB" sz="4400" b="1" spc="0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6448" y="1377696"/>
            <a:ext cx="10910913" cy="4699013"/>
          </a:xfrm>
        </p:spPr>
        <p:txBody>
          <a:bodyPr anchor="t">
            <a:noAutofit/>
          </a:bodyPr>
          <a:lstStyle/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the materials for this set of workshops/tutorials are in an open access repository</a:t>
            </a:r>
          </a:p>
          <a:p>
            <a:pPr algn="l" defTabSz="450850">
              <a:spcAft>
                <a:spcPts val="600"/>
              </a:spcAft>
            </a:pPr>
            <a:r>
              <a:rPr lang="en-GB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sz="2600" b="1" dirty="0">
                <a:hlinkClick r:id="rId2"/>
              </a:rPr>
              <a:t>https://github.com/Alan-Pickering/Bayesian-data-analysis-teaching</a:t>
            </a:r>
            <a:endParaRPr lang="en-GB" sz="2600" b="1" i="1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should review the slides for </a:t>
            </a: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parts 1 and 2 </a:t>
            </a:r>
            <a:endParaRPr lang="en-GB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450850">
              <a:spcAft>
                <a:spcPts val="600"/>
              </a:spcAft>
            </a:pPr>
            <a:r>
              <a:rPr lang="en-GB" b="1" i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Bayesian Data Analysis Part 1.pptx</a:t>
            </a:r>
            <a:endParaRPr lang="en-GB" b="1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0850" indent="-450850" algn="l" defTabSz="450850">
              <a:spcAft>
                <a:spcPts val="600"/>
              </a:spcAft>
            </a:pP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b="1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Bayesian Data Analysis Part </a:t>
            </a:r>
            <a:r>
              <a:rPr lang="en-GB" b="1" i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2.pptx</a:t>
            </a:r>
            <a:endParaRPr lang="en-GB" b="1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0850" indent="-450850" algn="l" defTabSz="450850">
              <a:spcAft>
                <a:spcPts val="600"/>
              </a:spcAft>
            </a:pP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before </a:t>
            </a: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 through this set of slides (part </a:t>
            </a: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3) </a:t>
            </a: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the first time.</a:t>
            </a:r>
          </a:p>
        </p:txBody>
      </p:sp>
    </p:spTree>
    <p:extLst>
      <p:ext uri="{BB962C8B-B14F-4D97-AF65-F5344CB8AC3E}">
        <p14:creationId xmlns:p14="http://schemas.microsoft.com/office/powerpoint/2010/main" val="262667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9433" y="152586"/>
            <a:ext cx="9144000" cy="738665"/>
          </a:xfrm>
        </p:spPr>
        <p:txBody>
          <a:bodyPr>
            <a:normAutofit/>
          </a:bodyPr>
          <a:lstStyle/>
          <a:p>
            <a:pPr algn="ctr"/>
            <a:r>
              <a:rPr lang="en-GB" sz="4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Billiard Table Example 7</a:t>
            </a:r>
            <a:endParaRPr lang="en-GB" sz="4400" b="1" spc="0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4091" y="891250"/>
            <a:ext cx="4671979" cy="5250095"/>
          </a:xfrm>
        </p:spPr>
        <p:txBody>
          <a:bodyPr anchor="t">
            <a:noAutofit/>
          </a:bodyPr>
          <a:lstStyle/>
          <a:p>
            <a:pPr algn="l">
              <a:spcAft>
                <a:spcPts val="600"/>
              </a:spcAft>
            </a:pPr>
            <a:r>
              <a:rPr lang="en-GB" sz="3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with my </a:t>
            </a:r>
            <a:r>
              <a:rPr lang="en-GB" sz="3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GB" sz="30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atlab</a:t>
            </a:r>
            <a:r>
              <a:rPr lang="en-GB" sz="3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script, </a:t>
            </a:r>
          </a:p>
          <a:p>
            <a:pPr algn="l">
              <a:spcAft>
                <a:spcPts val="600"/>
              </a:spcAft>
            </a:pPr>
            <a:r>
              <a:rPr lang="en-GB" sz="3000" b="1" i="1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constantX_check.m</a:t>
            </a:r>
            <a:endParaRPr lang="en-GB" sz="3000" b="1" i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Aft>
                <a:spcPts val="600"/>
              </a:spcAft>
            </a:pPr>
            <a:endParaRPr lang="en-GB" sz="30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Aft>
                <a:spcPts val="600"/>
              </a:spcAft>
            </a:pPr>
            <a:r>
              <a:rPr lang="en-GB" sz="3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computes the integral </a:t>
            </a:r>
          </a:p>
          <a:p>
            <a:pPr algn="l">
              <a:spcAft>
                <a:spcPts val="600"/>
              </a:spcAft>
            </a:pPr>
            <a:endParaRPr lang="en-GB" sz="3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Aft>
                <a:spcPts val="600"/>
              </a:spcAft>
            </a:pPr>
            <a:r>
              <a:rPr lang="en-GB" sz="3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0&lt;=</a:t>
            </a:r>
            <a:r>
              <a:rPr lang="en-GB" sz="3000" b="1" i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GB" sz="3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&lt;=</a:t>
            </a:r>
            <a:r>
              <a:rPr lang="en-GB" sz="3000" b="1" i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  <a:p>
            <a:pPr algn="l">
              <a:spcAft>
                <a:spcPts val="600"/>
              </a:spcAft>
            </a:pPr>
            <a:r>
              <a:rPr lang="en-GB" sz="3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GB" sz="3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nd you can vary, </a:t>
            </a:r>
            <a:r>
              <a:rPr lang="en-GB" sz="3000" b="1" i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GB" sz="3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the number of balls used</a:t>
            </a:r>
          </a:p>
          <a:p>
            <a:pPr algn="l">
              <a:spcAft>
                <a:spcPts val="600"/>
              </a:spcAft>
            </a:pPr>
            <a:endParaRPr lang="en-GB" sz="3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Aft>
                <a:spcPts val="600"/>
              </a:spcAft>
            </a:pPr>
            <a:endParaRPr lang="en-GB" sz="30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Aft>
                <a:spcPts val="600"/>
              </a:spcAft>
            </a:pPr>
            <a:endParaRPr lang="en-GB" dirty="0" smtClean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401" y="1759351"/>
            <a:ext cx="6667500" cy="5000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094" y="3652841"/>
            <a:ext cx="2842561" cy="9412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83170" y="1015985"/>
            <a:ext cx="60535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Sample output from my script</a:t>
            </a:r>
            <a:endParaRPr lang="en-GB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49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9433" y="152586"/>
            <a:ext cx="9144000" cy="738665"/>
          </a:xfrm>
        </p:spPr>
        <p:txBody>
          <a:bodyPr>
            <a:normAutofit/>
          </a:bodyPr>
          <a:lstStyle/>
          <a:p>
            <a:pPr algn="ctr"/>
            <a:r>
              <a:rPr lang="en-GB" sz="4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Billiard Table Example </a:t>
            </a:r>
            <a: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GB" sz="4400" b="1" spc="0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4091" y="891251"/>
            <a:ext cx="11574684" cy="4132162"/>
          </a:xfrm>
        </p:spPr>
        <p:txBody>
          <a:bodyPr anchor="t">
            <a:noAutofit/>
          </a:bodyPr>
          <a:lstStyle/>
          <a:p>
            <a:pPr algn="l">
              <a:spcAft>
                <a:spcPts val="600"/>
              </a:spcAft>
            </a:pPr>
            <a:r>
              <a:rPr lang="en-GB" sz="3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Bayes preferred to use a prior distribution of an observable event (</a:t>
            </a:r>
            <a:r>
              <a:rPr lang="en-GB" sz="3000" b="1" i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GB" sz="3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=number of balls to the left of the target) rather than something unobservable (</a:t>
            </a:r>
            <a:r>
              <a:rPr lang="el-GR" sz="3000" b="1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GB" sz="3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l">
              <a:spcAft>
                <a:spcPts val="600"/>
              </a:spcAft>
            </a:pPr>
            <a:r>
              <a:rPr lang="en-GB" sz="3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 felt that his billiard table analogy could be applied to a range of other problems where </a:t>
            </a:r>
            <a:r>
              <a:rPr lang="el-GR" sz="3000" b="1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θ </a:t>
            </a:r>
            <a:r>
              <a:rPr lang="en-GB" sz="3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 unknown</a:t>
            </a:r>
          </a:p>
          <a:p>
            <a:pPr algn="l">
              <a:spcAft>
                <a:spcPts val="600"/>
              </a:spcAft>
            </a:pPr>
            <a:r>
              <a:rPr lang="en-GB" sz="3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Bayes’ own </a:t>
            </a:r>
            <a:r>
              <a:rPr lang="en-GB" sz="3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words, the analogy applies:-</a:t>
            </a:r>
            <a:endParaRPr lang="en-GB" sz="3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Aft>
                <a:spcPts val="600"/>
              </a:spcAft>
            </a:pPr>
            <a:r>
              <a:rPr lang="en-GB" sz="3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“</a:t>
            </a:r>
            <a:r>
              <a:rPr lang="en-GB" sz="3000" b="1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lang="en-GB" sz="3000" b="1" i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absolutely know nothing </a:t>
            </a:r>
            <a:r>
              <a:rPr lang="en-GB" sz="3000" b="1" i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antecedently</a:t>
            </a:r>
            <a:r>
              <a:rPr lang="en-GB" sz="3000" b="1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any trials made concerning</a:t>
            </a:r>
            <a:r>
              <a:rPr lang="en-GB" sz="3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a probability such as </a:t>
            </a:r>
            <a:r>
              <a:rPr lang="el-GR" sz="3000" b="1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GB" sz="3000" b="1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3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we have “</a:t>
            </a:r>
            <a:r>
              <a:rPr lang="en-GB" sz="3000" b="1" i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en-GB" sz="3000" b="1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reason to think that, in a certain number of trials, [an event] should rather happen any one possible number of times than another</a:t>
            </a:r>
            <a:r>
              <a:rPr lang="en-GB" sz="3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GB" sz="30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Aft>
                <a:spcPts val="600"/>
              </a:spcAft>
            </a:pPr>
            <a:endParaRPr lang="en-GB" dirty="0" smtClean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62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9433" y="152586"/>
            <a:ext cx="9144000" cy="738665"/>
          </a:xfrm>
        </p:spPr>
        <p:txBody>
          <a:bodyPr>
            <a:normAutofit/>
          </a:bodyPr>
          <a:lstStyle/>
          <a:p>
            <a:pPr algn="ctr"/>
            <a:r>
              <a:rPr lang="en-GB" sz="4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Billiard Table Example 9</a:t>
            </a:r>
            <a:endParaRPr lang="en-GB" sz="4400" b="1" spc="0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4091" y="891251"/>
            <a:ext cx="11574684" cy="4132162"/>
          </a:xfrm>
        </p:spPr>
        <p:txBody>
          <a:bodyPr anchor="t">
            <a:noAutofit/>
          </a:bodyPr>
          <a:lstStyle/>
          <a:p>
            <a:pPr algn="l">
              <a:spcAft>
                <a:spcPts val="600"/>
              </a:spcAft>
            </a:pPr>
            <a:r>
              <a:rPr lang="en-GB" sz="3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final part of Bayes’ argument has 3 steps:-</a:t>
            </a:r>
          </a:p>
          <a:p>
            <a:pPr algn="l">
              <a:spcAft>
                <a:spcPts val="600"/>
              </a:spcAft>
            </a:pPr>
            <a:r>
              <a:rPr lang="en-GB" sz="3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1) The fact that </a:t>
            </a:r>
            <a:r>
              <a:rPr lang="en-GB" sz="30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P(</a:t>
            </a:r>
            <a:r>
              <a:rPr lang="en-GB" sz="3000" b="1" i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GB" sz="30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GB" sz="3000" b="1" i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GB" sz="3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GB" sz="3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a constant for the billiard table was based on the safe assumption, in this case, of uniform </a:t>
            </a:r>
            <a:r>
              <a:rPr lang="el-GR" sz="3000" b="1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θ </a:t>
            </a:r>
            <a:endParaRPr lang="en-GB" sz="3000" b="1" i="1" dirty="0" smtClean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Aft>
                <a:spcPts val="600"/>
              </a:spcAft>
            </a:pPr>
            <a:r>
              <a:rPr lang="en-GB" sz="3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2) In any analogous situation where “</a:t>
            </a:r>
            <a:r>
              <a:rPr lang="en-GB" sz="3000" b="1" i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absolutely know nothing</a:t>
            </a:r>
            <a:r>
              <a:rPr lang="en-GB" sz="3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”, we can likewise assume that </a:t>
            </a:r>
            <a:r>
              <a:rPr lang="en-GB" sz="30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P(</a:t>
            </a:r>
            <a:r>
              <a:rPr lang="en-GB" sz="3000" b="1" i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GB" sz="30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GB" sz="3000" b="1" i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GB" sz="30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GB" sz="3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constant for all </a:t>
            </a:r>
            <a:r>
              <a:rPr lang="en-GB" sz="3000" b="1" i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  <a:p>
            <a:pPr algn="l">
              <a:spcAft>
                <a:spcPts val="600"/>
              </a:spcAft>
            </a:pPr>
            <a:r>
              <a:rPr lang="en-GB" sz="3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3) If </a:t>
            </a:r>
            <a:r>
              <a:rPr lang="en-GB" sz="3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P(</a:t>
            </a:r>
            <a:r>
              <a:rPr lang="en-GB" sz="3000" b="1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GB" sz="3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GB" sz="3000" b="1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GB" sz="3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GB" sz="3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constant for all </a:t>
            </a:r>
            <a:r>
              <a:rPr lang="en-GB" sz="3000" b="1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GB" sz="3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analogous situation then this implies </a:t>
            </a:r>
            <a:r>
              <a:rPr lang="el-GR" sz="3000" b="1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θ </a:t>
            </a:r>
            <a:r>
              <a:rPr lang="en-GB" sz="3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uniform for that situation too (Bayes did not prove this assertion, which is actually not true in all cases)</a:t>
            </a:r>
          </a:p>
          <a:p>
            <a:pPr algn="l">
              <a:spcAft>
                <a:spcPts val="600"/>
              </a:spcAft>
            </a:pPr>
            <a:r>
              <a:rPr lang="en-GB" sz="3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NB Bayes’ arguments apply only to binomial distributions, but it has been extended to other cases subsequently.</a:t>
            </a:r>
          </a:p>
          <a:p>
            <a:pPr algn="l">
              <a:spcAft>
                <a:spcPts val="600"/>
              </a:spcAft>
            </a:pPr>
            <a:endParaRPr lang="en-GB" sz="3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Aft>
                <a:spcPts val="600"/>
              </a:spcAft>
            </a:pPr>
            <a:endParaRPr lang="en-GB" sz="30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Aft>
                <a:spcPts val="600"/>
              </a:spcAft>
            </a:pPr>
            <a:endParaRPr lang="en-GB" dirty="0" smtClean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35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759" y="303057"/>
            <a:ext cx="9144000" cy="1281903"/>
          </a:xfrm>
        </p:spPr>
        <p:txBody>
          <a:bodyPr>
            <a:normAutofit/>
          </a:bodyPr>
          <a:lstStyle/>
          <a:p>
            <a:pPr algn="ctr"/>
            <a: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Billiard Table Example 10</a:t>
            </a:r>
            <a:endParaRPr lang="en-GB" sz="4400" b="1" spc="0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1549" y="1261795"/>
            <a:ext cx="11155812" cy="4132162"/>
          </a:xfrm>
        </p:spPr>
        <p:txBody>
          <a:bodyPr anchor="t">
            <a:noAutofit/>
          </a:bodyPr>
          <a:lstStyle/>
          <a:p>
            <a:pPr algn="l">
              <a:spcAft>
                <a:spcPts val="600"/>
              </a:spcAft>
            </a:pP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</a:t>
            </a:r>
            <a:r>
              <a:rPr lang="en-GB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Spiegelhalter</a:t>
            </a: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video clip, using this example, DS argues (without giving details) that the Bayesian “point estimate” for </a:t>
            </a:r>
            <a:r>
              <a:rPr lang="el-GR" b="1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θ </a:t>
            </a: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GB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3/7</a:t>
            </a: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See later slides for why it is 3/7.</a:t>
            </a:r>
            <a:endParaRPr lang="en-GB" b="1" dirty="0" smtClean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Aft>
                <a:spcPts val="600"/>
              </a:spcAft>
            </a:pP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contrasts with the value using later classical statistical estimation (</a:t>
            </a:r>
            <a:r>
              <a:rPr lang="en-GB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</a:t>
            </a: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by Fisher).</a:t>
            </a:r>
          </a:p>
          <a:p>
            <a:pPr algn="l">
              <a:spcAft>
                <a:spcPts val="600"/>
              </a:spcAft>
            </a:pP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classical approach would be to use the </a:t>
            </a: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maximum likelihood estimate (</a:t>
            </a:r>
            <a:r>
              <a:rPr lang="en-GB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MLE</a:t>
            </a: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of the position of the target ball</a:t>
            </a:r>
          </a:p>
          <a:p>
            <a:pPr algn="l">
              <a:spcAft>
                <a:spcPts val="600"/>
              </a:spcAft>
            </a:pP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 on the fact </a:t>
            </a: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 2 out of 5 balls fell to the left of the target ball, the </a:t>
            </a:r>
            <a:r>
              <a:rPr lang="en-GB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MLE</a:t>
            </a: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GB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0.4</a:t>
            </a:r>
            <a:endParaRPr lang="en-GB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450850">
              <a:spcAft>
                <a:spcPts val="600"/>
              </a:spcAft>
            </a:pPr>
            <a:endParaRPr lang="en-GB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8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759" y="303057"/>
            <a:ext cx="9144000" cy="1281903"/>
          </a:xfrm>
        </p:spPr>
        <p:txBody>
          <a:bodyPr>
            <a:normAutofit/>
          </a:bodyPr>
          <a:lstStyle/>
          <a:p>
            <a:pPr algn="ctr"/>
            <a: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 is the Bayesian point estimate arrived at?</a:t>
            </a:r>
            <a:endParaRPr lang="en-GB" sz="4400" b="1" spc="0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8157" y="1261795"/>
            <a:ext cx="10499203" cy="4132162"/>
          </a:xfrm>
        </p:spPr>
        <p:txBody>
          <a:bodyPr anchor="t">
            <a:noAutofit/>
          </a:bodyPr>
          <a:lstStyle/>
          <a:p>
            <a:pPr algn="l">
              <a:spcAft>
                <a:spcPts val="600"/>
              </a:spcAft>
            </a:pP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can be seen in my </a:t>
            </a:r>
            <a:r>
              <a:rPr lang="en-GB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Matlab</a:t>
            </a: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script</a:t>
            </a:r>
          </a:p>
          <a:p>
            <a:pPr algn="l">
              <a:spcAft>
                <a:spcPts val="600"/>
              </a:spcAft>
            </a:pPr>
            <a:r>
              <a:rPr lang="en-GB" b="1" i="1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bayes_table.m</a:t>
            </a:r>
            <a:endParaRPr lang="en-GB" b="1" i="1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Aft>
                <a:spcPts val="600"/>
              </a:spcAft>
            </a:pP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allows iterative estimation of the position of the target ball over multiple trials with sets of balls. It can be run with a single trial and the settings that apply to the </a:t>
            </a:r>
            <a:r>
              <a:rPr lang="en-GB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Spigelhalter</a:t>
            </a: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video case.</a:t>
            </a:r>
          </a:p>
          <a:p>
            <a:pPr algn="l">
              <a:spcAft>
                <a:spcPts val="600"/>
              </a:spcAft>
            </a:pP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GB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Matlab</a:t>
            </a: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programme uses </a:t>
            </a:r>
            <a:r>
              <a:rPr lang="en-GB" b="1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numerical integration</a:t>
            </a: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The following slides (to be added) show how the answer is derived more </a:t>
            </a:r>
            <a:r>
              <a:rPr lang="en-GB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quickly and directly</a:t>
            </a: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41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4214" y="598083"/>
            <a:ext cx="9144000" cy="1641490"/>
          </a:xfrm>
        </p:spPr>
        <p:txBody>
          <a:bodyPr>
            <a:normAutofit/>
          </a:bodyPr>
          <a:lstStyle/>
          <a:p>
            <a:pPr algn="ctr"/>
            <a: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en-GB" sz="4400" b="1" spc="0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6448" y="1377696"/>
            <a:ext cx="10910913" cy="4699013"/>
          </a:xfrm>
        </p:spPr>
        <p:txBody>
          <a:bodyPr anchor="t">
            <a:noAutofit/>
          </a:bodyPr>
          <a:lstStyle/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introduction to Bayesian Inference and Estimation</a:t>
            </a:r>
          </a:p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Including a look at the arguments in Bayes and Price’s (1764) original article</a:t>
            </a:r>
            <a:endParaRPr lang="en-GB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57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4214" y="598083"/>
            <a:ext cx="9144000" cy="1641490"/>
          </a:xfrm>
        </p:spPr>
        <p:txBody>
          <a:bodyPr>
            <a:normAutofit/>
          </a:bodyPr>
          <a:lstStyle/>
          <a:p>
            <a:pPr algn="ctr"/>
            <a: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Uses of Bayes’ Theorem: Part </a:t>
            </a:r>
            <a: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GB" sz="4400" b="1" spc="0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8158" y="1706880"/>
            <a:ext cx="10499203" cy="4369829"/>
          </a:xfrm>
        </p:spPr>
        <p:txBody>
          <a:bodyPr anchor="t">
            <a:noAutofit/>
          </a:bodyPr>
          <a:lstStyle/>
          <a:p>
            <a:pPr marL="514350" indent="-514350" algn="l">
              <a:spcAft>
                <a:spcPts val="600"/>
              </a:spcAft>
              <a:buAutoNum type="arabicPeriod"/>
            </a:pP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Bayes theorem as a theorem of inverse probability</a:t>
            </a:r>
          </a:p>
          <a:p>
            <a:pPr marL="514350" indent="-514350" algn="l">
              <a:spcAft>
                <a:spcPts val="600"/>
              </a:spcAft>
              <a:buAutoNum type="arabicPeriod"/>
            </a:pP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Estimating parameters using Bayesian methods</a:t>
            </a:r>
          </a:p>
          <a:p>
            <a:pPr marL="514350" indent="-514350" algn="l">
              <a:spcAft>
                <a:spcPts val="600"/>
              </a:spcAft>
              <a:buAutoNum type="arabicPeriod"/>
            </a:pP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these relate to, and contrast with, the methods of classical statistics (maximum likelihood estimation in particular)</a:t>
            </a:r>
            <a:endParaRPr lang="en-GB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21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4214" y="598083"/>
            <a:ext cx="9144000" cy="1641490"/>
          </a:xfrm>
        </p:spPr>
        <p:txBody>
          <a:bodyPr>
            <a:normAutofit/>
          </a:bodyPr>
          <a:lstStyle/>
          <a:p>
            <a:pPr algn="ctr"/>
            <a: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Bayes Theorem </a:t>
            </a:r>
            <a:endParaRPr lang="en-GB" sz="4400" b="1" spc="0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2435" y="1554403"/>
            <a:ext cx="10938075" cy="4132162"/>
          </a:xfrm>
        </p:spPr>
        <p:txBody>
          <a:bodyPr anchor="t">
            <a:noAutofit/>
          </a:bodyPr>
          <a:lstStyle/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often described as a theorem about </a:t>
            </a:r>
            <a:r>
              <a:rPr lang="en-GB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inverse probability</a:t>
            </a:r>
          </a:p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know about </a:t>
            </a:r>
            <a:r>
              <a:rPr lang="en-GB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forward probabilities</a:t>
            </a: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if it is a fair deck of cards (</a:t>
            </a:r>
            <a:r>
              <a:rPr lang="en-GB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the probability that a card, drawn at random, will be a spade (</a:t>
            </a:r>
            <a:r>
              <a:rPr lang="en-GB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)?</a:t>
            </a:r>
          </a:p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Answer= 1/4 </a:t>
            </a:r>
          </a:p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P(S|F)</a:t>
            </a: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probability of a spade GIVEN</a:t>
            </a:r>
            <a:r>
              <a:rPr lang="en-GB" sz="4400" b="1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fair deck =1/4</a:t>
            </a:r>
          </a:p>
          <a:p>
            <a:pPr algn="l" defTabSz="450850">
              <a:spcAft>
                <a:spcPts val="600"/>
              </a:spcAft>
            </a:pP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sz="4400" b="1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given also referred to as being CONDITIONED UPON</a:t>
            </a:r>
            <a:endParaRPr lang="en-GB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49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4214" y="598083"/>
            <a:ext cx="9144000" cy="1641490"/>
          </a:xfrm>
        </p:spPr>
        <p:txBody>
          <a:bodyPr>
            <a:normAutofit/>
          </a:bodyPr>
          <a:lstStyle/>
          <a:p>
            <a:pPr algn="ctr"/>
            <a: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Inverse probability</a:t>
            </a:r>
            <a:endParaRPr lang="en-GB" sz="4400" b="1" spc="0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7470" y="1554403"/>
            <a:ext cx="10499203" cy="1810589"/>
          </a:xfrm>
        </p:spPr>
        <p:txBody>
          <a:bodyPr anchor="t">
            <a:noAutofit/>
          </a:bodyPr>
          <a:lstStyle/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we draw a spade at random (</a:t>
            </a:r>
            <a:r>
              <a:rPr lang="en-GB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what is the probability that it is a fair deck (</a:t>
            </a:r>
            <a:r>
              <a:rPr lang="en-GB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)?</a:t>
            </a:r>
            <a:endParaRPr lang="en-GB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</a:t>
            </a:r>
            <a:r>
              <a:rPr lang="en-GB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p(F|S</a:t>
            </a:r>
            <a:r>
              <a:rPr lang="en-GB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principle, w</a:t>
            </a: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use </a:t>
            </a:r>
            <a:r>
              <a:rPr lang="en-GB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Bayesian inference</a:t>
            </a: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based on Bayes’ theorem, to work it out</a:t>
            </a:r>
          </a:p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93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5071" y="146671"/>
            <a:ext cx="9144000" cy="1641490"/>
          </a:xfrm>
        </p:spPr>
        <p:txBody>
          <a:bodyPr>
            <a:normAutofit/>
          </a:bodyPr>
          <a:lstStyle/>
          <a:p>
            <a:pPr algn="ctr"/>
            <a: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Applying Bayes’ theorem to the card problem 1</a:t>
            </a:r>
            <a:endParaRPr lang="en-GB" sz="4400" b="1" spc="0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7470" y="1088021"/>
            <a:ext cx="10499203" cy="2276972"/>
          </a:xfrm>
        </p:spPr>
        <p:txBody>
          <a:bodyPr anchor="t">
            <a:noAutofit/>
          </a:bodyPr>
          <a:lstStyle/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know </a:t>
            </a:r>
            <a:r>
              <a:rPr lang="en-GB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p(S|F)</a:t>
            </a: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=1/4</a:t>
            </a:r>
          </a:p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Bayes’ theorem</a:t>
            </a:r>
          </a:p>
          <a:p>
            <a:pPr algn="l" defTabSz="450850">
              <a:spcAft>
                <a:spcPts val="600"/>
              </a:spcAft>
            </a:pP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p(F|S) = p(S|F)*p(F)/p(S)</a:t>
            </a:r>
            <a:endParaRPr lang="en-GB" b="1" dirty="0" smtClean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do so we thus need an estimate of the </a:t>
            </a:r>
            <a:r>
              <a:rPr lang="en-GB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prior probability</a:t>
            </a: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a “fair deck”, </a:t>
            </a:r>
            <a:r>
              <a:rPr lang="en-GB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p(F)</a:t>
            </a: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What should that be?</a:t>
            </a:r>
          </a:p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 Bayes and Price’s paper, statisticians weren’t convinced that prior probabilities were meaningful in many situations, nor had anyone proposed a way they might be readily estimated </a:t>
            </a:r>
            <a:endParaRPr lang="en-GB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Aft>
                <a:spcPts val="600"/>
              </a:spcAft>
            </a:pPr>
            <a:endParaRPr lang="en-GB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07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8078" y="297141"/>
            <a:ext cx="9144000" cy="1641490"/>
          </a:xfrm>
        </p:spPr>
        <p:txBody>
          <a:bodyPr>
            <a:normAutofit/>
          </a:bodyPr>
          <a:lstStyle/>
          <a:p>
            <a:pPr algn="ctr"/>
            <a: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Applying Bayes’ theorem to the card problem 2</a:t>
            </a:r>
            <a:endParaRPr lang="en-GB" sz="4400" b="1" spc="0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7470" y="1554403"/>
            <a:ext cx="10499203" cy="1810589"/>
          </a:xfrm>
        </p:spPr>
        <p:txBody>
          <a:bodyPr anchor="t">
            <a:noAutofit/>
          </a:bodyPr>
          <a:lstStyle/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make the example more constrained and so allow simple Bayesian inference</a:t>
            </a:r>
          </a:p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Suppose I have 2 decks: one fair (</a:t>
            </a:r>
            <a:r>
              <a:rPr lang="en-GB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one not fair (</a:t>
            </a:r>
            <a:r>
              <a:rPr lang="en-GB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~F</a:t>
            </a: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with half the cards being spades) </a:t>
            </a:r>
          </a:p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choose one of these decks at random, so </a:t>
            </a:r>
            <a:r>
              <a:rPr lang="en-GB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p(F)</a:t>
            </a: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=0.5 (we have radically simplified the “prior”)</a:t>
            </a:r>
          </a:p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 I pick a single card at random from the deck and it is a spade, </a:t>
            </a:r>
            <a:r>
              <a:rPr lang="en-GB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What is </a:t>
            </a:r>
            <a:r>
              <a:rPr lang="en-GB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p(F|S)</a:t>
            </a: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this example?</a:t>
            </a:r>
            <a:endParaRPr lang="en-GB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Aft>
                <a:spcPts val="600"/>
              </a:spcAft>
            </a:pPr>
            <a:endParaRPr lang="en-GB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6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7526" y="212591"/>
            <a:ext cx="9144000" cy="1641490"/>
          </a:xfrm>
        </p:spPr>
        <p:txBody>
          <a:bodyPr>
            <a:normAutofit/>
          </a:bodyPr>
          <a:lstStyle/>
          <a:p>
            <a:pPr algn="ctr"/>
            <a:r>
              <a:rPr lang="en-GB" sz="4400" b="1" dirty="0" smtClean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Applying Bayes’ theorem to the card problem 3</a:t>
            </a:r>
            <a:endParaRPr lang="en-GB" sz="4400" b="1" spc="0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9838" y="1033336"/>
            <a:ext cx="11528385" cy="1810589"/>
          </a:xfrm>
        </p:spPr>
        <p:txBody>
          <a:bodyPr anchor="t">
            <a:noAutofit/>
          </a:bodyPr>
          <a:lstStyle/>
          <a:p>
            <a:pPr algn="l">
              <a:spcAft>
                <a:spcPts val="600"/>
              </a:spcAft>
            </a:pP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know </a:t>
            </a:r>
            <a:r>
              <a:rPr lang="en-GB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p(S|F) </a:t>
            </a: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0.25 and </a:t>
            </a:r>
            <a:r>
              <a:rPr lang="en-GB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p(F) </a:t>
            </a: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0.5</a:t>
            </a:r>
          </a:p>
          <a:p>
            <a:pPr algn="l" defTabSz="531813">
              <a:spcAft>
                <a:spcPts val="600"/>
              </a:spcAft>
            </a:pP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GB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p(S|~F) </a:t>
            </a: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0.5 and </a:t>
            </a:r>
            <a:r>
              <a:rPr lang="en-GB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p(~F) </a:t>
            </a: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0.5</a:t>
            </a:r>
          </a:p>
          <a:p>
            <a:pPr algn="l">
              <a:spcAft>
                <a:spcPts val="600"/>
              </a:spcAft>
            </a:pP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Bayes theorem (BT) states</a:t>
            </a:r>
          </a:p>
          <a:p>
            <a:pPr algn="l" defTabSz="450850">
              <a:spcAft>
                <a:spcPts val="600"/>
              </a:spcAft>
            </a:pPr>
            <a:r>
              <a:rPr lang="en-GB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p(F|S</a:t>
            </a:r>
            <a:r>
              <a:rPr lang="en-GB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GB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p(S|F) 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GB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p(F) 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en-GB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p(S)</a:t>
            </a:r>
            <a:endParaRPr lang="en-GB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Aft>
                <a:spcPts val="600"/>
              </a:spcAft>
            </a:pP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law of total probability says</a:t>
            </a:r>
          </a:p>
          <a:p>
            <a:pPr algn="l">
              <a:spcAft>
                <a:spcPts val="600"/>
              </a:spcAft>
            </a:pPr>
            <a:r>
              <a:rPr lang="en-GB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p(S)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GB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p(S|F</a:t>
            </a:r>
            <a:r>
              <a:rPr lang="en-GB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GB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p(F</a:t>
            </a:r>
            <a:r>
              <a:rPr lang="en-GB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 </a:t>
            </a: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GB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p(S</a:t>
            </a:r>
            <a:r>
              <a:rPr lang="en-GB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|~F) 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GB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p(~F</a:t>
            </a:r>
            <a:r>
              <a:rPr lang="en-GB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0.375</a:t>
            </a:r>
            <a:endParaRPr lang="en-GB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Aft>
                <a:spcPts val="600"/>
              </a:spcAft>
            </a:pP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using BT and the values above we get </a:t>
            </a:r>
            <a:r>
              <a:rPr lang="en-GB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p(F|S</a:t>
            </a:r>
            <a:r>
              <a:rPr lang="en-GB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1/3</a:t>
            </a:r>
          </a:p>
          <a:p>
            <a:pPr algn="l">
              <a:spcAft>
                <a:spcPts val="600"/>
              </a:spcAft>
            </a:pPr>
            <a:r>
              <a:rPr lang="en-GB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Meaning that the prob. of a fair deck has decreased from ½ (before) to 1/3 (after) selecting a single spade!</a:t>
            </a:r>
          </a:p>
          <a:p>
            <a:pPr algn="l" defTabSz="450850">
              <a:spcAft>
                <a:spcPts val="600"/>
              </a:spcAft>
            </a:pPr>
            <a:r>
              <a:rPr lang="en-GB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algn="l">
              <a:spcAft>
                <a:spcPts val="600"/>
              </a:spcAft>
            </a:pPr>
            <a:r>
              <a:rPr lang="en-GB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GB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450850">
              <a:spcAft>
                <a:spcPts val="600"/>
              </a:spcAft>
            </a:pPr>
            <a:r>
              <a:rPr lang="en-GB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GB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91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9642</TotalTime>
  <Words>1541</Words>
  <Application>Microsoft Office PowerPoint</Application>
  <PresentationFormat>Widescreen</PresentationFormat>
  <Paragraphs>141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Corbel</vt:lpstr>
      <vt:lpstr>Depth</vt:lpstr>
      <vt:lpstr>Bayesian data analysis: Part 3</vt:lpstr>
      <vt:lpstr>Preliminaries</vt:lpstr>
      <vt:lpstr>Overview</vt:lpstr>
      <vt:lpstr>Uses of Bayes’ Theorem: Part 3</vt:lpstr>
      <vt:lpstr>Bayes Theorem </vt:lpstr>
      <vt:lpstr>Inverse probability</vt:lpstr>
      <vt:lpstr>Applying Bayes’ theorem to the card problem 1</vt:lpstr>
      <vt:lpstr>Applying Bayes’ theorem to the card problem 2</vt:lpstr>
      <vt:lpstr>Applying Bayes’ theorem to the card problem 3</vt:lpstr>
      <vt:lpstr>How did Bayes approach the inverse problem  and the issues of priors?</vt:lpstr>
      <vt:lpstr>The original paper</vt:lpstr>
      <vt:lpstr>Bayes and Price</vt:lpstr>
      <vt:lpstr>Bayes and Price (1764; B&amp;P)</vt:lpstr>
      <vt:lpstr>The Billiard Table Example 1</vt:lpstr>
      <vt:lpstr>The Billiard Table Example 2</vt:lpstr>
      <vt:lpstr>The Billiard Table Example 3</vt:lpstr>
      <vt:lpstr>The Billiard Table Example 4</vt:lpstr>
      <vt:lpstr>The Billiard Table Example 5</vt:lpstr>
      <vt:lpstr>The Billiard Table Example 6</vt:lpstr>
      <vt:lpstr>The Billiard Table Example 7</vt:lpstr>
      <vt:lpstr>The Billiard Table Example 8</vt:lpstr>
      <vt:lpstr>The Billiard Table Example 9</vt:lpstr>
      <vt:lpstr>The Billiard Table Example 10</vt:lpstr>
      <vt:lpstr>How is the Bayesian point estimate arrived at?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Alan Pickering</dc:creator>
  <cp:lastModifiedBy>Alan Pickering</cp:lastModifiedBy>
  <cp:revision>344</cp:revision>
  <dcterms:created xsi:type="dcterms:W3CDTF">2018-04-20T16:31:05Z</dcterms:created>
  <dcterms:modified xsi:type="dcterms:W3CDTF">2019-11-18T16:01:31Z</dcterms:modified>
</cp:coreProperties>
</file>