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Alexandria Bold" charset="1" panose="00000000000000000000"/>
      <p:regular r:id="rId15"/>
    </p:embeddedFont>
    <p:embeddedFont>
      <p:font typeface="Arimo" charset="1" panose="020B0604020202020204"/>
      <p:regular r:id="rId16"/>
    </p:embeddedFont>
    <p:embeddedFont>
      <p:font typeface="Consolas" charset="1" panose="020B0609020204030204"/>
      <p:regular r:id="rId17"/>
    </p:embeddedFont>
    <p:embeddedFont>
      <p:font typeface="Alexandria" charset="1" panose="00000000000000000000"/>
      <p:regular r:id="rId18"/>
    </p:embeddedFont>
    <p:embeddedFont>
      <p:font typeface="Arimo Bold" charset="1" panose="020B0704020202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gamma.app/?utm_source=made-with-gamma" TargetMode="External" Type="http://schemas.openxmlformats.org/officeDocument/2006/relationships/hyperlink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C73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9F9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6858000" cy="10287000"/>
            <a:chOff x="0" y="0"/>
            <a:chExt cx="9144000" cy="13716000"/>
          </a:xfrm>
        </p:grpSpPr>
        <p:sp>
          <p:nvSpPr>
            <p:cNvPr name="Freeform 7" id="7" descr="preencoded.png"/>
            <p:cNvSpPr/>
            <p:nvPr/>
          </p:nvSpPr>
          <p:spPr>
            <a:xfrm flipH="false" flipV="false" rot="0">
              <a:off x="0" y="0"/>
              <a:ext cx="914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1440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9561607" y="3575554"/>
            <a:ext cx="6096628" cy="3050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483"/>
              </a:lnSpc>
            </a:pPr>
            <a:r>
              <a:rPr lang="en-US" sz="19543" b="true">
                <a:solidFill>
                  <a:srgbClr val="1B1B27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IPV6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227040" y="9124950"/>
            <a:ext cx="2032260" cy="541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3"/>
              </a:lnSpc>
              <a:spcBef>
                <a:spcPct val="0"/>
              </a:spcBef>
            </a:pPr>
            <a:r>
              <a:rPr lang="en-US" sz="2716">
                <a:solidFill>
                  <a:srgbClr val="1B1B27"/>
                </a:solidFill>
                <a:latin typeface="Arimo"/>
                <a:ea typeface="Arimo"/>
                <a:cs typeface="Arimo"/>
                <a:sym typeface="Arimo"/>
              </a:rPr>
              <a:t>By : Alan Saji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C73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9F9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049019" y="9686925"/>
            <a:ext cx="2153256" cy="514350"/>
            <a:chOff x="0" y="0"/>
            <a:chExt cx="2871008" cy="685800"/>
          </a:xfrm>
        </p:grpSpPr>
        <p:sp>
          <p:nvSpPr>
            <p:cNvPr name="Freeform 7" id="7" descr="preencoded.png">
              <a:hlinkClick r:id="rId2" tooltip="https://gamma.app/?utm_source=made-with-gamma"/>
            </p:cNvPr>
            <p:cNvSpPr/>
            <p:nvPr/>
          </p:nvSpPr>
          <p:spPr>
            <a:xfrm flipH="false" flipV="false" rot="0">
              <a:off x="0" y="0"/>
              <a:ext cx="2870962" cy="685800"/>
            </a:xfrm>
            <a:custGeom>
              <a:avLst/>
              <a:gdLst/>
              <a:ahLst/>
              <a:cxnLst/>
              <a:rect r="r" b="b" t="t" l="l"/>
              <a:pathLst>
                <a:path h="685800" w="2870962">
                  <a:moveTo>
                    <a:pt x="0" y="0"/>
                  </a:moveTo>
                  <a:lnTo>
                    <a:pt x="2870962" y="0"/>
                  </a:lnTo>
                  <a:lnTo>
                    <a:pt x="2870962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-1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1430000" y="0"/>
            <a:ext cx="6858000" cy="10287000"/>
            <a:chOff x="0" y="0"/>
            <a:chExt cx="9144000" cy="13716000"/>
          </a:xfrm>
        </p:grpSpPr>
        <p:sp>
          <p:nvSpPr>
            <p:cNvPr name="Freeform 9" id="9" descr="preencoded.png"/>
            <p:cNvSpPr/>
            <p:nvPr/>
          </p:nvSpPr>
          <p:spPr>
            <a:xfrm flipH="false" flipV="false" rot="0">
              <a:off x="0" y="0"/>
              <a:ext cx="914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1440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992237" y="2210246"/>
            <a:ext cx="7088237" cy="881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1B1B27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Introduction to IP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01762" y="3454747"/>
            <a:ext cx="9445526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1B54DA"/>
                </a:solidFill>
                <a:latin typeface="Arimo"/>
                <a:ea typeface="Arimo"/>
                <a:cs typeface="Arimo"/>
                <a:sym typeface="Arimo"/>
              </a:rPr>
              <a:t>IP (Internet Protocol)</a:t>
            </a:r>
            <a:r>
              <a:rPr lang="en-US" sz="2187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 is used to identify devices and enable communication on a network.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92238" y="4461123"/>
            <a:ext cx="944552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Two versions of IP exist: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92238" y="5013871"/>
            <a:ext cx="9445526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8527" indent="-252842" lvl="2">
              <a:lnSpc>
                <a:spcPts val="3562"/>
              </a:lnSpc>
              <a:buFont typeface="Arial"/>
              <a:buChar char="⚬"/>
            </a:pPr>
            <a:r>
              <a:rPr lang="en-US" sz="2187">
                <a:solidFill>
                  <a:srgbClr val="1B54DA"/>
                </a:solidFill>
                <a:latin typeface="Arimo"/>
                <a:ea typeface="Arimo"/>
                <a:cs typeface="Arimo"/>
                <a:sym typeface="Arimo"/>
              </a:rPr>
              <a:t>IPv4 (Internet Protocol version 4)</a:t>
            </a:r>
            <a:r>
              <a:rPr lang="en-US" sz="2187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 – older, limited addresses (32-bit).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92238" y="6020246"/>
            <a:ext cx="9445526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8527" indent="-252842" lvl="2">
              <a:lnSpc>
                <a:spcPts val="3562"/>
              </a:lnSpc>
              <a:buFont typeface="Arial"/>
              <a:buChar char="⚬"/>
            </a:pPr>
            <a:r>
              <a:rPr lang="en-US" sz="2187">
                <a:solidFill>
                  <a:srgbClr val="1B54DA"/>
                </a:solidFill>
                <a:latin typeface="Arimo"/>
                <a:ea typeface="Arimo"/>
                <a:cs typeface="Arimo"/>
                <a:sym typeface="Arimo"/>
              </a:rPr>
              <a:t>IPv6 (Internet Protocol version 6)</a:t>
            </a:r>
            <a:r>
              <a:rPr lang="en-US" sz="2187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 – latest version, designed to replace IPv4.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92238" y="7026622"/>
            <a:ext cx="9445526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IPv6 provides </a:t>
            </a:r>
            <a:r>
              <a:rPr lang="en-US" sz="2187">
                <a:solidFill>
                  <a:srgbClr val="1B54DA"/>
                </a:solidFill>
                <a:latin typeface="Arimo"/>
                <a:ea typeface="Arimo"/>
                <a:cs typeface="Arimo"/>
                <a:sym typeface="Arimo"/>
              </a:rPr>
              <a:t>more address space, better security, and modern features</a:t>
            </a:r>
            <a:r>
              <a:rPr lang="en-US" sz="2187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C73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-14286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9F9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7" y="2001291"/>
            <a:ext cx="4620666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3312" b="true">
                <a:solidFill>
                  <a:srgbClr val="1B1B27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What is IPv6?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3011686"/>
            <a:ext cx="780588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IPv6 = </a:t>
            </a:r>
            <a:r>
              <a:rPr lang="en-US" sz="2187">
                <a:solidFill>
                  <a:srgbClr val="1B54DA"/>
                </a:solidFill>
                <a:latin typeface="Arimo"/>
                <a:ea typeface="Arimo"/>
                <a:cs typeface="Arimo"/>
                <a:sym typeface="Arimo"/>
              </a:rPr>
              <a:t>Internet Protocol version 6</a:t>
            </a:r>
            <a:r>
              <a:rPr lang="en-US" sz="2187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8" y="3564434"/>
            <a:ext cx="7805886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It is a </a:t>
            </a:r>
            <a:r>
              <a:rPr lang="en-US" sz="2187">
                <a:solidFill>
                  <a:srgbClr val="1B54DA"/>
                </a:solidFill>
                <a:latin typeface="Arimo"/>
                <a:ea typeface="Arimo"/>
                <a:cs typeface="Arimo"/>
                <a:sym typeface="Arimo"/>
              </a:rPr>
              <a:t>network layer protocol</a:t>
            </a:r>
            <a:r>
              <a:rPr lang="en-US" sz="2187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 that allows devices to communicate over the internet.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2238" y="4570810"/>
            <a:ext cx="780588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Uses </a:t>
            </a:r>
            <a:r>
              <a:rPr lang="en-US" sz="2187">
                <a:solidFill>
                  <a:srgbClr val="1B54DA"/>
                </a:solidFill>
                <a:latin typeface="Arimo"/>
                <a:ea typeface="Arimo"/>
                <a:cs typeface="Arimo"/>
                <a:sym typeface="Arimo"/>
              </a:rPr>
              <a:t>128-bit addressing</a:t>
            </a:r>
            <a:r>
              <a:rPr lang="en-US" sz="2187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, compared to IPv4’s 32-bit.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2238" y="5123557"/>
            <a:ext cx="7805886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Written in </a:t>
            </a:r>
            <a:r>
              <a:rPr lang="en-US" sz="2187">
                <a:solidFill>
                  <a:srgbClr val="1B54DA"/>
                </a:solidFill>
                <a:latin typeface="Arimo"/>
                <a:ea typeface="Arimo"/>
                <a:cs typeface="Arimo"/>
                <a:sym typeface="Arimo"/>
              </a:rPr>
              <a:t>hexadecimal format</a:t>
            </a:r>
            <a:r>
              <a:rPr lang="en-US" sz="2187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, separated by colons (:).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2238" y="6101357"/>
            <a:ext cx="7805886" cy="909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764" indent="-164882" lvl="1">
              <a:lnSpc>
                <a:spcPts val="3561"/>
              </a:lnSpc>
              <a:buFont typeface="Arial"/>
              <a:buChar char="•"/>
            </a:pPr>
            <a:r>
              <a:rPr lang="en-US" sz="2187">
                <a:solidFill>
                  <a:srgbClr val="404155"/>
                </a:solidFill>
                <a:latin typeface="Consolas"/>
                <a:ea typeface="Consolas"/>
                <a:cs typeface="Consolas"/>
                <a:sym typeface="Consolas"/>
              </a:rPr>
              <a:t>Example</a:t>
            </a:r>
          </a:p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04155"/>
                </a:solidFill>
                <a:latin typeface="Consolas"/>
                <a:ea typeface="Consolas"/>
                <a:cs typeface="Consolas"/>
                <a:sym typeface="Consolas"/>
              </a:rPr>
              <a:t> 2001:0db8:85a3:0000:0000:8a2e:0370:7334.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92238" y="7164884"/>
            <a:ext cx="7805886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Provides </a:t>
            </a:r>
            <a:r>
              <a:rPr lang="en-US" sz="2187">
                <a:solidFill>
                  <a:srgbClr val="1B54DA"/>
                </a:solidFill>
                <a:latin typeface="Arimo"/>
                <a:ea typeface="Arimo"/>
                <a:cs typeface="Arimo"/>
                <a:sym typeface="Arimo"/>
              </a:rPr>
              <a:t>3.4 × 10³⁸ unique addresses</a:t>
            </a:r>
            <a:r>
              <a:rPr lang="en-US" sz="2187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 → practically unlimited.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499401" y="3180309"/>
            <a:ext cx="7805886" cy="4620965"/>
            <a:chOff x="0" y="0"/>
            <a:chExt cx="10407848" cy="6161287"/>
          </a:xfrm>
        </p:grpSpPr>
        <p:sp>
          <p:nvSpPr>
            <p:cNvPr name="Freeform 14" id="14" descr="preencoded.png"/>
            <p:cNvSpPr/>
            <p:nvPr/>
          </p:nvSpPr>
          <p:spPr>
            <a:xfrm flipH="false" flipV="false" rot="0">
              <a:off x="0" y="0"/>
              <a:ext cx="10407904" cy="6161278"/>
            </a:xfrm>
            <a:custGeom>
              <a:avLst/>
              <a:gdLst/>
              <a:ahLst/>
              <a:cxnLst/>
              <a:rect r="r" b="b" t="t" l="l"/>
              <a:pathLst>
                <a:path h="6161278" w="10407904">
                  <a:moveTo>
                    <a:pt x="0" y="0"/>
                  </a:moveTo>
                  <a:lnTo>
                    <a:pt x="10407904" y="0"/>
                  </a:lnTo>
                  <a:lnTo>
                    <a:pt x="10407904" y="6161278"/>
                  </a:lnTo>
                  <a:lnTo>
                    <a:pt x="0" y="61612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44" t="0" r="-43" b="0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C73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9F9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7" y="2234356"/>
            <a:ext cx="7368331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3312" b="true">
                <a:solidFill>
                  <a:srgbClr val="1B1B27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Abbreviation Rules in IPv6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3237756"/>
            <a:ext cx="1630352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IPv6 addresses are long, but rules make them shorter: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73188" y="4096048"/>
            <a:ext cx="8048030" cy="3164830"/>
            <a:chOff x="0" y="0"/>
            <a:chExt cx="10730707" cy="421977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25400" y="25400"/>
              <a:ext cx="10679938" cy="4168902"/>
            </a:xfrm>
            <a:custGeom>
              <a:avLst/>
              <a:gdLst/>
              <a:ahLst/>
              <a:cxnLst/>
              <a:rect r="r" b="b" t="t" l="l"/>
              <a:pathLst>
                <a:path h="4168902" w="10679938">
                  <a:moveTo>
                    <a:pt x="0" y="158750"/>
                  </a:moveTo>
                  <a:cubicBezTo>
                    <a:pt x="0" y="71120"/>
                    <a:pt x="71628" y="0"/>
                    <a:pt x="160020" y="0"/>
                  </a:cubicBezTo>
                  <a:lnTo>
                    <a:pt x="10519918" y="0"/>
                  </a:lnTo>
                  <a:cubicBezTo>
                    <a:pt x="10608311" y="0"/>
                    <a:pt x="10679938" y="71120"/>
                    <a:pt x="10679938" y="158750"/>
                  </a:cubicBezTo>
                  <a:lnTo>
                    <a:pt x="10679938" y="4010152"/>
                  </a:lnTo>
                  <a:cubicBezTo>
                    <a:pt x="10679938" y="4097909"/>
                    <a:pt x="10608311" y="4168902"/>
                    <a:pt x="10519918" y="4168902"/>
                  </a:cubicBezTo>
                  <a:lnTo>
                    <a:pt x="160020" y="4168902"/>
                  </a:lnTo>
                  <a:cubicBezTo>
                    <a:pt x="71628" y="4168902"/>
                    <a:pt x="0" y="4097782"/>
                    <a:pt x="0" y="4010152"/>
                  </a:cubicBezTo>
                  <a:close/>
                </a:path>
              </a:pathLst>
            </a:custGeom>
            <a:solidFill>
              <a:srgbClr val="F9F9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730738" cy="4219702"/>
            </a:xfrm>
            <a:custGeom>
              <a:avLst/>
              <a:gdLst/>
              <a:ahLst/>
              <a:cxnLst/>
              <a:rect r="r" b="b" t="t" l="l"/>
              <a:pathLst>
                <a:path h="4219702" w="10730738">
                  <a:moveTo>
                    <a:pt x="0" y="184150"/>
                  </a:moveTo>
                  <a:cubicBezTo>
                    <a:pt x="0" y="82296"/>
                    <a:pt x="83185" y="0"/>
                    <a:pt x="185420" y="0"/>
                  </a:cubicBezTo>
                  <a:lnTo>
                    <a:pt x="10545318" y="0"/>
                  </a:lnTo>
                  <a:lnTo>
                    <a:pt x="10545318" y="25400"/>
                  </a:lnTo>
                  <a:lnTo>
                    <a:pt x="10545318" y="0"/>
                  </a:lnTo>
                  <a:cubicBezTo>
                    <a:pt x="10647553" y="0"/>
                    <a:pt x="10730738" y="82296"/>
                    <a:pt x="10730738" y="184150"/>
                  </a:cubicBezTo>
                  <a:lnTo>
                    <a:pt x="10705338" y="184150"/>
                  </a:lnTo>
                  <a:lnTo>
                    <a:pt x="10730738" y="184150"/>
                  </a:lnTo>
                  <a:lnTo>
                    <a:pt x="10730738" y="4035552"/>
                  </a:lnTo>
                  <a:lnTo>
                    <a:pt x="10705338" y="4035552"/>
                  </a:lnTo>
                  <a:lnTo>
                    <a:pt x="10730738" y="4035552"/>
                  </a:lnTo>
                  <a:cubicBezTo>
                    <a:pt x="10730738" y="4137406"/>
                    <a:pt x="10647553" y="4219702"/>
                    <a:pt x="10545318" y="4219702"/>
                  </a:cubicBezTo>
                  <a:lnTo>
                    <a:pt x="10545318" y="4194302"/>
                  </a:lnTo>
                  <a:lnTo>
                    <a:pt x="10545318" y="4219702"/>
                  </a:lnTo>
                  <a:lnTo>
                    <a:pt x="185420" y="4219702"/>
                  </a:lnTo>
                  <a:lnTo>
                    <a:pt x="185420" y="4194302"/>
                  </a:lnTo>
                  <a:lnTo>
                    <a:pt x="185420" y="4219702"/>
                  </a:lnTo>
                  <a:cubicBezTo>
                    <a:pt x="83185" y="4219702"/>
                    <a:pt x="0" y="4137406"/>
                    <a:pt x="0" y="4035552"/>
                  </a:cubicBezTo>
                  <a:lnTo>
                    <a:pt x="0" y="184150"/>
                  </a:lnTo>
                  <a:lnTo>
                    <a:pt x="25400" y="184150"/>
                  </a:lnTo>
                  <a:lnTo>
                    <a:pt x="0" y="184150"/>
                  </a:lnTo>
                  <a:moveTo>
                    <a:pt x="50800" y="184150"/>
                  </a:moveTo>
                  <a:lnTo>
                    <a:pt x="50800" y="4035552"/>
                  </a:lnTo>
                  <a:lnTo>
                    <a:pt x="25400" y="4035552"/>
                  </a:lnTo>
                  <a:lnTo>
                    <a:pt x="50800" y="4035552"/>
                  </a:lnTo>
                  <a:cubicBezTo>
                    <a:pt x="50800" y="4109085"/>
                    <a:pt x="110871" y="4168902"/>
                    <a:pt x="185420" y="4168902"/>
                  </a:cubicBezTo>
                  <a:lnTo>
                    <a:pt x="10545318" y="4168902"/>
                  </a:lnTo>
                  <a:cubicBezTo>
                    <a:pt x="10619867" y="4168902"/>
                    <a:pt x="10679938" y="4108958"/>
                    <a:pt x="10679938" y="4035552"/>
                  </a:cubicBezTo>
                  <a:lnTo>
                    <a:pt x="10679938" y="184150"/>
                  </a:lnTo>
                  <a:cubicBezTo>
                    <a:pt x="10679938" y="110617"/>
                    <a:pt x="10619867" y="50800"/>
                    <a:pt x="10545318" y="50800"/>
                  </a:cubicBezTo>
                  <a:lnTo>
                    <a:pt x="185420" y="50800"/>
                  </a:lnTo>
                  <a:lnTo>
                    <a:pt x="185420" y="25400"/>
                  </a:lnTo>
                  <a:lnTo>
                    <a:pt x="185420" y="50800"/>
                  </a:lnTo>
                  <a:cubicBezTo>
                    <a:pt x="110871" y="50800"/>
                    <a:pt x="50800" y="110744"/>
                    <a:pt x="50800" y="184150"/>
                  </a:cubicBezTo>
                  <a:close/>
                </a:path>
              </a:pathLst>
            </a:custGeom>
            <a:solidFill>
              <a:srgbClr val="B8C3D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92238" y="4115098"/>
            <a:ext cx="76200" cy="3126730"/>
            <a:chOff x="0" y="0"/>
            <a:chExt cx="101600" cy="416897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1600" cy="4169029"/>
            </a:xfrm>
            <a:custGeom>
              <a:avLst/>
              <a:gdLst/>
              <a:ahLst/>
              <a:cxnLst/>
              <a:rect r="r" b="b" t="t" l="l"/>
              <a:pathLst>
                <a:path h="4169029" w="101600">
                  <a:moveTo>
                    <a:pt x="0" y="50800"/>
                  </a:moveTo>
                  <a:cubicBezTo>
                    <a:pt x="0" y="22733"/>
                    <a:pt x="22733" y="0"/>
                    <a:pt x="50800" y="0"/>
                  </a:cubicBezTo>
                  <a:cubicBezTo>
                    <a:pt x="78867" y="0"/>
                    <a:pt x="101600" y="22733"/>
                    <a:pt x="101600" y="50800"/>
                  </a:cubicBezTo>
                  <a:lnTo>
                    <a:pt x="101600" y="4118229"/>
                  </a:lnTo>
                  <a:cubicBezTo>
                    <a:pt x="101600" y="4146296"/>
                    <a:pt x="78867" y="4169029"/>
                    <a:pt x="50800" y="4169029"/>
                  </a:cubicBezTo>
                  <a:cubicBezTo>
                    <a:pt x="22733" y="4169029"/>
                    <a:pt x="0" y="4146296"/>
                    <a:pt x="0" y="4118229"/>
                  </a:cubicBezTo>
                  <a:close/>
                </a:path>
              </a:pathLst>
            </a:custGeom>
            <a:solidFill>
              <a:srgbClr val="1B54DA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390055" y="4417665"/>
            <a:ext cx="6709619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404155"/>
                </a:solidFill>
                <a:latin typeface="Alexandria"/>
                <a:ea typeface="Alexandria"/>
                <a:cs typeface="Alexandria"/>
                <a:sym typeface="Alexandria"/>
              </a:rPr>
              <a:t>1. Remove leading zeros in each block.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90055" y="4944964"/>
            <a:ext cx="7290495" cy="586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Example: 0074 → 74, 000F → F.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9266635" y="4096048"/>
            <a:ext cx="8048179" cy="3164830"/>
            <a:chOff x="0" y="0"/>
            <a:chExt cx="10730905" cy="421977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25400" y="25400"/>
              <a:ext cx="10680192" cy="4168902"/>
            </a:xfrm>
            <a:custGeom>
              <a:avLst/>
              <a:gdLst/>
              <a:ahLst/>
              <a:cxnLst/>
              <a:rect r="r" b="b" t="t" l="l"/>
              <a:pathLst>
                <a:path h="4168902" w="10680192">
                  <a:moveTo>
                    <a:pt x="0" y="158750"/>
                  </a:moveTo>
                  <a:cubicBezTo>
                    <a:pt x="0" y="71120"/>
                    <a:pt x="71628" y="0"/>
                    <a:pt x="160020" y="0"/>
                  </a:cubicBezTo>
                  <a:lnTo>
                    <a:pt x="10520172" y="0"/>
                  </a:lnTo>
                  <a:cubicBezTo>
                    <a:pt x="10608564" y="0"/>
                    <a:pt x="10680192" y="71120"/>
                    <a:pt x="10680192" y="158750"/>
                  </a:cubicBezTo>
                  <a:lnTo>
                    <a:pt x="10680192" y="4010152"/>
                  </a:lnTo>
                  <a:cubicBezTo>
                    <a:pt x="10680192" y="4097909"/>
                    <a:pt x="10608564" y="4168902"/>
                    <a:pt x="10520172" y="4168902"/>
                  </a:cubicBezTo>
                  <a:lnTo>
                    <a:pt x="160020" y="4168902"/>
                  </a:lnTo>
                  <a:cubicBezTo>
                    <a:pt x="71628" y="4168902"/>
                    <a:pt x="0" y="4097782"/>
                    <a:pt x="0" y="4010152"/>
                  </a:cubicBezTo>
                  <a:close/>
                </a:path>
              </a:pathLst>
            </a:custGeom>
            <a:solidFill>
              <a:srgbClr val="F9F9F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730992" cy="4219702"/>
            </a:xfrm>
            <a:custGeom>
              <a:avLst/>
              <a:gdLst/>
              <a:ahLst/>
              <a:cxnLst/>
              <a:rect r="r" b="b" t="t" l="l"/>
              <a:pathLst>
                <a:path h="4219702" w="10730992">
                  <a:moveTo>
                    <a:pt x="0" y="184150"/>
                  </a:moveTo>
                  <a:cubicBezTo>
                    <a:pt x="0" y="82296"/>
                    <a:pt x="83185" y="0"/>
                    <a:pt x="185420" y="0"/>
                  </a:cubicBezTo>
                  <a:lnTo>
                    <a:pt x="10545572" y="0"/>
                  </a:lnTo>
                  <a:lnTo>
                    <a:pt x="10545572" y="25400"/>
                  </a:lnTo>
                  <a:lnTo>
                    <a:pt x="10545572" y="0"/>
                  </a:lnTo>
                  <a:cubicBezTo>
                    <a:pt x="10647807" y="0"/>
                    <a:pt x="10730992" y="82296"/>
                    <a:pt x="10730992" y="184150"/>
                  </a:cubicBezTo>
                  <a:lnTo>
                    <a:pt x="10705592" y="184150"/>
                  </a:lnTo>
                  <a:lnTo>
                    <a:pt x="10730992" y="184150"/>
                  </a:lnTo>
                  <a:lnTo>
                    <a:pt x="10730992" y="4035552"/>
                  </a:lnTo>
                  <a:lnTo>
                    <a:pt x="10705592" y="4035552"/>
                  </a:lnTo>
                  <a:lnTo>
                    <a:pt x="10730992" y="4035552"/>
                  </a:lnTo>
                  <a:cubicBezTo>
                    <a:pt x="10730992" y="4137406"/>
                    <a:pt x="10647807" y="4219702"/>
                    <a:pt x="10545572" y="4219702"/>
                  </a:cubicBezTo>
                  <a:lnTo>
                    <a:pt x="10545572" y="4194302"/>
                  </a:lnTo>
                  <a:lnTo>
                    <a:pt x="10545572" y="4219702"/>
                  </a:lnTo>
                  <a:lnTo>
                    <a:pt x="185420" y="4219702"/>
                  </a:lnTo>
                  <a:lnTo>
                    <a:pt x="185420" y="4194302"/>
                  </a:lnTo>
                  <a:lnTo>
                    <a:pt x="185420" y="4219702"/>
                  </a:lnTo>
                  <a:cubicBezTo>
                    <a:pt x="83185" y="4219702"/>
                    <a:pt x="0" y="4137406"/>
                    <a:pt x="0" y="4035552"/>
                  </a:cubicBezTo>
                  <a:lnTo>
                    <a:pt x="0" y="184150"/>
                  </a:lnTo>
                  <a:lnTo>
                    <a:pt x="25400" y="184150"/>
                  </a:lnTo>
                  <a:lnTo>
                    <a:pt x="0" y="184150"/>
                  </a:lnTo>
                  <a:moveTo>
                    <a:pt x="50800" y="184150"/>
                  </a:moveTo>
                  <a:lnTo>
                    <a:pt x="50800" y="4035552"/>
                  </a:lnTo>
                  <a:lnTo>
                    <a:pt x="25400" y="4035552"/>
                  </a:lnTo>
                  <a:lnTo>
                    <a:pt x="50800" y="4035552"/>
                  </a:lnTo>
                  <a:cubicBezTo>
                    <a:pt x="50800" y="4109085"/>
                    <a:pt x="110871" y="4168902"/>
                    <a:pt x="185420" y="4168902"/>
                  </a:cubicBezTo>
                  <a:lnTo>
                    <a:pt x="10545572" y="4168902"/>
                  </a:lnTo>
                  <a:cubicBezTo>
                    <a:pt x="10620121" y="4168902"/>
                    <a:pt x="10680192" y="4108958"/>
                    <a:pt x="10680192" y="4035552"/>
                  </a:cubicBezTo>
                  <a:lnTo>
                    <a:pt x="10680192" y="184150"/>
                  </a:lnTo>
                  <a:cubicBezTo>
                    <a:pt x="10680192" y="110617"/>
                    <a:pt x="10620121" y="50800"/>
                    <a:pt x="10545572" y="50800"/>
                  </a:cubicBezTo>
                  <a:lnTo>
                    <a:pt x="185420" y="50800"/>
                  </a:lnTo>
                  <a:lnTo>
                    <a:pt x="185420" y="25400"/>
                  </a:lnTo>
                  <a:lnTo>
                    <a:pt x="185420" y="50800"/>
                  </a:lnTo>
                  <a:cubicBezTo>
                    <a:pt x="110871" y="50800"/>
                    <a:pt x="50800" y="110744"/>
                    <a:pt x="50800" y="184150"/>
                  </a:cubicBezTo>
                  <a:close/>
                </a:path>
              </a:pathLst>
            </a:custGeom>
            <a:solidFill>
              <a:srgbClr val="B8C3D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9285685" y="4115098"/>
            <a:ext cx="76200" cy="3126730"/>
            <a:chOff x="0" y="0"/>
            <a:chExt cx="101600" cy="416897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1600" cy="4169029"/>
            </a:xfrm>
            <a:custGeom>
              <a:avLst/>
              <a:gdLst/>
              <a:ahLst/>
              <a:cxnLst/>
              <a:rect r="r" b="b" t="t" l="l"/>
              <a:pathLst>
                <a:path h="4169029" w="101600">
                  <a:moveTo>
                    <a:pt x="0" y="50800"/>
                  </a:moveTo>
                  <a:cubicBezTo>
                    <a:pt x="0" y="22733"/>
                    <a:pt x="22733" y="0"/>
                    <a:pt x="50800" y="0"/>
                  </a:cubicBezTo>
                  <a:cubicBezTo>
                    <a:pt x="78867" y="0"/>
                    <a:pt x="101600" y="22733"/>
                    <a:pt x="101600" y="50800"/>
                  </a:cubicBezTo>
                  <a:lnTo>
                    <a:pt x="101600" y="4118229"/>
                  </a:lnTo>
                  <a:cubicBezTo>
                    <a:pt x="101600" y="4146296"/>
                    <a:pt x="78867" y="4169029"/>
                    <a:pt x="50800" y="4169029"/>
                  </a:cubicBezTo>
                  <a:cubicBezTo>
                    <a:pt x="22733" y="4169029"/>
                    <a:pt x="0" y="4146296"/>
                    <a:pt x="0" y="4118229"/>
                  </a:cubicBezTo>
                  <a:close/>
                </a:path>
              </a:pathLst>
            </a:custGeom>
            <a:solidFill>
              <a:srgbClr val="1B54DA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9683502" y="4417665"/>
            <a:ext cx="7290644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404155"/>
                </a:solidFill>
                <a:latin typeface="Alexandria"/>
                <a:ea typeface="Alexandria"/>
                <a:cs typeface="Alexandria"/>
                <a:sym typeface="Alexandria"/>
              </a:rPr>
              <a:t>2. Replace consecutive zero blocks with ::.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83502" y="5368826"/>
            <a:ext cx="7290644" cy="1551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04155"/>
                </a:solidFill>
                <a:latin typeface="Consolas"/>
                <a:ea typeface="Consolas"/>
                <a:cs typeface="Consolas"/>
                <a:sym typeface="Consolas"/>
              </a:rPr>
              <a:t>Example: 2001:0db8:0000:0000:0000:0000:0370:7334 → 2001:0db8::0370:7334.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92238" y="7455991"/>
            <a:ext cx="16303526" cy="586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Note: The shortcut :: can be used </a:t>
            </a:r>
            <a:r>
              <a:rPr lang="en-US" sz="2187">
                <a:solidFill>
                  <a:srgbClr val="1B54DA"/>
                </a:solidFill>
                <a:latin typeface="Arimo"/>
                <a:ea typeface="Arimo"/>
                <a:cs typeface="Arimo"/>
                <a:sym typeface="Arimo"/>
              </a:rPr>
              <a:t>only once</a:t>
            </a:r>
            <a:r>
              <a:rPr lang="en-US" sz="2187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 in an address.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C73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9F9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2428131"/>
            <a:ext cx="7713166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3312" b="true">
                <a:solidFill>
                  <a:srgbClr val="1B1B27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Addressing Methods in IPv6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3431530"/>
            <a:ext cx="1630352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IPv6 supports three addressing methods: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92238" y="4308872"/>
            <a:ext cx="5434459" cy="1134070"/>
            <a:chOff x="0" y="0"/>
            <a:chExt cx="7245945" cy="1512093"/>
          </a:xfrm>
        </p:grpSpPr>
        <p:sp>
          <p:nvSpPr>
            <p:cNvPr name="Freeform 9" id="9" descr="preencoded.png"/>
            <p:cNvSpPr/>
            <p:nvPr/>
          </p:nvSpPr>
          <p:spPr>
            <a:xfrm flipH="false" flipV="false" rot="0">
              <a:off x="0" y="0"/>
              <a:ext cx="7245985" cy="1512062"/>
            </a:xfrm>
            <a:custGeom>
              <a:avLst/>
              <a:gdLst/>
              <a:ahLst/>
              <a:cxnLst/>
              <a:rect r="r" b="b" t="t" l="l"/>
              <a:pathLst>
                <a:path h="1512062" w="7245985">
                  <a:moveTo>
                    <a:pt x="0" y="0"/>
                  </a:moveTo>
                  <a:lnTo>
                    <a:pt x="7245985" y="0"/>
                  </a:lnTo>
                  <a:lnTo>
                    <a:pt x="7245985" y="1512062"/>
                  </a:lnTo>
                  <a:lnTo>
                    <a:pt x="0" y="15120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5" t="0" r="-65" b="-2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275755" y="5707410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1B54DA"/>
                </a:solidFill>
                <a:latin typeface="Alexandria"/>
                <a:ea typeface="Alexandria"/>
                <a:cs typeface="Alexandria"/>
                <a:sym typeface="Alexandria"/>
              </a:rPr>
              <a:t>Unicast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75755" y="6234707"/>
            <a:ext cx="4867424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One-to-One communication.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6426696" y="4308872"/>
            <a:ext cx="5434459" cy="1134070"/>
            <a:chOff x="0" y="0"/>
            <a:chExt cx="7245945" cy="1512093"/>
          </a:xfrm>
        </p:grpSpPr>
        <p:sp>
          <p:nvSpPr>
            <p:cNvPr name="Freeform 13" id="13" descr="preencoded.png"/>
            <p:cNvSpPr/>
            <p:nvPr/>
          </p:nvSpPr>
          <p:spPr>
            <a:xfrm flipH="false" flipV="false" rot="0">
              <a:off x="0" y="0"/>
              <a:ext cx="7245985" cy="1512062"/>
            </a:xfrm>
            <a:custGeom>
              <a:avLst/>
              <a:gdLst/>
              <a:ahLst/>
              <a:cxnLst/>
              <a:rect r="r" b="b" t="t" l="l"/>
              <a:pathLst>
                <a:path h="1512062" w="7245985">
                  <a:moveTo>
                    <a:pt x="0" y="0"/>
                  </a:moveTo>
                  <a:lnTo>
                    <a:pt x="7245985" y="0"/>
                  </a:lnTo>
                  <a:lnTo>
                    <a:pt x="7245985" y="1512062"/>
                  </a:lnTo>
                  <a:lnTo>
                    <a:pt x="0" y="15120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5" t="0" r="-65" b="-2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6710214" y="5707410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1B54DA"/>
                </a:solidFill>
                <a:latin typeface="Alexandria"/>
                <a:ea typeface="Alexandria"/>
                <a:cs typeface="Alexandria"/>
                <a:sym typeface="Alexandria"/>
              </a:rPr>
              <a:t>Multicast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710214" y="6234707"/>
            <a:ext cx="4867424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One-to-Many communication.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1861155" y="4308872"/>
            <a:ext cx="5434459" cy="1134070"/>
            <a:chOff x="0" y="0"/>
            <a:chExt cx="7245945" cy="1512093"/>
          </a:xfrm>
        </p:grpSpPr>
        <p:sp>
          <p:nvSpPr>
            <p:cNvPr name="Freeform 17" id="17" descr="preencoded.png"/>
            <p:cNvSpPr/>
            <p:nvPr/>
          </p:nvSpPr>
          <p:spPr>
            <a:xfrm flipH="false" flipV="false" rot="0">
              <a:off x="0" y="0"/>
              <a:ext cx="7245985" cy="1512062"/>
            </a:xfrm>
            <a:custGeom>
              <a:avLst/>
              <a:gdLst/>
              <a:ahLst/>
              <a:cxnLst/>
              <a:rect r="r" b="b" t="t" l="l"/>
              <a:pathLst>
                <a:path h="1512062" w="7245985">
                  <a:moveTo>
                    <a:pt x="0" y="0"/>
                  </a:moveTo>
                  <a:lnTo>
                    <a:pt x="7245985" y="0"/>
                  </a:lnTo>
                  <a:lnTo>
                    <a:pt x="7245985" y="1512062"/>
                  </a:lnTo>
                  <a:lnTo>
                    <a:pt x="0" y="15120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5" t="0" r="-65" b="-2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2144672" y="5707410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1B54DA"/>
                </a:solidFill>
                <a:latin typeface="Alexandria"/>
                <a:ea typeface="Alexandria"/>
                <a:cs typeface="Alexandria"/>
                <a:sym typeface="Alexandria"/>
              </a:rPr>
              <a:t>Anycast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144672" y="6234707"/>
            <a:ext cx="4867424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One-to-Nearest communication.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92238" y="7290793"/>
            <a:ext cx="1630352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Each method is designed for different communication needs.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C73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9F9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1336625"/>
            <a:ext cx="5222825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3312" b="true">
                <a:solidFill>
                  <a:srgbClr val="1B1B27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Unicast Address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2347020"/>
            <a:ext cx="9505355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A </a:t>
            </a:r>
            <a:r>
              <a:rPr lang="en-US" sz="2187">
                <a:solidFill>
                  <a:srgbClr val="1B54DA"/>
                </a:solidFill>
                <a:latin typeface="Arimo"/>
                <a:ea typeface="Arimo"/>
                <a:cs typeface="Arimo"/>
                <a:sym typeface="Arimo"/>
              </a:rPr>
              <a:t>unicast address</a:t>
            </a:r>
            <a:r>
              <a:rPr lang="en-US" sz="2187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 refers to a </a:t>
            </a:r>
            <a:r>
              <a:rPr lang="en-US" sz="2187">
                <a:solidFill>
                  <a:srgbClr val="1B54DA"/>
                </a:solidFill>
                <a:latin typeface="Arimo"/>
                <a:ea typeface="Arimo"/>
                <a:cs typeface="Arimo"/>
                <a:sym typeface="Arimo"/>
              </a:rPr>
              <a:t>single host</a:t>
            </a:r>
            <a:r>
              <a:rPr lang="en-US" sz="2187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8" y="2899767"/>
            <a:ext cx="9505355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When a computer wants to communicate with </a:t>
            </a:r>
            <a:r>
              <a:rPr lang="en-US" sz="2187">
                <a:solidFill>
                  <a:srgbClr val="1B54DA"/>
                </a:solidFill>
                <a:latin typeface="Arimo"/>
                <a:ea typeface="Arimo"/>
                <a:cs typeface="Arimo"/>
                <a:sym typeface="Arimo"/>
              </a:rPr>
              <a:t>one destination</a:t>
            </a:r>
            <a:r>
              <a:rPr lang="en-US" sz="2187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, it uses a unicast address.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2238" y="3906142"/>
            <a:ext cx="9505355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Used for </a:t>
            </a:r>
            <a:r>
              <a:rPr lang="en-US" sz="2187">
                <a:solidFill>
                  <a:srgbClr val="1B54DA"/>
                </a:solidFill>
                <a:latin typeface="Arimo"/>
                <a:ea typeface="Arimo"/>
                <a:cs typeface="Arimo"/>
                <a:sym typeface="Arimo"/>
              </a:rPr>
              <a:t>one-to-one communication</a:t>
            </a:r>
            <a:r>
              <a:rPr lang="en-US" sz="2187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2238" y="4458891"/>
            <a:ext cx="9505355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Examples: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2238" y="5011639"/>
            <a:ext cx="9505355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8527" indent="-252842" lvl="2">
              <a:lnSpc>
                <a:spcPts val="3562"/>
              </a:lnSpc>
              <a:buFont typeface="Arial"/>
              <a:buChar char="⚬"/>
            </a:pPr>
            <a:r>
              <a:rPr lang="en-US" sz="2187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Sending an email to one person.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92238" y="5564386"/>
            <a:ext cx="9505355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8527" indent="-252842" lvl="2">
              <a:lnSpc>
                <a:spcPts val="3562"/>
              </a:lnSpc>
              <a:buFont typeface="Arial"/>
              <a:buChar char="⚬"/>
            </a:pPr>
            <a:r>
              <a:rPr lang="en-US" sz="2187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Accessing a website hosted on a single server.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1198870" y="2515641"/>
            <a:ext cx="6106269" cy="6106269"/>
            <a:chOff x="0" y="0"/>
            <a:chExt cx="8141692" cy="8141692"/>
          </a:xfrm>
        </p:grpSpPr>
        <p:sp>
          <p:nvSpPr>
            <p:cNvPr name="Freeform 14" id="14" descr="preencoded.png"/>
            <p:cNvSpPr/>
            <p:nvPr/>
          </p:nvSpPr>
          <p:spPr>
            <a:xfrm flipH="false" flipV="false" rot="0">
              <a:off x="0" y="0"/>
              <a:ext cx="8141716" cy="8141716"/>
            </a:xfrm>
            <a:custGeom>
              <a:avLst/>
              <a:gdLst/>
              <a:ahLst/>
              <a:cxnLst/>
              <a:rect r="r" b="b" t="t" l="l"/>
              <a:pathLst>
                <a:path h="8141716" w="8141716">
                  <a:moveTo>
                    <a:pt x="0" y="0"/>
                  </a:moveTo>
                  <a:lnTo>
                    <a:pt x="8141716" y="0"/>
                  </a:lnTo>
                  <a:lnTo>
                    <a:pt x="8141716" y="8141716"/>
                  </a:lnTo>
                  <a:lnTo>
                    <a:pt x="0" y="81417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C73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9F9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7" y="804267"/>
            <a:ext cx="7397949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3000" b="true">
                <a:solidFill>
                  <a:srgbClr val="1B1B27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Multicast &amp; Anycast Addresses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1824781"/>
            <a:ext cx="3189685" cy="408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4"/>
              </a:lnSpc>
            </a:pPr>
            <a:r>
              <a:rPr lang="en-US" sz="2499">
                <a:solidFill>
                  <a:srgbClr val="1B54DA"/>
                </a:solidFill>
                <a:latin typeface="Alexandria"/>
                <a:ea typeface="Alexandria"/>
                <a:cs typeface="Alexandria"/>
                <a:sym typeface="Alexandria"/>
              </a:rPr>
              <a:t>Multicast</a:t>
            </a:r>
            <a:r>
              <a:rPr lang="en-US" sz="2499">
                <a:solidFill>
                  <a:srgbClr val="1B1B27"/>
                </a:solidFill>
                <a:latin typeface="Alexandria"/>
                <a:ea typeface="Alexandria"/>
                <a:cs typeface="Alexandria"/>
                <a:sym typeface="Alexandria"/>
              </a:rPr>
              <a:t>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8" y="2411760"/>
            <a:ext cx="7840564" cy="484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1625" indent="-150812" lvl="1">
              <a:lnSpc>
                <a:spcPts val="3187"/>
              </a:lnSpc>
              <a:buFont typeface="Arial"/>
              <a:buChar char="•"/>
            </a:pPr>
            <a:r>
              <a:rPr lang="en-US" sz="2000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Used when a source needs to send data to </a:t>
            </a:r>
            <a:r>
              <a:rPr lang="en-US" sz="2000">
                <a:solidFill>
                  <a:srgbClr val="1B54DA"/>
                </a:solidFill>
                <a:latin typeface="Arimo"/>
                <a:ea typeface="Arimo"/>
                <a:cs typeface="Arimo"/>
                <a:sym typeface="Arimo"/>
              </a:rPr>
              <a:t>a group of hosts</a:t>
            </a:r>
            <a:r>
              <a:rPr lang="en-US" sz="2000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2238" y="2909441"/>
            <a:ext cx="7840564" cy="484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1625" indent="-150812" lvl="1">
              <a:lnSpc>
                <a:spcPts val="3187"/>
              </a:lnSpc>
              <a:buFont typeface="Arial"/>
              <a:buChar char="•"/>
            </a:pPr>
            <a:r>
              <a:rPr lang="en-US" sz="2000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A single packet is delivered to </a:t>
            </a:r>
            <a:r>
              <a:rPr lang="en-US" sz="2000">
                <a:solidFill>
                  <a:srgbClr val="1B54DA"/>
                </a:solidFill>
                <a:latin typeface="Arimo"/>
                <a:ea typeface="Arimo"/>
                <a:cs typeface="Arimo"/>
                <a:sym typeface="Arimo"/>
              </a:rPr>
              <a:t>all members of the group</a:t>
            </a:r>
            <a:r>
              <a:rPr lang="en-US" sz="2000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2238" y="3407122"/>
            <a:ext cx="7840564" cy="484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1625" indent="-150812" lvl="1">
              <a:lnSpc>
                <a:spcPts val="3187"/>
              </a:lnSpc>
              <a:buFont typeface="Arial"/>
              <a:buChar char="•"/>
            </a:pPr>
            <a:r>
              <a:rPr lang="en-US" sz="2000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Example: Online video conference or live streaming.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2238" y="3904804"/>
            <a:ext cx="7840564" cy="484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1625" indent="-150812" lvl="1">
              <a:lnSpc>
                <a:spcPts val="3187"/>
              </a:lnSpc>
              <a:buFont typeface="Arial"/>
              <a:buChar char="•"/>
            </a:pPr>
            <a:r>
              <a:rPr lang="en-US" sz="2000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Relationship: </a:t>
            </a:r>
            <a:r>
              <a:rPr lang="en-US" sz="2000">
                <a:solidFill>
                  <a:srgbClr val="1B54DA"/>
                </a:solidFill>
                <a:latin typeface="Arimo"/>
                <a:ea typeface="Arimo"/>
                <a:cs typeface="Arimo"/>
                <a:sym typeface="Arimo"/>
              </a:rPr>
              <a:t>One-to-Many</a:t>
            </a:r>
            <a:r>
              <a:rPr lang="en-US" sz="2000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992238" y="4676329"/>
            <a:ext cx="7840564" cy="4509790"/>
            <a:chOff x="0" y="0"/>
            <a:chExt cx="10454085" cy="6013053"/>
          </a:xfrm>
        </p:grpSpPr>
        <p:sp>
          <p:nvSpPr>
            <p:cNvPr name="Freeform 13" id="13" descr="preencoded.png"/>
            <p:cNvSpPr/>
            <p:nvPr/>
          </p:nvSpPr>
          <p:spPr>
            <a:xfrm flipH="false" flipV="false" rot="0">
              <a:off x="0" y="0"/>
              <a:ext cx="10454132" cy="6013069"/>
            </a:xfrm>
            <a:custGeom>
              <a:avLst/>
              <a:gdLst/>
              <a:ahLst/>
              <a:cxnLst/>
              <a:rect r="r" b="b" t="t" l="l"/>
              <a:pathLst>
                <a:path h="6013069" w="10454132">
                  <a:moveTo>
                    <a:pt x="0" y="0"/>
                  </a:moveTo>
                  <a:lnTo>
                    <a:pt x="10454132" y="0"/>
                  </a:lnTo>
                  <a:lnTo>
                    <a:pt x="10454132" y="6013069"/>
                  </a:lnTo>
                  <a:lnTo>
                    <a:pt x="0" y="60130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40" t="0" r="-39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9464725" y="1824781"/>
            <a:ext cx="3189685" cy="408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4"/>
              </a:lnSpc>
            </a:pPr>
            <a:r>
              <a:rPr lang="en-US" sz="2499">
                <a:solidFill>
                  <a:srgbClr val="1B54DA"/>
                </a:solidFill>
                <a:latin typeface="Alexandria"/>
                <a:ea typeface="Alexandria"/>
                <a:cs typeface="Alexandria"/>
                <a:sym typeface="Alexandria"/>
              </a:rPr>
              <a:t>Anycast</a:t>
            </a:r>
            <a:r>
              <a:rPr lang="en-US" sz="2499">
                <a:solidFill>
                  <a:srgbClr val="1B1B27"/>
                </a:solidFill>
                <a:latin typeface="Alexandria"/>
                <a:ea typeface="Alexandria"/>
                <a:cs typeface="Alexandria"/>
                <a:sym typeface="Alexandria"/>
              </a:rPr>
              <a:t>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464725" y="2411760"/>
            <a:ext cx="7840564" cy="484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1625" indent="-150812" lvl="1">
              <a:lnSpc>
                <a:spcPts val="3187"/>
              </a:lnSpc>
              <a:buFont typeface="Arial"/>
              <a:buChar char="•"/>
            </a:pPr>
            <a:r>
              <a:rPr lang="en-US" sz="2000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Assigned to </a:t>
            </a:r>
            <a:r>
              <a:rPr lang="en-US" sz="2000">
                <a:solidFill>
                  <a:srgbClr val="1B54DA"/>
                </a:solidFill>
                <a:latin typeface="Arimo"/>
                <a:ea typeface="Arimo"/>
                <a:cs typeface="Arimo"/>
                <a:sym typeface="Arimo"/>
              </a:rPr>
              <a:t>multiple devices or servers</a:t>
            </a:r>
            <a:r>
              <a:rPr lang="en-US" sz="2000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464725" y="2909441"/>
            <a:ext cx="7840564" cy="484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1625" indent="-150812" lvl="1">
              <a:lnSpc>
                <a:spcPts val="3187"/>
              </a:lnSpc>
              <a:buFont typeface="Arial"/>
              <a:buChar char="•"/>
            </a:pPr>
            <a:r>
              <a:rPr lang="en-US" sz="2000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Packet is delivered to the </a:t>
            </a:r>
            <a:r>
              <a:rPr lang="en-US" sz="2000">
                <a:solidFill>
                  <a:srgbClr val="1B54DA"/>
                </a:solidFill>
                <a:latin typeface="Arimo"/>
                <a:ea typeface="Arimo"/>
                <a:cs typeface="Arimo"/>
                <a:sym typeface="Arimo"/>
              </a:rPr>
              <a:t>nearest device</a:t>
            </a:r>
            <a:r>
              <a:rPr lang="en-US" sz="2000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 (shortest path).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464725" y="3407122"/>
            <a:ext cx="7840564" cy="484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1625" indent="-150812" lvl="1">
              <a:lnSpc>
                <a:spcPts val="3187"/>
              </a:lnSpc>
              <a:buFont typeface="Arial"/>
              <a:buChar char="•"/>
            </a:pPr>
            <a:r>
              <a:rPr lang="en-US" sz="2000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Commonly used by ISPs for load balancing.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464725" y="3904804"/>
            <a:ext cx="7840564" cy="484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1625" indent="-150812" lvl="1">
              <a:lnSpc>
                <a:spcPts val="3187"/>
              </a:lnSpc>
              <a:buFont typeface="Arial"/>
              <a:buChar char="•"/>
            </a:pPr>
            <a:r>
              <a:rPr lang="en-US" sz="2000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Relationship: </a:t>
            </a:r>
            <a:r>
              <a:rPr lang="en-US" sz="2000">
                <a:solidFill>
                  <a:srgbClr val="1B54DA"/>
                </a:solidFill>
                <a:latin typeface="Arimo"/>
                <a:ea typeface="Arimo"/>
                <a:cs typeface="Arimo"/>
                <a:sym typeface="Arimo"/>
              </a:rPr>
              <a:t>One-to-Nearest</a:t>
            </a:r>
            <a:r>
              <a:rPr lang="en-US" sz="2000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9464725" y="4676329"/>
            <a:ext cx="7840564" cy="3175397"/>
            <a:chOff x="0" y="0"/>
            <a:chExt cx="10454085" cy="4233863"/>
          </a:xfrm>
        </p:grpSpPr>
        <p:sp>
          <p:nvSpPr>
            <p:cNvPr name="Freeform 20" id="20" descr="preencoded.png"/>
            <p:cNvSpPr/>
            <p:nvPr/>
          </p:nvSpPr>
          <p:spPr>
            <a:xfrm flipH="false" flipV="false" rot="0">
              <a:off x="0" y="0"/>
              <a:ext cx="10454132" cy="4233926"/>
            </a:xfrm>
            <a:custGeom>
              <a:avLst/>
              <a:gdLst/>
              <a:ahLst/>
              <a:cxnLst/>
              <a:rect r="r" b="b" t="t" l="l"/>
              <a:pathLst>
                <a:path h="4233926" w="10454132">
                  <a:moveTo>
                    <a:pt x="0" y="0"/>
                  </a:moveTo>
                  <a:lnTo>
                    <a:pt x="10454132" y="0"/>
                  </a:lnTo>
                  <a:lnTo>
                    <a:pt x="10454132" y="4233926"/>
                  </a:lnTo>
                  <a:lnTo>
                    <a:pt x="0" y="42339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46" t="0" r="-46" b="1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C73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9F9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7" y="2417713"/>
            <a:ext cx="9978629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25"/>
              </a:lnSpc>
            </a:pPr>
            <a:r>
              <a:rPr lang="en-US" sz="3312" b="true">
                <a:solidFill>
                  <a:srgbClr val="1B1B27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Advantages and Disadvantages of IPv6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3542259"/>
            <a:ext cx="3544044" cy="430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1B54DA"/>
                </a:solidFill>
                <a:latin typeface="Alexandria"/>
                <a:ea typeface="Alexandria"/>
                <a:cs typeface="Alexandria"/>
                <a:sym typeface="Alexandria"/>
              </a:rPr>
              <a:t>Advantages</a:t>
            </a:r>
            <a:r>
              <a:rPr lang="en-US" sz="2750">
                <a:solidFill>
                  <a:srgbClr val="1B1B27"/>
                </a:solidFill>
                <a:latin typeface="Alexandria"/>
                <a:ea typeface="Alexandria"/>
                <a:cs typeface="Alexandria"/>
                <a:sym typeface="Alexandria"/>
              </a:rPr>
              <a:t>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8" y="4182964"/>
            <a:ext cx="7805886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b="true" sz="2187">
                <a:solidFill>
                  <a:srgbClr val="404155"/>
                </a:solidFill>
                <a:latin typeface="Arimo Bold"/>
                <a:ea typeface="Arimo Bold"/>
                <a:cs typeface="Arimo Bold"/>
                <a:sym typeface="Arimo Bold"/>
              </a:rPr>
              <a:t>Stronger Security</a:t>
            </a:r>
            <a:r>
              <a:rPr lang="en-US" sz="2187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: Built-in </a:t>
            </a:r>
            <a:r>
              <a:rPr lang="en-US" b="true" sz="2187">
                <a:solidFill>
                  <a:srgbClr val="404155"/>
                </a:solidFill>
                <a:latin typeface="Arimo Bold"/>
                <a:ea typeface="Arimo Bold"/>
                <a:cs typeface="Arimo Bold"/>
                <a:sym typeface="Arimo Bold"/>
              </a:rPr>
              <a:t>IPSec</a:t>
            </a:r>
            <a:r>
              <a:rPr lang="en-US" sz="2187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 provides encryption, authentication, and data integrity.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2238" y="5189339"/>
            <a:ext cx="780588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b="true" sz="2187">
                <a:solidFill>
                  <a:srgbClr val="404155"/>
                </a:solidFill>
                <a:latin typeface="Arimo Bold"/>
                <a:ea typeface="Arimo Bold"/>
                <a:cs typeface="Arimo Bold"/>
                <a:sym typeface="Arimo Bold"/>
              </a:rPr>
              <a:t>Huge Address Space</a:t>
            </a:r>
            <a:r>
              <a:rPr lang="en-US" sz="2187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: Solves IPv4 exhaustion.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5742087"/>
            <a:ext cx="7805886" cy="433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b="true" sz="2187">
                <a:solidFill>
                  <a:srgbClr val="404155"/>
                </a:solidFill>
                <a:latin typeface="Arimo Bold"/>
                <a:ea typeface="Arimo Bold"/>
                <a:cs typeface="Arimo Bold"/>
                <a:sym typeface="Arimo Bold"/>
              </a:rPr>
              <a:t>Better Performance</a:t>
            </a:r>
            <a:r>
              <a:rPr lang="en-US" sz="2187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: Simplified headers, improved routing.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6385024"/>
            <a:ext cx="7805886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b="true" sz="2187">
                <a:solidFill>
                  <a:srgbClr val="404155"/>
                </a:solidFill>
                <a:latin typeface="Arimo Bold"/>
                <a:ea typeface="Arimo Bold"/>
                <a:cs typeface="Arimo Bold"/>
                <a:sym typeface="Arimo Bold"/>
              </a:rPr>
              <a:t>End-to-End Communication</a:t>
            </a:r>
            <a:r>
              <a:rPr lang="en-US" sz="2187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: No need for NAT (Network Address Translation).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499401" y="3542259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F44444"/>
                </a:solidFill>
                <a:latin typeface="Alexandria"/>
                <a:ea typeface="Alexandria"/>
                <a:cs typeface="Alexandria"/>
                <a:sym typeface="Alexandria"/>
              </a:rPr>
              <a:t>Disadvantages</a:t>
            </a:r>
            <a:r>
              <a:rPr lang="en-US" sz="2750">
                <a:solidFill>
                  <a:srgbClr val="1B1B27"/>
                </a:solidFill>
                <a:latin typeface="Alexandria"/>
                <a:ea typeface="Alexandria"/>
                <a:cs typeface="Alexandria"/>
                <a:sym typeface="Alexandria"/>
              </a:rPr>
              <a:t>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499401" y="4182964"/>
            <a:ext cx="7805886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b="true" sz="2187">
                <a:solidFill>
                  <a:srgbClr val="404155"/>
                </a:solidFill>
                <a:latin typeface="Arimo Bold"/>
                <a:ea typeface="Arimo Bold"/>
                <a:cs typeface="Arimo Bold"/>
                <a:sym typeface="Arimo Bold"/>
              </a:rPr>
              <a:t>Transition Issues</a:t>
            </a:r>
            <a:r>
              <a:rPr lang="en-US" sz="2187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: IPv4 and IPv6 are not directly compatible.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499401" y="5189339"/>
            <a:ext cx="7805886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b="true" sz="2187">
                <a:solidFill>
                  <a:srgbClr val="404155"/>
                </a:solidFill>
                <a:latin typeface="Arimo Bold"/>
                <a:ea typeface="Arimo Bold"/>
                <a:cs typeface="Arimo Bold"/>
                <a:sym typeface="Arimo Bold"/>
              </a:rPr>
              <a:t>Conversion</a:t>
            </a:r>
            <a:r>
              <a:rPr lang="en-US" sz="2187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 takes time due to widespread IPv4 usage.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499401" y="5742087"/>
            <a:ext cx="7805886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b="true" sz="2187">
                <a:solidFill>
                  <a:srgbClr val="404155"/>
                </a:solidFill>
                <a:latin typeface="Arimo Bold"/>
                <a:ea typeface="Arimo Bold"/>
                <a:cs typeface="Arimo Bold"/>
                <a:sym typeface="Arimo Bold"/>
              </a:rPr>
              <a:t>Implementation Cost</a:t>
            </a:r>
            <a:r>
              <a:rPr lang="en-US" sz="2187">
                <a:solidFill>
                  <a:srgbClr val="404155"/>
                </a:solidFill>
                <a:latin typeface="Arimo"/>
                <a:ea typeface="Arimo"/>
                <a:cs typeface="Arimo"/>
                <a:sym typeface="Arimo"/>
              </a:rPr>
              <a:t>: Upgrading devices and software requires investment.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9F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85708" y="3909419"/>
            <a:ext cx="6516585" cy="2010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50"/>
              </a:lnSpc>
              <a:spcBef>
                <a:spcPct val="0"/>
              </a:spcBef>
            </a:pPr>
            <a:r>
              <a:rPr lang="en-US" b="true" sz="1022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DAGxCq5dIdQ</dc:identifier>
  <dcterms:modified xsi:type="dcterms:W3CDTF">2011-08-01T06:04:30Z</dcterms:modified>
  <cp:revision>1</cp:revision>
  <dc:title>What is IPv6?</dc:title>
</cp:coreProperties>
</file>