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Fredoka" charset="1" panose="02000000000000000000"/>
      <p:regular r:id="rId14"/>
    </p:embeddedFont>
    <p:embeddedFont>
      <p:font typeface="Nunito" charset="1" panose="00000500000000000000"/>
      <p:regular r:id="rId15"/>
    </p:embeddedFont>
    <p:embeddedFont>
      <p:font typeface="Nunito Bold" charset="1" panose="000008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55841" y="8740298"/>
            <a:ext cx="20004189" cy="1104251"/>
            <a:chOff x="0" y="0"/>
            <a:chExt cx="5268593" cy="29083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268593" cy="290832"/>
            </a:xfrm>
            <a:custGeom>
              <a:avLst/>
              <a:gdLst/>
              <a:ahLst/>
              <a:cxnLst/>
              <a:rect r="r" b="b" t="t" l="l"/>
              <a:pathLst>
                <a:path h="290832" w="5268593">
                  <a:moveTo>
                    <a:pt x="0" y="0"/>
                  </a:moveTo>
                  <a:lnTo>
                    <a:pt x="5268593" y="0"/>
                  </a:lnTo>
                  <a:lnTo>
                    <a:pt x="5268593" y="290832"/>
                  </a:lnTo>
                  <a:lnTo>
                    <a:pt x="0" y="290832"/>
                  </a:lnTo>
                  <a:close/>
                </a:path>
              </a:pathLst>
            </a:custGeom>
            <a:solidFill>
              <a:srgbClr val="DDDED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268593" cy="328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086477" y="5916272"/>
            <a:ext cx="3532892" cy="1625130"/>
          </a:xfrm>
          <a:custGeom>
            <a:avLst/>
            <a:gdLst/>
            <a:ahLst/>
            <a:cxnLst/>
            <a:rect r="r" b="b" t="t" l="l"/>
            <a:pathLst>
              <a:path h="1625130" w="3532892">
                <a:moveTo>
                  <a:pt x="0" y="0"/>
                </a:moveTo>
                <a:lnTo>
                  <a:pt x="3532892" y="0"/>
                </a:lnTo>
                <a:lnTo>
                  <a:pt x="3532892" y="1625131"/>
                </a:lnTo>
                <a:lnTo>
                  <a:pt x="0" y="16251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03436" y="1076344"/>
            <a:ext cx="4017541" cy="4114800"/>
          </a:xfrm>
          <a:custGeom>
            <a:avLst/>
            <a:gdLst/>
            <a:ahLst/>
            <a:cxnLst/>
            <a:rect r="r" b="b" t="t" l="l"/>
            <a:pathLst>
              <a:path h="4114800" w="4017541">
                <a:moveTo>
                  <a:pt x="0" y="0"/>
                </a:moveTo>
                <a:lnTo>
                  <a:pt x="4017541" y="0"/>
                </a:lnTo>
                <a:lnTo>
                  <a:pt x="401754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295407" y="715288"/>
            <a:ext cx="2963893" cy="361056"/>
          </a:xfrm>
          <a:custGeom>
            <a:avLst/>
            <a:gdLst/>
            <a:ahLst/>
            <a:cxnLst/>
            <a:rect r="r" b="b" t="t" l="l"/>
            <a:pathLst>
              <a:path h="361056" w="2963893">
                <a:moveTo>
                  <a:pt x="0" y="0"/>
                </a:moveTo>
                <a:lnTo>
                  <a:pt x="2963893" y="0"/>
                </a:lnTo>
                <a:lnTo>
                  <a:pt x="2963893" y="361056"/>
                </a:lnTo>
                <a:lnTo>
                  <a:pt x="0" y="36105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668631" y="2924194"/>
            <a:ext cx="14950738" cy="1792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620"/>
              </a:lnSpc>
            </a:pPr>
            <a:r>
              <a:rPr lang="en-US" sz="10443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IPV6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028700" y="7952847"/>
            <a:ext cx="2963893" cy="361056"/>
          </a:xfrm>
          <a:custGeom>
            <a:avLst/>
            <a:gdLst/>
            <a:ahLst/>
            <a:cxnLst/>
            <a:rect r="r" b="b" t="t" l="l"/>
            <a:pathLst>
              <a:path h="361056" w="2963893">
                <a:moveTo>
                  <a:pt x="0" y="0"/>
                </a:moveTo>
                <a:lnTo>
                  <a:pt x="2963893" y="0"/>
                </a:lnTo>
                <a:lnTo>
                  <a:pt x="2963893" y="361056"/>
                </a:lnTo>
                <a:lnTo>
                  <a:pt x="0" y="36105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919996"/>
            <a:ext cx="16230600" cy="6310756"/>
            <a:chOff x="0" y="0"/>
            <a:chExt cx="4274726" cy="16620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1662092"/>
            </a:xfrm>
            <a:custGeom>
              <a:avLst/>
              <a:gdLst/>
              <a:ahLst/>
              <a:cxnLst/>
              <a:rect r="r" b="b" t="t" l="l"/>
              <a:pathLst>
                <a:path h="1662092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1637765"/>
                  </a:lnTo>
                  <a:cubicBezTo>
                    <a:pt x="4274726" y="1644217"/>
                    <a:pt x="4272163" y="1650405"/>
                    <a:pt x="4267601" y="1654967"/>
                  </a:cubicBezTo>
                  <a:cubicBezTo>
                    <a:pt x="4263039" y="1659529"/>
                    <a:pt x="4256851" y="1662092"/>
                    <a:pt x="4250399" y="1662092"/>
                  </a:cubicBezTo>
                  <a:lnTo>
                    <a:pt x="24327" y="1662092"/>
                  </a:lnTo>
                  <a:cubicBezTo>
                    <a:pt x="10891" y="1662092"/>
                    <a:pt x="0" y="1651201"/>
                    <a:pt x="0" y="1637765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17001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455841" y="8740298"/>
            <a:ext cx="20004189" cy="1104251"/>
            <a:chOff x="0" y="0"/>
            <a:chExt cx="5268593" cy="29083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268593" cy="290832"/>
            </a:xfrm>
            <a:custGeom>
              <a:avLst/>
              <a:gdLst/>
              <a:ahLst/>
              <a:cxnLst/>
              <a:rect r="r" b="b" t="t" l="l"/>
              <a:pathLst>
                <a:path h="290832" w="5268593">
                  <a:moveTo>
                    <a:pt x="0" y="0"/>
                  </a:moveTo>
                  <a:lnTo>
                    <a:pt x="5268593" y="0"/>
                  </a:lnTo>
                  <a:lnTo>
                    <a:pt x="5268593" y="290832"/>
                  </a:lnTo>
                  <a:lnTo>
                    <a:pt x="0" y="290832"/>
                  </a:lnTo>
                  <a:close/>
                </a:path>
              </a:pathLst>
            </a:custGeom>
            <a:solidFill>
              <a:srgbClr val="DDDEDE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268593" cy="328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970306" y="619030"/>
            <a:ext cx="12347388" cy="1996075"/>
            <a:chOff x="0" y="0"/>
            <a:chExt cx="3251987" cy="5257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251987" cy="525715"/>
            </a:xfrm>
            <a:custGeom>
              <a:avLst/>
              <a:gdLst/>
              <a:ahLst/>
              <a:cxnLst/>
              <a:rect r="r" b="b" t="t" l="l"/>
              <a:pathLst>
                <a:path h="525715" w="3251987">
                  <a:moveTo>
                    <a:pt x="31977" y="0"/>
                  </a:moveTo>
                  <a:lnTo>
                    <a:pt x="3220009" y="0"/>
                  </a:lnTo>
                  <a:cubicBezTo>
                    <a:pt x="3228490" y="0"/>
                    <a:pt x="3236624" y="3369"/>
                    <a:pt x="3242621" y="9366"/>
                  </a:cubicBezTo>
                  <a:cubicBezTo>
                    <a:pt x="3248618" y="15363"/>
                    <a:pt x="3251987" y="23496"/>
                    <a:pt x="3251987" y="31977"/>
                  </a:cubicBezTo>
                  <a:lnTo>
                    <a:pt x="3251987" y="493738"/>
                  </a:lnTo>
                  <a:cubicBezTo>
                    <a:pt x="3251987" y="502219"/>
                    <a:pt x="3248618" y="510352"/>
                    <a:pt x="3242621" y="516349"/>
                  </a:cubicBezTo>
                  <a:cubicBezTo>
                    <a:pt x="3236624" y="522346"/>
                    <a:pt x="3228490" y="525715"/>
                    <a:pt x="3220009" y="525715"/>
                  </a:cubicBezTo>
                  <a:lnTo>
                    <a:pt x="31977" y="525715"/>
                  </a:lnTo>
                  <a:cubicBezTo>
                    <a:pt x="23496" y="525715"/>
                    <a:pt x="15363" y="522346"/>
                    <a:pt x="9366" y="516349"/>
                  </a:cubicBezTo>
                  <a:cubicBezTo>
                    <a:pt x="3369" y="510352"/>
                    <a:pt x="0" y="502219"/>
                    <a:pt x="0" y="493738"/>
                  </a:cubicBezTo>
                  <a:lnTo>
                    <a:pt x="0" y="31977"/>
                  </a:lnTo>
                  <a:cubicBezTo>
                    <a:pt x="0" y="23496"/>
                    <a:pt x="3369" y="15363"/>
                    <a:pt x="9366" y="9366"/>
                  </a:cubicBezTo>
                  <a:cubicBezTo>
                    <a:pt x="15363" y="3369"/>
                    <a:pt x="23496" y="0"/>
                    <a:pt x="31977" y="0"/>
                  </a:cubicBezTo>
                  <a:close/>
                </a:path>
              </a:pathLst>
            </a:custGeom>
            <a:solidFill>
              <a:srgbClr val="DDDEDE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3251987" cy="563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555354" y="3109375"/>
            <a:ext cx="15177291" cy="3909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An IPv6 address is 128 bits (16 bytes) long, compared to 32-bit IPv4.</a:t>
            </a:r>
          </a:p>
          <a:p>
            <a:pPr algn="just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Written in Hexadecimal Colon Notation.</a:t>
            </a:r>
          </a:p>
          <a:p>
            <a:pPr algn="just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Divided into 8 blocks of 4 hexadecimal digits (16-bit each).</a:t>
            </a:r>
          </a:p>
          <a:p>
            <a:pPr algn="just">
              <a:lnSpc>
                <a:spcPts val="4480"/>
              </a:lnSpc>
            </a:pPr>
          </a:p>
          <a:p>
            <a:pPr algn="just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Example:</a:t>
            </a:r>
          </a:p>
          <a:p>
            <a:pPr algn="just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2001:0db8:85a3:0000:0000:8a2e:0370:7334.</a:t>
            </a:r>
          </a:p>
          <a:p>
            <a:pPr algn="just">
              <a:lnSpc>
                <a:spcPts val="4480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4543721" y="904875"/>
            <a:ext cx="9200557" cy="1127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IPV6 ADDRES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4302480">
            <a:off x="16435990" y="335858"/>
            <a:ext cx="2722598" cy="2788509"/>
          </a:xfrm>
          <a:custGeom>
            <a:avLst/>
            <a:gdLst/>
            <a:ahLst/>
            <a:cxnLst/>
            <a:rect r="r" b="b" t="t" l="l"/>
            <a:pathLst>
              <a:path h="2788509" w="2722598">
                <a:moveTo>
                  <a:pt x="0" y="0"/>
                </a:moveTo>
                <a:lnTo>
                  <a:pt x="2722599" y="0"/>
                </a:lnTo>
                <a:lnTo>
                  <a:pt x="2722599" y="2788508"/>
                </a:lnTo>
                <a:lnTo>
                  <a:pt x="0" y="27885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919996"/>
            <a:ext cx="16230600" cy="6310756"/>
            <a:chOff x="0" y="0"/>
            <a:chExt cx="4274726" cy="16620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1662092"/>
            </a:xfrm>
            <a:custGeom>
              <a:avLst/>
              <a:gdLst/>
              <a:ahLst/>
              <a:cxnLst/>
              <a:rect r="r" b="b" t="t" l="l"/>
              <a:pathLst>
                <a:path h="1662092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1637765"/>
                  </a:lnTo>
                  <a:cubicBezTo>
                    <a:pt x="4274726" y="1644217"/>
                    <a:pt x="4272163" y="1650405"/>
                    <a:pt x="4267601" y="1654967"/>
                  </a:cubicBezTo>
                  <a:cubicBezTo>
                    <a:pt x="4263039" y="1659529"/>
                    <a:pt x="4256851" y="1662092"/>
                    <a:pt x="4250399" y="1662092"/>
                  </a:cubicBezTo>
                  <a:lnTo>
                    <a:pt x="24327" y="1662092"/>
                  </a:lnTo>
                  <a:cubicBezTo>
                    <a:pt x="10891" y="1662092"/>
                    <a:pt x="0" y="1651201"/>
                    <a:pt x="0" y="1637765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17001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455841" y="8740298"/>
            <a:ext cx="20004189" cy="1104251"/>
            <a:chOff x="0" y="0"/>
            <a:chExt cx="5268593" cy="29083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268593" cy="290832"/>
            </a:xfrm>
            <a:custGeom>
              <a:avLst/>
              <a:gdLst/>
              <a:ahLst/>
              <a:cxnLst/>
              <a:rect r="r" b="b" t="t" l="l"/>
              <a:pathLst>
                <a:path h="290832" w="5268593">
                  <a:moveTo>
                    <a:pt x="0" y="0"/>
                  </a:moveTo>
                  <a:lnTo>
                    <a:pt x="5268593" y="0"/>
                  </a:lnTo>
                  <a:lnTo>
                    <a:pt x="5268593" y="290832"/>
                  </a:lnTo>
                  <a:lnTo>
                    <a:pt x="0" y="290832"/>
                  </a:lnTo>
                  <a:close/>
                </a:path>
              </a:pathLst>
            </a:custGeom>
            <a:solidFill>
              <a:srgbClr val="DDDEDE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268593" cy="328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970306" y="619030"/>
            <a:ext cx="12347388" cy="1996075"/>
            <a:chOff x="0" y="0"/>
            <a:chExt cx="3251987" cy="5257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251987" cy="525715"/>
            </a:xfrm>
            <a:custGeom>
              <a:avLst/>
              <a:gdLst/>
              <a:ahLst/>
              <a:cxnLst/>
              <a:rect r="r" b="b" t="t" l="l"/>
              <a:pathLst>
                <a:path h="525715" w="3251987">
                  <a:moveTo>
                    <a:pt x="31977" y="0"/>
                  </a:moveTo>
                  <a:lnTo>
                    <a:pt x="3220009" y="0"/>
                  </a:lnTo>
                  <a:cubicBezTo>
                    <a:pt x="3228490" y="0"/>
                    <a:pt x="3236624" y="3369"/>
                    <a:pt x="3242621" y="9366"/>
                  </a:cubicBezTo>
                  <a:cubicBezTo>
                    <a:pt x="3248618" y="15363"/>
                    <a:pt x="3251987" y="23496"/>
                    <a:pt x="3251987" y="31977"/>
                  </a:cubicBezTo>
                  <a:lnTo>
                    <a:pt x="3251987" y="493738"/>
                  </a:lnTo>
                  <a:cubicBezTo>
                    <a:pt x="3251987" y="502219"/>
                    <a:pt x="3248618" y="510352"/>
                    <a:pt x="3242621" y="516349"/>
                  </a:cubicBezTo>
                  <a:cubicBezTo>
                    <a:pt x="3236624" y="522346"/>
                    <a:pt x="3228490" y="525715"/>
                    <a:pt x="3220009" y="525715"/>
                  </a:cubicBezTo>
                  <a:lnTo>
                    <a:pt x="31977" y="525715"/>
                  </a:lnTo>
                  <a:cubicBezTo>
                    <a:pt x="23496" y="525715"/>
                    <a:pt x="15363" y="522346"/>
                    <a:pt x="9366" y="516349"/>
                  </a:cubicBezTo>
                  <a:cubicBezTo>
                    <a:pt x="3369" y="510352"/>
                    <a:pt x="0" y="502219"/>
                    <a:pt x="0" y="493738"/>
                  </a:cubicBezTo>
                  <a:lnTo>
                    <a:pt x="0" y="31977"/>
                  </a:lnTo>
                  <a:cubicBezTo>
                    <a:pt x="0" y="23496"/>
                    <a:pt x="3369" y="15363"/>
                    <a:pt x="9366" y="9366"/>
                  </a:cubicBezTo>
                  <a:cubicBezTo>
                    <a:pt x="15363" y="3369"/>
                    <a:pt x="23496" y="0"/>
                    <a:pt x="31977" y="0"/>
                  </a:cubicBezTo>
                  <a:close/>
                </a:path>
              </a:pathLst>
            </a:custGeom>
            <a:solidFill>
              <a:srgbClr val="DDDEDE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3251987" cy="563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994274" y="3251850"/>
            <a:ext cx="14051957" cy="3909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IPv6 addresses can be long, but abbreviation makes them shorter.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Leading zeros in each block can be removed.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Example: 0074 → 74, 000F → F.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Consecutive zero blocks can be replaced by ::.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Example: 2001:0db8:0000:0000:0000:0000:0370:7334 →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2001:0db8::0370:7334.</a:t>
            </a:r>
          </a:p>
          <a:p>
            <a:pPr algn="l">
              <a:lnSpc>
                <a:spcPts val="4480"/>
              </a:lnSpc>
            </a:pPr>
          </a:p>
        </p:txBody>
      </p:sp>
      <p:sp>
        <p:nvSpPr>
          <p:cNvPr name="Freeform 12" id="12"/>
          <p:cNvSpPr/>
          <p:nvPr/>
        </p:nvSpPr>
        <p:spPr>
          <a:xfrm flipH="false" flipV="false" rot="4302480">
            <a:off x="16435990" y="335858"/>
            <a:ext cx="2722598" cy="2788509"/>
          </a:xfrm>
          <a:custGeom>
            <a:avLst/>
            <a:gdLst/>
            <a:ahLst/>
            <a:cxnLst/>
            <a:rect r="r" b="b" t="t" l="l"/>
            <a:pathLst>
              <a:path h="2788509" w="2722598">
                <a:moveTo>
                  <a:pt x="0" y="0"/>
                </a:moveTo>
                <a:lnTo>
                  <a:pt x="2722599" y="0"/>
                </a:lnTo>
                <a:lnTo>
                  <a:pt x="2722599" y="2788508"/>
                </a:lnTo>
                <a:lnTo>
                  <a:pt x="0" y="27885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4165102" y="904875"/>
            <a:ext cx="9957795" cy="1103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28"/>
              </a:lnSpc>
            </a:pPr>
            <a:r>
              <a:rPr lang="en-US" sz="6448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ABBREVIATION RULES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26574" y="1899849"/>
            <a:ext cx="16230600" cy="6310756"/>
            <a:chOff x="0" y="0"/>
            <a:chExt cx="4274726" cy="16620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1662092"/>
            </a:xfrm>
            <a:custGeom>
              <a:avLst/>
              <a:gdLst/>
              <a:ahLst/>
              <a:cxnLst/>
              <a:rect r="r" b="b" t="t" l="l"/>
              <a:pathLst>
                <a:path h="1662092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1637765"/>
                  </a:lnTo>
                  <a:cubicBezTo>
                    <a:pt x="4274726" y="1644217"/>
                    <a:pt x="4272163" y="1650405"/>
                    <a:pt x="4267601" y="1654967"/>
                  </a:cubicBezTo>
                  <a:cubicBezTo>
                    <a:pt x="4263039" y="1659529"/>
                    <a:pt x="4256851" y="1662092"/>
                    <a:pt x="4250399" y="1662092"/>
                  </a:cubicBezTo>
                  <a:lnTo>
                    <a:pt x="24327" y="1662092"/>
                  </a:lnTo>
                  <a:cubicBezTo>
                    <a:pt x="10891" y="1662092"/>
                    <a:pt x="0" y="1651201"/>
                    <a:pt x="0" y="1637765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17001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455841" y="8740298"/>
            <a:ext cx="20004189" cy="1104251"/>
            <a:chOff x="0" y="0"/>
            <a:chExt cx="5268593" cy="29083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268593" cy="290832"/>
            </a:xfrm>
            <a:custGeom>
              <a:avLst/>
              <a:gdLst/>
              <a:ahLst/>
              <a:cxnLst/>
              <a:rect r="r" b="b" t="t" l="l"/>
              <a:pathLst>
                <a:path h="290832" w="5268593">
                  <a:moveTo>
                    <a:pt x="0" y="0"/>
                  </a:moveTo>
                  <a:lnTo>
                    <a:pt x="5268593" y="0"/>
                  </a:lnTo>
                  <a:lnTo>
                    <a:pt x="5268593" y="290832"/>
                  </a:lnTo>
                  <a:lnTo>
                    <a:pt x="0" y="290832"/>
                  </a:lnTo>
                  <a:close/>
                </a:path>
              </a:pathLst>
            </a:custGeom>
            <a:solidFill>
              <a:srgbClr val="DDDEDE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268593" cy="328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970306" y="619030"/>
            <a:ext cx="12347388" cy="1996075"/>
            <a:chOff x="0" y="0"/>
            <a:chExt cx="3251987" cy="5257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251987" cy="525715"/>
            </a:xfrm>
            <a:custGeom>
              <a:avLst/>
              <a:gdLst/>
              <a:ahLst/>
              <a:cxnLst/>
              <a:rect r="r" b="b" t="t" l="l"/>
              <a:pathLst>
                <a:path h="525715" w="3251987">
                  <a:moveTo>
                    <a:pt x="31977" y="0"/>
                  </a:moveTo>
                  <a:lnTo>
                    <a:pt x="3220009" y="0"/>
                  </a:lnTo>
                  <a:cubicBezTo>
                    <a:pt x="3228490" y="0"/>
                    <a:pt x="3236624" y="3369"/>
                    <a:pt x="3242621" y="9366"/>
                  </a:cubicBezTo>
                  <a:cubicBezTo>
                    <a:pt x="3248618" y="15363"/>
                    <a:pt x="3251987" y="23496"/>
                    <a:pt x="3251987" y="31977"/>
                  </a:cubicBezTo>
                  <a:lnTo>
                    <a:pt x="3251987" y="493738"/>
                  </a:lnTo>
                  <a:cubicBezTo>
                    <a:pt x="3251987" y="502219"/>
                    <a:pt x="3248618" y="510352"/>
                    <a:pt x="3242621" y="516349"/>
                  </a:cubicBezTo>
                  <a:cubicBezTo>
                    <a:pt x="3236624" y="522346"/>
                    <a:pt x="3228490" y="525715"/>
                    <a:pt x="3220009" y="525715"/>
                  </a:cubicBezTo>
                  <a:lnTo>
                    <a:pt x="31977" y="525715"/>
                  </a:lnTo>
                  <a:cubicBezTo>
                    <a:pt x="23496" y="525715"/>
                    <a:pt x="15363" y="522346"/>
                    <a:pt x="9366" y="516349"/>
                  </a:cubicBezTo>
                  <a:cubicBezTo>
                    <a:pt x="3369" y="510352"/>
                    <a:pt x="0" y="502219"/>
                    <a:pt x="0" y="493738"/>
                  </a:cubicBezTo>
                  <a:lnTo>
                    <a:pt x="0" y="31977"/>
                  </a:lnTo>
                  <a:cubicBezTo>
                    <a:pt x="0" y="23496"/>
                    <a:pt x="3369" y="15363"/>
                    <a:pt x="9366" y="9366"/>
                  </a:cubicBezTo>
                  <a:cubicBezTo>
                    <a:pt x="15363" y="3369"/>
                    <a:pt x="23496" y="0"/>
                    <a:pt x="31977" y="0"/>
                  </a:cubicBezTo>
                  <a:close/>
                </a:path>
              </a:pathLst>
            </a:custGeom>
            <a:solidFill>
              <a:srgbClr val="DDDEDE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3251987" cy="563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4543721" y="904875"/>
            <a:ext cx="9200557" cy="111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IPV6 ADDRESS SPACE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4302480">
            <a:off x="16435990" y="335858"/>
            <a:ext cx="2722598" cy="2788509"/>
          </a:xfrm>
          <a:custGeom>
            <a:avLst/>
            <a:gdLst/>
            <a:ahLst/>
            <a:cxnLst/>
            <a:rect r="r" b="b" t="t" l="l"/>
            <a:pathLst>
              <a:path h="2788509" w="2722598">
                <a:moveTo>
                  <a:pt x="0" y="0"/>
                </a:moveTo>
                <a:lnTo>
                  <a:pt x="2722599" y="0"/>
                </a:lnTo>
                <a:lnTo>
                  <a:pt x="2722599" y="2788508"/>
                </a:lnTo>
                <a:lnTo>
                  <a:pt x="0" y="27885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630484" y="3460224"/>
            <a:ext cx="15027031" cy="4218033"/>
            <a:chOff x="0" y="0"/>
            <a:chExt cx="3957737" cy="111092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957737" cy="1110922"/>
            </a:xfrm>
            <a:custGeom>
              <a:avLst/>
              <a:gdLst/>
              <a:ahLst/>
              <a:cxnLst/>
              <a:rect r="r" b="b" t="t" l="l"/>
              <a:pathLst>
                <a:path h="1110922" w="3957737">
                  <a:moveTo>
                    <a:pt x="26275" y="0"/>
                  </a:moveTo>
                  <a:lnTo>
                    <a:pt x="3931462" y="0"/>
                  </a:lnTo>
                  <a:cubicBezTo>
                    <a:pt x="3945973" y="0"/>
                    <a:pt x="3957737" y="11764"/>
                    <a:pt x="3957737" y="26275"/>
                  </a:cubicBezTo>
                  <a:lnTo>
                    <a:pt x="3957737" y="1084647"/>
                  </a:lnTo>
                  <a:cubicBezTo>
                    <a:pt x="3957737" y="1099158"/>
                    <a:pt x="3945973" y="1110922"/>
                    <a:pt x="3931462" y="1110922"/>
                  </a:cubicBezTo>
                  <a:lnTo>
                    <a:pt x="26275" y="1110922"/>
                  </a:lnTo>
                  <a:cubicBezTo>
                    <a:pt x="11764" y="1110922"/>
                    <a:pt x="0" y="1099158"/>
                    <a:pt x="0" y="1084647"/>
                  </a:cubicBezTo>
                  <a:lnTo>
                    <a:pt x="0" y="26275"/>
                  </a:lnTo>
                  <a:cubicBezTo>
                    <a:pt x="0" y="11764"/>
                    <a:pt x="11764" y="0"/>
                    <a:pt x="2627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3957737" cy="11490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2287837" y="3683291"/>
            <a:ext cx="14108075" cy="3909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Categories include: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Unicast – One-to-one communication.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Multicast – One-to-many communication.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Anycast – One-to-nearest communication.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Reserved addresses – Special purposes.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Local addresses – For private/internal networks.</a:t>
            </a:r>
          </a:p>
          <a:p>
            <a:pPr algn="l">
              <a:lnSpc>
                <a:spcPts val="4480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2287837" y="2722989"/>
            <a:ext cx="16685299" cy="16657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0"/>
              </a:lnSpc>
            </a:pPr>
            <a:r>
              <a:rPr lang="en-US" sz="3193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Addresses are divided into categories by prefix bits.</a:t>
            </a:r>
          </a:p>
          <a:p>
            <a:pPr algn="l">
              <a:lnSpc>
                <a:spcPts val="4470"/>
              </a:lnSpc>
            </a:pPr>
          </a:p>
          <a:p>
            <a:pPr algn="l">
              <a:lnSpc>
                <a:spcPts val="4470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919996"/>
            <a:ext cx="16230600" cy="6310756"/>
            <a:chOff x="0" y="0"/>
            <a:chExt cx="4274726" cy="16620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1662092"/>
            </a:xfrm>
            <a:custGeom>
              <a:avLst/>
              <a:gdLst/>
              <a:ahLst/>
              <a:cxnLst/>
              <a:rect r="r" b="b" t="t" l="l"/>
              <a:pathLst>
                <a:path h="1662092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1637765"/>
                  </a:lnTo>
                  <a:cubicBezTo>
                    <a:pt x="4274726" y="1644217"/>
                    <a:pt x="4272163" y="1650405"/>
                    <a:pt x="4267601" y="1654967"/>
                  </a:cubicBezTo>
                  <a:cubicBezTo>
                    <a:pt x="4263039" y="1659529"/>
                    <a:pt x="4256851" y="1662092"/>
                    <a:pt x="4250399" y="1662092"/>
                  </a:cubicBezTo>
                  <a:lnTo>
                    <a:pt x="24327" y="1662092"/>
                  </a:lnTo>
                  <a:cubicBezTo>
                    <a:pt x="10891" y="1662092"/>
                    <a:pt x="0" y="1651201"/>
                    <a:pt x="0" y="1637765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17001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455841" y="8740298"/>
            <a:ext cx="20004189" cy="1104251"/>
            <a:chOff x="0" y="0"/>
            <a:chExt cx="5268593" cy="29083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268593" cy="290832"/>
            </a:xfrm>
            <a:custGeom>
              <a:avLst/>
              <a:gdLst/>
              <a:ahLst/>
              <a:cxnLst/>
              <a:rect r="r" b="b" t="t" l="l"/>
              <a:pathLst>
                <a:path h="290832" w="5268593">
                  <a:moveTo>
                    <a:pt x="0" y="0"/>
                  </a:moveTo>
                  <a:lnTo>
                    <a:pt x="5268593" y="0"/>
                  </a:lnTo>
                  <a:lnTo>
                    <a:pt x="5268593" y="290832"/>
                  </a:lnTo>
                  <a:lnTo>
                    <a:pt x="0" y="290832"/>
                  </a:lnTo>
                  <a:close/>
                </a:path>
              </a:pathLst>
            </a:custGeom>
            <a:solidFill>
              <a:srgbClr val="DDDEDE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268593" cy="328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970306" y="619030"/>
            <a:ext cx="12347388" cy="1996075"/>
            <a:chOff x="0" y="0"/>
            <a:chExt cx="3251987" cy="5257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251987" cy="525715"/>
            </a:xfrm>
            <a:custGeom>
              <a:avLst/>
              <a:gdLst/>
              <a:ahLst/>
              <a:cxnLst/>
              <a:rect r="r" b="b" t="t" l="l"/>
              <a:pathLst>
                <a:path h="525715" w="3251987">
                  <a:moveTo>
                    <a:pt x="31977" y="0"/>
                  </a:moveTo>
                  <a:lnTo>
                    <a:pt x="3220009" y="0"/>
                  </a:lnTo>
                  <a:cubicBezTo>
                    <a:pt x="3228490" y="0"/>
                    <a:pt x="3236624" y="3369"/>
                    <a:pt x="3242621" y="9366"/>
                  </a:cubicBezTo>
                  <a:cubicBezTo>
                    <a:pt x="3248618" y="15363"/>
                    <a:pt x="3251987" y="23496"/>
                    <a:pt x="3251987" y="31977"/>
                  </a:cubicBezTo>
                  <a:lnTo>
                    <a:pt x="3251987" y="493738"/>
                  </a:lnTo>
                  <a:cubicBezTo>
                    <a:pt x="3251987" y="502219"/>
                    <a:pt x="3248618" y="510352"/>
                    <a:pt x="3242621" y="516349"/>
                  </a:cubicBezTo>
                  <a:cubicBezTo>
                    <a:pt x="3236624" y="522346"/>
                    <a:pt x="3228490" y="525715"/>
                    <a:pt x="3220009" y="525715"/>
                  </a:cubicBezTo>
                  <a:lnTo>
                    <a:pt x="31977" y="525715"/>
                  </a:lnTo>
                  <a:cubicBezTo>
                    <a:pt x="23496" y="525715"/>
                    <a:pt x="15363" y="522346"/>
                    <a:pt x="9366" y="516349"/>
                  </a:cubicBezTo>
                  <a:cubicBezTo>
                    <a:pt x="3369" y="510352"/>
                    <a:pt x="0" y="502219"/>
                    <a:pt x="0" y="493738"/>
                  </a:cubicBezTo>
                  <a:lnTo>
                    <a:pt x="0" y="31977"/>
                  </a:lnTo>
                  <a:cubicBezTo>
                    <a:pt x="0" y="23496"/>
                    <a:pt x="3369" y="15363"/>
                    <a:pt x="9366" y="9366"/>
                  </a:cubicBezTo>
                  <a:cubicBezTo>
                    <a:pt x="15363" y="3369"/>
                    <a:pt x="23496" y="0"/>
                    <a:pt x="31977" y="0"/>
                  </a:cubicBezTo>
                  <a:close/>
                </a:path>
              </a:pathLst>
            </a:custGeom>
            <a:solidFill>
              <a:srgbClr val="DDDEDE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3251987" cy="563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176068" y="3011520"/>
            <a:ext cx="12983893" cy="4471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Used for unique device identification (like IPv4 addresses).</a:t>
            </a:r>
          </a:p>
          <a:p>
            <a:pPr algn="just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Provider-based unicast (most common):</a:t>
            </a:r>
          </a:p>
          <a:p>
            <a:pPr algn="just" marL="1381761" indent="-460587" lvl="2">
              <a:lnSpc>
                <a:spcPts val="4480"/>
              </a:lnSpc>
              <a:buFont typeface="Arial"/>
              <a:buChar char="⚬"/>
            </a:pPr>
            <a:r>
              <a:rPr lang="en-US" sz="3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Includes fields such as Type ID, Registry ID, Provider ID, Subscriber ID, Subnet ID, Node ID.</a:t>
            </a:r>
          </a:p>
          <a:p>
            <a:pPr algn="just" marL="1381761" indent="-460587" lvl="2">
              <a:lnSpc>
                <a:spcPts val="4480"/>
              </a:lnSpc>
              <a:buFont typeface="Arial"/>
              <a:buChar char="⚬"/>
            </a:pPr>
            <a:r>
              <a:rPr lang="en-US" sz="3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Example: Identifies ISP → subscriber → subnet → device.</a:t>
            </a:r>
          </a:p>
          <a:p>
            <a:pPr algn="just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Geographically-based unicast – planned for future use.</a:t>
            </a:r>
          </a:p>
          <a:p>
            <a:pPr algn="just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Ensures each device has a globally unique address.</a:t>
            </a:r>
          </a:p>
          <a:p>
            <a:pPr algn="just">
              <a:lnSpc>
                <a:spcPts val="4480"/>
              </a:lnSpc>
            </a:pPr>
          </a:p>
        </p:txBody>
      </p:sp>
      <p:sp>
        <p:nvSpPr>
          <p:cNvPr name="Freeform 12" id="12"/>
          <p:cNvSpPr/>
          <p:nvPr/>
        </p:nvSpPr>
        <p:spPr>
          <a:xfrm flipH="false" flipV="false" rot="4302480">
            <a:off x="16435990" y="335858"/>
            <a:ext cx="2722598" cy="2788509"/>
          </a:xfrm>
          <a:custGeom>
            <a:avLst/>
            <a:gdLst/>
            <a:ahLst/>
            <a:cxnLst/>
            <a:rect r="r" b="b" t="t" l="l"/>
            <a:pathLst>
              <a:path h="2788509" w="2722598">
                <a:moveTo>
                  <a:pt x="0" y="0"/>
                </a:moveTo>
                <a:lnTo>
                  <a:pt x="2722599" y="0"/>
                </a:lnTo>
                <a:lnTo>
                  <a:pt x="2722599" y="2788508"/>
                </a:lnTo>
                <a:lnTo>
                  <a:pt x="0" y="27885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4543721" y="904875"/>
            <a:ext cx="9200557" cy="111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UNICAST</a:t>
            </a:r>
            <a:r>
              <a:rPr lang="en-US" sz="65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 Addresses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919996"/>
            <a:ext cx="16230600" cy="7847142"/>
            <a:chOff x="0" y="0"/>
            <a:chExt cx="4274726" cy="20667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066737"/>
            </a:xfrm>
            <a:custGeom>
              <a:avLst/>
              <a:gdLst/>
              <a:ahLst/>
              <a:cxnLst/>
              <a:rect r="r" b="b" t="t" l="l"/>
              <a:pathLst>
                <a:path h="206673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042410"/>
                  </a:lnTo>
                  <a:cubicBezTo>
                    <a:pt x="4274726" y="2048862"/>
                    <a:pt x="4272163" y="2055050"/>
                    <a:pt x="4267601" y="2059612"/>
                  </a:cubicBezTo>
                  <a:cubicBezTo>
                    <a:pt x="4263039" y="2064174"/>
                    <a:pt x="4256851" y="2066737"/>
                    <a:pt x="4250399" y="2066737"/>
                  </a:cubicBezTo>
                  <a:lnTo>
                    <a:pt x="24327" y="2066737"/>
                  </a:lnTo>
                  <a:cubicBezTo>
                    <a:pt x="10891" y="2066737"/>
                    <a:pt x="0" y="2055845"/>
                    <a:pt x="0" y="204241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1048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970306" y="619030"/>
            <a:ext cx="12347388" cy="1996075"/>
            <a:chOff x="0" y="0"/>
            <a:chExt cx="3251987" cy="52571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251987" cy="525715"/>
            </a:xfrm>
            <a:custGeom>
              <a:avLst/>
              <a:gdLst/>
              <a:ahLst/>
              <a:cxnLst/>
              <a:rect r="r" b="b" t="t" l="l"/>
              <a:pathLst>
                <a:path h="525715" w="3251987">
                  <a:moveTo>
                    <a:pt x="31977" y="0"/>
                  </a:moveTo>
                  <a:lnTo>
                    <a:pt x="3220009" y="0"/>
                  </a:lnTo>
                  <a:cubicBezTo>
                    <a:pt x="3228490" y="0"/>
                    <a:pt x="3236624" y="3369"/>
                    <a:pt x="3242621" y="9366"/>
                  </a:cubicBezTo>
                  <a:cubicBezTo>
                    <a:pt x="3248618" y="15363"/>
                    <a:pt x="3251987" y="23496"/>
                    <a:pt x="3251987" y="31977"/>
                  </a:cubicBezTo>
                  <a:lnTo>
                    <a:pt x="3251987" y="493738"/>
                  </a:lnTo>
                  <a:cubicBezTo>
                    <a:pt x="3251987" y="502219"/>
                    <a:pt x="3248618" y="510352"/>
                    <a:pt x="3242621" y="516349"/>
                  </a:cubicBezTo>
                  <a:cubicBezTo>
                    <a:pt x="3236624" y="522346"/>
                    <a:pt x="3228490" y="525715"/>
                    <a:pt x="3220009" y="525715"/>
                  </a:cubicBezTo>
                  <a:lnTo>
                    <a:pt x="31977" y="525715"/>
                  </a:lnTo>
                  <a:cubicBezTo>
                    <a:pt x="23496" y="525715"/>
                    <a:pt x="15363" y="522346"/>
                    <a:pt x="9366" y="516349"/>
                  </a:cubicBezTo>
                  <a:cubicBezTo>
                    <a:pt x="3369" y="510352"/>
                    <a:pt x="0" y="502219"/>
                    <a:pt x="0" y="493738"/>
                  </a:cubicBezTo>
                  <a:lnTo>
                    <a:pt x="0" y="31977"/>
                  </a:lnTo>
                  <a:cubicBezTo>
                    <a:pt x="0" y="23496"/>
                    <a:pt x="3369" y="15363"/>
                    <a:pt x="9366" y="9366"/>
                  </a:cubicBezTo>
                  <a:cubicBezTo>
                    <a:pt x="15363" y="3369"/>
                    <a:pt x="23496" y="0"/>
                    <a:pt x="31977" y="0"/>
                  </a:cubicBezTo>
                  <a:close/>
                </a:path>
              </a:pathLst>
            </a:custGeom>
            <a:solidFill>
              <a:srgbClr val="DDDEDE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251987" cy="563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4302480">
            <a:off x="16435990" y="335858"/>
            <a:ext cx="2722598" cy="2788509"/>
          </a:xfrm>
          <a:custGeom>
            <a:avLst/>
            <a:gdLst/>
            <a:ahLst/>
            <a:cxnLst/>
            <a:rect r="r" b="b" t="t" l="l"/>
            <a:pathLst>
              <a:path h="2788509" w="2722598">
                <a:moveTo>
                  <a:pt x="0" y="0"/>
                </a:moveTo>
                <a:lnTo>
                  <a:pt x="2722599" y="0"/>
                </a:lnTo>
                <a:lnTo>
                  <a:pt x="2722599" y="2788508"/>
                </a:lnTo>
                <a:lnTo>
                  <a:pt x="0" y="27885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124419" y="1176695"/>
            <a:ext cx="12039163" cy="795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80"/>
              </a:lnSpc>
            </a:pPr>
            <a:r>
              <a:rPr lang="en-US" sz="47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MULTICAST &amp; ANYCAST</a:t>
            </a:r>
            <a:r>
              <a:rPr lang="en-US" sz="47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 Addresses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426105" y="3078147"/>
            <a:ext cx="15435790" cy="3438978"/>
            <a:chOff x="0" y="0"/>
            <a:chExt cx="4065393" cy="90573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065393" cy="905739"/>
            </a:xfrm>
            <a:custGeom>
              <a:avLst/>
              <a:gdLst/>
              <a:ahLst/>
              <a:cxnLst/>
              <a:rect r="r" b="b" t="t" l="l"/>
              <a:pathLst>
                <a:path h="905739" w="4065393">
                  <a:moveTo>
                    <a:pt x="25579" y="0"/>
                  </a:moveTo>
                  <a:lnTo>
                    <a:pt x="4039814" y="0"/>
                  </a:lnTo>
                  <a:cubicBezTo>
                    <a:pt x="4053941" y="0"/>
                    <a:pt x="4065393" y="11452"/>
                    <a:pt x="4065393" y="25579"/>
                  </a:cubicBezTo>
                  <a:lnTo>
                    <a:pt x="4065393" y="880160"/>
                  </a:lnTo>
                  <a:cubicBezTo>
                    <a:pt x="4065393" y="894287"/>
                    <a:pt x="4053941" y="905739"/>
                    <a:pt x="4039814" y="905739"/>
                  </a:cubicBezTo>
                  <a:lnTo>
                    <a:pt x="25579" y="905739"/>
                  </a:lnTo>
                  <a:cubicBezTo>
                    <a:pt x="11452" y="905739"/>
                    <a:pt x="0" y="894287"/>
                    <a:pt x="0" y="880160"/>
                  </a:cubicBezTo>
                  <a:lnTo>
                    <a:pt x="0" y="25579"/>
                  </a:lnTo>
                  <a:cubicBezTo>
                    <a:pt x="0" y="11452"/>
                    <a:pt x="11452" y="0"/>
                    <a:pt x="25579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4065393" cy="9438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7180366" y="3092442"/>
            <a:ext cx="8398187" cy="35997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9637" indent="-274819" lvl="1">
              <a:lnSpc>
                <a:spcPts val="3564"/>
              </a:lnSpc>
              <a:buFont typeface="Arial"/>
              <a:buChar char="•"/>
            </a:pPr>
            <a:r>
              <a:rPr lang="en-US" sz="2545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Used when one sender needs to reach many receivers.</a:t>
            </a:r>
          </a:p>
          <a:p>
            <a:pPr algn="l" marL="549637" indent="-274819" lvl="1">
              <a:lnSpc>
                <a:spcPts val="3564"/>
              </a:lnSpc>
              <a:buFont typeface="Arial"/>
              <a:buChar char="•"/>
            </a:pPr>
            <a:r>
              <a:rPr lang="en-US" sz="2545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Two types:</a:t>
            </a:r>
          </a:p>
          <a:p>
            <a:pPr algn="l" marL="549637" indent="-274819" lvl="1">
              <a:lnSpc>
                <a:spcPts val="3564"/>
              </a:lnSpc>
              <a:buFont typeface="Arial"/>
              <a:buChar char="•"/>
            </a:pPr>
            <a:r>
              <a:rPr lang="en-US" sz="2545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Permanent (always available, assigned by Internet authorities).</a:t>
            </a:r>
          </a:p>
          <a:p>
            <a:pPr algn="l" marL="549637" indent="-274819" lvl="1">
              <a:lnSpc>
                <a:spcPts val="3564"/>
              </a:lnSpc>
              <a:buFont typeface="Arial"/>
              <a:buChar char="•"/>
            </a:pPr>
            <a:r>
              <a:rPr lang="en-US" sz="2545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Transient (temporary, e.g., online meetings or streaming).</a:t>
            </a:r>
          </a:p>
          <a:p>
            <a:pPr algn="l">
              <a:lnSpc>
                <a:spcPts val="3564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2193557" y="4473436"/>
            <a:ext cx="5864565" cy="587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Multicast Address</a:t>
            </a:r>
            <a:r>
              <a:rPr lang="en-US" sz="3499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es: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426105" y="6894784"/>
            <a:ext cx="15435790" cy="2584378"/>
            <a:chOff x="0" y="0"/>
            <a:chExt cx="4065393" cy="68065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065393" cy="680659"/>
            </a:xfrm>
            <a:custGeom>
              <a:avLst/>
              <a:gdLst/>
              <a:ahLst/>
              <a:cxnLst/>
              <a:rect r="r" b="b" t="t" l="l"/>
              <a:pathLst>
                <a:path h="680659" w="4065393">
                  <a:moveTo>
                    <a:pt x="25579" y="0"/>
                  </a:moveTo>
                  <a:lnTo>
                    <a:pt x="4039814" y="0"/>
                  </a:lnTo>
                  <a:cubicBezTo>
                    <a:pt x="4053941" y="0"/>
                    <a:pt x="4065393" y="11452"/>
                    <a:pt x="4065393" y="25579"/>
                  </a:cubicBezTo>
                  <a:lnTo>
                    <a:pt x="4065393" y="655080"/>
                  </a:lnTo>
                  <a:cubicBezTo>
                    <a:pt x="4065393" y="669207"/>
                    <a:pt x="4053941" y="680659"/>
                    <a:pt x="4039814" y="680659"/>
                  </a:cubicBezTo>
                  <a:lnTo>
                    <a:pt x="25579" y="680659"/>
                  </a:lnTo>
                  <a:cubicBezTo>
                    <a:pt x="11452" y="680659"/>
                    <a:pt x="0" y="669207"/>
                    <a:pt x="0" y="655080"/>
                  </a:cubicBezTo>
                  <a:lnTo>
                    <a:pt x="0" y="25579"/>
                  </a:lnTo>
                  <a:cubicBezTo>
                    <a:pt x="0" y="11452"/>
                    <a:pt x="11452" y="0"/>
                    <a:pt x="25579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4065393" cy="7187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7180366" y="7176135"/>
            <a:ext cx="9431658" cy="2221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0545" indent="-275272" lvl="1">
              <a:lnSpc>
                <a:spcPts val="3569"/>
              </a:lnSpc>
              <a:buFont typeface="Arial"/>
              <a:buChar char="•"/>
            </a:pPr>
            <a:r>
              <a:rPr lang="en-US" sz="255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Similar to multicast but sent to only the nearest member.</a:t>
            </a:r>
          </a:p>
          <a:p>
            <a:pPr algn="l" marL="550545" indent="-275272" lvl="1">
              <a:lnSpc>
                <a:spcPts val="3569"/>
              </a:lnSpc>
              <a:buFont typeface="Arial"/>
              <a:buChar char="•"/>
            </a:pPr>
            <a:r>
              <a:rPr lang="en-US" sz="255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Reduces delay and improves performance.</a:t>
            </a:r>
          </a:p>
          <a:p>
            <a:pPr algn="l" marL="550545" indent="-275272" lvl="1">
              <a:lnSpc>
                <a:spcPts val="3569"/>
              </a:lnSpc>
              <a:buFont typeface="Arial"/>
              <a:buChar char="•"/>
            </a:pPr>
            <a:r>
              <a:rPr lang="en-US" sz="255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Example: User request goes to the nearest ISP router instead of all routers.</a:t>
            </a:r>
          </a:p>
          <a:p>
            <a:pPr algn="l">
              <a:lnSpc>
                <a:spcPts val="3569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2193557" y="7756826"/>
            <a:ext cx="5864565" cy="587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Anycast Address</a:t>
            </a:r>
            <a:r>
              <a:rPr lang="en-US" sz="3499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es: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919996"/>
            <a:ext cx="16230600" cy="7847142"/>
            <a:chOff x="0" y="0"/>
            <a:chExt cx="4274726" cy="20667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066737"/>
            </a:xfrm>
            <a:custGeom>
              <a:avLst/>
              <a:gdLst/>
              <a:ahLst/>
              <a:cxnLst/>
              <a:rect r="r" b="b" t="t" l="l"/>
              <a:pathLst>
                <a:path h="206673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042410"/>
                  </a:lnTo>
                  <a:cubicBezTo>
                    <a:pt x="4274726" y="2048862"/>
                    <a:pt x="4272163" y="2055050"/>
                    <a:pt x="4267601" y="2059612"/>
                  </a:cubicBezTo>
                  <a:cubicBezTo>
                    <a:pt x="4263039" y="2064174"/>
                    <a:pt x="4256851" y="2066737"/>
                    <a:pt x="4250399" y="2066737"/>
                  </a:cubicBezTo>
                  <a:lnTo>
                    <a:pt x="24327" y="2066737"/>
                  </a:lnTo>
                  <a:cubicBezTo>
                    <a:pt x="10891" y="2066737"/>
                    <a:pt x="0" y="2055845"/>
                    <a:pt x="0" y="204241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1048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970306" y="619030"/>
            <a:ext cx="12347388" cy="1996075"/>
            <a:chOff x="0" y="0"/>
            <a:chExt cx="3251987" cy="52571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251987" cy="525715"/>
            </a:xfrm>
            <a:custGeom>
              <a:avLst/>
              <a:gdLst/>
              <a:ahLst/>
              <a:cxnLst/>
              <a:rect r="r" b="b" t="t" l="l"/>
              <a:pathLst>
                <a:path h="525715" w="3251987">
                  <a:moveTo>
                    <a:pt x="31977" y="0"/>
                  </a:moveTo>
                  <a:lnTo>
                    <a:pt x="3220009" y="0"/>
                  </a:lnTo>
                  <a:cubicBezTo>
                    <a:pt x="3228490" y="0"/>
                    <a:pt x="3236624" y="3369"/>
                    <a:pt x="3242621" y="9366"/>
                  </a:cubicBezTo>
                  <a:cubicBezTo>
                    <a:pt x="3248618" y="15363"/>
                    <a:pt x="3251987" y="23496"/>
                    <a:pt x="3251987" y="31977"/>
                  </a:cubicBezTo>
                  <a:lnTo>
                    <a:pt x="3251987" y="493738"/>
                  </a:lnTo>
                  <a:cubicBezTo>
                    <a:pt x="3251987" y="502219"/>
                    <a:pt x="3248618" y="510352"/>
                    <a:pt x="3242621" y="516349"/>
                  </a:cubicBezTo>
                  <a:cubicBezTo>
                    <a:pt x="3236624" y="522346"/>
                    <a:pt x="3228490" y="525715"/>
                    <a:pt x="3220009" y="525715"/>
                  </a:cubicBezTo>
                  <a:lnTo>
                    <a:pt x="31977" y="525715"/>
                  </a:lnTo>
                  <a:cubicBezTo>
                    <a:pt x="23496" y="525715"/>
                    <a:pt x="15363" y="522346"/>
                    <a:pt x="9366" y="516349"/>
                  </a:cubicBezTo>
                  <a:cubicBezTo>
                    <a:pt x="3369" y="510352"/>
                    <a:pt x="0" y="502219"/>
                    <a:pt x="0" y="493738"/>
                  </a:cubicBezTo>
                  <a:lnTo>
                    <a:pt x="0" y="31977"/>
                  </a:lnTo>
                  <a:cubicBezTo>
                    <a:pt x="0" y="23496"/>
                    <a:pt x="3369" y="15363"/>
                    <a:pt x="9366" y="9366"/>
                  </a:cubicBezTo>
                  <a:cubicBezTo>
                    <a:pt x="15363" y="3369"/>
                    <a:pt x="23496" y="0"/>
                    <a:pt x="31977" y="0"/>
                  </a:cubicBezTo>
                  <a:close/>
                </a:path>
              </a:pathLst>
            </a:custGeom>
            <a:solidFill>
              <a:srgbClr val="DDDEDE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251987" cy="563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4302480">
            <a:off x="16435990" y="335858"/>
            <a:ext cx="2722598" cy="2788509"/>
          </a:xfrm>
          <a:custGeom>
            <a:avLst/>
            <a:gdLst/>
            <a:ahLst/>
            <a:cxnLst/>
            <a:rect r="r" b="b" t="t" l="l"/>
            <a:pathLst>
              <a:path h="2788509" w="2722598">
                <a:moveTo>
                  <a:pt x="0" y="0"/>
                </a:moveTo>
                <a:lnTo>
                  <a:pt x="2722599" y="0"/>
                </a:lnTo>
                <a:lnTo>
                  <a:pt x="2722599" y="2788508"/>
                </a:lnTo>
                <a:lnTo>
                  <a:pt x="0" y="27885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124419" y="1176695"/>
            <a:ext cx="12039163" cy="795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80"/>
              </a:lnSpc>
            </a:pPr>
            <a:r>
              <a:rPr lang="en-US" sz="47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 RESERVED &amp; LOCAL</a:t>
            </a:r>
            <a:r>
              <a:rPr lang="en-US" sz="47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 Addresses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426105" y="3078147"/>
            <a:ext cx="15435790" cy="3099417"/>
            <a:chOff x="0" y="0"/>
            <a:chExt cx="4065393" cy="81630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065393" cy="816307"/>
            </a:xfrm>
            <a:custGeom>
              <a:avLst/>
              <a:gdLst/>
              <a:ahLst/>
              <a:cxnLst/>
              <a:rect r="r" b="b" t="t" l="l"/>
              <a:pathLst>
                <a:path h="816307" w="4065393">
                  <a:moveTo>
                    <a:pt x="25579" y="0"/>
                  </a:moveTo>
                  <a:lnTo>
                    <a:pt x="4039814" y="0"/>
                  </a:lnTo>
                  <a:cubicBezTo>
                    <a:pt x="4053941" y="0"/>
                    <a:pt x="4065393" y="11452"/>
                    <a:pt x="4065393" y="25579"/>
                  </a:cubicBezTo>
                  <a:lnTo>
                    <a:pt x="4065393" y="790728"/>
                  </a:lnTo>
                  <a:cubicBezTo>
                    <a:pt x="4065393" y="804855"/>
                    <a:pt x="4053941" y="816307"/>
                    <a:pt x="4039814" y="816307"/>
                  </a:cubicBezTo>
                  <a:lnTo>
                    <a:pt x="25579" y="816307"/>
                  </a:lnTo>
                  <a:cubicBezTo>
                    <a:pt x="11452" y="816307"/>
                    <a:pt x="0" y="804855"/>
                    <a:pt x="0" y="790728"/>
                  </a:cubicBezTo>
                  <a:lnTo>
                    <a:pt x="0" y="25579"/>
                  </a:lnTo>
                  <a:cubicBezTo>
                    <a:pt x="0" y="11452"/>
                    <a:pt x="11452" y="0"/>
                    <a:pt x="25579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4065393" cy="8544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7180366" y="3286919"/>
            <a:ext cx="8353904" cy="26247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2220" indent="-271110" lvl="1">
              <a:lnSpc>
                <a:spcPts val="3516"/>
              </a:lnSpc>
              <a:buFont typeface="Arial"/>
              <a:buChar char="•"/>
            </a:pPr>
            <a:r>
              <a:rPr lang="en-US" sz="251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Unspecified (::) – used when device doesn’t yet know its address.</a:t>
            </a:r>
          </a:p>
          <a:p>
            <a:pPr algn="l" marL="542220" indent="-271110" lvl="1">
              <a:lnSpc>
                <a:spcPts val="3516"/>
              </a:lnSpc>
              <a:buFont typeface="Arial"/>
              <a:buChar char="•"/>
            </a:pPr>
            <a:r>
              <a:rPr lang="en-US" sz="251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L</a:t>
            </a:r>
            <a:r>
              <a:rPr lang="en-US" sz="251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oopback (::1) – used by a host to test itself.</a:t>
            </a:r>
          </a:p>
          <a:p>
            <a:pPr algn="l" marL="542220" indent="-271110" lvl="1">
              <a:lnSpc>
                <a:spcPts val="3516"/>
              </a:lnSpc>
              <a:buFont typeface="Arial"/>
              <a:buChar char="•"/>
            </a:pPr>
            <a:r>
              <a:rPr lang="en-US" sz="251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Mapp</a:t>
            </a:r>
            <a:r>
              <a:rPr lang="en-US" sz="251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ed / Compatible – helps during IPv4 ↔ IPv6 transition.</a:t>
            </a:r>
          </a:p>
          <a:p>
            <a:pPr algn="l">
              <a:lnSpc>
                <a:spcPts val="3516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2193557" y="4473436"/>
            <a:ext cx="5864565" cy="587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Reserved Address</a:t>
            </a:r>
            <a:r>
              <a:rPr lang="en-US" sz="3499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es: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426105" y="6679015"/>
            <a:ext cx="15435790" cy="2800147"/>
            <a:chOff x="0" y="0"/>
            <a:chExt cx="4065393" cy="73748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065393" cy="737487"/>
            </a:xfrm>
            <a:custGeom>
              <a:avLst/>
              <a:gdLst/>
              <a:ahLst/>
              <a:cxnLst/>
              <a:rect r="r" b="b" t="t" l="l"/>
              <a:pathLst>
                <a:path h="737487" w="4065393">
                  <a:moveTo>
                    <a:pt x="25579" y="0"/>
                  </a:moveTo>
                  <a:lnTo>
                    <a:pt x="4039814" y="0"/>
                  </a:lnTo>
                  <a:cubicBezTo>
                    <a:pt x="4053941" y="0"/>
                    <a:pt x="4065393" y="11452"/>
                    <a:pt x="4065393" y="25579"/>
                  </a:cubicBezTo>
                  <a:lnTo>
                    <a:pt x="4065393" y="711908"/>
                  </a:lnTo>
                  <a:cubicBezTo>
                    <a:pt x="4065393" y="726035"/>
                    <a:pt x="4053941" y="737487"/>
                    <a:pt x="4039814" y="737487"/>
                  </a:cubicBezTo>
                  <a:lnTo>
                    <a:pt x="25579" y="737487"/>
                  </a:lnTo>
                  <a:cubicBezTo>
                    <a:pt x="11452" y="737487"/>
                    <a:pt x="0" y="726035"/>
                    <a:pt x="0" y="711908"/>
                  </a:cubicBezTo>
                  <a:lnTo>
                    <a:pt x="0" y="25579"/>
                  </a:lnTo>
                  <a:cubicBezTo>
                    <a:pt x="0" y="11452"/>
                    <a:pt x="11452" y="0"/>
                    <a:pt x="25579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4065393" cy="7755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7180366" y="7074154"/>
            <a:ext cx="9431658" cy="2184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1910" indent="-270955" lvl="1">
              <a:lnSpc>
                <a:spcPts val="3514"/>
              </a:lnSpc>
              <a:buFont typeface="Arial"/>
              <a:buChar char="•"/>
            </a:pPr>
            <a:r>
              <a:rPr lang="en-US" sz="251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Link-local – used inside a single subnet (automatic assignment).</a:t>
            </a:r>
          </a:p>
          <a:p>
            <a:pPr algn="l" marL="541910" indent="-270955" lvl="1">
              <a:lnSpc>
                <a:spcPts val="3514"/>
              </a:lnSpc>
              <a:buFont typeface="Arial"/>
              <a:buChar char="•"/>
            </a:pPr>
            <a:r>
              <a:rPr lang="en-US" sz="251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Sit</a:t>
            </a:r>
            <a:r>
              <a:rPr lang="en-US" sz="251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e-local – used inside an organization with multiple subnets.</a:t>
            </a:r>
          </a:p>
          <a:p>
            <a:pPr algn="l" marL="541910" indent="-270955" lvl="1">
              <a:lnSpc>
                <a:spcPts val="3514"/>
              </a:lnSpc>
              <a:buFont typeface="Arial"/>
              <a:buChar char="•"/>
            </a:pPr>
            <a:r>
              <a:rPr lang="en-US" sz="251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Provide private communication within local networks.</a:t>
            </a:r>
          </a:p>
          <a:p>
            <a:pPr algn="l">
              <a:lnSpc>
                <a:spcPts val="3514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2193557" y="7756826"/>
            <a:ext cx="5864565" cy="587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Local Address</a:t>
            </a:r>
            <a:r>
              <a:rPr lang="en-US" sz="3499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es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2426390" y="715288"/>
            <a:ext cx="4017541" cy="4114800"/>
          </a:xfrm>
          <a:custGeom>
            <a:avLst/>
            <a:gdLst/>
            <a:ahLst/>
            <a:cxnLst/>
            <a:rect r="r" b="b" t="t" l="l"/>
            <a:pathLst>
              <a:path h="4114800" w="4017541">
                <a:moveTo>
                  <a:pt x="4017541" y="0"/>
                </a:moveTo>
                <a:lnTo>
                  <a:pt x="0" y="0"/>
                </a:lnTo>
                <a:lnTo>
                  <a:pt x="0" y="4114800"/>
                </a:lnTo>
                <a:lnTo>
                  <a:pt x="4017541" y="4114800"/>
                </a:lnTo>
                <a:lnTo>
                  <a:pt x="401754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269473" y="2895619"/>
            <a:ext cx="11749054" cy="2066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0"/>
              </a:lnSpc>
            </a:pPr>
            <a:r>
              <a:rPr lang="en-US" sz="120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THANK YOU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-455841" y="8740298"/>
            <a:ext cx="20004189" cy="1104251"/>
            <a:chOff x="0" y="0"/>
            <a:chExt cx="5268593" cy="29083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268593" cy="290832"/>
            </a:xfrm>
            <a:custGeom>
              <a:avLst/>
              <a:gdLst/>
              <a:ahLst/>
              <a:cxnLst/>
              <a:rect r="r" b="b" t="t" l="l"/>
              <a:pathLst>
                <a:path h="290832" w="5268593">
                  <a:moveTo>
                    <a:pt x="0" y="0"/>
                  </a:moveTo>
                  <a:lnTo>
                    <a:pt x="5268593" y="0"/>
                  </a:lnTo>
                  <a:lnTo>
                    <a:pt x="5268593" y="290832"/>
                  </a:lnTo>
                  <a:lnTo>
                    <a:pt x="0" y="290832"/>
                  </a:lnTo>
                  <a:close/>
                </a:path>
              </a:pathLst>
            </a:custGeom>
            <a:solidFill>
              <a:srgbClr val="DDDEDE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5268593" cy="328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true" flipV="false" rot="0">
            <a:off x="2867498" y="2101187"/>
            <a:ext cx="2244689" cy="1032557"/>
          </a:xfrm>
          <a:custGeom>
            <a:avLst/>
            <a:gdLst/>
            <a:ahLst/>
            <a:cxnLst/>
            <a:rect r="r" b="b" t="t" l="l"/>
            <a:pathLst>
              <a:path h="1032557" w="2244689">
                <a:moveTo>
                  <a:pt x="2244689" y="0"/>
                </a:moveTo>
                <a:lnTo>
                  <a:pt x="0" y="0"/>
                </a:lnTo>
                <a:lnTo>
                  <a:pt x="0" y="1032557"/>
                </a:lnTo>
                <a:lnTo>
                  <a:pt x="2244689" y="1032557"/>
                </a:lnTo>
                <a:lnTo>
                  <a:pt x="224468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26560" y="7180347"/>
            <a:ext cx="2963893" cy="361056"/>
          </a:xfrm>
          <a:custGeom>
            <a:avLst/>
            <a:gdLst/>
            <a:ahLst/>
            <a:cxnLst/>
            <a:rect r="r" b="b" t="t" l="l"/>
            <a:pathLst>
              <a:path h="361056" w="2963893">
                <a:moveTo>
                  <a:pt x="0" y="0"/>
                </a:moveTo>
                <a:lnTo>
                  <a:pt x="2963893" y="0"/>
                </a:lnTo>
                <a:lnTo>
                  <a:pt x="2963893" y="361056"/>
                </a:lnTo>
                <a:lnTo>
                  <a:pt x="0" y="36105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041531" y="6335142"/>
            <a:ext cx="1629549" cy="749592"/>
          </a:xfrm>
          <a:custGeom>
            <a:avLst/>
            <a:gdLst/>
            <a:ahLst/>
            <a:cxnLst/>
            <a:rect r="r" b="b" t="t" l="l"/>
            <a:pathLst>
              <a:path h="749592" w="1629549">
                <a:moveTo>
                  <a:pt x="0" y="0"/>
                </a:moveTo>
                <a:lnTo>
                  <a:pt x="1629548" y="0"/>
                </a:lnTo>
                <a:lnTo>
                  <a:pt x="1629548" y="749593"/>
                </a:lnTo>
                <a:lnTo>
                  <a:pt x="0" y="7495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DAGwwHIOZso</dc:identifier>
  <dcterms:modified xsi:type="dcterms:W3CDTF">2011-08-01T06:04:30Z</dcterms:modified>
  <cp:revision>1</cp:revision>
  <dc:title>IPV6</dc:title>
</cp:coreProperties>
</file>