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8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8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0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02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2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1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3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6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1558-6A69-4B13-A741-C40C9C1D3008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2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FA568B4-1223-4482-A784-F557E0F6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簡介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82D6FD6-65A1-65C5-08DE-E68B6765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0" y="2133600"/>
            <a:ext cx="9188132" cy="3777622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b="1" dirty="0"/>
              <a:t>項目目標</a:t>
            </a:r>
            <a:r>
              <a:rPr lang="zh-TW" altLang="en-US" sz="2800" dirty="0"/>
              <a:t>：使用多種模型融合的方式，預測房價並提高模型準確性。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r>
              <a:rPr lang="zh-TW" altLang="en-US" sz="2800" b="1" dirty="0"/>
              <a:t>數據集</a:t>
            </a:r>
            <a:r>
              <a:rPr lang="zh-TW" altLang="en-US" sz="2800" dirty="0"/>
              <a:t>：</a:t>
            </a:r>
            <a:r>
              <a:rPr lang="en-US" altLang="zh-TW" sz="2800" dirty="0"/>
              <a:t>Kaggle Ames Housing Dataset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999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6FB16-6DB8-1B6E-7197-CA3B3464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模型預測結果視覺化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94D424-BCC2-6B20-1974-50FA015E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121" y="1366138"/>
            <a:ext cx="7613757" cy="45408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93D4D2B-78A4-4942-44DB-0717A1B41DCB}"/>
              </a:ext>
            </a:extLst>
          </p:cNvPr>
          <p:cNvSpPr txBox="1"/>
          <p:nvPr/>
        </p:nvSpPr>
        <p:spPr>
          <a:xfrm>
            <a:off x="2639351" y="618738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使用離散點呈現實際與預測分布，並劃出模型預測線</a:t>
            </a:r>
          </a:p>
        </p:txBody>
      </p:sp>
    </p:spTree>
    <p:extLst>
      <p:ext uri="{BB962C8B-B14F-4D97-AF65-F5344CB8AC3E}">
        <p14:creationId xmlns:p14="http://schemas.microsoft.com/office/powerpoint/2010/main" val="53299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C150C-35D4-D54A-15B6-8F0F1771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優化建議與未來改進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B9812-04A3-CA60-9858-99DF70DE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特徵交互</a:t>
            </a:r>
            <a:r>
              <a:rPr lang="zh-TW" altLang="en-US" sz="2400" dirty="0"/>
              <a:t>：考慮加入特徵的交互項，例如房間數和房屋面積的乘積，以提升模型的表現。</a:t>
            </a:r>
            <a:endParaRPr lang="en-US" altLang="zh-TW" sz="2400" dirty="0"/>
          </a:p>
          <a:p>
            <a:r>
              <a:rPr lang="zh-TW" altLang="en-US" sz="2400" b="1" dirty="0"/>
              <a:t>模型融合方法</a:t>
            </a:r>
            <a:r>
              <a:rPr lang="zh-TW" altLang="en-US" sz="2400" dirty="0"/>
              <a:t>：可以嘗試不同類型的基模型，提升模型多樣性。</a:t>
            </a:r>
          </a:p>
        </p:txBody>
      </p:sp>
    </p:spTree>
    <p:extLst>
      <p:ext uri="{BB962C8B-B14F-4D97-AF65-F5344CB8AC3E}">
        <p14:creationId xmlns:p14="http://schemas.microsoft.com/office/powerpoint/2010/main" val="19709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1C91-309E-8BD9-F1E3-07AFD01F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624110"/>
            <a:ext cx="9553303" cy="1280890"/>
          </a:xfrm>
        </p:spPr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刪除相關係數過大特徵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AC38FF-814D-A2CE-C061-6E4842431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96" y="1461617"/>
            <a:ext cx="9033184" cy="304071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47C3D-CC18-5AE0-DE4B-984315A59660}"/>
              </a:ext>
            </a:extLst>
          </p:cNvPr>
          <p:cNvSpPr txBox="1"/>
          <p:nvPr/>
        </p:nvSpPr>
        <p:spPr>
          <a:xfrm>
            <a:off x="3875314" y="4686695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保留相關係數 </a:t>
            </a:r>
            <a:r>
              <a:rPr lang="en-US" altLang="zh-TW" sz="2400" dirty="0"/>
              <a:t>-0.75~0.75 </a:t>
            </a:r>
            <a:r>
              <a:rPr lang="zh-TW" altLang="en-US" sz="2400" dirty="0"/>
              <a:t>的特徵向量</a:t>
            </a:r>
          </a:p>
        </p:txBody>
      </p:sp>
    </p:spTree>
    <p:extLst>
      <p:ext uri="{BB962C8B-B14F-4D97-AF65-F5344CB8AC3E}">
        <p14:creationId xmlns:p14="http://schemas.microsoft.com/office/powerpoint/2010/main" val="332266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2B92-A483-C02D-1EE4-B143ED0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刪除相關係數過大特徵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62C0B8-31E2-4986-47D5-D2DE966FD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0" y="1355416"/>
            <a:ext cx="4220356" cy="413098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A42FF7-3BA6-ECF9-4BAC-D382436B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92" y="1324674"/>
            <a:ext cx="4152942" cy="42086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4EA6CE9-79EC-091E-3354-C51D23869FAD}"/>
              </a:ext>
            </a:extLst>
          </p:cNvPr>
          <p:cNvSpPr txBox="1"/>
          <p:nvPr/>
        </p:nvSpPr>
        <p:spPr>
          <a:xfrm>
            <a:off x="3771946" y="626124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藉由熱力圖觀察特徵刪除前後的相關係數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0CBDD7-5461-3DE3-4FFF-E2AC42B0E650}"/>
              </a:ext>
            </a:extLst>
          </p:cNvPr>
          <p:cNvSpPr txBox="1"/>
          <p:nvPr/>
        </p:nvSpPr>
        <p:spPr>
          <a:xfrm>
            <a:off x="3518263" y="56339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2A7BAF-E33D-2F87-85ED-FB6B4BDB2B86}"/>
              </a:ext>
            </a:extLst>
          </p:cNvPr>
          <p:cNvSpPr txBox="1"/>
          <p:nvPr/>
        </p:nvSpPr>
        <p:spPr>
          <a:xfrm>
            <a:off x="8770109" y="56700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8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674DE-98AD-D1A8-E713-DBE2C18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刪除缺失值過多特徵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E8353-32F4-7D4B-B704-17FA4E36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刪除缺失值數量約總資料長度一半以上的特徵</a:t>
            </a:r>
          </a:p>
        </p:txBody>
      </p:sp>
    </p:spTree>
    <p:extLst>
      <p:ext uri="{BB962C8B-B14F-4D97-AF65-F5344CB8AC3E}">
        <p14:creationId xmlns:p14="http://schemas.microsoft.com/office/powerpoint/2010/main" val="83191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73609-5B80-93DA-1009-22C69A2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缺失值填補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C0BEDF-8A5E-2430-01C3-E4B8E21B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636" y="1610483"/>
            <a:ext cx="6189700" cy="3214066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4347A45-EA78-C297-B849-A468C6DFB565}"/>
              </a:ext>
            </a:extLst>
          </p:cNvPr>
          <p:cNvSpPr txBox="1"/>
          <p:nvPr/>
        </p:nvSpPr>
        <p:spPr>
          <a:xfrm>
            <a:off x="2716253" y="4985907"/>
            <a:ext cx="777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數值型特徵以中位數填補，其他型態以眾數填補</a:t>
            </a:r>
          </a:p>
        </p:txBody>
      </p:sp>
    </p:spTree>
    <p:extLst>
      <p:ext uri="{BB962C8B-B14F-4D97-AF65-F5344CB8AC3E}">
        <p14:creationId xmlns:p14="http://schemas.microsoft.com/office/powerpoint/2010/main" val="5599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55D0C-4D13-038C-DA4D-04780F75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en-US" altLang="zh-TW" b="0" i="0" dirty="0">
                <a:effectLst/>
                <a:latin typeface="system-ui"/>
              </a:rPr>
              <a:t>one-hot encoding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23962E-681B-8D0C-3247-777FF13E4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72" y="1905000"/>
            <a:ext cx="8830725" cy="2187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923516-5691-A636-C286-7A6DB896A9A2}"/>
              </a:ext>
            </a:extLst>
          </p:cNvPr>
          <p:cNvSpPr txBox="1"/>
          <p:nvPr/>
        </p:nvSpPr>
        <p:spPr>
          <a:xfrm>
            <a:off x="1699096" y="4491336"/>
            <a:ext cx="990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 </a:t>
            </a:r>
            <a:r>
              <a:rPr lang="en-US" altLang="zh-TW" sz="2400" dirty="0"/>
              <a:t>One-Hot Encoding </a:t>
            </a:r>
            <a:r>
              <a:rPr lang="zh-TW" altLang="en-US" sz="2400" dirty="0"/>
              <a:t>將類別特徵轉換成數值向量，使模型能夠使用</a:t>
            </a:r>
          </a:p>
        </p:txBody>
      </p:sp>
    </p:spTree>
    <p:extLst>
      <p:ext uri="{BB962C8B-B14F-4D97-AF65-F5344CB8AC3E}">
        <p14:creationId xmlns:p14="http://schemas.microsoft.com/office/powerpoint/2010/main" val="109709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64FA1-96D7-4FBF-3FE5-5822FE1E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資料分割</a:t>
            </a:r>
            <a:br>
              <a:rPr lang="zh-TW" altLang="en-US" b="1" i="0" dirty="0">
                <a:effectLst/>
                <a:latin typeface="system-ui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59869-2CEF-93B2-AE04-0A821D81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使用 </a:t>
            </a:r>
            <a:r>
              <a:rPr lang="en-US" altLang="zh-TW" sz="2400" dirty="0" err="1"/>
              <a:t>train_test_split</a:t>
            </a:r>
            <a:r>
              <a:rPr lang="zh-TW" altLang="en-US" sz="2400" dirty="0"/>
              <a:t> 將資料分割為訓練資料及測試資料</a:t>
            </a:r>
            <a:endParaRPr lang="en-US" altLang="zh-TW" sz="2400" dirty="0"/>
          </a:p>
          <a:p>
            <a:r>
              <a:rPr lang="zh-TW" altLang="en-US" sz="2400" dirty="0"/>
              <a:t>使用標準化將數據的平均值調整為</a:t>
            </a:r>
            <a:r>
              <a:rPr lang="en-US" altLang="zh-TW" sz="2400" dirty="0"/>
              <a:t>0</a:t>
            </a:r>
            <a:r>
              <a:rPr lang="zh-TW" altLang="en-US" sz="2400" dirty="0"/>
              <a:t>，標準差調整為</a:t>
            </a:r>
            <a:r>
              <a:rPr lang="en-US" altLang="zh-TW" sz="2400" dirty="0"/>
              <a:t>1</a:t>
            </a:r>
            <a:r>
              <a:rPr lang="zh-TW" altLang="en-US" sz="2400" dirty="0"/>
              <a:t>，將數據縮放到同一尺度，幫助模型更快地收斂，提升準確性</a:t>
            </a:r>
            <a:endParaRPr lang="en-US" altLang="zh-TW" sz="2400" dirty="0"/>
          </a:p>
          <a:p>
            <a:r>
              <a:rPr lang="zh-TW" altLang="en-US" sz="2400" dirty="0"/>
              <a:t>使用 </a:t>
            </a:r>
            <a:r>
              <a:rPr lang="en-US" altLang="zh-TW" sz="2400" dirty="0"/>
              <a:t>Lasso </a:t>
            </a:r>
            <a:r>
              <a:rPr lang="zh-TW" altLang="en-US" sz="2400" dirty="0"/>
              <a:t>的</a:t>
            </a:r>
            <a:r>
              <a:rPr lang="en-US" altLang="zh-TW" sz="2400" dirty="0"/>
              <a:t>L1 </a:t>
            </a:r>
            <a:r>
              <a:rPr lang="zh-TW" altLang="en-US" sz="2400" dirty="0"/>
              <a:t>範數正則化，將一些特徵的係數縮減到</a:t>
            </a:r>
            <a:r>
              <a:rPr lang="en-US" altLang="zh-TW" sz="2400" dirty="0"/>
              <a:t>0</a:t>
            </a:r>
            <a:r>
              <a:rPr lang="zh-TW" altLang="en-US" sz="2400" dirty="0"/>
              <a:t>，達到自動選擇重要特徵的效果，從而降低高維數據過擬合的風險。</a:t>
            </a:r>
            <a:endParaRPr lang="en-US" altLang="zh-TW" sz="2400" dirty="0"/>
          </a:p>
          <a:p>
            <a:r>
              <a:rPr lang="zh-TW" altLang="en-US" sz="2400" dirty="0"/>
              <a:t>使用 </a:t>
            </a:r>
            <a:r>
              <a:rPr lang="en-US" altLang="zh-TW" sz="2400" dirty="0"/>
              <a:t>Lasso </a:t>
            </a:r>
            <a:r>
              <a:rPr lang="zh-TW" altLang="en-US" sz="2400" dirty="0"/>
              <a:t>回歸時，通常需要先進行標準化，因為 </a:t>
            </a:r>
            <a:r>
              <a:rPr lang="en-US" altLang="zh-TW" sz="2400" dirty="0"/>
              <a:t>Lasso </a:t>
            </a:r>
            <a:r>
              <a:rPr lang="zh-TW" altLang="en-US" sz="2400" dirty="0"/>
              <a:t>的正則化項會受到特徵量級的影響。標準化確保所有特徵的尺度一致，使正則化項能夠對每個特徵施加公平的懲罰。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76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D1317-95A7-DBB8-7A18-4DA6C8B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訓練模型</a:t>
            </a:r>
            <a:br>
              <a:rPr lang="zh-TW" altLang="en-US" b="1" i="0" dirty="0">
                <a:effectLst/>
                <a:latin typeface="system-ui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9B91F-943C-EC26-AC57-E2591536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0" i="0" dirty="0">
                <a:effectLst/>
                <a:latin typeface="system-ui"/>
              </a:rPr>
              <a:t>建立 </a:t>
            </a:r>
            <a:r>
              <a:rPr lang="en-US" altLang="zh-TW" sz="2400" b="0" i="0" dirty="0">
                <a:effectLst/>
                <a:latin typeface="system-ui"/>
              </a:rPr>
              <a:t>Stacking </a:t>
            </a:r>
            <a:r>
              <a:rPr lang="zh-TW" altLang="en-US" sz="2400" b="0" i="0" dirty="0">
                <a:effectLst/>
                <a:latin typeface="system-ui"/>
              </a:rPr>
              <a:t>模型，使用隨機森林和梯度提升作為基模型，線性回歸作為終極模型</a:t>
            </a:r>
          </a:p>
          <a:p>
            <a:r>
              <a:rPr lang="zh-TW" altLang="en-US" sz="2400" b="0" i="0" dirty="0">
                <a:effectLst/>
                <a:latin typeface="system-ui"/>
              </a:rPr>
              <a:t>使用 </a:t>
            </a:r>
            <a:r>
              <a:rPr lang="en-US" altLang="zh-TW" sz="2400" b="0" i="0" dirty="0" err="1">
                <a:effectLst/>
                <a:latin typeface="system-ui"/>
              </a:rPr>
              <a:t>GridSearch</a:t>
            </a:r>
            <a:r>
              <a:rPr lang="en-US" altLang="zh-TW" sz="2400" b="0" i="0" dirty="0">
                <a:effectLst/>
                <a:latin typeface="system-ui"/>
              </a:rPr>
              <a:t> </a:t>
            </a:r>
            <a:r>
              <a:rPr lang="zh-TW" altLang="en-US" sz="2400" b="0" i="0" dirty="0">
                <a:effectLst/>
                <a:latin typeface="system-ui"/>
              </a:rPr>
              <a:t>尋找最佳參數</a:t>
            </a:r>
            <a:endParaRPr lang="en-US" altLang="zh-TW" sz="2400" b="0" i="0" dirty="0">
              <a:effectLst/>
              <a:latin typeface="system-ui"/>
            </a:endParaRPr>
          </a:p>
          <a:p>
            <a:r>
              <a:rPr lang="zh-TW" altLang="en-US" sz="2400" dirty="0"/>
              <a:t>使用 </a:t>
            </a:r>
            <a:r>
              <a:rPr lang="en-US" altLang="zh-TW" sz="2400" dirty="0" err="1"/>
              <a:t>cross_val_score</a:t>
            </a:r>
            <a:r>
              <a:rPr lang="zh-TW" altLang="en-US" sz="2400" dirty="0"/>
              <a:t> 評估模型的穩定性和泛化能力</a:t>
            </a:r>
            <a:endParaRPr lang="en-US" altLang="zh-TW" sz="2400" b="0" i="0" dirty="0">
              <a:effectLst/>
              <a:latin typeface="system-ui"/>
            </a:endParaRPr>
          </a:p>
          <a:p>
            <a:endParaRPr lang="en-US" altLang="zh-TW" sz="2400" b="0" i="0" dirty="0">
              <a:effectLst/>
              <a:latin typeface="system-ui"/>
            </a:endParaRPr>
          </a:p>
          <a:p>
            <a:endParaRPr lang="zh-TW" altLang="en-US" b="0" i="0" dirty="0">
              <a:effectLst/>
              <a:latin typeface="system-u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59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BBD87-0676-EC32-782D-5A288444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模型預測結果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E72951-4398-03C8-7330-CED170C2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5567"/>
            <a:ext cx="8292969" cy="198041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7236DB2-F1FD-F19A-CC14-5CDF8C1FD4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92924" y="4128770"/>
            <a:ext cx="74380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指標，並與基線模型對比。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不同交叉驗證策略的效果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246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395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system-ui</vt:lpstr>
      <vt:lpstr>Arial</vt:lpstr>
      <vt:lpstr>Century Gothic</vt:lpstr>
      <vt:lpstr>Wingdings 3</vt:lpstr>
      <vt:lpstr>絲縷</vt:lpstr>
      <vt:lpstr>簡介</vt:lpstr>
      <vt:lpstr>特徵工程(刪除相關係數過大特徵)</vt:lpstr>
      <vt:lpstr>特徵工程(刪除相關係數過大特徵)</vt:lpstr>
      <vt:lpstr>特徵工程(刪除缺失值過多特徵)</vt:lpstr>
      <vt:lpstr>特徵工程(缺失值填補)</vt:lpstr>
      <vt:lpstr>特徵工程(one-hot encoding)</vt:lpstr>
      <vt:lpstr>資料分割 </vt:lpstr>
      <vt:lpstr>訓練模型 </vt:lpstr>
      <vt:lpstr>模型預測結果</vt:lpstr>
      <vt:lpstr>模型預測結果視覺化</vt:lpstr>
      <vt:lpstr>優化建議與未來改進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俊麟 施</dc:creator>
  <cp:lastModifiedBy>俊麟 施</cp:lastModifiedBy>
  <cp:revision>14</cp:revision>
  <dcterms:created xsi:type="dcterms:W3CDTF">2024-10-26T09:05:30Z</dcterms:created>
  <dcterms:modified xsi:type="dcterms:W3CDTF">2024-10-26T10:03:27Z</dcterms:modified>
</cp:coreProperties>
</file>