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57" r:id="rId8"/>
    <p:sldId id="261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A403-9CA2-7CD0-018F-A5B88B9D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1ED297-789F-C994-7496-ED5CE031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CE24-95B7-76FE-EF59-7B9259D9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DAB36-D406-CD8E-3CED-719C80DE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384EE-EDDF-EC69-9F03-784570E5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E2ED2-CCCD-B3FC-731E-CC4F1599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7E4FB-CD3A-A0BF-672A-D12586CD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39BB4-5B84-38C7-EEEE-13A645D8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FF00C-853D-93D0-1BAC-920FA9A2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CF5AF-D984-4861-85E7-F74C74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7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4D39F-6D6A-9227-C8B9-FEAF64D7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05265-3DD7-DD41-10D0-436E8B940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EC343-F7B3-F236-93A3-C85C0BED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FA8A7-FF74-3503-74FD-0FE079C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AFBD-8A9B-AF40-BFA1-59FAAD0F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6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464A3-CF37-56F6-17EE-7CA09FEA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185B3-CD92-80DB-BE21-ABFA7013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04883-B3CD-34E5-D7D9-ED04528C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9CA6D-B488-8E4D-8B57-0A8A690F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40B99-5756-3951-9C6E-5C98579B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79D2-B4F1-B912-5B25-2CD35D15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758CF-FD2B-F880-62E2-0D44354A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61271-DFB6-7C7B-D581-1E53C8B8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DF74B-4B6B-D5B8-1E98-ECDB2B5B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A8503-C93C-744A-C029-C8F46646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3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4B0A-3653-5C43-FF18-3D9AB554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D9A11-FFA4-A2A6-A334-14D1E13C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5AFEC-F883-24E3-B3D6-84E51214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A1065-A238-140A-BF86-72384D5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808A8-DEB0-7DBF-645B-D8379AEB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5B04E-9A55-7048-86B9-A431D80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19DE-44E7-1A68-C6B4-EE862CCB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F9DC2-8A8F-4541-24D2-B70FF355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32834-44A0-0A5E-635F-52FB6F47D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AEC15-6BEA-1E18-3441-1C05A161E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10977-5572-EEA7-E676-89C26CC62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9056D0-720E-3668-0AD9-688EC5B6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E7A80-1653-F472-7F3B-ADF3D9B1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0699E-5F62-530C-DFEA-1F8348D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1ECE4-C314-351C-3AD4-3A32ED71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8C7AA0-35CF-42D2-E4C5-8BF462F7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15860-A343-74E3-F93F-42CA45D2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CA0A5-F008-326C-D2D9-B11E29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7C964-4729-50F2-0CEF-D94223E3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CE29A2-D2E3-DD47-4185-0D5870AD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3D792-541D-F0D5-6165-C4D1A0F4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2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8F9D-D65B-3188-634F-A353C5C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F2C04-6AF1-BF31-585B-AB63B8EF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B6EA5-84D2-AA8D-CBE4-B6FCA5C1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7458A-5F3C-0736-DB18-92C371B4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0B5D6-D5CC-75B8-B18A-4F1A0881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1A47-67E5-DDA1-B556-3CF064A4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7A218-23A4-21C6-A24A-937CFDA0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B5E2F-EDBA-B45E-721B-96155663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E2DAA-23A7-CC7A-9920-86C7C0BF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88E90-D9C4-890A-984D-C0115A71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A853B-30C7-4CE8-0904-D1DF394B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65F0B-FAB9-B727-95B8-A3CA1C9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8A6E8-7407-DEAD-ED57-1B702849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C9DD5-E2D2-8F5E-D59E-010E169F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07C98-9CF1-631D-63C7-D51E678B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EF551-4A9C-4D8C-9046-C73538268323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1D35C-3698-2A1A-2AD8-21B7B8DA9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8BEE7-9BEB-1CCA-D0D8-91C6E3A52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6F676-AA5C-4F0D-959A-135F28A88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BCE0AE27-E03E-7688-E342-538EA6C0A0C5}"/>
              </a:ext>
            </a:extLst>
          </p:cNvPr>
          <p:cNvSpPr/>
          <p:nvPr/>
        </p:nvSpPr>
        <p:spPr>
          <a:xfrm rot="21065789">
            <a:off x="1778344" y="2187008"/>
            <a:ext cx="1144623" cy="1685498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C9E62-241E-D885-E8E8-F820784F6CBA}"/>
              </a:ext>
            </a:extLst>
          </p:cNvPr>
          <p:cNvSpPr txBox="1"/>
          <p:nvPr/>
        </p:nvSpPr>
        <p:spPr>
          <a:xfrm>
            <a:off x="1605900" y="4042616"/>
            <a:ext cx="148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Original Image</a:t>
            </a:r>
            <a:endParaRPr lang="zh-CN" altLang="en-US" sz="1600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DB1C469-4488-E361-8CB5-FF0C3BC786ED}"/>
              </a:ext>
            </a:extLst>
          </p:cNvPr>
          <p:cNvSpPr/>
          <p:nvPr/>
        </p:nvSpPr>
        <p:spPr>
          <a:xfrm>
            <a:off x="2158545" y="2679227"/>
            <a:ext cx="320430" cy="749773"/>
          </a:xfrm>
          <a:custGeom>
            <a:avLst/>
            <a:gdLst>
              <a:gd name="connsiteX0" fmla="*/ 0 w 580229"/>
              <a:gd name="connsiteY0" fmla="*/ 211015 h 1009727"/>
              <a:gd name="connsiteX1" fmla="*/ 492369 w 580229"/>
              <a:gd name="connsiteY1" fmla="*/ 1008185 h 1009727"/>
              <a:gd name="connsiteX2" fmla="*/ 570523 w 580229"/>
              <a:gd name="connsiteY2" fmla="*/ 406400 h 1009727"/>
              <a:gd name="connsiteX3" fmla="*/ 375138 w 580229"/>
              <a:gd name="connsiteY3" fmla="*/ 156308 h 1009727"/>
              <a:gd name="connsiteX4" fmla="*/ 484554 w 580229"/>
              <a:gd name="connsiteY4" fmla="*/ 0 h 100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229" h="1009727">
                <a:moveTo>
                  <a:pt x="0" y="211015"/>
                </a:moveTo>
                <a:cubicBezTo>
                  <a:pt x="198641" y="593318"/>
                  <a:pt x="397282" y="975621"/>
                  <a:pt x="492369" y="1008185"/>
                </a:cubicBezTo>
                <a:cubicBezTo>
                  <a:pt x="587456" y="1040749"/>
                  <a:pt x="590062" y="548380"/>
                  <a:pt x="570523" y="406400"/>
                </a:cubicBezTo>
                <a:cubicBezTo>
                  <a:pt x="550985" y="264421"/>
                  <a:pt x="389466" y="224041"/>
                  <a:pt x="375138" y="156308"/>
                </a:cubicBezTo>
                <a:cubicBezTo>
                  <a:pt x="360810" y="88575"/>
                  <a:pt x="442872" y="5210"/>
                  <a:pt x="48455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1F85EA5-2615-599B-3931-09CD3BE16A76}"/>
              </a:ext>
            </a:extLst>
          </p:cNvPr>
          <p:cNvSpPr/>
          <p:nvPr/>
        </p:nvSpPr>
        <p:spPr>
          <a:xfrm>
            <a:off x="4074479" y="1654897"/>
            <a:ext cx="639690" cy="27497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5B2377-4ACD-6C1E-553D-50ADF22EB6D2}"/>
              </a:ext>
            </a:extLst>
          </p:cNvPr>
          <p:cNvSpPr txBox="1"/>
          <p:nvPr/>
        </p:nvSpPr>
        <p:spPr>
          <a:xfrm>
            <a:off x="4838860" y="1548143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CLAHE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83344E-5415-7AB5-00E7-9540C298A6E0}"/>
              </a:ext>
            </a:extLst>
          </p:cNvPr>
          <p:cNvSpPr txBox="1"/>
          <p:nvPr/>
        </p:nvSpPr>
        <p:spPr>
          <a:xfrm>
            <a:off x="4543107" y="2848756"/>
            <a:ext cx="1372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Bilateral Filter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7D7123-1098-DDB7-1E99-B89A8A8E29CE}"/>
              </a:ext>
            </a:extLst>
          </p:cNvPr>
          <p:cNvSpPr txBox="1"/>
          <p:nvPr/>
        </p:nvSpPr>
        <p:spPr>
          <a:xfrm>
            <a:off x="4992750" y="42118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……</a:t>
            </a:r>
            <a:endParaRPr lang="zh-CN" altLang="en-US" sz="1600" dirty="0"/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18045CE4-78F9-6085-C8CC-80417A140719}"/>
              </a:ext>
            </a:extLst>
          </p:cNvPr>
          <p:cNvSpPr/>
          <p:nvPr/>
        </p:nvSpPr>
        <p:spPr>
          <a:xfrm rot="21065789">
            <a:off x="6252005" y="1152291"/>
            <a:ext cx="767559" cy="1130258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A0071B9C-CEA9-B45D-358E-8D1315F1848D}"/>
              </a:ext>
            </a:extLst>
          </p:cNvPr>
          <p:cNvSpPr/>
          <p:nvPr/>
        </p:nvSpPr>
        <p:spPr>
          <a:xfrm rot="21065789">
            <a:off x="6252003" y="2464628"/>
            <a:ext cx="767559" cy="1130258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7018D2-149E-DA51-1C0C-201C5D08C0B1}"/>
              </a:ext>
            </a:extLst>
          </p:cNvPr>
          <p:cNvSpPr txBox="1"/>
          <p:nvPr/>
        </p:nvSpPr>
        <p:spPr>
          <a:xfrm>
            <a:off x="6194798" y="418430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Feature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0C3079-6434-14E3-14B1-86F578D9CE08}"/>
              </a:ext>
            </a:extLst>
          </p:cNvPr>
          <p:cNvCxnSpPr>
            <a:cxnSpLocks/>
          </p:cNvCxnSpPr>
          <p:nvPr/>
        </p:nvCxnSpPr>
        <p:spPr>
          <a:xfrm>
            <a:off x="3055063" y="3029757"/>
            <a:ext cx="89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B507678-EC57-4AC9-26E7-A021949F2532}"/>
              </a:ext>
            </a:extLst>
          </p:cNvPr>
          <p:cNvSpPr txBox="1"/>
          <p:nvPr/>
        </p:nvSpPr>
        <p:spPr>
          <a:xfrm>
            <a:off x="2760069" y="2721980"/>
            <a:ext cx="14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Conv. Kernel</a:t>
            </a:r>
            <a:endParaRPr lang="zh-CN" altLang="en-US" sz="1400" i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A82688-2F05-D3BE-2FE6-31BB5BC1EC26}"/>
              </a:ext>
            </a:extLst>
          </p:cNvPr>
          <p:cNvSpPr/>
          <p:nvPr/>
        </p:nvSpPr>
        <p:spPr>
          <a:xfrm>
            <a:off x="5915598" y="961340"/>
            <a:ext cx="1489510" cy="3774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AA72605-D318-E2A0-8968-3427CE5D9E6B}"/>
              </a:ext>
            </a:extLst>
          </p:cNvPr>
          <p:cNvCxnSpPr>
            <a:cxnSpLocks/>
          </p:cNvCxnSpPr>
          <p:nvPr/>
        </p:nvCxnSpPr>
        <p:spPr>
          <a:xfrm>
            <a:off x="7591893" y="2995882"/>
            <a:ext cx="89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1573FA-3528-882E-F28C-982998CC84ED}"/>
              </a:ext>
            </a:extLst>
          </p:cNvPr>
          <p:cNvSpPr txBox="1"/>
          <p:nvPr/>
        </p:nvSpPr>
        <p:spPr>
          <a:xfrm>
            <a:off x="8491415" y="2816225"/>
            <a:ext cx="196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Further Procession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081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5A070-6420-4338-7B80-CBF450E8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1058989F-B6AE-54CC-9C45-E09038A73F73}"/>
              </a:ext>
            </a:extLst>
          </p:cNvPr>
          <p:cNvSpPr/>
          <p:nvPr/>
        </p:nvSpPr>
        <p:spPr>
          <a:xfrm>
            <a:off x="3806092" y="1774091"/>
            <a:ext cx="4517294" cy="2696309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823C3B8F-7E8B-4938-6F09-3ABC7C599FAD}"/>
              </a:ext>
            </a:extLst>
          </p:cNvPr>
          <p:cNvSpPr/>
          <p:nvPr/>
        </p:nvSpPr>
        <p:spPr>
          <a:xfrm rot="699187">
            <a:off x="4898617" y="3551215"/>
            <a:ext cx="232981" cy="38601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DAC3E54C-6EE1-9749-22FD-88898A026F88}"/>
              </a:ext>
            </a:extLst>
          </p:cNvPr>
          <p:cNvSpPr/>
          <p:nvPr/>
        </p:nvSpPr>
        <p:spPr>
          <a:xfrm>
            <a:off x="5940296" y="2687191"/>
            <a:ext cx="549034" cy="242957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2E3F93AB-B4CE-A279-7FBD-44D592C844FB}"/>
              </a:ext>
            </a:extLst>
          </p:cNvPr>
          <p:cNvSpPr/>
          <p:nvPr/>
        </p:nvSpPr>
        <p:spPr>
          <a:xfrm rot="1182559">
            <a:off x="5075029" y="2360652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5EC956-1FE5-98CF-5878-EFCE41FF45CF}"/>
              </a:ext>
            </a:extLst>
          </p:cNvPr>
          <p:cNvSpPr txBox="1"/>
          <p:nvPr/>
        </p:nvSpPr>
        <p:spPr>
          <a:xfrm>
            <a:off x="8986975" y="2887285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XGBoost on Backgrounds</a:t>
            </a:r>
            <a:endParaRPr lang="zh-CN" altLang="en-US" i="1" u="sng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DA5A9B-573C-9CDC-BFA6-E6DD1521FECB}"/>
              </a:ext>
            </a:extLst>
          </p:cNvPr>
          <p:cNvSpPr txBox="1"/>
          <p:nvPr/>
        </p:nvSpPr>
        <p:spPr>
          <a:xfrm>
            <a:off x="4590547" y="1326559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Local XGBoost Application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5826AB4-62E6-C5FA-EA64-62414FE621AB}"/>
              </a:ext>
            </a:extLst>
          </p:cNvPr>
          <p:cNvSpPr/>
          <p:nvPr/>
        </p:nvSpPr>
        <p:spPr>
          <a:xfrm rot="699187">
            <a:off x="6485186" y="3261718"/>
            <a:ext cx="325973" cy="36684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F20B789-10F1-AB84-063D-3A52990BE378}"/>
              </a:ext>
            </a:extLst>
          </p:cNvPr>
          <p:cNvSpPr/>
          <p:nvPr/>
        </p:nvSpPr>
        <p:spPr>
          <a:xfrm rot="3011472">
            <a:off x="5085172" y="2606914"/>
            <a:ext cx="125078" cy="38601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EE3F506-4DFC-EFC4-F050-DA2D689041D9}"/>
              </a:ext>
            </a:extLst>
          </p:cNvPr>
          <p:cNvSpPr/>
          <p:nvPr/>
        </p:nvSpPr>
        <p:spPr>
          <a:xfrm rot="699187">
            <a:off x="5905694" y="3933101"/>
            <a:ext cx="232981" cy="1448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06A3B62-7D54-5405-21E4-75678E044C71}"/>
              </a:ext>
            </a:extLst>
          </p:cNvPr>
          <p:cNvSpPr/>
          <p:nvPr/>
        </p:nvSpPr>
        <p:spPr>
          <a:xfrm rot="19469853">
            <a:off x="6787295" y="2302811"/>
            <a:ext cx="185521" cy="35693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75C6577-A873-5D4F-7638-11C0FF73A663}"/>
              </a:ext>
            </a:extLst>
          </p:cNvPr>
          <p:cNvSpPr/>
          <p:nvPr/>
        </p:nvSpPr>
        <p:spPr>
          <a:xfrm rot="699187">
            <a:off x="6945052" y="2963805"/>
            <a:ext cx="56661" cy="41743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7C31653-DA49-5706-1D7D-6C04FFD85019}"/>
              </a:ext>
            </a:extLst>
          </p:cNvPr>
          <p:cNvSpPr/>
          <p:nvPr/>
        </p:nvSpPr>
        <p:spPr>
          <a:xfrm rot="1182559">
            <a:off x="4762529" y="3164730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D09D44E-4FCF-1D39-A49E-9D479D49CF6C}"/>
              </a:ext>
            </a:extLst>
          </p:cNvPr>
          <p:cNvSpPr/>
          <p:nvPr/>
        </p:nvSpPr>
        <p:spPr>
          <a:xfrm rot="1182559">
            <a:off x="5359675" y="3577091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A70138AD-DEB2-A158-854C-0D29F2D6CD44}"/>
              </a:ext>
            </a:extLst>
          </p:cNvPr>
          <p:cNvSpPr/>
          <p:nvPr/>
        </p:nvSpPr>
        <p:spPr>
          <a:xfrm rot="1182559">
            <a:off x="6483733" y="4107380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30F40E23-8ADD-2755-69C1-A79527A1C1E6}"/>
              </a:ext>
            </a:extLst>
          </p:cNvPr>
          <p:cNvSpPr/>
          <p:nvPr/>
        </p:nvSpPr>
        <p:spPr>
          <a:xfrm rot="1182559">
            <a:off x="5909979" y="2181413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9A291C5-1985-17A4-1740-3D3C7BE3E7FB}"/>
              </a:ext>
            </a:extLst>
          </p:cNvPr>
          <p:cNvSpPr/>
          <p:nvPr/>
        </p:nvSpPr>
        <p:spPr>
          <a:xfrm>
            <a:off x="4449146" y="2040698"/>
            <a:ext cx="2134642" cy="2134642"/>
          </a:xfrm>
          <a:prstGeom prst="flowChartConnector">
            <a:avLst/>
          </a:prstGeom>
          <a:solidFill>
            <a:schemeClr val="bg2">
              <a:alpha val="5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42C8B4E3-7F2E-1EE6-C4B1-4BE83F370817}"/>
              </a:ext>
            </a:extLst>
          </p:cNvPr>
          <p:cNvSpPr/>
          <p:nvPr/>
        </p:nvSpPr>
        <p:spPr>
          <a:xfrm rot="1182559">
            <a:off x="4769500" y="4156708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884A319-6510-D7EB-C45D-94F7FA9C20E0}"/>
              </a:ext>
            </a:extLst>
          </p:cNvPr>
          <p:cNvSpPr/>
          <p:nvPr/>
        </p:nvSpPr>
        <p:spPr>
          <a:xfrm rot="1182559">
            <a:off x="7059091" y="3699686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2AB90F94-9278-C4A8-C1A4-27D2C677E62F}"/>
              </a:ext>
            </a:extLst>
          </p:cNvPr>
          <p:cNvSpPr/>
          <p:nvPr/>
        </p:nvSpPr>
        <p:spPr>
          <a:xfrm rot="1182559">
            <a:off x="6791224" y="2009324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6592369B-44DF-CB63-1A2A-FF682B89A0C5}"/>
              </a:ext>
            </a:extLst>
          </p:cNvPr>
          <p:cNvSpPr/>
          <p:nvPr/>
        </p:nvSpPr>
        <p:spPr>
          <a:xfrm rot="1182559">
            <a:off x="7269040" y="2462513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92273ED8-4764-351B-2B8D-5035DB4A958B}"/>
              </a:ext>
            </a:extLst>
          </p:cNvPr>
          <p:cNvSpPr/>
          <p:nvPr/>
        </p:nvSpPr>
        <p:spPr>
          <a:xfrm rot="1182559">
            <a:off x="7140653" y="4075996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7824A25E-B251-16D1-E27E-9645A04D6A95}"/>
              </a:ext>
            </a:extLst>
          </p:cNvPr>
          <p:cNvSpPr/>
          <p:nvPr/>
        </p:nvSpPr>
        <p:spPr>
          <a:xfrm>
            <a:off x="6686224" y="1903313"/>
            <a:ext cx="1073387" cy="2422022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7CE39B8-B35C-5423-0DAE-3774CFADDD5A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7759611" y="3114324"/>
            <a:ext cx="1206829" cy="7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C7398-24D3-5EE8-2259-7EFF9BF1AEB9}"/>
              </a:ext>
            </a:extLst>
          </p:cNvPr>
          <p:cNvSpPr txBox="1"/>
          <p:nvPr/>
        </p:nvSpPr>
        <p:spPr>
          <a:xfrm>
            <a:off x="3050376" y="4636672"/>
            <a:ext cx="64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>
                <a:solidFill>
                  <a:srgbClr val="FF0000"/>
                </a:solidFill>
              </a:rPr>
              <a:t>Input Data: Origin Data + </a:t>
            </a:r>
            <a:r>
              <a:rPr lang="en-US" altLang="zh-CN" i="1" u="sng" dirty="0">
                <a:solidFill>
                  <a:srgbClr val="FF0000"/>
                </a:solidFill>
                <a:highlight>
                  <a:srgbClr val="FFFF00"/>
                </a:highlight>
              </a:rPr>
              <a:t>Data Processed by Conv. Kernel</a:t>
            </a:r>
          </a:p>
          <a:p>
            <a:r>
              <a:rPr lang="en-US" altLang="zh-CN" i="1" u="sng" dirty="0">
                <a:solidFill>
                  <a:srgbClr val="FF0000"/>
                </a:solidFill>
              </a:rPr>
              <a:t>Label Data: </a:t>
            </a:r>
            <a:r>
              <a:rPr lang="en-US" altLang="zh-CN" i="1" u="sng" dirty="0">
                <a:solidFill>
                  <a:srgbClr val="FF0000"/>
                </a:solidFill>
                <a:highlight>
                  <a:srgbClr val="FFFF00"/>
                </a:highlight>
              </a:rPr>
              <a:t>Also resulted from Conv. Kernel</a:t>
            </a:r>
            <a:endParaRPr lang="zh-CN" altLang="en-US" i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5DC1C8-7E49-102F-AB9D-4E0B1954628E}"/>
              </a:ext>
            </a:extLst>
          </p:cNvPr>
          <p:cNvSpPr txBox="1"/>
          <p:nvPr/>
        </p:nvSpPr>
        <p:spPr>
          <a:xfrm>
            <a:off x="1171300" y="2900574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XGBoost on Voids</a:t>
            </a:r>
            <a:endParaRPr lang="zh-CN" altLang="en-US" i="1" u="sng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654871-816C-3DD2-4E2E-B83224814EB6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3175105" y="3085240"/>
            <a:ext cx="1244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D1495EC-82CF-5DFC-7AFB-B8A2AB76517C}"/>
              </a:ext>
            </a:extLst>
          </p:cNvPr>
          <p:cNvSpPr txBox="1"/>
          <p:nvPr/>
        </p:nvSpPr>
        <p:spPr>
          <a:xfrm>
            <a:off x="3965473" y="5367156"/>
            <a:ext cx="411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Mapping within a single Dataset?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E64ECF-BC41-317F-38BE-60C68717B7D2}"/>
              </a:ext>
            </a:extLst>
          </p:cNvPr>
          <p:cNvSpPr txBox="1"/>
          <p:nvPr/>
        </p:nvSpPr>
        <p:spPr>
          <a:xfrm>
            <a:off x="8187310" y="3245338"/>
            <a:ext cx="4113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More imbalanced Data (Meaningless)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7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A7AF0-85DD-9B0C-E03F-9B52D8A1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82614920-5B1B-C3BC-68B8-9A8EC312BD99}"/>
              </a:ext>
            </a:extLst>
          </p:cNvPr>
          <p:cNvSpPr/>
          <p:nvPr/>
        </p:nvSpPr>
        <p:spPr>
          <a:xfrm rot="21065789">
            <a:off x="1778344" y="2187008"/>
            <a:ext cx="1144623" cy="1685498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4D79B-97E7-15E2-8DEE-CE1528FD2539}"/>
              </a:ext>
            </a:extLst>
          </p:cNvPr>
          <p:cNvSpPr txBox="1"/>
          <p:nvPr/>
        </p:nvSpPr>
        <p:spPr>
          <a:xfrm>
            <a:off x="1605900" y="4042616"/>
            <a:ext cx="148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Original Image</a:t>
            </a:r>
            <a:endParaRPr lang="zh-CN" altLang="en-US" sz="1600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D0F7302-2274-57BD-ACBA-34F20F26800A}"/>
              </a:ext>
            </a:extLst>
          </p:cNvPr>
          <p:cNvSpPr/>
          <p:nvPr/>
        </p:nvSpPr>
        <p:spPr>
          <a:xfrm>
            <a:off x="2158545" y="2679227"/>
            <a:ext cx="320430" cy="749773"/>
          </a:xfrm>
          <a:custGeom>
            <a:avLst/>
            <a:gdLst>
              <a:gd name="connsiteX0" fmla="*/ 0 w 580229"/>
              <a:gd name="connsiteY0" fmla="*/ 211015 h 1009727"/>
              <a:gd name="connsiteX1" fmla="*/ 492369 w 580229"/>
              <a:gd name="connsiteY1" fmla="*/ 1008185 h 1009727"/>
              <a:gd name="connsiteX2" fmla="*/ 570523 w 580229"/>
              <a:gd name="connsiteY2" fmla="*/ 406400 h 1009727"/>
              <a:gd name="connsiteX3" fmla="*/ 375138 w 580229"/>
              <a:gd name="connsiteY3" fmla="*/ 156308 h 1009727"/>
              <a:gd name="connsiteX4" fmla="*/ 484554 w 580229"/>
              <a:gd name="connsiteY4" fmla="*/ 0 h 100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229" h="1009727">
                <a:moveTo>
                  <a:pt x="0" y="211015"/>
                </a:moveTo>
                <a:cubicBezTo>
                  <a:pt x="198641" y="593318"/>
                  <a:pt x="397282" y="975621"/>
                  <a:pt x="492369" y="1008185"/>
                </a:cubicBezTo>
                <a:cubicBezTo>
                  <a:pt x="587456" y="1040749"/>
                  <a:pt x="590062" y="548380"/>
                  <a:pt x="570523" y="406400"/>
                </a:cubicBezTo>
                <a:cubicBezTo>
                  <a:pt x="550985" y="264421"/>
                  <a:pt x="389466" y="224041"/>
                  <a:pt x="375138" y="156308"/>
                </a:cubicBezTo>
                <a:cubicBezTo>
                  <a:pt x="360810" y="88575"/>
                  <a:pt x="442872" y="5210"/>
                  <a:pt x="48455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BBD529E-0BE5-1165-82A3-496322006696}"/>
              </a:ext>
            </a:extLst>
          </p:cNvPr>
          <p:cNvSpPr/>
          <p:nvPr/>
        </p:nvSpPr>
        <p:spPr>
          <a:xfrm>
            <a:off x="4074479" y="1654897"/>
            <a:ext cx="639690" cy="27497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FB23DD-AF69-1830-EC06-7464118FCE66}"/>
              </a:ext>
            </a:extLst>
          </p:cNvPr>
          <p:cNvSpPr txBox="1"/>
          <p:nvPr/>
        </p:nvSpPr>
        <p:spPr>
          <a:xfrm>
            <a:off x="4838860" y="1548143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CLAHE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D62A5F-68B5-6B5B-800A-7CE90223B799}"/>
              </a:ext>
            </a:extLst>
          </p:cNvPr>
          <p:cNvSpPr txBox="1"/>
          <p:nvPr/>
        </p:nvSpPr>
        <p:spPr>
          <a:xfrm>
            <a:off x="4543107" y="2848756"/>
            <a:ext cx="1372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Bilateral Filter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6EAAE-2AAD-17CC-0A22-98A3B7043C74}"/>
              </a:ext>
            </a:extLst>
          </p:cNvPr>
          <p:cNvSpPr txBox="1"/>
          <p:nvPr/>
        </p:nvSpPr>
        <p:spPr>
          <a:xfrm>
            <a:off x="4992750" y="42118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……</a:t>
            </a:r>
            <a:endParaRPr lang="zh-CN" altLang="en-US" sz="1600" dirty="0"/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B78FF5C3-06CC-A4F0-C52C-8ADB39D77D77}"/>
              </a:ext>
            </a:extLst>
          </p:cNvPr>
          <p:cNvSpPr/>
          <p:nvPr/>
        </p:nvSpPr>
        <p:spPr>
          <a:xfrm rot="21065789">
            <a:off x="6252005" y="1152291"/>
            <a:ext cx="767559" cy="1130258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1B691026-443D-0322-4657-C4EAEA0AEB9E}"/>
              </a:ext>
            </a:extLst>
          </p:cNvPr>
          <p:cNvSpPr/>
          <p:nvPr/>
        </p:nvSpPr>
        <p:spPr>
          <a:xfrm rot="21065789">
            <a:off x="6252003" y="2464628"/>
            <a:ext cx="767559" cy="1130258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EA5106-4DD3-D164-188A-1F3DC87ABE33}"/>
              </a:ext>
            </a:extLst>
          </p:cNvPr>
          <p:cNvCxnSpPr>
            <a:cxnSpLocks/>
          </p:cNvCxnSpPr>
          <p:nvPr/>
        </p:nvCxnSpPr>
        <p:spPr>
          <a:xfrm>
            <a:off x="3055063" y="3029757"/>
            <a:ext cx="89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E25F06-8177-A03A-C424-B4EB9ABDA1B0}"/>
              </a:ext>
            </a:extLst>
          </p:cNvPr>
          <p:cNvSpPr txBox="1"/>
          <p:nvPr/>
        </p:nvSpPr>
        <p:spPr>
          <a:xfrm>
            <a:off x="2760069" y="2721980"/>
            <a:ext cx="14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Conv. Kernel</a:t>
            </a:r>
            <a:endParaRPr lang="zh-CN" altLang="en-US" sz="1400" i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E943AE-2E27-5A14-9CB7-FF87980971E5}"/>
              </a:ext>
            </a:extLst>
          </p:cNvPr>
          <p:cNvCxnSpPr>
            <a:cxnSpLocks/>
          </p:cNvCxnSpPr>
          <p:nvPr/>
        </p:nvCxnSpPr>
        <p:spPr>
          <a:xfrm>
            <a:off x="7591893" y="2995882"/>
            <a:ext cx="89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9A10F4-15ED-C81F-FABC-9AB64CEC26C0}"/>
              </a:ext>
            </a:extLst>
          </p:cNvPr>
          <p:cNvSpPr txBox="1"/>
          <p:nvPr/>
        </p:nvSpPr>
        <p:spPr>
          <a:xfrm>
            <a:off x="7265926" y="2710256"/>
            <a:ext cx="14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Combine</a:t>
            </a:r>
            <a:endParaRPr lang="zh-CN" altLang="en-US" sz="1400" i="1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CEB12B06-0190-2F3D-7F20-A741A4D3C5C7}"/>
              </a:ext>
            </a:extLst>
          </p:cNvPr>
          <p:cNvSpPr/>
          <p:nvPr/>
        </p:nvSpPr>
        <p:spPr>
          <a:xfrm rot="21065789">
            <a:off x="8583764" y="2293942"/>
            <a:ext cx="767559" cy="1130258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F7A607A4-2B6E-8417-BFDC-F6C843FB7A7A}"/>
              </a:ext>
            </a:extLst>
          </p:cNvPr>
          <p:cNvSpPr/>
          <p:nvPr/>
        </p:nvSpPr>
        <p:spPr>
          <a:xfrm rot="21065789">
            <a:off x="8713049" y="2395199"/>
            <a:ext cx="767559" cy="1130258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3E810BFD-2A1E-0F2A-D244-7D5C5A05A7A8}"/>
              </a:ext>
            </a:extLst>
          </p:cNvPr>
          <p:cNvSpPr/>
          <p:nvPr/>
        </p:nvSpPr>
        <p:spPr>
          <a:xfrm rot="21065789">
            <a:off x="8866114" y="2528395"/>
            <a:ext cx="767559" cy="113025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C9750E-2AF2-8AB0-F0C2-65AD03778C3D}"/>
              </a:ext>
            </a:extLst>
          </p:cNvPr>
          <p:cNvSpPr txBox="1"/>
          <p:nvPr/>
        </p:nvSpPr>
        <p:spPr>
          <a:xfrm>
            <a:off x="7537747" y="3841591"/>
            <a:ext cx="3118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Features (more comprehensive)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75F81-F6A6-1E4A-1AF6-043DD90E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ACE65B7B-8267-4906-460A-54B34E78F412}"/>
              </a:ext>
            </a:extLst>
          </p:cNvPr>
          <p:cNvSpPr/>
          <p:nvPr/>
        </p:nvSpPr>
        <p:spPr>
          <a:xfrm rot="21065789">
            <a:off x="2331456" y="2481511"/>
            <a:ext cx="767559" cy="1130258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数据 12">
            <a:extLst>
              <a:ext uri="{FF2B5EF4-FFF2-40B4-BE49-F238E27FC236}">
                <a16:creationId xmlns:a16="http://schemas.microsoft.com/office/drawing/2014/main" id="{D742CD8E-BE48-2FEB-E01C-0DD722141099}"/>
              </a:ext>
            </a:extLst>
          </p:cNvPr>
          <p:cNvSpPr/>
          <p:nvPr/>
        </p:nvSpPr>
        <p:spPr>
          <a:xfrm rot="21065789">
            <a:off x="2460741" y="2582768"/>
            <a:ext cx="767559" cy="1130258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72E152F4-829E-2ABD-DFEE-C75F11179912}"/>
              </a:ext>
            </a:extLst>
          </p:cNvPr>
          <p:cNvSpPr/>
          <p:nvPr/>
        </p:nvSpPr>
        <p:spPr>
          <a:xfrm rot="21065789">
            <a:off x="2613806" y="2715964"/>
            <a:ext cx="767559" cy="113025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F044433-FDF7-534C-3224-730D7FCC241B}"/>
              </a:ext>
            </a:extLst>
          </p:cNvPr>
          <p:cNvCxnSpPr>
            <a:cxnSpLocks/>
          </p:cNvCxnSpPr>
          <p:nvPr/>
        </p:nvCxnSpPr>
        <p:spPr>
          <a:xfrm flipV="1">
            <a:off x="3464207" y="2428922"/>
            <a:ext cx="1631424" cy="7656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104DD08-D6C1-0BCB-97CA-A34D531B2003}"/>
              </a:ext>
            </a:extLst>
          </p:cNvPr>
          <p:cNvCxnSpPr>
            <a:cxnSpLocks/>
          </p:cNvCxnSpPr>
          <p:nvPr/>
        </p:nvCxnSpPr>
        <p:spPr>
          <a:xfrm>
            <a:off x="3464207" y="3194547"/>
            <a:ext cx="1631424" cy="6860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98C1503-7F38-B29E-20A7-EFFFAAB3AF44}"/>
              </a:ext>
            </a:extLst>
          </p:cNvPr>
          <p:cNvSpPr txBox="1"/>
          <p:nvPr/>
        </p:nvSpPr>
        <p:spPr>
          <a:xfrm>
            <a:off x="5154717" y="2259645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XGBoost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1A8798-C505-9905-D627-A80DF8C85442}"/>
              </a:ext>
            </a:extLst>
          </p:cNvPr>
          <p:cNvSpPr txBox="1"/>
          <p:nvPr/>
        </p:nvSpPr>
        <p:spPr>
          <a:xfrm>
            <a:off x="5095631" y="3719044"/>
            <a:ext cx="22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LGBM, Random Forest...</a:t>
            </a:r>
            <a:endParaRPr lang="zh-CN" altLang="en-US" sz="1600" dirty="0"/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E171419F-30B9-3C35-0241-BF71732E8EF5}"/>
              </a:ext>
            </a:extLst>
          </p:cNvPr>
          <p:cNvSpPr/>
          <p:nvPr/>
        </p:nvSpPr>
        <p:spPr>
          <a:xfrm>
            <a:off x="5462954" y="2765084"/>
            <a:ext cx="218831" cy="765625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23E921-A47F-90DC-A3AF-70417B31DCCE}"/>
              </a:ext>
            </a:extLst>
          </p:cNvPr>
          <p:cNvSpPr txBox="1"/>
          <p:nvPr/>
        </p:nvSpPr>
        <p:spPr>
          <a:xfrm>
            <a:off x="5744727" y="2978619"/>
            <a:ext cx="169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Nearly the same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838ED576-CCE2-AB1E-17EF-593C707B0271}"/>
              </a:ext>
            </a:extLst>
          </p:cNvPr>
          <p:cNvSpPr/>
          <p:nvPr/>
        </p:nvSpPr>
        <p:spPr>
          <a:xfrm>
            <a:off x="7588739" y="3027235"/>
            <a:ext cx="687754" cy="2705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74389A42-811D-9844-5022-E1FF53A2459E}"/>
              </a:ext>
            </a:extLst>
          </p:cNvPr>
          <p:cNvSpPr/>
          <p:nvPr/>
        </p:nvSpPr>
        <p:spPr>
          <a:xfrm rot="21065789">
            <a:off x="8616395" y="2301599"/>
            <a:ext cx="884305" cy="1302171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18D75BD-C942-3C4D-2FD6-25C9C8E18BD0}"/>
              </a:ext>
            </a:extLst>
          </p:cNvPr>
          <p:cNvSpPr/>
          <p:nvPr/>
        </p:nvSpPr>
        <p:spPr>
          <a:xfrm>
            <a:off x="8934769" y="2663056"/>
            <a:ext cx="247556" cy="579255"/>
          </a:xfrm>
          <a:custGeom>
            <a:avLst/>
            <a:gdLst>
              <a:gd name="connsiteX0" fmla="*/ 0 w 580229"/>
              <a:gd name="connsiteY0" fmla="*/ 211015 h 1009727"/>
              <a:gd name="connsiteX1" fmla="*/ 492369 w 580229"/>
              <a:gd name="connsiteY1" fmla="*/ 1008185 h 1009727"/>
              <a:gd name="connsiteX2" fmla="*/ 570523 w 580229"/>
              <a:gd name="connsiteY2" fmla="*/ 406400 h 1009727"/>
              <a:gd name="connsiteX3" fmla="*/ 375138 w 580229"/>
              <a:gd name="connsiteY3" fmla="*/ 156308 h 1009727"/>
              <a:gd name="connsiteX4" fmla="*/ 484554 w 580229"/>
              <a:gd name="connsiteY4" fmla="*/ 0 h 100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229" h="1009727">
                <a:moveTo>
                  <a:pt x="0" y="211015"/>
                </a:moveTo>
                <a:cubicBezTo>
                  <a:pt x="198641" y="593318"/>
                  <a:pt x="397282" y="975621"/>
                  <a:pt x="492369" y="1008185"/>
                </a:cubicBezTo>
                <a:cubicBezTo>
                  <a:pt x="587456" y="1040749"/>
                  <a:pt x="590062" y="548380"/>
                  <a:pt x="570523" y="406400"/>
                </a:cubicBezTo>
                <a:cubicBezTo>
                  <a:pt x="550985" y="264421"/>
                  <a:pt x="389466" y="224041"/>
                  <a:pt x="375138" y="156308"/>
                </a:cubicBezTo>
                <a:cubicBezTo>
                  <a:pt x="360810" y="88575"/>
                  <a:pt x="442872" y="5210"/>
                  <a:pt x="48455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4BB4EA-33BE-1D74-5F33-59D4D9782CD8}"/>
              </a:ext>
            </a:extLst>
          </p:cNvPr>
          <p:cNvSpPr txBox="1"/>
          <p:nvPr/>
        </p:nvSpPr>
        <p:spPr>
          <a:xfrm>
            <a:off x="8151091" y="3729534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Use Original Data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448E-AB82-5D83-A089-6003A201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8F00B7-9280-C0AF-E1B0-A1FB213B8E34}"/>
              </a:ext>
            </a:extLst>
          </p:cNvPr>
          <p:cNvGrpSpPr/>
          <p:nvPr/>
        </p:nvGrpSpPr>
        <p:grpSpPr>
          <a:xfrm>
            <a:off x="3051842" y="2411015"/>
            <a:ext cx="884305" cy="1302171"/>
            <a:chOff x="3051842" y="2411015"/>
            <a:chExt cx="884305" cy="1302171"/>
          </a:xfrm>
        </p:grpSpPr>
        <p:sp>
          <p:nvSpPr>
            <p:cNvPr id="31" name="流程图: 数据 30">
              <a:extLst>
                <a:ext uri="{FF2B5EF4-FFF2-40B4-BE49-F238E27FC236}">
                  <a16:creationId xmlns:a16="http://schemas.microsoft.com/office/drawing/2014/main" id="{0C9E6027-B0A1-03CA-FE0F-F8D44F9EC985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42083F6-69ED-BE8E-7070-8E3C8A6E3783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14298A-3CE6-0BF1-40DF-FD9CA020741B}"/>
              </a:ext>
            </a:extLst>
          </p:cNvPr>
          <p:cNvSpPr txBox="1"/>
          <p:nvPr/>
        </p:nvSpPr>
        <p:spPr>
          <a:xfrm>
            <a:off x="2501228" y="3916506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Previous, 2-D × 1</a:t>
            </a:r>
            <a:endParaRPr lang="zh-CN" altLang="en-US" sz="16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1CE8F2-FB9E-4DEE-9E6B-1512CE0B3CB8}"/>
              </a:ext>
            </a:extLst>
          </p:cNvPr>
          <p:cNvGrpSpPr/>
          <p:nvPr/>
        </p:nvGrpSpPr>
        <p:grpSpPr>
          <a:xfrm>
            <a:off x="5564488" y="2309535"/>
            <a:ext cx="884305" cy="1302171"/>
            <a:chOff x="3051842" y="2411015"/>
            <a:chExt cx="884305" cy="1302171"/>
          </a:xfrm>
        </p:grpSpPr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D1C9FF08-07C9-8533-9AB1-B6989540234C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07EAC9-D84E-5065-F352-110E88CF88DD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89B8FA-D946-4B1F-EF2A-28BA5F70199B}"/>
              </a:ext>
            </a:extLst>
          </p:cNvPr>
          <p:cNvGrpSpPr/>
          <p:nvPr/>
        </p:nvGrpSpPr>
        <p:grpSpPr>
          <a:xfrm>
            <a:off x="5716888" y="2461935"/>
            <a:ext cx="884305" cy="1302171"/>
            <a:chOff x="3051842" y="2411015"/>
            <a:chExt cx="884305" cy="1302171"/>
          </a:xfrm>
        </p:grpSpPr>
        <p:sp>
          <p:nvSpPr>
            <p:cNvPr id="12" name="流程图: 数据 11">
              <a:extLst>
                <a:ext uri="{FF2B5EF4-FFF2-40B4-BE49-F238E27FC236}">
                  <a16:creationId xmlns:a16="http://schemas.microsoft.com/office/drawing/2014/main" id="{C68319F8-D9A7-73EA-9552-CBA43D58FD91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2614121-DF59-58A2-1DCD-36DDC1A22AF4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7CDBFB-DABC-584C-B669-D336D48DDB20}"/>
              </a:ext>
            </a:extLst>
          </p:cNvPr>
          <p:cNvGrpSpPr/>
          <p:nvPr/>
        </p:nvGrpSpPr>
        <p:grpSpPr>
          <a:xfrm>
            <a:off x="5869288" y="2614335"/>
            <a:ext cx="884305" cy="1302171"/>
            <a:chOff x="3051842" y="2411015"/>
            <a:chExt cx="884305" cy="1302171"/>
          </a:xfrm>
        </p:grpSpPr>
        <p:sp>
          <p:nvSpPr>
            <p:cNvPr id="22" name="流程图: 数据 21">
              <a:extLst>
                <a:ext uri="{FF2B5EF4-FFF2-40B4-BE49-F238E27FC236}">
                  <a16:creationId xmlns:a16="http://schemas.microsoft.com/office/drawing/2014/main" id="{DE79F21A-EEAD-F450-93E7-5A31A8252CFF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3AA916D-7EB2-1535-5057-CE9527A643FF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FBC12B13-E23A-2F58-1C68-D6D989E1ECEE}"/>
              </a:ext>
            </a:extLst>
          </p:cNvPr>
          <p:cNvSpPr/>
          <p:nvPr/>
        </p:nvSpPr>
        <p:spPr>
          <a:xfrm>
            <a:off x="6435218" y="2772472"/>
            <a:ext cx="109016" cy="860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950E99B-E24A-FBC6-D16C-A719342C00A3}"/>
              </a:ext>
            </a:extLst>
          </p:cNvPr>
          <p:cNvSpPr/>
          <p:nvPr/>
        </p:nvSpPr>
        <p:spPr>
          <a:xfrm rot="1311909">
            <a:off x="5738277" y="2823372"/>
            <a:ext cx="413816" cy="117245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3F19C3D-2BAD-4C6C-3365-A82A5559D5A6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6621162" y="2117512"/>
            <a:ext cx="523525" cy="7863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B31CAF7-49D4-BF32-07E3-65F58DF57C61}"/>
              </a:ext>
            </a:extLst>
          </p:cNvPr>
          <p:cNvSpPr txBox="1"/>
          <p:nvPr/>
        </p:nvSpPr>
        <p:spPr>
          <a:xfrm>
            <a:off x="7275346" y="2079670"/>
            <a:ext cx="359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Backgrounds (Appear on single image)</a:t>
            </a:r>
            <a:endParaRPr lang="zh-CN" altLang="en-US" sz="1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4AEA55E-B7AA-F586-4331-872E5756C124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6111000" y="1663244"/>
            <a:ext cx="1020363" cy="1308329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0B3AF61-2FD9-63A5-0F68-31532889DA8A}"/>
              </a:ext>
            </a:extLst>
          </p:cNvPr>
          <p:cNvSpPr txBox="1"/>
          <p:nvPr/>
        </p:nvSpPr>
        <p:spPr>
          <a:xfrm>
            <a:off x="7275346" y="1637950"/>
            <a:ext cx="3150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Voids (Appear on multiple image)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658E19-ED81-304E-4D4A-B39F833262FB}"/>
              </a:ext>
            </a:extLst>
          </p:cNvPr>
          <p:cNvSpPr txBox="1"/>
          <p:nvPr/>
        </p:nvSpPr>
        <p:spPr>
          <a:xfrm>
            <a:off x="4510165" y="4112616"/>
            <a:ext cx="5915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>
                <a:solidFill>
                  <a:srgbClr val="FF0000"/>
                </a:solidFill>
              </a:rPr>
              <a:t>Idea: Utilizing the three-dimensional nature of the void cavity</a:t>
            </a:r>
            <a:endParaRPr lang="zh-CN" altLang="en-US" sz="1600" b="1" i="1" u="sng" dirty="0">
              <a:solidFill>
                <a:srgbClr val="FF0000"/>
              </a:solidFill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0E486E95-E345-06F9-4078-E4E841116E7F}"/>
              </a:ext>
            </a:extLst>
          </p:cNvPr>
          <p:cNvSpPr/>
          <p:nvPr/>
        </p:nvSpPr>
        <p:spPr>
          <a:xfrm>
            <a:off x="4357848" y="3036745"/>
            <a:ext cx="687754" cy="2705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8D4153F-0C64-6C73-3CD1-CA4F1A3FE05A}"/>
              </a:ext>
            </a:extLst>
          </p:cNvPr>
          <p:cNvSpPr txBox="1"/>
          <p:nvPr/>
        </p:nvSpPr>
        <p:spPr>
          <a:xfrm>
            <a:off x="6678239" y="3486140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Continuous, 2-D × 3 images</a:t>
            </a:r>
            <a:endParaRPr lang="zh-CN" alt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4672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9FB15-464C-1332-B29D-D11808BBB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D926F09-969C-2B7A-C7F8-5E0ED656D6D1}"/>
              </a:ext>
            </a:extLst>
          </p:cNvPr>
          <p:cNvGrpSpPr/>
          <p:nvPr/>
        </p:nvGrpSpPr>
        <p:grpSpPr>
          <a:xfrm>
            <a:off x="3305429" y="2241075"/>
            <a:ext cx="884305" cy="1302171"/>
            <a:chOff x="3051842" y="2411015"/>
            <a:chExt cx="884305" cy="1302171"/>
          </a:xfrm>
        </p:grpSpPr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C5CF1C2E-C1D9-737B-9FA8-F9AC1A503614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37C68CE-6DEE-63E8-8B31-28172BA2B57A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E1CFEB-5392-2C46-E013-0CB528CF0409}"/>
              </a:ext>
            </a:extLst>
          </p:cNvPr>
          <p:cNvGrpSpPr/>
          <p:nvPr/>
        </p:nvGrpSpPr>
        <p:grpSpPr>
          <a:xfrm>
            <a:off x="3457829" y="2393475"/>
            <a:ext cx="884305" cy="1302171"/>
            <a:chOff x="3051842" y="2411015"/>
            <a:chExt cx="884305" cy="1302171"/>
          </a:xfrm>
        </p:grpSpPr>
        <p:sp>
          <p:nvSpPr>
            <p:cNvPr id="12" name="流程图: 数据 11">
              <a:extLst>
                <a:ext uri="{FF2B5EF4-FFF2-40B4-BE49-F238E27FC236}">
                  <a16:creationId xmlns:a16="http://schemas.microsoft.com/office/drawing/2014/main" id="{D88981BF-1111-0CBF-17AE-CFE5687BD02A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20E2CDE-0285-A6B1-B4BC-3C67D08B7EB4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43895B-B317-890E-D344-3FDB53501AD3}"/>
              </a:ext>
            </a:extLst>
          </p:cNvPr>
          <p:cNvGrpSpPr/>
          <p:nvPr/>
        </p:nvGrpSpPr>
        <p:grpSpPr>
          <a:xfrm>
            <a:off x="3610229" y="2545875"/>
            <a:ext cx="884305" cy="1302171"/>
            <a:chOff x="3051842" y="2411015"/>
            <a:chExt cx="884305" cy="1302171"/>
          </a:xfrm>
        </p:grpSpPr>
        <p:sp>
          <p:nvSpPr>
            <p:cNvPr id="22" name="流程图: 数据 21">
              <a:extLst>
                <a:ext uri="{FF2B5EF4-FFF2-40B4-BE49-F238E27FC236}">
                  <a16:creationId xmlns:a16="http://schemas.microsoft.com/office/drawing/2014/main" id="{D1E4B053-4E13-D88A-1CAE-0F09FE31C741}"/>
                </a:ext>
              </a:extLst>
            </p:cNvPr>
            <p:cNvSpPr/>
            <p:nvPr/>
          </p:nvSpPr>
          <p:spPr>
            <a:xfrm rot="21065789">
              <a:off x="3051842" y="2411015"/>
              <a:ext cx="884305" cy="13021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9A96C50-D1B8-AC3E-0B8E-5D9C906ABC76}"/>
                </a:ext>
              </a:extLst>
            </p:cNvPr>
            <p:cNvSpPr/>
            <p:nvPr/>
          </p:nvSpPr>
          <p:spPr>
            <a:xfrm>
              <a:off x="3370216" y="2772472"/>
              <a:ext cx="247556" cy="579255"/>
            </a:xfrm>
            <a:custGeom>
              <a:avLst/>
              <a:gdLst>
                <a:gd name="connsiteX0" fmla="*/ 0 w 580229"/>
                <a:gd name="connsiteY0" fmla="*/ 211015 h 1009727"/>
                <a:gd name="connsiteX1" fmla="*/ 492369 w 580229"/>
                <a:gd name="connsiteY1" fmla="*/ 1008185 h 1009727"/>
                <a:gd name="connsiteX2" fmla="*/ 570523 w 580229"/>
                <a:gd name="connsiteY2" fmla="*/ 406400 h 1009727"/>
                <a:gd name="connsiteX3" fmla="*/ 375138 w 580229"/>
                <a:gd name="connsiteY3" fmla="*/ 156308 h 1009727"/>
                <a:gd name="connsiteX4" fmla="*/ 484554 w 580229"/>
                <a:gd name="connsiteY4" fmla="*/ 0 h 100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229" h="1009727">
                  <a:moveTo>
                    <a:pt x="0" y="211015"/>
                  </a:moveTo>
                  <a:cubicBezTo>
                    <a:pt x="198641" y="593318"/>
                    <a:pt x="397282" y="975621"/>
                    <a:pt x="492369" y="1008185"/>
                  </a:cubicBezTo>
                  <a:cubicBezTo>
                    <a:pt x="587456" y="1040749"/>
                    <a:pt x="590062" y="548380"/>
                    <a:pt x="570523" y="406400"/>
                  </a:cubicBezTo>
                  <a:cubicBezTo>
                    <a:pt x="550985" y="264421"/>
                    <a:pt x="389466" y="224041"/>
                    <a:pt x="375138" y="156308"/>
                  </a:cubicBezTo>
                  <a:cubicBezTo>
                    <a:pt x="360810" y="88575"/>
                    <a:pt x="442872" y="5210"/>
                    <a:pt x="48455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42D06C3-8753-B13E-671C-7961E49C9477}"/>
              </a:ext>
            </a:extLst>
          </p:cNvPr>
          <p:cNvSpPr txBox="1"/>
          <p:nvPr/>
        </p:nvSpPr>
        <p:spPr>
          <a:xfrm>
            <a:off x="3415937" y="4743012"/>
            <a:ext cx="6181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>
                <a:solidFill>
                  <a:srgbClr val="FF0000"/>
                </a:solidFill>
              </a:rPr>
              <a:t>Idea: Utilizing 3 channel (Even 5) CNN to Extract image Features </a:t>
            </a:r>
            <a:endParaRPr lang="zh-CN" altLang="en-US" sz="1600" b="1" i="1" u="sng" dirty="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9ECBB8-FAFD-F695-9E47-22C93D990D14}"/>
              </a:ext>
            </a:extLst>
          </p:cNvPr>
          <p:cNvGrpSpPr/>
          <p:nvPr/>
        </p:nvGrpSpPr>
        <p:grpSpPr>
          <a:xfrm rot="15987709">
            <a:off x="6094719" y="2894765"/>
            <a:ext cx="481315" cy="489746"/>
            <a:chOff x="5262434" y="3042165"/>
            <a:chExt cx="302120" cy="307412"/>
          </a:xfrm>
        </p:grpSpPr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2CE6F5AA-1EA5-378D-0692-88E83567212D}"/>
                </a:ext>
              </a:extLst>
            </p:cNvPr>
            <p:cNvSpPr/>
            <p:nvPr/>
          </p:nvSpPr>
          <p:spPr>
            <a:xfrm>
              <a:off x="5366045" y="3042165"/>
              <a:ext cx="198509" cy="20456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B565A87D-1CF6-703B-653F-5356D9BAF55A}"/>
                </a:ext>
              </a:extLst>
            </p:cNvPr>
            <p:cNvSpPr/>
            <p:nvPr/>
          </p:nvSpPr>
          <p:spPr>
            <a:xfrm>
              <a:off x="5315245" y="3092965"/>
              <a:ext cx="198509" cy="20456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A1EB9B76-3AD0-01BE-AE02-EA0D36053897}"/>
                </a:ext>
              </a:extLst>
            </p:cNvPr>
            <p:cNvSpPr/>
            <p:nvPr/>
          </p:nvSpPr>
          <p:spPr>
            <a:xfrm>
              <a:off x="5262434" y="3145010"/>
              <a:ext cx="198509" cy="20456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CF35666-FCCB-7467-C150-0FC6019D8219}"/>
              </a:ext>
            </a:extLst>
          </p:cNvPr>
          <p:cNvSpPr txBox="1"/>
          <p:nvPr/>
        </p:nvSpPr>
        <p:spPr>
          <a:xfrm>
            <a:off x="2495590" y="4046725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Continuous, 2-D × 3 images</a:t>
            </a:r>
            <a:endParaRPr lang="zh-CN" altLang="en-US" sz="1600" b="1" i="1" u="sng" dirty="0"/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5160D7B1-54C8-97AF-229C-0B5476A7C5E1}"/>
              </a:ext>
            </a:extLst>
          </p:cNvPr>
          <p:cNvSpPr/>
          <p:nvPr/>
        </p:nvSpPr>
        <p:spPr>
          <a:xfrm rot="21065789">
            <a:off x="8576442" y="2582998"/>
            <a:ext cx="767559" cy="1130258"/>
          </a:xfrm>
          <a:prstGeom prst="flowChartInputOutp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D40DD9-673E-4993-8895-AA9542D196E3}"/>
              </a:ext>
            </a:extLst>
          </p:cNvPr>
          <p:cNvSpPr txBox="1"/>
          <p:nvPr/>
        </p:nvSpPr>
        <p:spPr>
          <a:xfrm>
            <a:off x="4763228" y="3445223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Conv. Kernel, 3 × 3 × 3 (Channel)</a:t>
            </a:r>
            <a:endParaRPr lang="zh-CN" altLang="en-US" sz="1600" b="1" i="1" u="sng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58B6791-DBEF-6B2E-01BA-B3CAE7F6921F}"/>
              </a:ext>
            </a:extLst>
          </p:cNvPr>
          <p:cNvSpPr/>
          <p:nvPr/>
        </p:nvSpPr>
        <p:spPr>
          <a:xfrm>
            <a:off x="7305075" y="3034089"/>
            <a:ext cx="687754" cy="2705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BD8F2E8-46C8-1A02-B3A1-730D362727EE}"/>
              </a:ext>
            </a:extLst>
          </p:cNvPr>
          <p:cNvSpPr/>
          <p:nvPr/>
        </p:nvSpPr>
        <p:spPr>
          <a:xfrm>
            <a:off x="4787660" y="3029444"/>
            <a:ext cx="687754" cy="27053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89478-7314-4C0C-6B79-CF89C1315065}"/>
              </a:ext>
            </a:extLst>
          </p:cNvPr>
          <p:cNvSpPr txBox="1"/>
          <p:nvPr/>
        </p:nvSpPr>
        <p:spPr>
          <a:xfrm>
            <a:off x="7618595" y="4043156"/>
            <a:ext cx="318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Comprehensive, 2-D × 1 images</a:t>
            </a:r>
            <a:endParaRPr lang="zh-CN" alt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405221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57F0-725D-20AC-9E9B-22EF4A21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884EBB-F0E7-5087-8838-96EE1EC88405}"/>
              </a:ext>
            </a:extLst>
          </p:cNvPr>
          <p:cNvSpPr/>
          <p:nvPr/>
        </p:nvSpPr>
        <p:spPr>
          <a:xfrm>
            <a:off x="2469662" y="18522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9A5A3D-9C24-1BD4-26AE-FF20F1BA4F19}"/>
              </a:ext>
            </a:extLst>
          </p:cNvPr>
          <p:cNvSpPr/>
          <p:nvPr/>
        </p:nvSpPr>
        <p:spPr>
          <a:xfrm>
            <a:off x="2622062" y="20046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66FCD-5FD1-40C1-5B11-DA71B8A6C035}"/>
              </a:ext>
            </a:extLst>
          </p:cNvPr>
          <p:cNvSpPr/>
          <p:nvPr/>
        </p:nvSpPr>
        <p:spPr>
          <a:xfrm>
            <a:off x="2774462" y="21570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20F702F-4A9B-6332-4964-9E104719F79B}"/>
              </a:ext>
            </a:extLst>
          </p:cNvPr>
          <p:cNvSpPr/>
          <p:nvPr/>
        </p:nvSpPr>
        <p:spPr>
          <a:xfrm>
            <a:off x="2926862" y="23094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D93906-6FA4-2199-AACC-43C2A68027CA}"/>
              </a:ext>
            </a:extLst>
          </p:cNvPr>
          <p:cNvSpPr/>
          <p:nvPr/>
        </p:nvSpPr>
        <p:spPr>
          <a:xfrm>
            <a:off x="3079262" y="24618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8A4AA1-3304-3226-20A1-27496DEE981D}"/>
              </a:ext>
            </a:extLst>
          </p:cNvPr>
          <p:cNvSpPr/>
          <p:nvPr/>
        </p:nvSpPr>
        <p:spPr>
          <a:xfrm>
            <a:off x="3231662" y="2614246"/>
            <a:ext cx="1875692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9E9FE59-8A8E-3154-B15C-BCA936AB46CE}"/>
              </a:ext>
            </a:extLst>
          </p:cNvPr>
          <p:cNvGrpSpPr/>
          <p:nvPr/>
        </p:nvGrpSpPr>
        <p:grpSpPr>
          <a:xfrm>
            <a:off x="5467838" y="2284046"/>
            <a:ext cx="1256323" cy="1256323"/>
            <a:chOff x="7131540" y="2588846"/>
            <a:chExt cx="1256323" cy="1256323"/>
          </a:xfrm>
        </p:grpSpPr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23B12CC9-96C9-7E8F-3722-6924587F57C4}"/>
                </a:ext>
              </a:extLst>
            </p:cNvPr>
            <p:cNvSpPr/>
            <p:nvPr/>
          </p:nvSpPr>
          <p:spPr>
            <a:xfrm rot="16200000">
              <a:off x="7131540" y="2588846"/>
              <a:ext cx="494323" cy="494323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80171802-8263-8317-0A1F-17A8E9AD1FF0}"/>
                </a:ext>
              </a:extLst>
            </p:cNvPr>
            <p:cNvSpPr/>
            <p:nvPr/>
          </p:nvSpPr>
          <p:spPr>
            <a:xfrm rot="16200000">
              <a:off x="7283940" y="2741246"/>
              <a:ext cx="494323" cy="494323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FEF13679-96F7-EC76-73F4-D6727479476E}"/>
                </a:ext>
              </a:extLst>
            </p:cNvPr>
            <p:cNvSpPr/>
            <p:nvPr/>
          </p:nvSpPr>
          <p:spPr>
            <a:xfrm rot="16200000">
              <a:off x="7436340" y="2893646"/>
              <a:ext cx="494323" cy="494323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B8806FF6-DD6E-54D5-3A48-E2B815A319A4}"/>
                </a:ext>
              </a:extLst>
            </p:cNvPr>
            <p:cNvSpPr/>
            <p:nvPr/>
          </p:nvSpPr>
          <p:spPr>
            <a:xfrm rot="16200000">
              <a:off x="7588740" y="3046046"/>
              <a:ext cx="494323" cy="49432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9B0C5A74-AD7F-191E-B5E1-975F695DB71C}"/>
                </a:ext>
              </a:extLst>
            </p:cNvPr>
            <p:cNvSpPr/>
            <p:nvPr/>
          </p:nvSpPr>
          <p:spPr>
            <a:xfrm rot="16200000">
              <a:off x="7741140" y="3198446"/>
              <a:ext cx="494323" cy="494323"/>
            </a:xfrm>
            <a:prstGeom prst="cub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937E8309-FCEC-02BF-D4E5-4A4D05E76A09}"/>
                </a:ext>
              </a:extLst>
            </p:cNvPr>
            <p:cNvSpPr/>
            <p:nvPr/>
          </p:nvSpPr>
          <p:spPr>
            <a:xfrm rot="16200000">
              <a:off x="7893540" y="3350846"/>
              <a:ext cx="494323" cy="494323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7206FE2-ABFB-C8EB-96CB-001695E4E374}"/>
              </a:ext>
            </a:extLst>
          </p:cNvPr>
          <p:cNvSpPr/>
          <p:nvPr/>
        </p:nvSpPr>
        <p:spPr>
          <a:xfrm>
            <a:off x="4379547" y="2815491"/>
            <a:ext cx="554892" cy="531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7EBFB0-48B2-8CE3-B93C-A66FD3644D1B}"/>
              </a:ext>
            </a:extLst>
          </p:cNvPr>
          <p:cNvCxnSpPr>
            <a:stCxn id="38" idx="3"/>
          </p:cNvCxnSpPr>
          <p:nvPr/>
        </p:nvCxnSpPr>
        <p:spPr>
          <a:xfrm>
            <a:off x="4934439" y="3081214"/>
            <a:ext cx="6564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C3B1C2-64B1-09EB-BC84-90D36FFCF3D6}"/>
              </a:ext>
            </a:extLst>
          </p:cNvPr>
          <p:cNvCxnSpPr>
            <a:cxnSpLocks/>
          </p:cNvCxnSpPr>
          <p:nvPr/>
        </p:nvCxnSpPr>
        <p:spPr>
          <a:xfrm flipH="1" flipV="1">
            <a:off x="6114561" y="2157046"/>
            <a:ext cx="973993" cy="1039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BE6BD40-1A9C-F2B8-3E3B-9DC7AF4273D0}"/>
              </a:ext>
            </a:extLst>
          </p:cNvPr>
          <p:cNvSpPr/>
          <p:nvPr/>
        </p:nvSpPr>
        <p:spPr>
          <a:xfrm rot="699187">
            <a:off x="4483758" y="2927742"/>
            <a:ext cx="126927" cy="210301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63044244-37CF-A8F0-24BE-8704C0C3A722}"/>
              </a:ext>
            </a:extLst>
          </p:cNvPr>
          <p:cNvSpPr/>
          <p:nvPr/>
        </p:nvSpPr>
        <p:spPr>
          <a:xfrm rot="3185642">
            <a:off x="4729662" y="3016528"/>
            <a:ext cx="126927" cy="210301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5D6E0B9-8702-A6EC-2F69-4C790BBD3CA8}"/>
              </a:ext>
            </a:extLst>
          </p:cNvPr>
          <p:cNvCxnSpPr>
            <a:cxnSpLocks/>
          </p:cNvCxnSpPr>
          <p:nvPr/>
        </p:nvCxnSpPr>
        <p:spPr>
          <a:xfrm flipH="1" flipV="1">
            <a:off x="1982665" y="4175369"/>
            <a:ext cx="973993" cy="1039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DE5D426-3CED-BFA8-EAF1-F9552B9DEA84}"/>
              </a:ext>
            </a:extLst>
          </p:cNvPr>
          <p:cNvSpPr txBox="1"/>
          <p:nvPr/>
        </p:nvSpPr>
        <p:spPr>
          <a:xfrm>
            <a:off x="2167010" y="5373515"/>
            <a:ext cx="2440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Continuous, 2-D images</a:t>
            </a:r>
            <a:endParaRPr lang="zh-CN" altLang="en-US" sz="1600" b="1" i="1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4FA2092-D707-E602-73E2-77E4A8698C0F}"/>
              </a:ext>
            </a:extLst>
          </p:cNvPr>
          <p:cNvSpPr txBox="1"/>
          <p:nvPr/>
        </p:nvSpPr>
        <p:spPr>
          <a:xfrm>
            <a:off x="5137151" y="3800632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u="sng" dirty="0"/>
              <a:t>Continuously, use 3 channel Conv. Kernel</a:t>
            </a:r>
          </a:p>
          <a:p>
            <a:pPr algn="ctr"/>
            <a:r>
              <a:rPr lang="en-US" altLang="zh-CN" sz="1600" b="1" i="1" u="sng" dirty="0"/>
              <a:t>Delve into this Area</a:t>
            </a:r>
            <a:endParaRPr lang="zh-CN" alt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37541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8084-BE86-A979-7336-CF0BF053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1D7AD95E-8AFC-B9D3-CFB5-D6A85462095D}"/>
              </a:ext>
            </a:extLst>
          </p:cNvPr>
          <p:cNvSpPr/>
          <p:nvPr/>
        </p:nvSpPr>
        <p:spPr>
          <a:xfrm>
            <a:off x="3806092" y="1774091"/>
            <a:ext cx="4517294" cy="2696309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51B292D-204A-EAF6-9D8F-DD0C61BF6AE4}"/>
              </a:ext>
            </a:extLst>
          </p:cNvPr>
          <p:cNvSpPr/>
          <p:nvPr/>
        </p:nvSpPr>
        <p:spPr>
          <a:xfrm rot="699187">
            <a:off x="4624622" y="2582983"/>
            <a:ext cx="797169" cy="13208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9A9FB723-73EE-7938-17FE-1934FC300A03}"/>
              </a:ext>
            </a:extLst>
          </p:cNvPr>
          <p:cNvSpPr/>
          <p:nvPr/>
        </p:nvSpPr>
        <p:spPr>
          <a:xfrm>
            <a:off x="5546966" y="2019281"/>
            <a:ext cx="1801447" cy="79717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B1C8AFC3-4B01-F704-CCBB-DB6554A15655}"/>
              </a:ext>
            </a:extLst>
          </p:cNvPr>
          <p:cNvSpPr/>
          <p:nvPr/>
        </p:nvSpPr>
        <p:spPr>
          <a:xfrm rot="1182559">
            <a:off x="5540703" y="3303796"/>
            <a:ext cx="1801447" cy="79717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B397619-CF79-E6BB-581A-6A7DA000E67A}"/>
              </a:ext>
            </a:extLst>
          </p:cNvPr>
          <p:cNvSpPr/>
          <p:nvPr/>
        </p:nvSpPr>
        <p:spPr>
          <a:xfrm>
            <a:off x="4968498" y="3220523"/>
            <a:ext cx="54708" cy="4571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1F3ADD8-41A6-436F-4466-DAEAE795CF1E}"/>
              </a:ext>
            </a:extLst>
          </p:cNvPr>
          <p:cNvSpPr/>
          <p:nvPr/>
        </p:nvSpPr>
        <p:spPr>
          <a:xfrm>
            <a:off x="6447689" y="3026263"/>
            <a:ext cx="54708" cy="45719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CC5FAE5-F965-6001-AE72-E58F485C3261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528678" y="1753348"/>
            <a:ext cx="994313" cy="19400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6A57E0C-DF17-90AA-8702-4198B82AEFB2}"/>
              </a:ext>
            </a:extLst>
          </p:cNvPr>
          <p:cNvSpPr txBox="1"/>
          <p:nvPr/>
        </p:nvSpPr>
        <p:spPr>
          <a:xfrm>
            <a:off x="598848" y="2030008"/>
            <a:ext cx="27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Cluster Center of Voids</a:t>
            </a:r>
            <a:endParaRPr lang="zh-CN" altLang="en-US" i="1" u="sng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98CF5C0-D2D7-A577-B2E7-FCEEC85533D0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7327433" y="1373819"/>
            <a:ext cx="800054" cy="25048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9D3E32F-6E6A-3161-7C8F-B61145B9EFE8}"/>
              </a:ext>
            </a:extLst>
          </p:cNvPr>
          <p:cNvSpPr txBox="1"/>
          <p:nvPr/>
        </p:nvSpPr>
        <p:spPr>
          <a:xfrm>
            <a:off x="8979877" y="2037824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Cluster Center of Backgrounds</a:t>
            </a:r>
            <a:endParaRPr lang="zh-CN" altLang="en-US" i="1" u="sng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0270AAF-0AF1-854E-A957-1963C7C7407B}"/>
              </a:ext>
            </a:extLst>
          </p:cNvPr>
          <p:cNvSpPr/>
          <p:nvPr/>
        </p:nvSpPr>
        <p:spPr>
          <a:xfrm>
            <a:off x="3961358" y="2176061"/>
            <a:ext cx="2134642" cy="2134642"/>
          </a:xfrm>
          <a:prstGeom prst="flowChartConnector">
            <a:avLst/>
          </a:prstGeom>
          <a:solidFill>
            <a:schemeClr val="bg2">
              <a:alpha val="5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76E3A40-0CED-A319-3660-4037F7EB5197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212863" y="1003755"/>
            <a:ext cx="988123" cy="1356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4D6BDAE-9B66-4CDB-A177-4E0645BAE97A}"/>
              </a:ext>
            </a:extLst>
          </p:cNvPr>
          <p:cNvSpPr txBox="1"/>
          <p:nvPr/>
        </p:nvSpPr>
        <p:spPr>
          <a:xfrm>
            <a:off x="6385170" y="999169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Dataset Voids (Ideal)</a:t>
            </a:r>
            <a:endParaRPr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21272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721F3-561F-845D-39BC-6F974D45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3C7D296-A617-9D88-B399-759519235FDF}"/>
              </a:ext>
            </a:extLst>
          </p:cNvPr>
          <p:cNvSpPr/>
          <p:nvPr/>
        </p:nvSpPr>
        <p:spPr>
          <a:xfrm>
            <a:off x="3806092" y="1774091"/>
            <a:ext cx="4517294" cy="2696309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AE8CFB0E-4737-8B31-EE9F-AA2208FBEB6C}"/>
              </a:ext>
            </a:extLst>
          </p:cNvPr>
          <p:cNvSpPr/>
          <p:nvPr/>
        </p:nvSpPr>
        <p:spPr>
          <a:xfrm rot="699187">
            <a:off x="5612838" y="2262254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255F169A-45E3-7F08-C479-334A8CAC5AF6}"/>
              </a:ext>
            </a:extLst>
          </p:cNvPr>
          <p:cNvSpPr/>
          <p:nvPr/>
        </p:nvSpPr>
        <p:spPr>
          <a:xfrm rot="2179244">
            <a:off x="6113395" y="3086702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75ED53-2154-A205-6585-397020734F44}"/>
              </a:ext>
            </a:extLst>
          </p:cNvPr>
          <p:cNvSpPr txBox="1"/>
          <p:nvPr/>
        </p:nvSpPr>
        <p:spPr>
          <a:xfrm>
            <a:off x="711003" y="2556668"/>
            <a:ext cx="316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Voids gotten by DBSCAN</a:t>
            </a:r>
            <a:endParaRPr lang="zh-CN" altLang="en-US" i="1" u="sng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B3AD02-2C99-2A77-8B28-F377BDAED5D1}"/>
              </a:ext>
            </a:extLst>
          </p:cNvPr>
          <p:cNvSpPr txBox="1"/>
          <p:nvPr/>
        </p:nvSpPr>
        <p:spPr>
          <a:xfrm>
            <a:off x="8645508" y="2741334"/>
            <a:ext cx="342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Backgrounds gotten by DBSCAN</a:t>
            </a:r>
            <a:endParaRPr lang="zh-CN" altLang="en-US" i="1" u="sng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62441C3-D0A8-CA10-EB62-B22D4625C10F}"/>
              </a:ext>
            </a:extLst>
          </p:cNvPr>
          <p:cNvSpPr/>
          <p:nvPr/>
        </p:nvSpPr>
        <p:spPr>
          <a:xfrm rot="699187">
            <a:off x="5120698" y="2592212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A422DE-3003-3719-3B10-D91F1B7E38E1}"/>
              </a:ext>
            </a:extLst>
          </p:cNvPr>
          <p:cNvSpPr/>
          <p:nvPr/>
        </p:nvSpPr>
        <p:spPr>
          <a:xfrm rot="4155288">
            <a:off x="5088191" y="3019113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4A9F0A5-E36E-C759-1E64-05B68E5ADE52}"/>
              </a:ext>
            </a:extLst>
          </p:cNvPr>
          <p:cNvSpPr/>
          <p:nvPr/>
        </p:nvSpPr>
        <p:spPr>
          <a:xfrm rot="21399388">
            <a:off x="5723165" y="3132900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BD2BA1E-2E70-072C-7B84-CF140AE2A0D9}"/>
              </a:ext>
            </a:extLst>
          </p:cNvPr>
          <p:cNvSpPr/>
          <p:nvPr/>
        </p:nvSpPr>
        <p:spPr>
          <a:xfrm rot="20426290">
            <a:off x="5512340" y="3528020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8525536-796D-9B1E-635D-75C6F07B7C51}"/>
              </a:ext>
            </a:extLst>
          </p:cNvPr>
          <p:cNvSpPr/>
          <p:nvPr/>
        </p:nvSpPr>
        <p:spPr>
          <a:xfrm>
            <a:off x="6298587" y="3568478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C32382E-C9D4-FCA7-C980-43B407200D15}"/>
              </a:ext>
            </a:extLst>
          </p:cNvPr>
          <p:cNvSpPr/>
          <p:nvPr/>
        </p:nvSpPr>
        <p:spPr>
          <a:xfrm>
            <a:off x="6113826" y="2664193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8085342-E1A8-6A4F-DD5A-F3F9CA2DD896}"/>
              </a:ext>
            </a:extLst>
          </p:cNvPr>
          <p:cNvSpPr/>
          <p:nvPr/>
        </p:nvSpPr>
        <p:spPr>
          <a:xfrm>
            <a:off x="4975483" y="3683680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34E1A03-BDB3-588C-0C11-E2927DB39964}"/>
              </a:ext>
            </a:extLst>
          </p:cNvPr>
          <p:cNvSpPr/>
          <p:nvPr/>
        </p:nvSpPr>
        <p:spPr>
          <a:xfrm>
            <a:off x="6142743" y="2269382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59A994DF-2F56-6EEB-F4D6-F12FA4E5C812}"/>
              </a:ext>
            </a:extLst>
          </p:cNvPr>
          <p:cNvSpPr/>
          <p:nvPr/>
        </p:nvSpPr>
        <p:spPr>
          <a:xfrm>
            <a:off x="5515567" y="2807289"/>
            <a:ext cx="393048" cy="17393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2233870-9E3B-533D-983E-E7FDF3F73F0F}"/>
              </a:ext>
            </a:extLst>
          </p:cNvPr>
          <p:cNvSpPr/>
          <p:nvPr/>
        </p:nvSpPr>
        <p:spPr>
          <a:xfrm rot="699187">
            <a:off x="6661656" y="2596921"/>
            <a:ext cx="249449" cy="41330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2D1A919-D2EC-8D69-9B96-9C7A1AB270BF}"/>
              </a:ext>
            </a:extLst>
          </p:cNvPr>
          <p:cNvSpPr/>
          <p:nvPr/>
        </p:nvSpPr>
        <p:spPr>
          <a:xfrm>
            <a:off x="5135055" y="2407138"/>
            <a:ext cx="737908" cy="1359877"/>
          </a:xfrm>
          <a:custGeom>
            <a:avLst/>
            <a:gdLst>
              <a:gd name="connsiteX0" fmla="*/ 593622 w 737908"/>
              <a:gd name="connsiteY0" fmla="*/ 0 h 1359877"/>
              <a:gd name="connsiteX1" fmla="*/ 77807 w 737908"/>
              <a:gd name="connsiteY1" fmla="*/ 445477 h 1359877"/>
              <a:gd name="connsiteX2" fmla="*/ 69991 w 737908"/>
              <a:gd name="connsiteY2" fmla="*/ 828431 h 1359877"/>
              <a:gd name="connsiteX3" fmla="*/ 726483 w 737908"/>
              <a:gd name="connsiteY3" fmla="*/ 937847 h 1359877"/>
              <a:gd name="connsiteX4" fmla="*/ 484207 w 737908"/>
              <a:gd name="connsiteY4" fmla="*/ 1359877 h 135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908" h="1359877">
                <a:moveTo>
                  <a:pt x="593622" y="0"/>
                </a:moveTo>
                <a:cubicBezTo>
                  <a:pt x="379350" y="153702"/>
                  <a:pt x="165079" y="307405"/>
                  <a:pt x="77807" y="445477"/>
                </a:cubicBezTo>
                <a:cubicBezTo>
                  <a:pt x="-9465" y="583549"/>
                  <a:pt x="-38122" y="746369"/>
                  <a:pt x="69991" y="828431"/>
                </a:cubicBezTo>
                <a:cubicBezTo>
                  <a:pt x="178104" y="910493"/>
                  <a:pt x="657447" y="849273"/>
                  <a:pt x="726483" y="937847"/>
                </a:cubicBezTo>
                <a:cubicBezTo>
                  <a:pt x="795519" y="1026421"/>
                  <a:pt x="531099" y="1279118"/>
                  <a:pt x="484207" y="135987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11DFACA-252E-92C3-5C6E-8D8FF6F56E4B}"/>
              </a:ext>
            </a:extLst>
          </p:cNvPr>
          <p:cNvSpPr/>
          <p:nvPr/>
        </p:nvSpPr>
        <p:spPr>
          <a:xfrm>
            <a:off x="5728493" y="2321169"/>
            <a:ext cx="773907" cy="1367693"/>
          </a:xfrm>
          <a:custGeom>
            <a:avLst/>
            <a:gdLst>
              <a:gd name="connsiteX0" fmla="*/ 555076 w 773907"/>
              <a:gd name="connsiteY0" fmla="*/ 0 h 1367693"/>
              <a:gd name="connsiteX1" fmla="*/ 515999 w 773907"/>
              <a:gd name="connsiteY1" fmla="*/ 445477 h 1367693"/>
              <a:gd name="connsiteX2" fmla="*/ 184 w 773907"/>
              <a:gd name="connsiteY2" fmla="*/ 601785 h 1367693"/>
              <a:gd name="connsiteX3" fmla="*/ 578522 w 773907"/>
              <a:gd name="connsiteY3" fmla="*/ 789354 h 1367693"/>
              <a:gd name="connsiteX4" fmla="*/ 773907 w 773907"/>
              <a:gd name="connsiteY4" fmla="*/ 1367693 h 13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907" h="1367693">
                <a:moveTo>
                  <a:pt x="555076" y="0"/>
                </a:moveTo>
                <a:cubicBezTo>
                  <a:pt x="581778" y="172590"/>
                  <a:pt x="608481" y="345180"/>
                  <a:pt x="515999" y="445477"/>
                </a:cubicBezTo>
                <a:cubicBezTo>
                  <a:pt x="423517" y="545774"/>
                  <a:pt x="-10236" y="544472"/>
                  <a:pt x="184" y="601785"/>
                </a:cubicBezTo>
                <a:cubicBezTo>
                  <a:pt x="10604" y="659098"/>
                  <a:pt x="449568" y="661703"/>
                  <a:pt x="578522" y="789354"/>
                </a:cubicBezTo>
                <a:cubicBezTo>
                  <a:pt x="707476" y="917005"/>
                  <a:pt x="678820" y="1254370"/>
                  <a:pt x="773907" y="1367693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87F5D74-EDAE-22E8-2312-79194B058339}"/>
              </a:ext>
            </a:extLst>
          </p:cNvPr>
          <p:cNvCxnSpPr>
            <a:cxnSpLocks/>
          </p:cNvCxnSpPr>
          <p:nvPr/>
        </p:nvCxnSpPr>
        <p:spPr>
          <a:xfrm flipH="1" flipV="1">
            <a:off x="3415323" y="2751158"/>
            <a:ext cx="1702361" cy="253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0F99CE-BCB6-C933-1A35-355AE5C3E80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07015" y="2966542"/>
            <a:ext cx="2362268" cy="1439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BCE68D91-6BE4-BAC0-2144-3F60FE92F983}"/>
              </a:ext>
            </a:extLst>
          </p:cNvPr>
          <p:cNvSpPr/>
          <p:nvPr/>
        </p:nvSpPr>
        <p:spPr>
          <a:xfrm>
            <a:off x="4932402" y="3545987"/>
            <a:ext cx="472969" cy="472969"/>
          </a:xfrm>
          <a:prstGeom prst="flowChartConnector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01E72CF4-95F1-5E2A-8A26-D51F612554E7}"/>
              </a:ext>
            </a:extLst>
          </p:cNvPr>
          <p:cNvSpPr/>
          <p:nvPr/>
        </p:nvSpPr>
        <p:spPr>
          <a:xfrm>
            <a:off x="6517971" y="2513371"/>
            <a:ext cx="530969" cy="530969"/>
          </a:xfrm>
          <a:prstGeom prst="flowChartConnector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2D410ED-98EC-A4A1-5FE2-F7515C09D0D3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5168887" y="4018956"/>
            <a:ext cx="443272" cy="701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56443A-909D-2E66-08BC-A7361471737E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5908615" y="3044340"/>
            <a:ext cx="874841" cy="16761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E6EFA61-CAA7-671F-3058-49AEB1A7EBE7}"/>
              </a:ext>
            </a:extLst>
          </p:cNvPr>
          <p:cNvSpPr txBox="1"/>
          <p:nvPr/>
        </p:nvSpPr>
        <p:spPr>
          <a:xfrm>
            <a:off x="4223623" y="4753610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u="sng" dirty="0"/>
              <a:t>Noise Set (Can be deleted)</a:t>
            </a:r>
            <a:endParaRPr lang="zh-CN" altLang="en-US" i="1" u="sng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894B6E0-C72D-1BA0-24CD-952A1E769A22}"/>
              </a:ext>
            </a:extLst>
          </p:cNvPr>
          <p:cNvSpPr txBox="1"/>
          <p:nvPr/>
        </p:nvSpPr>
        <p:spPr>
          <a:xfrm>
            <a:off x="4086319" y="1293961"/>
            <a:ext cx="40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u="sng" dirty="0"/>
              <a:t>DBSCAN Clustering (Density-Based )</a:t>
            </a:r>
            <a:endParaRPr lang="zh-CN" alt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5274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C0A3-AFE9-BF37-1A00-863DF244E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628999F2-24E0-7AA8-3EB8-3856797BE4A6}"/>
              </a:ext>
            </a:extLst>
          </p:cNvPr>
          <p:cNvSpPr/>
          <p:nvPr/>
        </p:nvSpPr>
        <p:spPr>
          <a:xfrm>
            <a:off x="3806092" y="1774091"/>
            <a:ext cx="4517294" cy="2696309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A58C4AE7-5DD5-0589-1CD9-6AAD3632BB02}"/>
              </a:ext>
            </a:extLst>
          </p:cNvPr>
          <p:cNvSpPr/>
          <p:nvPr/>
        </p:nvSpPr>
        <p:spPr>
          <a:xfrm rot="699187">
            <a:off x="4898617" y="3551215"/>
            <a:ext cx="232981" cy="38601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9233D842-3DAD-D7ED-0311-7FA8C078AE8B}"/>
              </a:ext>
            </a:extLst>
          </p:cNvPr>
          <p:cNvSpPr/>
          <p:nvPr/>
        </p:nvSpPr>
        <p:spPr>
          <a:xfrm>
            <a:off x="5940296" y="2687191"/>
            <a:ext cx="549034" cy="242957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1B6FF5A-D3A9-DDE8-F544-24065ACEFA52}"/>
              </a:ext>
            </a:extLst>
          </p:cNvPr>
          <p:cNvSpPr/>
          <p:nvPr/>
        </p:nvSpPr>
        <p:spPr>
          <a:xfrm rot="1182559">
            <a:off x="5075029" y="2360652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49D4A2A7-29F7-E752-3DE4-56503576E937}"/>
              </a:ext>
            </a:extLst>
          </p:cNvPr>
          <p:cNvSpPr/>
          <p:nvPr/>
        </p:nvSpPr>
        <p:spPr>
          <a:xfrm>
            <a:off x="5685797" y="3126802"/>
            <a:ext cx="54708" cy="4571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0A0010E-BE86-321A-2DBF-22DFC55C67D2}"/>
              </a:ext>
            </a:extLst>
          </p:cNvPr>
          <p:cNvSpPr/>
          <p:nvPr/>
        </p:nvSpPr>
        <p:spPr>
          <a:xfrm>
            <a:off x="6227995" y="3123746"/>
            <a:ext cx="54708" cy="45719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255EA64-B8A0-A528-998F-E9BB04B19BAB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368337" y="1781987"/>
            <a:ext cx="258940" cy="24306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9899BCE-8962-D608-CB36-9B2609563113}"/>
              </a:ext>
            </a:extLst>
          </p:cNvPr>
          <p:cNvSpPr txBox="1"/>
          <p:nvPr/>
        </p:nvSpPr>
        <p:spPr>
          <a:xfrm>
            <a:off x="766202" y="2665463"/>
            <a:ext cx="27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Cluster Center of Voids</a:t>
            </a:r>
            <a:endParaRPr lang="zh-CN" altLang="en-US" i="1" u="sng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4FF14BD-E73B-ABC2-69AA-6A882761FD68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7418847" y="1704364"/>
            <a:ext cx="255885" cy="25828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1FA0A11-5B81-154D-D328-6199C4D0B6F7}"/>
              </a:ext>
            </a:extLst>
          </p:cNvPr>
          <p:cNvSpPr txBox="1"/>
          <p:nvPr/>
        </p:nvSpPr>
        <p:spPr>
          <a:xfrm>
            <a:off x="8803406" y="2665463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Cluster Center of Backgrounds</a:t>
            </a:r>
            <a:endParaRPr lang="zh-CN" altLang="en-US" i="1" u="sng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8A20B9A-93E3-2ADC-F5DB-9925E9BFAC0A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24689" y="884119"/>
            <a:ext cx="988123" cy="1356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498ED8-D1C8-6F92-98D6-5E1DB1C62E0A}"/>
              </a:ext>
            </a:extLst>
          </p:cNvPr>
          <p:cNvSpPr txBox="1"/>
          <p:nvPr/>
        </p:nvSpPr>
        <p:spPr>
          <a:xfrm>
            <a:off x="7059215" y="857874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Dataset Voids (Actual)</a:t>
            </a:r>
            <a:endParaRPr lang="zh-CN" altLang="en-US" i="1" u="sng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C2688BD-F286-0AA8-2DE2-465DF427EF09}"/>
              </a:ext>
            </a:extLst>
          </p:cNvPr>
          <p:cNvSpPr/>
          <p:nvPr/>
        </p:nvSpPr>
        <p:spPr>
          <a:xfrm rot="699187">
            <a:off x="6485186" y="3261718"/>
            <a:ext cx="325973" cy="36684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DF5DC1B-B5CC-BFBC-E65E-50FA9A0FF9F5}"/>
              </a:ext>
            </a:extLst>
          </p:cNvPr>
          <p:cNvSpPr/>
          <p:nvPr/>
        </p:nvSpPr>
        <p:spPr>
          <a:xfrm rot="3011472">
            <a:off x="5085172" y="2606914"/>
            <a:ext cx="125078" cy="38601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B271572-0B3D-23D9-F2A9-49B04CC98018}"/>
              </a:ext>
            </a:extLst>
          </p:cNvPr>
          <p:cNvSpPr/>
          <p:nvPr/>
        </p:nvSpPr>
        <p:spPr>
          <a:xfrm rot="699187">
            <a:off x="5905694" y="3933101"/>
            <a:ext cx="232981" cy="1448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643E127-D7AD-5360-6BB8-6EAC8FC972C2}"/>
              </a:ext>
            </a:extLst>
          </p:cNvPr>
          <p:cNvSpPr/>
          <p:nvPr/>
        </p:nvSpPr>
        <p:spPr>
          <a:xfrm rot="19469853">
            <a:off x="6787295" y="2302811"/>
            <a:ext cx="185521" cy="35693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43EF134B-8683-06BF-A463-D01641FE99E0}"/>
              </a:ext>
            </a:extLst>
          </p:cNvPr>
          <p:cNvSpPr/>
          <p:nvPr/>
        </p:nvSpPr>
        <p:spPr>
          <a:xfrm rot="699187">
            <a:off x="6945052" y="2963805"/>
            <a:ext cx="56661" cy="41743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544F527E-1B6A-5257-F7A7-D16C79B88400}"/>
              </a:ext>
            </a:extLst>
          </p:cNvPr>
          <p:cNvSpPr/>
          <p:nvPr/>
        </p:nvSpPr>
        <p:spPr>
          <a:xfrm rot="1182559">
            <a:off x="4762529" y="3164730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5A8AE96-CD03-BFCD-A662-D85614BCB834}"/>
              </a:ext>
            </a:extLst>
          </p:cNvPr>
          <p:cNvSpPr/>
          <p:nvPr/>
        </p:nvSpPr>
        <p:spPr>
          <a:xfrm rot="1182559">
            <a:off x="5359675" y="3577091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04CEDB4-34FD-C58E-D56B-19C41E009391}"/>
              </a:ext>
            </a:extLst>
          </p:cNvPr>
          <p:cNvSpPr/>
          <p:nvPr/>
        </p:nvSpPr>
        <p:spPr>
          <a:xfrm rot="1182559">
            <a:off x="6483733" y="4107380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79061467-73D9-EACA-BDCA-D246F94AEABA}"/>
              </a:ext>
            </a:extLst>
          </p:cNvPr>
          <p:cNvSpPr/>
          <p:nvPr/>
        </p:nvSpPr>
        <p:spPr>
          <a:xfrm rot="1182559">
            <a:off x="5909979" y="2181413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249CE54-5AE9-69D5-71E5-9BAC762C9D41}"/>
              </a:ext>
            </a:extLst>
          </p:cNvPr>
          <p:cNvSpPr/>
          <p:nvPr/>
        </p:nvSpPr>
        <p:spPr>
          <a:xfrm>
            <a:off x="4673184" y="2056425"/>
            <a:ext cx="2134642" cy="2134642"/>
          </a:xfrm>
          <a:prstGeom prst="flowChartConnector">
            <a:avLst/>
          </a:prstGeom>
          <a:solidFill>
            <a:schemeClr val="bg2">
              <a:alpha val="59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D8ABDB1C-B59D-37C0-1440-515A9C556248}"/>
              </a:ext>
            </a:extLst>
          </p:cNvPr>
          <p:cNvSpPr/>
          <p:nvPr/>
        </p:nvSpPr>
        <p:spPr>
          <a:xfrm rot="1182559">
            <a:off x="4769500" y="4156708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37D1C20-42E9-6183-9C03-13C3CAC31845}"/>
              </a:ext>
            </a:extLst>
          </p:cNvPr>
          <p:cNvSpPr/>
          <p:nvPr/>
        </p:nvSpPr>
        <p:spPr>
          <a:xfrm rot="1182559">
            <a:off x="7059091" y="3699686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3A8BB7C2-67B7-2B9D-BC4A-4DE535D64ACC}"/>
              </a:ext>
            </a:extLst>
          </p:cNvPr>
          <p:cNvSpPr/>
          <p:nvPr/>
        </p:nvSpPr>
        <p:spPr>
          <a:xfrm rot="1182559">
            <a:off x="6791224" y="2009324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5A5BF4F6-E28D-0BB0-3631-3368EDD78DF4}"/>
              </a:ext>
            </a:extLst>
          </p:cNvPr>
          <p:cNvSpPr/>
          <p:nvPr/>
        </p:nvSpPr>
        <p:spPr>
          <a:xfrm rot="1182559">
            <a:off x="7269040" y="2462513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315098B-ABD7-A997-20DC-10B5D9BBCF9B}"/>
              </a:ext>
            </a:extLst>
          </p:cNvPr>
          <p:cNvSpPr/>
          <p:nvPr/>
        </p:nvSpPr>
        <p:spPr>
          <a:xfrm rot="1182559">
            <a:off x="7140653" y="4075996"/>
            <a:ext cx="364316" cy="16121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842F8DC3-5A44-F71C-70AF-78E2740AD0D8}"/>
              </a:ext>
            </a:extLst>
          </p:cNvPr>
          <p:cNvSpPr/>
          <p:nvPr/>
        </p:nvSpPr>
        <p:spPr>
          <a:xfrm>
            <a:off x="6893646" y="3292842"/>
            <a:ext cx="1073387" cy="107338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E9659F-1234-81D2-23C4-F9A4A9604315}"/>
              </a:ext>
            </a:extLst>
          </p:cNvPr>
          <p:cNvCxnSpPr>
            <a:stCxn id="45" idx="6"/>
          </p:cNvCxnSpPr>
          <p:nvPr/>
        </p:nvCxnSpPr>
        <p:spPr>
          <a:xfrm flipV="1">
            <a:off x="7967033" y="3829535"/>
            <a:ext cx="87119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235E7BC-429D-E796-1FC7-AA76B561F955}"/>
              </a:ext>
            </a:extLst>
          </p:cNvPr>
          <p:cNvSpPr txBox="1"/>
          <p:nvPr/>
        </p:nvSpPr>
        <p:spPr>
          <a:xfrm>
            <a:off x="8840741" y="3636199"/>
            <a:ext cx="32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More data imbalance</a:t>
            </a:r>
            <a:endParaRPr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5125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219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tianyao su</dc:creator>
  <cp:lastModifiedBy>tianyao su</cp:lastModifiedBy>
  <cp:revision>2</cp:revision>
  <dcterms:created xsi:type="dcterms:W3CDTF">2024-11-17T00:45:08Z</dcterms:created>
  <dcterms:modified xsi:type="dcterms:W3CDTF">2024-11-17T04:32:29Z</dcterms:modified>
</cp:coreProperties>
</file>