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76"/>
  </p:normalViewPr>
  <p:slideViewPr>
    <p:cSldViewPr snapToGrid="0" snapToObjects="1">
      <p:cViewPr varScale="1">
        <p:scale>
          <a:sx n="92" d="100"/>
          <a:sy n="92"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2F52E-30DB-0E43-8F0E-FB532F3EBD57}" type="datetimeFigureOut">
              <a:rPr lang="en-US" smtClean="0"/>
              <a:t>7/24/18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E4801-365D-E742-AB73-A662029C008C}" type="slidenum">
              <a:rPr lang="en-US" smtClean="0"/>
              <a:t>‹#›</a:t>
            </a:fld>
            <a:endParaRPr lang="en-US"/>
          </a:p>
        </p:txBody>
      </p:sp>
    </p:spTree>
    <p:extLst>
      <p:ext uri="{BB962C8B-B14F-4D97-AF65-F5344CB8AC3E}">
        <p14:creationId xmlns:p14="http://schemas.microsoft.com/office/powerpoint/2010/main" val="831709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6E44FD-1EE8-AC4A-8722-CDA853665F1D}" type="datetimeFigureOut">
              <a:rPr lang="en-US" smtClean="0"/>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198417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E44FD-1EE8-AC4A-8722-CDA853665F1D}" type="datetimeFigureOut">
              <a:rPr lang="en-US" smtClean="0"/>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13554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E44FD-1EE8-AC4A-8722-CDA853665F1D}" type="datetimeFigureOut">
              <a:rPr lang="en-US" smtClean="0"/>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179255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E44FD-1EE8-AC4A-8722-CDA853665F1D}" type="datetimeFigureOut">
              <a:rPr lang="en-US" smtClean="0"/>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192579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E44FD-1EE8-AC4A-8722-CDA853665F1D}" type="datetimeFigureOut">
              <a:rPr lang="en-US" smtClean="0"/>
              <a:t>7/24/18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208384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6E44FD-1EE8-AC4A-8722-CDA853665F1D}" type="datetimeFigureOut">
              <a:rPr lang="en-US" smtClean="0"/>
              <a:t>7/24/18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207597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6E44FD-1EE8-AC4A-8722-CDA853665F1D}" type="datetimeFigureOut">
              <a:rPr lang="en-US" smtClean="0"/>
              <a:t>7/24/18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66773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6E44FD-1EE8-AC4A-8722-CDA853665F1D}" type="datetimeFigureOut">
              <a:rPr lang="en-US" smtClean="0"/>
              <a:t>7/24/18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199664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E44FD-1EE8-AC4A-8722-CDA853665F1D}" type="datetimeFigureOut">
              <a:rPr lang="en-US" smtClean="0"/>
              <a:t>7/24/18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101052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E44FD-1EE8-AC4A-8722-CDA853665F1D}" type="datetimeFigureOut">
              <a:rPr lang="en-US" smtClean="0"/>
              <a:t>7/24/18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160304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E44FD-1EE8-AC4A-8722-CDA853665F1D}" type="datetimeFigureOut">
              <a:rPr lang="en-US" smtClean="0"/>
              <a:t>7/24/18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C9B1E-1BB3-5749-AF51-A6DA9727ABCC}" type="slidenum">
              <a:rPr lang="en-US" smtClean="0"/>
              <a:t>‹#›</a:t>
            </a:fld>
            <a:endParaRPr lang="en-US"/>
          </a:p>
        </p:txBody>
      </p:sp>
    </p:spTree>
    <p:extLst>
      <p:ext uri="{BB962C8B-B14F-4D97-AF65-F5344CB8AC3E}">
        <p14:creationId xmlns:p14="http://schemas.microsoft.com/office/powerpoint/2010/main" val="493285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E44FD-1EE8-AC4A-8722-CDA853665F1D}" type="datetimeFigureOut">
              <a:rPr lang="en-US" smtClean="0"/>
              <a:t>7/24/18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C9B1E-1BB3-5749-AF51-A6DA9727ABCC}" type="slidenum">
              <a:rPr lang="en-US" smtClean="0"/>
              <a:t>‹#›</a:t>
            </a:fld>
            <a:endParaRPr lang="en-US"/>
          </a:p>
        </p:txBody>
      </p:sp>
    </p:spTree>
    <p:extLst>
      <p:ext uri="{BB962C8B-B14F-4D97-AF65-F5344CB8AC3E}">
        <p14:creationId xmlns:p14="http://schemas.microsoft.com/office/powerpoint/2010/main" val="233687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26" y="685150"/>
            <a:ext cx="9023927" cy="5639954"/>
          </a:xfrm>
          <a:prstGeom prst="rect">
            <a:avLst/>
          </a:prstGeom>
        </p:spPr>
      </p:pic>
    </p:spTree>
    <p:extLst>
      <p:ext uri="{BB962C8B-B14F-4D97-AF65-F5344CB8AC3E}">
        <p14:creationId xmlns:p14="http://schemas.microsoft.com/office/powerpoint/2010/main" val="38813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a:bodyPr>
          <a:lstStyle/>
          <a:p>
            <a:r>
              <a:rPr lang="en-US" dirty="0" smtClean="0"/>
              <a:t>Other things</a:t>
            </a:r>
            <a:endParaRPr lang="en-US" dirty="0"/>
          </a:p>
        </p:txBody>
      </p:sp>
      <p:sp>
        <p:nvSpPr>
          <p:cNvPr id="3" name="Content Placeholder 2"/>
          <p:cNvSpPr>
            <a:spLocks noGrp="1"/>
          </p:cNvSpPr>
          <p:nvPr>
            <p:ph idx="1"/>
          </p:nvPr>
        </p:nvSpPr>
        <p:spPr>
          <a:xfrm>
            <a:off x="0" y="1066800"/>
            <a:ext cx="12192000" cy="5791200"/>
          </a:xfrm>
        </p:spPr>
        <p:txBody>
          <a:bodyPr>
            <a:normAutofit/>
          </a:bodyPr>
          <a:lstStyle/>
          <a:p>
            <a:r>
              <a:rPr lang="en-US" dirty="0" smtClean="0"/>
              <a:t>Formatting - make the code easy to read (whitespace is good)</a:t>
            </a:r>
          </a:p>
          <a:p>
            <a:pPr lvl="1"/>
            <a:r>
              <a:rPr lang="en-US" dirty="0" smtClean="0"/>
              <a:t>Set a limit of characters per line of code.</a:t>
            </a:r>
          </a:p>
          <a:p>
            <a:pPr lvl="1"/>
            <a:r>
              <a:rPr lang="en-US" dirty="0" smtClean="0"/>
              <a:t>Use spaces between operators, parameters, and commas.</a:t>
            </a:r>
          </a:p>
          <a:p>
            <a:endParaRPr lang="en-US" dirty="0"/>
          </a:p>
          <a:p>
            <a:r>
              <a:rPr lang="en-US" dirty="0" smtClean="0"/>
              <a:t>Proper (and informative) error handling</a:t>
            </a:r>
          </a:p>
        </p:txBody>
      </p:sp>
    </p:spTree>
    <p:extLst>
      <p:ext uri="{BB962C8B-B14F-4D97-AF65-F5344CB8AC3E}">
        <p14:creationId xmlns:p14="http://schemas.microsoft.com/office/powerpoint/2010/main" val="67949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a:bodyPr>
          <a:lstStyle/>
          <a:p>
            <a:r>
              <a:rPr lang="en-US" dirty="0" smtClean="0"/>
              <a:t>In summary, clean code can be summed up as</a:t>
            </a:r>
            <a:endParaRPr lang="en-US" dirty="0"/>
          </a:p>
        </p:txBody>
      </p:sp>
      <p:sp>
        <p:nvSpPr>
          <p:cNvPr id="3" name="Content Placeholder 2"/>
          <p:cNvSpPr>
            <a:spLocks noGrp="1"/>
          </p:cNvSpPr>
          <p:nvPr>
            <p:ph idx="1"/>
          </p:nvPr>
        </p:nvSpPr>
        <p:spPr>
          <a:xfrm>
            <a:off x="0" y="1066800"/>
            <a:ext cx="12192000" cy="5791200"/>
          </a:xfrm>
        </p:spPr>
        <p:txBody>
          <a:bodyPr>
            <a:normAutofit/>
          </a:bodyPr>
          <a:lstStyle/>
          <a:p>
            <a:endParaRPr lang="en-US" dirty="0" smtClean="0"/>
          </a:p>
          <a:p>
            <a:pPr marL="0" indent="0">
              <a:buNone/>
            </a:pPr>
            <a:r>
              <a:rPr lang="en-US" dirty="0" smtClean="0"/>
              <a:t>“If it isn’t tested, it’s broken”</a:t>
            </a:r>
          </a:p>
          <a:p>
            <a:pPr marL="457200" lvl="1" indent="0">
              <a:buNone/>
            </a:pPr>
            <a:r>
              <a:rPr lang="en-US" dirty="0" smtClean="0"/>
              <a:t>Write lots of tests, especially unit tests. Create a culture of testing. Do not accept code to be complete unless it has tests.</a:t>
            </a:r>
          </a:p>
        </p:txBody>
      </p:sp>
    </p:spTree>
    <p:extLst>
      <p:ext uri="{BB962C8B-B14F-4D97-AF65-F5344CB8AC3E}">
        <p14:creationId xmlns:p14="http://schemas.microsoft.com/office/powerpoint/2010/main" val="130574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a:bodyPr>
          <a:lstStyle/>
          <a:p>
            <a:r>
              <a:rPr lang="en-US" dirty="0" smtClean="0"/>
              <a:t>In summary, clean code can be summed up as</a:t>
            </a:r>
            <a:endParaRPr lang="en-US" dirty="0"/>
          </a:p>
        </p:txBody>
      </p:sp>
      <p:sp>
        <p:nvSpPr>
          <p:cNvPr id="3" name="Content Placeholder 2"/>
          <p:cNvSpPr>
            <a:spLocks noGrp="1"/>
          </p:cNvSpPr>
          <p:nvPr>
            <p:ph idx="1"/>
          </p:nvPr>
        </p:nvSpPr>
        <p:spPr>
          <a:xfrm>
            <a:off x="0" y="1066800"/>
            <a:ext cx="12192000" cy="5791200"/>
          </a:xfrm>
        </p:spPr>
        <p:txBody>
          <a:bodyPr>
            <a:normAutofit/>
          </a:bodyPr>
          <a:lstStyle/>
          <a:p>
            <a:endParaRPr lang="en-US" dirty="0" smtClean="0"/>
          </a:p>
          <a:p>
            <a:pPr marL="0" indent="0">
              <a:buNone/>
            </a:pPr>
            <a:r>
              <a:rPr lang="en-US" dirty="0" smtClean="0"/>
              <a:t>Choose meaningful names </a:t>
            </a:r>
          </a:p>
          <a:p>
            <a:pPr marL="457200" lvl="1" indent="0">
              <a:buNone/>
            </a:pPr>
            <a:r>
              <a:rPr lang="en-US" dirty="0" smtClean="0"/>
              <a:t>Use short and precise names for variables, classes, functions, </a:t>
            </a:r>
            <a:r>
              <a:rPr lang="en-US" dirty="0" err="1" smtClean="0"/>
              <a:t>sprocs</a:t>
            </a:r>
            <a:r>
              <a:rPr lang="en-US" dirty="0" smtClean="0"/>
              <a:t>, etc.</a:t>
            </a:r>
          </a:p>
        </p:txBody>
      </p:sp>
    </p:spTree>
    <p:extLst>
      <p:ext uri="{BB962C8B-B14F-4D97-AF65-F5344CB8AC3E}">
        <p14:creationId xmlns:p14="http://schemas.microsoft.com/office/powerpoint/2010/main" val="202390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a:bodyPr>
          <a:lstStyle/>
          <a:p>
            <a:r>
              <a:rPr lang="en-US" dirty="0" smtClean="0"/>
              <a:t>In summary, clean code can be summed up as</a:t>
            </a:r>
            <a:endParaRPr lang="en-US" dirty="0"/>
          </a:p>
        </p:txBody>
      </p:sp>
      <p:sp>
        <p:nvSpPr>
          <p:cNvPr id="3" name="Content Placeholder 2"/>
          <p:cNvSpPr>
            <a:spLocks noGrp="1"/>
          </p:cNvSpPr>
          <p:nvPr>
            <p:ph idx="1"/>
          </p:nvPr>
        </p:nvSpPr>
        <p:spPr>
          <a:xfrm>
            <a:off x="0" y="1066800"/>
            <a:ext cx="12192000" cy="5791200"/>
          </a:xfrm>
        </p:spPr>
        <p:txBody>
          <a:bodyPr>
            <a:normAutofit/>
          </a:bodyPr>
          <a:lstStyle/>
          <a:p>
            <a:endParaRPr lang="en-US" dirty="0" smtClean="0"/>
          </a:p>
          <a:p>
            <a:pPr marL="0" indent="0">
              <a:buNone/>
            </a:pPr>
            <a:r>
              <a:rPr lang="en-US" dirty="0" smtClean="0"/>
              <a:t>Classes and functions (and stored procedures) should be small and obey the Single Responsibility Principle (SRP)</a:t>
            </a:r>
          </a:p>
          <a:p>
            <a:pPr marL="457200" lvl="1" indent="0">
              <a:buNone/>
            </a:pPr>
            <a:r>
              <a:rPr lang="en-US" dirty="0" smtClean="0"/>
              <a:t>See if you can keep functions to no more than 4 lines and classes to no more than 100 lines. They should also do one thing, and one thing only.</a:t>
            </a:r>
          </a:p>
        </p:txBody>
      </p:sp>
    </p:spTree>
    <p:extLst>
      <p:ext uri="{BB962C8B-B14F-4D97-AF65-F5344CB8AC3E}">
        <p14:creationId xmlns:p14="http://schemas.microsoft.com/office/powerpoint/2010/main" val="135094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a:bodyPr>
          <a:lstStyle/>
          <a:p>
            <a:r>
              <a:rPr lang="en-US" dirty="0" smtClean="0"/>
              <a:t>In summary, clean code can be summed up as</a:t>
            </a:r>
            <a:endParaRPr lang="en-US" dirty="0"/>
          </a:p>
        </p:txBody>
      </p:sp>
      <p:sp>
        <p:nvSpPr>
          <p:cNvPr id="3" name="Content Placeholder 2"/>
          <p:cNvSpPr>
            <a:spLocks noGrp="1"/>
          </p:cNvSpPr>
          <p:nvPr>
            <p:ph idx="1"/>
          </p:nvPr>
        </p:nvSpPr>
        <p:spPr>
          <a:xfrm>
            <a:off x="0" y="1066800"/>
            <a:ext cx="12192000" cy="5791200"/>
          </a:xfrm>
        </p:spPr>
        <p:txBody>
          <a:bodyPr>
            <a:normAutofit fontScale="85000" lnSpcReduction="20000"/>
          </a:bodyPr>
          <a:lstStyle/>
          <a:p>
            <a:pPr marL="0" indent="0">
              <a:buNone/>
            </a:pPr>
            <a:r>
              <a:rPr lang="en-US" dirty="0" smtClean="0"/>
              <a:t>Functions should have no side effects</a:t>
            </a:r>
          </a:p>
          <a:p>
            <a:pPr marL="457200" lvl="1" indent="0">
              <a:buNone/>
            </a:pPr>
            <a:r>
              <a:rPr lang="en-US" dirty="0" smtClean="0"/>
              <a:t>Side effects (e.g., modifying an input argument) are evil; Make sure not to have them in your code. </a:t>
            </a:r>
          </a:p>
          <a:p>
            <a:pPr marL="0" indent="0">
              <a:buNone/>
            </a:pPr>
            <a:r>
              <a:rPr lang="en-US" dirty="0" smtClean="0"/>
              <a:t>e.g.</a:t>
            </a:r>
          </a:p>
          <a:p>
            <a:pPr marL="0" indent="0">
              <a:buNone/>
            </a:pPr>
            <a:r>
              <a:rPr lang="en-US" dirty="0" smtClean="0"/>
              <a:t>function </a:t>
            </a:r>
            <a:r>
              <a:rPr lang="en-US" dirty="0" err="1" smtClean="0"/>
              <a:t>getUserByEmailAndPassword</a:t>
            </a:r>
            <a:r>
              <a:rPr lang="en-US" dirty="0" smtClean="0"/>
              <a:t>(email, password) {</a:t>
            </a:r>
          </a:p>
          <a:p>
            <a:pPr marL="0" indent="0">
              <a:buNone/>
            </a:pPr>
            <a:r>
              <a:rPr lang="en-US" dirty="0" smtClean="0"/>
              <a:t>	let user = </a:t>
            </a:r>
            <a:r>
              <a:rPr lang="en-US" dirty="0" err="1" smtClean="0"/>
              <a:t>UserService.getByEmailAndPassword</a:t>
            </a:r>
            <a:r>
              <a:rPr lang="en-US" dirty="0" smtClean="0"/>
              <a:t>(email, password);  </a:t>
            </a:r>
          </a:p>
          <a:p>
            <a:pPr marL="0" indent="0">
              <a:buNone/>
            </a:pPr>
            <a:r>
              <a:rPr lang="en-US" dirty="0"/>
              <a:t>	</a:t>
            </a:r>
            <a:r>
              <a:rPr lang="en-US" dirty="0" smtClean="0"/>
              <a:t>if (user) {    </a:t>
            </a:r>
          </a:p>
          <a:p>
            <a:pPr marL="0" indent="0">
              <a:buNone/>
            </a:pPr>
            <a:r>
              <a:rPr lang="en-US" dirty="0"/>
              <a:t>	</a:t>
            </a:r>
            <a:r>
              <a:rPr lang="en-US" dirty="0" smtClean="0"/>
              <a:t>	</a:t>
            </a:r>
            <a:r>
              <a:rPr lang="en-US" dirty="0" err="1" smtClean="0"/>
              <a:t>LoginService.loginUser</a:t>
            </a:r>
            <a:r>
              <a:rPr lang="en-US" dirty="0" smtClean="0"/>
              <a:t>(user);  // Log user in  </a:t>
            </a:r>
          </a:p>
          <a:p>
            <a:pPr marL="0" indent="0">
              <a:buNone/>
            </a:pPr>
            <a:r>
              <a:rPr lang="en-US" dirty="0"/>
              <a:t>	</a:t>
            </a:r>
            <a:r>
              <a:rPr lang="en-US" dirty="0" smtClean="0"/>
              <a:t>}  </a:t>
            </a:r>
          </a:p>
          <a:p>
            <a:pPr marL="0" indent="0">
              <a:buNone/>
            </a:pPr>
            <a:r>
              <a:rPr lang="en-US" dirty="0"/>
              <a:t>	</a:t>
            </a:r>
            <a:r>
              <a:rPr lang="en-US" dirty="0" smtClean="0"/>
              <a:t>return user;</a:t>
            </a:r>
          </a:p>
          <a:p>
            <a:pPr marL="0" indent="0">
              <a:buNone/>
            </a:pPr>
            <a:r>
              <a:rPr lang="en-US" dirty="0" smtClean="0"/>
              <a:t>}</a:t>
            </a:r>
          </a:p>
          <a:p>
            <a:pPr marL="0" indent="0">
              <a:buNone/>
            </a:pPr>
            <a:endParaRPr lang="en-US" dirty="0"/>
          </a:p>
          <a:p>
            <a:pPr marL="514350" indent="-514350">
              <a:buAutoNum type="arabicPeriod"/>
            </a:pPr>
            <a:r>
              <a:rPr lang="en-US" dirty="0" smtClean="0"/>
              <a:t>the function contract/interface is not easily understood without reading the implementation code.</a:t>
            </a:r>
          </a:p>
          <a:p>
            <a:pPr marL="514350" indent="-514350">
              <a:buAutoNum type="arabicPeriod"/>
            </a:pPr>
            <a:r>
              <a:rPr lang="en-US" dirty="0" smtClean="0"/>
              <a:t>Testing the function is fairly challenging given all the dependencies. </a:t>
            </a:r>
          </a:p>
          <a:p>
            <a:pPr marL="514350" indent="-514350">
              <a:buAutoNum type="arabicPeriod"/>
            </a:pPr>
            <a:r>
              <a:rPr lang="en-US" dirty="0"/>
              <a:t>T</a:t>
            </a:r>
            <a:r>
              <a:rPr lang="en-US" dirty="0" smtClean="0"/>
              <a:t>he tight coupling between user lookup and login inevitably won’t satisfy all use cases in the future, where you’ll likely need to look up a user or login a user independently.</a:t>
            </a:r>
          </a:p>
        </p:txBody>
      </p:sp>
      <p:sp>
        <p:nvSpPr>
          <p:cNvPr id="4" name="TextBox 3"/>
          <p:cNvSpPr txBox="1"/>
          <p:nvPr/>
        </p:nvSpPr>
        <p:spPr>
          <a:xfrm>
            <a:off x="8950036" y="2133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6055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454" y="2069235"/>
            <a:ext cx="10515600" cy="1325563"/>
          </a:xfrm>
        </p:spPr>
        <p:txBody>
          <a:bodyPr/>
          <a:lstStyle/>
          <a:p>
            <a:r>
              <a:rPr lang="en-US" dirty="0" smtClean="0"/>
              <a:t>Programming is the art of telling another human what one wants the computer to do.</a:t>
            </a:r>
            <a:endParaRPr lang="en-US" dirty="0"/>
          </a:p>
        </p:txBody>
      </p:sp>
    </p:spTree>
    <p:extLst>
      <p:ext uri="{BB962C8B-B14F-4D97-AF65-F5344CB8AC3E}">
        <p14:creationId xmlns:p14="http://schemas.microsoft.com/office/powerpoint/2010/main" val="159060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0948"/>
          </a:xfrm>
        </p:spPr>
        <p:txBody>
          <a:bodyPr/>
          <a:lstStyle/>
          <a:p>
            <a:r>
              <a:rPr lang="en-US" dirty="0" smtClean="0"/>
              <a:t>What is clean code?</a:t>
            </a:r>
            <a:endParaRPr lang="en-US" dirty="0"/>
          </a:p>
        </p:txBody>
      </p:sp>
      <p:sp>
        <p:nvSpPr>
          <p:cNvPr id="3" name="Content Placeholder 2"/>
          <p:cNvSpPr>
            <a:spLocks noGrp="1"/>
          </p:cNvSpPr>
          <p:nvPr>
            <p:ph idx="1"/>
          </p:nvPr>
        </p:nvSpPr>
        <p:spPr>
          <a:xfrm>
            <a:off x="0" y="770948"/>
            <a:ext cx="12192000" cy="6087052"/>
          </a:xfrm>
        </p:spPr>
        <p:txBody>
          <a:bodyPr/>
          <a:lstStyle/>
          <a:p>
            <a:pPr marL="0" indent="0">
              <a:buNone/>
            </a:pPr>
            <a:r>
              <a:rPr lang="en-US" dirty="0" smtClean="0"/>
              <a:t>“Clean code is code that has been taken care of. Someone has taken the time to keep it simple and orderly. They have paid appropriate attention to details. They have cared.”</a:t>
            </a:r>
          </a:p>
          <a:p>
            <a:pPr marL="0" indent="0">
              <a:buNone/>
            </a:pPr>
            <a:endParaRPr lang="en-US" dirty="0"/>
          </a:p>
          <a:p>
            <a:pPr marL="0" indent="0">
              <a:buNone/>
            </a:pPr>
            <a:r>
              <a:rPr lang="en-US" dirty="0" smtClean="0"/>
              <a:t>But why should you care? Why take the extra time to make your code clean, when you can just bash it out and win brownie points from your Delivery Manager for getting it done in half the time?</a:t>
            </a:r>
          </a:p>
          <a:p>
            <a:pPr marL="0" indent="0">
              <a:buNone/>
            </a:pPr>
            <a:endParaRPr lang="en-US" dirty="0"/>
          </a:p>
          <a:p>
            <a:pPr marL="0" indent="0">
              <a:buNone/>
            </a:pPr>
            <a:r>
              <a:rPr lang="en-US" dirty="0" smtClean="0"/>
              <a:t>You should care because code is never written just once and then forgotten. Most of the time you, or someone else, need to work on the code. And to be able to work on it efficiently you need to understand the code.</a:t>
            </a:r>
            <a:endParaRPr lang="en-US" dirty="0"/>
          </a:p>
        </p:txBody>
      </p:sp>
    </p:spTree>
    <p:extLst>
      <p:ext uri="{BB962C8B-B14F-4D97-AF65-F5344CB8AC3E}">
        <p14:creationId xmlns:p14="http://schemas.microsoft.com/office/powerpoint/2010/main" val="182143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0948"/>
          </a:xfrm>
        </p:spPr>
        <p:txBody>
          <a:bodyPr/>
          <a:lstStyle/>
          <a:p>
            <a:r>
              <a:rPr lang="en-US" dirty="0" smtClean="0"/>
              <a:t>What is clean code?</a:t>
            </a:r>
            <a:endParaRPr lang="en-US" dirty="0"/>
          </a:p>
        </p:txBody>
      </p:sp>
      <p:sp>
        <p:nvSpPr>
          <p:cNvPr id="3" name="Content Placeholder 2"/>
          <p:cNvSpPr>
            <a:spLocks noGrp="1"/>
          </p:cNvSpPr>
          <p:nvPr>
            <p:ph idx="1"/>
          </p:nvPr>
        </p:nvSpPr>
        <p:spPr>
          <a:xfrm>
            <a:off x="0" y="770948"/>
            <a:ext cx="12192000" cy="6087052"/>
          </a:xfrm>
        </p:spPr>
        <p:txBody>
          <a:bodyPr/>
          <a:lstStyle/>
          <a:p>
            <a:pPr marL="0" indent="0">
              <a:buNone/>
            </a:pPr>
            <a:r>
              <a:rPr lang="en-US" dirty="0" smtClean="0"/>
              <a:t>I'm sure we've all come across a time where we've opened up a piece of code and sat there for minutes on end, trying to figure out just what the hell it's supposed to be doing. </a:t>
            </a:r>
          </a:p>
          <a:p>
            <a:pPr marL="0" indent="0">
              <a:buNone/>
            </a:pPr>
            <a:endParaRPr lang="en-US" dirty="0" smtClean="0"/>
          </a:p>
          <a:p>
            <a:pPr marL="0" indent="0">
              <a:buNone/>
            </a:pPr>
            <a:r>
              <a:rPr lang="en-US" dirty="0" smtClean="0"/>
              <a:t>The worst instances are when you you sit there thinking "who wrote this pile of garbage?", only to </a:t>
            </a:r>
            <a:r>
              <a:rPr lang="en-US" dirty="0" err="1" smtClean="0"/>
              <a:t>realise</a:t>
            </a:r>
            <a:r>
              <a:rPr lang="en-US" dirty="0" smtClean="0"/>
              <a:t> after a few minutes that it was you.</a:t>
            </a:r>
          </a:p>
          <a:p>
            <a:pPr marL="0" indent="0">
              <a:buNone/>
            </a:pPr>
            <a:endParaRPr lang="en-US" dirty="0"/>
          </a:p>
          <a:p>
            <a:pPr marL="0" indent="0">
              <a:buNone/>
            </a:pPr>
            <a:r>
              <a:rPr lang="en-US" dirty="0" smtClean="0"/>
              <a:t>That's </a:t>
            </a:r>
            <a:r>
              <a:rPr lang="en-US" dirty="0" err="1" smtClean="0"/>
              <a:t>UNclean</a:t>
            </a:r>
            <a:r>
              <a:rPr lang="en-US" dirty="0" smtClean="0"/>
              <a:t> code, and that's exactly what we want to avoid. We want code that when you open it up, even if you've never seen it before, it's instantly apparent what it does, and how it does it.</a:t>
            </a:r>
            <a:endParaRPr lang="en-US" dirty="0"/>
          </a:p>
        </p:txBody>
      </p:sp>
    </p:spTree>
    <p:extLst>
      <p:ext uri="{BB962C8B-B14F-4D97-AF65-F5344CB8AC3E}">
        <p14:creationId xmlns:p14="http://schemas.microsoft.com/office/powerpoint/2010/main" val="87151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fontScale="90000"/>
          </a:bodyPr>
          <a:lstStyle/>
          <a:p>
            <a:r>
              <a:rPr lang="en-US" smtClean="0"/>
              <a:t>Clean code is code that is easy to understand and easy to change.</a:t>
            </a:r>
            <a:endParaRPr lang="en-US" dirty="0"/>
          </a:p>
        </p:txBody>
      </p:sp>
      <p:sp>
        <p:nvSpPr>
          <p:cNvPr id="3" name="Content Placeholder 2"/>
          <p:cNvSpPr>
            <a:spLocks noGrp="1"/>
          </p:cNvSpPr>
          <p:nvPr>
            <p:ph idx="1"/>
          </p:nvPr>
        </p:nvSpPr>
        <p:spPr>
          <a:xfrm>
            <a:off x="0" y="1066800"/>
            <a:ext cx="12192000" cy="5791200"/>
          </a:xfrm>
        </p:spPr>
        <p:txBody>
          <a:bodyPr/>
          <a:lstStyle/>
          <a:p>
            <a:pPr marL="0" indent="0">
              <a:buNone/>
            </a:pPr>
            <a:endParaRPr lang="en-US" dirty="0" smtClean="0"/>
          </a:p>
          <a:p>
            <a:pPr marL="0" indent="0">
              <a:buNone/>
            </a:pPr>
            <a:endParaRPr lang="en-US" dirty="0" smtClean="0"/>
          </a:p>
          <a:p>
            <a:r>
              <a:rPr lang="en-US" dirty="0" smtClean="0"/>
              <a:t>It is easy to understand the execution flow of the entire application</a:t>
            </a:r>
          </a:p>
          <a:p>
            <a:r>
              <a:rPr lang="en-US" dirty="0" smtClean="0"/>
              <a:t>It is easy to understand how the different objects collaborate with each other (for 'objects you could also say 'stored procedures', or functions, or even triggers)</a:t>
            </a:r>
          </a:p>
          <a:p>
            <a:r>
              <a:rPr lang="en-US" dirty="0" smtClean="0"/>
              <a:t>It is easy to understand the role and responsibility of each class / stored procedure</a:t>
            </a:r>
          </a:p>
          <a:p>
            <a:r>
              <a:rPr lang="en-US" dirty="0" smtClean="0"/>
              <a:t>It is easy to understand what is the purpose of each expression and variable</a:t>
            </a:r>
            <a:endParaRPr lang="en-US" dirty="0"/>
          </a:p>
        </p:txBody>
      </p:sp>
    </p:spTree>
    <p:extLst>
      <p:ext uri="{BB962C8B-B14F-4D97-AF65-F5344CB8AC3E}">
        <p14:creationId xmlns:p14="http://schemas.microsoft.com/office/powerpoint/2010/main" val="71072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Easy to change means the code is easy to extend and refactor, and it’s easy to fix bugs in the codebase. </a:t>
            </a:r>
          </a:p>
          <a:p>
            <a:pPr marL="0" indent="0">
              <a:buNone/>
            </a:pPr>
            <a:r>
              <a:rPr lang="en-US" dirty="0" smtClean="0"/>
              <a:t>This can be achieved if the person making the changes understands the code and also feels confident that the changes introduced in the code do not break any existing functionality. For the code to be easy to change:</a:t>
            </a:r>
          </a:p>
          <a:p>
            <a:pPr marL="0" indent="0">
              <a:buNone/>
            </a:pPr>
            <a:endParaRPr lang="en-US" dirty="0"/>
          </a:p>
          <a:p>
            <a:r>
              <a:rPr lang="en-US" dirty="0" smtClean="0"/>
              <a:t>Classes and methods (or </a:t>
            </a:r>
            <a:r>
              <a:rPr lang="en-US" dirty="0" err="1" smtClean="0"/>
              <a:t>sprocs</a:t>
            </a:r>
            <a:r>
              <a:rPr lang="en-US" dirty="0" smtClean="0"/>
              <a:t> and functions) are small and only have a single responsibility</a:t>
            </a:r>
          </a:p>
          <a:p>
            <a:r>
              <a:rPr lang="en-US" dirty="0" smtClean="0"/>
              <a:t>Classes have clear and concise public APIs</a:t>
            </a:r>
          </a:p>
          <a:p>
            <a:r>
              <a:rPr lang="en-US" dirty="0" smtClean="0"/>
              <a:t>The code execution is predictable and works as expected</a:t>
            </a:r>
          </a:p>
          <a:p>
            <a:r>
              <a:rPr lang="en-US" dirty="0" smtClean="0"/>
              <a:t>It must have unit tests, and those tests are easy to understand and easy to change</a:t>
            </a:r>
            <a:endParaRPr lang="en-US" dirty="0"/>
          </a:p>
        </p:txBody>
      </p:sp>
    </p:spTree>
    <p:extLst>
      <p:ext uri="{BB962C8B-B14F-4D97-AF65-F5344CB8AC3E}">
        <p14:creationId xmlns:p14="http://schemas.microsoft.com/office/powerpoint/2010/main" val="68319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a:bodyPr>
          <a:lstStyle/>
          <a:p>
            <a:r>
              <a:rPr lang="en-US" dirty="0" smtClean="0"/>
              <a:t>Why are unit tests essential here?</a:t>
            </a:r>
            <a:endParaRPr lang="en-US" dirty="0"/>
          </a:p>
        </p:txBody>
      </p:sp>
      <p:sp>
        <p:nvSpPr>
          <p:cNvPr id="3" name="Content Placeholder 2"/>
          <p:cNvSpPr>
            <a:spLocks noGrp="1"/>
          </p:cNvSpPr>
          <p:nvPr>
            <p:ph idx="1"/>
          </p:nvPr>
        </p:nvSpPr>
        <p:spPr>
          <a:xfrm>
            <a:off x="0" y="1066800"/>
            <a:ext cx="12192000" cy="5791200"/>
          </a:xfrm>
        </p:spPr>
        <p:txBody>
          <a:bodyPr/>
          <a:lstStyle/>
          <a:p>
            <a:r>
              <a:rPr lang="en-US" dirty="0" smtClean="0"/>
              <a:t>Go back to the talk on TDD - as long as you have green lights across the board (i.e., all your tests are passing) then you know that any changes you've made haven't broken that piece of functionality.</a:t>
            </a:r>
            <a:endParaRPr lang="en-US" dirty="0"/>
          </a:p>
          <a:p>
            <a:r>
              <a:rPr lang="en-US" dirty="0" smtClean="0"/>
              <a:t>If you write clean code, then you are helping your future self and your co-workers. You are reducing the cost of maintenance of the application you are writing. You are making it easier to estimate the time needed for new features. You are making it easier to fix bugs. You are making it more enjoyable to work on the code for many years to come. Essentially you are making the life easier for everyone involved in the project.</a:t>
            </a:r>
            <a:endParaRPr lang="en-US" dirty="0"/>
          </a:p>
        </p:txBody>
      </p:sp>
    </p:spTree>
    <p:extLst>
      <p:ext uri="{BB962C8B-B14F-4D97-AF65-F5344CB8AC3E}">
        <p14:creationId xmlns:p14="http://schemas.microsoft.com/office/powerpoint/2010/main" val="56802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a:bodyPr>
          <a:lstStyle/>
          <a:p>
            <a:r>
              <a:rPr lang="en-US" dirty="0" smtClean="0"/>
              <a:t>So what makes clean code?</a:t>
            </a:r>
            <a:endParaRPr lang="en-US" dirty="0"/>
          </a:p>
        </p:txBody>
      </p:sp>
      <p:sp>
        <p:nvSpPr>
          <p:cNvPr id="3" name="Content Placeholder 2"/>
          <p:cNvSpPr>
            <a:spLocks noGrp="1"/>
          </p:cNvSpPr>
          <p:nvPr>
            <p:ph idx="1"/>
          </p:nvPr>
        </p:nvSpPr>
        <p:spPr>
          <a:xfrm>
            <a:off x="0" y="1066800"/>
            <a:ext cx="12192000" cy="5791200"/>
          </a:xfrm>
        </p:spPr>
        <p:txBody>
          <a:bodyPr/>
          <a:lstStyle/>
          <a:p>
            <a:r>
              <a:rPr lang="en-US" dirty="0" smtClean="0"/>
              <a:t>Single Responsibility Principle</a:t>
            </a:r>
          </a:p>
          <a:p>
            <a:r>
              <a:rPr lang="en-US" dirty="0" smtClean="0"/>
              <a:t>Don't repeat yourself  (DRY)</a:t>
            </a:r>
            <a:endParaRPr lang="en-US" dirty="0"/>
          </a:p>
          <a:p>
            <a:pPr lvl="1"/>
            <a:r>
              <a:rPr lang="en-US" dirty="0" smtClean="0"/>
              <a:t>These 2 combine together to ensure that the modification of any single element of my code does not require any change in any other logically unrelated elements</a:t>
            </a:r>
          </a:p>
          <a:p>
            <a:r>
              <a:rPr lang="en-US" dirty="0" smtClean="0"/>
              <a:t>KISS</a:t>
            </a:r>
          </a:p>
          <a:p>
            <a:r>
              <a:rPr lang="en-US" dirty="0" smtClean="0"/>
              <a:t>YAGNI</a:t>
            </a:r>
          </a:p>
          <a:p>
            <a:pPr lvl="1"/>
            <a:r>
              <a:rPr lang="en-US" dirty="0"/>
              <a:t>D</a:t>
            </a:r>
            <a:r>
              <a:rPr lang="en-US" dirty="0" smtClean="0"/>
              <a:t>o not add functionality until deemed necessary. AKA "do the simplest thing that could possibly work"</a:t>
            </a:r>
          </a:p>
          <a:p>
            <a:r>
              <a:rPr lang="en-US" dirty="0" smtClean="0"/>
              <a:t>It should have minimal dependencies </a:t>
            </a:r>
          </a:p>
          <a:p>
            <a:r>
              <a:rPr lang="en-US" dirty="0" smtClean="0"/>
              <a:t>Smaller is better</a:t>
            </a:r>
          </a:p>
          <a:p>
            <a:r>
              <a:rPr lang="en-US" dirty="0" smtClean="0"/>
              <a:t>UNIT TESTS!!!!!</a:t>
            </a:r>
            <a:endParaRPr lang="en-US" dirty="0"/>
          </a:p>
        </p:txBody>
      </p:sp>
    </p:spTree>
    <p:extLst>
      <p:ext uri="{BB962C8B-B14F-4D97-AF65-F5344CB8AC3E}">
        <p14:creationId xmlns:p14="http://schemas.microsoft.com/office/powerpoint/2010/main" val="111442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a:bodyPr>
          <a:lstStyle/>
          <a:p>
            <a:r>
              <a:rPr lang="en-US" dirty="0" smtClean="0"/>
              <a:t>Code should be expressive</a:t>
            </a:r>
            <a:endParaRPr lang="en-US" dirty="0"/>
          </a:p>
        </p:txBody>
      </p:sp>
      <p:sp>
        <p:nvSpPr>
          <p:cNvPr id="3" name="Content Placeholder 2"/>
          <p:cNvSpPr>
            <a:spLocks noGrp="1"/>
          </p:cNvSpPr>
          <p:nvPr>
            <p:ph idx="1"/>
          </p:nvPr>
        </p:nvSpPr>
        <p:spPr>
          <a:xfrm>
            <a:off x="0" y="1066800"/>
            <a:ext cx="12192000" cy="5791200"/>
          </a:xfrm>
        </p:spPr>
        <p:txBody>
          <a:bodyPr/>
          <a:lstStyle/>
          <a:p>
            <a:pPr marL="0" indent="0">
              <a:buNone/>
            </a:pPr>
            <a:r>
              <a:rPr lang="en-US" dirty="0" smtClean="0"/>
              <a:t>“Self-documenting code”:</a:t>
            </a:r>
          </a:p>
          <a:p>
            <a:pPr marL="0" indent="0">
              <a:buNone/>
            </a:pPr>
            <a:r>
              <a:rPr lang="en-US" dirty="0" smtClean="0"/>
              <a:t>Use meaningful names - always use good, unabbreviated, correctly-spelled meaningful names. </a:t>
            </a:r>
          </a:p>
          <a:p>
            <a:pPr marL="0" indent="0">
              <a:buNone/>
            </a:pPr>
            <a:r>
              <a:rPr lang="en-US" dirty="0" smtClean="0"/>
              <a:t>This counts for variables, classes, functions, </a:t>
            </a:r>
            <a:r>
              <a:rPr lang="en-US" dirty="0" err="1" smtClean="0"/>
              <a:t>sprocs</a:t>
            </a:r>
            <a:r>
              <a:rPr lang="en-US" dirty="0" smtClean="0"/>
              <a:t>, methods, whatever. </a:t>
            </a:r>
          </a:p>
          <a:p>
            <a:pPr marL="0" indent="0">
              <a:buNone/>
            </a:pPr>
            <a:r>
              <a:rPr lang="en-US" dirty="0" smtClean="0"/>
              <a:t>The name should reflect what it does, be descriptive, and be unique. </a:t>
            </a:r>
          </a:p>
          <a:p>
            <a:pPr marL="0" indent="0">
              <a:buNone/>
            </a:pPr>
            <a:r>
              <a:rPr lang="en-US" dirty="0" smtClean="0"/>
              <a:t>If I have a counter variable called '</a:t>
            </a:r>
            <a:r>
              <a:rPr lang="en-US" dirty="0" err="1" smtClean="0"/>
              <a:t>i</a:t>
            </a:r>
            <a:r>
              <a:rPr lang="en-US" dirty="0" smtClean="0"/>
              <a:t>', how many instances of this could I find if I have to do a search for it? Yes, writing out '</a:t>
            </a:r>
            <a:r>
              <a:rPr lang="en-US" dirty="0" err="1" smtClean="0"/>
              <a:t>CSVtoDBRowIncrementCounter</a:t>
            </a:r>
            <a:r>
              <a:rPr lang="en-US" dirty="0" smtClean="0"/>
              <a:t>' is longer, but it says what it's doing, and it's easy to find!</a:t>
            </a:r>
            <a:endParaRPr lang="en-US" dirty="0"/>
          </a:p>
        </p:txBody>
      </p:sp>
    </p:spTree>
    <p:extLst>
      <p:ext uri="{BB962C8B-B14F-4D97-AF65-F5344CB8AC3E}">
        <p14:creationId xmlns:p14="http://schemas.microsoft.com/office/powerpoint/2010/main" val="114550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rmAutofit/>
          </a:bodyPr>
          <a:lstStyle/>
          <a:p>
            <a:r>
              <a:rPr lang="en-US" dirty="0" smtClean="0"/>
              <a:t>Code should be expressive</a:t>
            </a:r>
            <a:endParaRPr lang="en-US" dirty="0"/>
          </a:p>
        </p:txBody>
      </p:sp>
      <p:sp>
        <p:nvSpPr>
          <p:cNvPr id="3" name="Content Placeholder 2"/>
          <p:cNvSpPr>
            <a:spLocks noGrp="1"/>
          </p:cNvSpPr>
          <p:nvPr>
            <p:ph idx="1"/>
          </p:nvPr>
        </p:nvSpPr>
        <p:spPr>
          <a:xfrm>
            <a:off x="0" y="1066800"/>
            <a:ext cx="12192000" cy="5791200"/>
          </a:xfrm>
        </p:spPr>
        <p:txBody>
          <a:bodyPr>
            <a:normAutofit fontScale="77500" lnSpcReduction="20000"/>
          </a:bodyPr>
          <a:lstStyle/>
          <a:p>
            <a:pPr marL="0" indent="0">
              <a:buNone/>
            </a:pPr>
            <a:r>
              <a:rPr lang="en-US" dirty="0" smtClean="0"/>
              <a:t>Meaningful comments</a:t>
            </a:r>
          </a:p>
          <a:p>
            <a:pPr marL="0" indent="0">
              <a:buNone/>
            </a:pPr>
            <a:endParaRPr lang="en-US" dirty="0" smtClean="0"/>
          </a:p>
          <a:p>
            <a:pPr marL="0" indent="0">
              <a:buNone/>
            </a:pPr>
            <a:r>
              <a:rPr lang="en-US" dirty="0" smtClean="0"/>
              <a:t>You can even replace comments with assert</a:t>
            </a:r>
          </a:p>
          <a:p>
            <a:pPr marL="0" indent="0">
              <a:buNone/>
            </a:pPr>
            <a:r>
              <a:rPr lang="en-US" dirty="0" smtClean="0"/>
              <a:t>Before: </a:t>
            </a:r>
          </a:p>
          <a:p>
            <a:pPr marL="0" indent="0">
              <a:buNone/>
            </a:pPr>
            <a:r>
              <a:rPr lang="en-US" dirty="0" smtClean="0"/>
              <a:t>// value must not be negative </a:t>
            </a:r>
          </a:p>
          <a:p>
            <a:pPr marL="0" indent="0">
              <a:buNone/>
            </a:pPr>
            <a:r>
              <a:rPr lang="en-US" dirty="0" smtClean="0"/>
              <a:t>public double </a:t>
            </a:r>
            <a:r>
              <a:rPr lang="en-US" dirty="0" err="1" smtClean="0"/>
              <a:t>squareRootOf</a:t>
            </a:r>
            <a:r>
              <a:rPr lang="en-US" dirty="0" smtClean="0"/>
              <a:t>(</a:t>
            </a:r>
            <a:r>
              <a:rPr lang="en-US" dirty="0" err="1" smtClean="0"/>
              <a:t>int</a:t>
            </a:r>
            <a:r>
              <a:rPr lang="en-US" dirty="0" smtClean="0"/>
              <a:t> value) {  </a:t>
            </a:r>
          </a:p>
          <a:p>
            <a:pPr marL="0" indent="0">
              <a:buNone/>
            </a:pPr>
            <a:r>
              <a:rPr lang="en-US" dirty="0" smtClean="0"/>
              <a:t> ...square root algorithm... </a:t>
            </a:r>
          </a:p>
          <a:p>
            <a:pPr marL="0" indent="0">
              <a:buNone/>
            </a:pPr>
            <a:r>
              <a:rPr lang="en-US" dirty="0" smtClean="0"/>
              <a:t>}</a:t>
            </a:r>
          </a:p>
          <a:p>
            <a:pPr marL="0" indent="0">
              <a:buNone/>
            </a:pPr>
            <a:endParaRPr lang="en-US" dirty="0"/>
          </a:p>
          <a:p>
            <a:pPr marL="0" indent="0">
              <a:buNone/>
            </a:pPr>
            <a:r>
              <a:rPr lang="en-US" dirty="0" smtClean="0"/>
              <a:t>After: </a:t>
            </a:r>
          </a:p>
          <a:p>
            <a:pPr marL="0" indent="0">
              <a:buNone/>
            </a:pPr>
            <a:r>
              <a:rPr lang="en-US" dirty="0" smtClean="0"/>
              <a:t>public double </a:t>
            </a:r>
            <a:r>
              <a:rPr lang="en-US" dirty="0" err="1" smtClean="0"/>
              <a:t>squareRootOf</a:t>
            </a:r>
            <a:r>
              <a:rPr lang="en-US" dirty="0" smtClean="0"/>
              <a:t>(</a:t>
            </a:r>
            <a:r>
              <a:rPr lang="en-US" dirty="0" err="1" smtClean="0"/>
              <a:t>int</a:t>
            </a:r>
            <a:r>
              <a:rPr lang="en-US" dirty="0" smtClean="0"/>
              <a:t> value) {   </a:t>
            </a:r>
          </a:p>
          <a:p>
            <a:pPr marL="0" indent="0">
              <a:buNone/>
            </a:pPr>
            <a:r>
              <a:rPr lang="en-US" dirty="0" err="1" smtClean="0"/>
              <a:t>Assert.isTrue</a:t>
            </a:r>
            <a:r>
              <a:rPr lang="en-US" dirty="0" smtClean="0"/>
              <a:t>(value &gt;= 0);  </a:t>
            </a:r>
          </a:p>
          <a:p>
            <a:pPr marL="0" indent="0">
              <a:buNone/>
            </a:pPr>
            <a:r>
              <a:rPr lang="en-US" dirty="0" smtClean="0"/>
              <a:t> ...square root algorithm... </a:t>
            </a:r>
          </a:p>
          <a:p>
            <a:pPr marL="0" indent="0">
              <a:buNone/>
            </a:pPr>
            <a:r>
              <a:rPr lang="en-US" dirty="0" smtClean="0"/>
              <a:t>}	</a:t>
            </a:r>
          </a:p>
          <a:p>
            <a:pPr marL="0" indent="0">
              <a:buNone/>
            </a:pPr>
            <a:endParaRPr lang="en-US" dirty="0"/>
          </a:p>
          <a:p>
            <a:pPr marL="0" indent="0">
              <a:buNone/>
            </a:pPr>
            <a:r>
              <a:rPr lang="en-US" dirty="0" smtClean="0"/>
              <a:t>Does ‘DBMS_ASSERT’ do this in PL/SQL?</a:t>
            </a:r>
          </a:p>
        </p:txBody>
      </p:sp>
    </p:spTree>
    <p:extLst>
      <p:ext uri="{BB962C8B-B14F-4D97-AF65-F5344CB8AC3E}">
        <p14:creationId xmlns:p14="http://schemas.microsoft.com/office/powerpoint/2010/main" val="1749874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1049</Words>
  <Application>Microsoft Macintosh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Arial</vt:lpstr>
      <vt:lpstr>Office Theme</vt:lpstr>
      <vt:lpstr>PowerPoint Presentation</vt:lpstr>
      <vt:lpstr>What is clean code?</vt:lpstr>
      <vt:lpstr>What is clean code?</vt:lpstr>
      <vt:lpstr>Clean code is code that is easy to understand and easy to change.</vt:lpstr>
      <vt:lpstr>PowerPoint Presentation</vt:lpstr>
      <vt:lpstr>Why are unit tests essential here?</vt:lpstr>
      <vt:lpstr>So what makes clean code?</vt:lpstr>
      <vt:lpstr>Code should be expressive</vt:lpstr>
      <vt:lpstr>Code should be expressive</vt:lpstr>
      <vt:lpstr>Other things</vt:lpstr>
      <vt:lpstr>In summary, clean code can be summed up as</vt:lpstr>
      <vt:lpstr>In summary, clean code can be summed up as</vt:lpstr>
      <vt:lpstr>In summary, clean code can be summed up as</vt:lpstr>
      <vt:lpstr>In summary, clean code can be summed up as</vt:lpstr>
      <vt:lpstr>Programming is the art of telling another human what one wants the computer to do.</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Tyler</dc:creator>
  <cp:lastModifiedBy>Alan Tyler</cp:lastModifiedBy>
  <cp:revision>17</cp:revision>
  <dcterms:created xsi:type="dcterms:W3CDTF">2018-07-24T15:46:21Z</dcterms:created>
  <dcterms:modified xsi:type="dcterms:W3CDTF">2018-07-24T16:18:31Z</dcterms:modified>
</cp:coreProperties>
</file>