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9" r:id="rId4"/>
    <p:sldId id="258" r:id="rId5"/>
    <p:sldId id="260" r:id="rId6"/>
    <p:sldId id="262" r:id="rId7"/>
    <p:sldId id="261" r:id="rId8"/>
    <p:sldId id="266"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94"/>
    <p:restoredTop sz="86441"/>
  </p:normalViewPr>
  <p:slideViewPr>
    <p:cSldViewPr snapToGrid="0" snapToObjects="1">
      <p:cViewPr varScale="1">
        <p:scale>
          <a:sx n="115" d="100"/>
          <a:sy n="115" d="100"/>
        </p:scale>
        <p:origin x="156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9C144C-8C05-4449-9B8F-E24556BD3AD0}" type="datetimeFigureOut">
              <a:rPr lang="en-US" smtClean="0"/>
              <a:t>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3D505-1AA0-DB4C-9102-C35AD2CB830F}" type="slidenum">
              <a:rPr lang="en-US" smtClean="0"/>
              <a:t>‹#›</a:t>
            </a:fld>
            <a:endParaRPr lang="en-US"/>
          </a:p>
        </p:txBody>
      </p:sp>
    </p:spTree>
    <p:extLst>
      <p:ext uri="{BB962C8B-B14F-4D97-AF65-F5344CB8AC3E}">
        <p14:creationId xmlns:p14="http://schemas.microsoft.com/office/powerpoint/2010/main" val="901787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resilience and chaos engineering?</a:t>
            </a:r>
          </a:p>
          <a:p>
            <a:r>
              <a:rPr lang="en-US" dirty="0" smtClean="0"/>
              <a:t>Hopefully</a:t>
            </a:r>
            <a:r>
              <a:rPr lang="en-US" baseline="0" dirty="0" smtClean="0"/>
              <a:t> you all have an idea of what resilience engineering is</a:t>
            </a:r>
          </a:p>
          <a:p>
            <a:r>
              <a:rPr lang="en-US" baseline="0" dirty="0" smtClean="0"/>
              <a:t>Chaos engineering </a:t>
            </a:r>
            <a:r>
              <a:rPr lang="mr-IN" baseline="0" dirty="0" smtClean="0"/>
              <a:t>–</a:t>
            </a:r>
            <a:r>
              <a:rPr lang="en-US" baseline="0" dirty="0" smtClean="0"/>
              <a:t> Not adding chaos , but planning for when </a:t>
            </a:r>
            <a:r>
              <a:rPr lang="mr-IN" baseline="0" dirty="0" smtClean="0"/>
              <a:t>–</a:t>
            </a:r>
            <a:r>
              <a:rPr lang="en-US" baseline="0" dirty="0" smtClean="0"/>
              <a:t> not if </a:t>
            </a:r>
            <a:r>
              <a:rPr lang="mr-IN" baseline="0" dirty="0" smtClean="0"/>
              <a:t>–</a:t>
            </a:r>
            <a:r>
              <a:rPr lang="en-US" baseline="0" dirty="0" smtClean="0"/>
              <a:t> chaos occurs</a:t>
            </a:r>
          </a:p>
          <a:p>
            <a:endParaRPr lang="en-US" baseline="0" dirty="0" smtClean="0"/>
          </a:p>
          <a:p>
            <a:r>
              <a:rPr lang="en-US" dirty="0" smtClean="0"/>
              <a:t>I'd talked previously about the theory behind Chaos Engineering. What I'd like to talk about today is more around practical examples of chaos, and how chaos and resilience engineering could of helped.</a:t>
            </a:r>
          </a:p>
          <a:p>
            <a:r>
              <a:rPr lang="en-US" dirty="0" smtClean="0"/>
              <a:t> A lot of developers don't really spend a lot of time thinking about how we can build our applications to factor in resilience engineering, but we can't be in a position where we expect that this is the responsibility of Operations. We are moving into a DevOps world, and that means that resilience, and chaos engineering, become as much as responsibility of you as developers, as it does the boys and girls in operations.</a:t>
            </a:r>
            <a:endParaRPr lang="en-US" dirty="0"/>
          </a:p>
        </p:txBody>
      </p:sp>
      <p:sp>
        <p:nvSpPr>
          <p:cNvPr id="4" name="Slide Number Placeholder 3"/>
          <p:cNvSpPr>
            <a:spLocks noGrp="1"/>
          </p:cNvSpPr>
          <p:nvPr>
            <p:ph type="sldNum" sz="quarter" idx="10"/>
          </p:nvPr>
        </p:nvSpPr>
        <p:spPr/>
        <p:txBody>
          <a:bodyPr/>
          <a:lstStyle/>
          <a:p>
            <a:fld id="{C243D505-1AA0-DB4C-9102-C35AD2CB830F}" type="slidenum">
              <a:rPr lang="en-US" smtClean="0"/>
              <a:t>1</a:t>
            </a:fld>
            <a:endParaRPr lang="en-US"/>
          </a:p>
        </p:txBody>
      </p:sp>
    </p:spTree>
    <p:extLst>
      <p:ext uri="{BB962C8B-B14F-4D97-AF65-F5344CB8AC3E}">
        <p14:creationId xmlns:p14="http://schemas.microsoft.com/office/powerpoint/2010/main" val="154967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Pets</a:t>
            </a:r>
          </a:p>
          <a:p>
            <a:r>
              <a:rPr lang="en-US" sz="1200" b="0" i="0" kern="1200" dirty="0" smtClean="0">
                <a:solidFill>
                  <a:schemeClr val="tx1"/>
                </a:solidFill>
                <a:effectLst/>
                <a:latin typeface="+mn-lt"/>
                <a:ea typeface="+mn-ea"/>
                <a:cs typeface="+mn-cs"/>
              </a:rPr>
              <a:t>Servers or server pairs that are treated as indispensable or unique systems that can never be down. Typically they are manually built, managed, and “hand fed”. Examples include mainframes, solitary servers, HA </a:t>
            </a:r>
            <a:r>
              <a:rPr lang="en-US" sz="1200" b="0" i="0" kern="1200" dirty="0" err="1" smtClean="0">
                <a:solidFill>
                  <a:schemeClr val="tx1"/>
                </a:solidFill>
                <a:effectLst/>
                <a:latin typeface="+mn-lt"/>
                <a:ea typeface="+mn-ea"/>
                <a:cs typeface="+mn-cs"/>
              </a:rPr>
              <a:t>loadbalancers</a:t>
            </a:r>
            <a:r>
              <a:rPr lang="en-US" sz="1200" b="0" i="0" kern="1200" dirty="0" smtClean="0">
                <a:solidFill>
                  <a:schemeClr val="tx1"/>
                </a:solidFill>
                <a:effectLst/>
                <a:latin typeface="+mn-lt"/>
                <a:ea typeface="+mn-ea"/>
                <a:cs typeface="+mn-cs"/>
              </a:rPr>
              <a:t>/firewalls (active/active or active/passive), database systems designed as master/slave (active/passive), and so 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Cattle</a:t>
            </a:r>
          </a:p>
          <a:p>
            <a:r>
              <a:rPr lang="en-US" sz="1200" b="0" i="0" kern="1200" dirty="0" smtClean="0">
                <a:solidFill>
                  <a:schemeClr val="tx1"/>
                </a:solidFill>
                <a:effectLst/>
                <a:latin typeface="+mn-lt"/>
                <a:ea typeface="+mn-ea"/>
                <a:cs typeface="+mn-cs"/>
              </a:rPr>
              <a:t>Arrays of more than two servers, that are built using automated tools, and are designed for failure, where no one, two, or even three servers are irreplaceable. Typically, during failure events no human intervention is required as the array exhibits attributes of “routing around failures” by restarting failed servers or replicating data through strategies like triple replication or erasure coding. Examples include web server arrays, multi-master </a:t>
            </a:r>
            <a:r>
              <a:rPr lang="en-US" sz="1200" b="0" i="0" kern="1200" dirty="0" err="1" smtClean="0">
                <a:solidFill>
                  <a:schemeClr val="tx1"/>
                </a:solidFill>
                <a:effectLst/>
                <a:latin typeface="+mn-lt"/>
                <a:ea typeface="+mn-ea"/>
                <a:cs typeface="+mn-cs"/>
              </a:rPr>
              <a:t>datastores</a:t>
            </a:r>
            <a:r>
              <a:rPr lang="en-US" sz="1200" b="0" i="0" kern="1200" dirty="0" smtClean="0">
                <a:solidFill>
                  <a:schemeClr val="tx1"/>
                </a:solidFill>
                <a:effectLst/>
                <a:latin typeface="+mn-lt"/>
                <a:ea typeface="+mn-ea"/>
                <a:cs typeface="+mn-cs"/>
              </a:rPr>
              <a:t> such as Cassandra clusters, multiple racks of gear put together in clusters, and just about anything that is load-balanced and multi-master.</a:t>
            </a:r>
            <a:endParaRPr lang="en-US" dirty="0"/>
          </a:p>
        </p:txBody>
      </p:sp>
      <p:sp>
        <p:nvSpPr>
          <p:cNvPr id="4" name="Slide Number Placeholder 3"/>
          <p:cNvSpPr>
            <a:spLocks noGrp="1"/>
          </p:cNvSpPr>
          <p:nvPr>
            <p:ph type="sldNum" sz="quarter" idx="10"/>
          </p:nvPr>
        </p:nvSpPr>
        <p:spPr/>
        <p:txBody>
          <a:bodyPr/>
          <a:lstStyle/>
          <a:p>
            <a:fld id="{C243D505-1AA0-DB4C-9102-C35AD2CB830F}" type="slidenum">
              <a:rPr lang="en-US" smtClean="0"/>
              <a:t>10</a:t>
            </a:fld>
            <a:endParaRPr lang="en-US"/>
          </a:p>
        </p:txBody>
      </p:sp>
    </p:spTree>
    <p:extLst>
      <p:ext uri="{BB962C8B-B14F-4D97-AF65-F5344CB8AC3E}">
        <p14:creationId xmlns:p14="http://schemas.microsoft.com/office/powerpoint/2010/main" val="772491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 forces us to look at what capabilities are present within a system before a chaotic event </a:t>
            </a:r>
            <a:r>
              <a:rPr lang="en-US" sz="1200" b="0" i="0" kern="1200" dirty="0" err="1" smtClean="0">
                <a:solidFill>
                  <a:schemeClr val="tx1"/>
                </a:solidFill>
                <a:effectLst/>
                <a:latin typeface="+mn-lt"/>
                <a:ea typeface="+mn-ea"/>
                <a:cs typeface="+mn-cs"/>
              </a:rPr>
              <a:t>occurs.It</a:t>
            </a:r>
            <a:r>
              <a:rPr lang="en-US" sz="1200" b="0" i="0" kern="1200" dirty="0" smtClean="0">
                <a:solidFill>
                  <a:schemeClr val="tx1"/>
                </a:solidFill>
                <a:effectLst/>
                <a:latin typeface="+mn-lt"/>
                <a:ea typeface="+mn-ea"/>
                <a:cs typeface="+mn-cs"/>
              </a:rPr>
              <a:t> asks us to think about our capacity to adapt in the face of high tempo, high consequence, and uncertain situations, and to look at ways to fill out or increase that </a:t>
            </a:r>
            <a:r>
              <a:rPr lang="en-US" sz="1200" b="0" i="0" kern="1200" dirty="0" err="1" smtClean="0">
                <a:solidFill>
                  <a:schemeClr val="tx1"/>
                </a:solidFill>
                <a:effectLst/>
                <a:latin typeface="+mn-lt"/>
                <a:ea typeface="+mn-ea"/>
                <a:cs typeface="+mn-cs"/>
              </a:rPr>
              <a:t>capacity.It</a:t>
            </a:r>
            <a:r>
              <a:rPr lang="en-US" sz="1200" b="0" i="0" kern="1200" dirty="0" smtClean="0">
                <a:solidFill>
                  <a:schemeClr val="tx1"/>
                </a:solidFill>
                <a:effectLst/>
                <a:latin typeface="+mn-lt"/>
                <a:ea typeface="+mn-ea"/>
                <a:cs typeface="+mn-cs"/>
              </a:rPr>
              <a:t> challenges us to figure out how we can build infrastructure to support this adaptive capacity in a long term, sustainable way, in all parts of our </a:t>
            </a:r>
            <a:r>
              <a:rPr lang="en-US" sz="1200" b="0" i="0" kern="1200" dirty="0" err="1" smtClean="0">
                <a:solidFill>
                  <a:schemeClr val="tx1"/>
                </a:solidFill>
                <a:effectLst/>
                <a:latin typeface="+mn-lt"/>
                <a:ea typeface="+mn-ea"/>
                <a:cs typeface="+mn-cs"/>
              </a:rPr>
              <a:t>system.Lastly</a:t>
            </a:r>
            <a:r>
              <a:rPr lang="en-US" sz="1200" b="0" i="0" kern="1200" dirty="0" smtClean="0">
                <a:solidFill>
                  <a:schemeClr val="tx1"/>
                </a:solidFill>
                <a:effectLst/>
                <a:latin typeface="+mn-lt"/>
                <a:ea typeface="+mn-ea"/>
                <a:cs typeface="+mn-cs"/>
              </a:rPr>
              <a:t>, it poses these questions not only of the code we write and the cloud we run it upon, but it asks us to weigh in on what it means for the people that run our systems, the teams those people come together to form, and the whole organization that is comprised of those teams.</a:t>
            </a:r>
            <a:endParaRPr lang="en-US" dirty="0"/>
          </a:p>
        </p:txBody>
      </p:sp>
      <p:sp>
        <p:nvSpPr>
          <p:cNvPr id="4" name="Slide Number Placeholder 3"/>
          <p:cNvSpPr>
            <a:spLocks noGrp="1"/>
          </p:cNvSpPr>
          <p:nvPr>
            <p:ph type="sldNum" sz="quarter" idx="10"/>
          </p:nvPr>
        </p:nvSpPr>
        <p:spPr/>
        <p:txBody>
          <a:bodyPr/>
          <a:lstStyle/>
          <a:p>
            <a:fld id="{C243D505-1AA0-DB4C-9102-C35AD2CB830F}" type="slidenum">
              <a:rPr lang="en-US" smtClean="0"/>
              <a:t>11</a:t>
            </a:fld>
            <a:endParaRPr lang="en-US"/>
          </a:p>
        </p:txBody>
      </p:sp>
    </p:spTree>
    <p:extLst>
      <p:ext uri="{BB962C8B-B14F-4D97-AF65-F5344CB8AC3E}">
        <p14:creationId xmlns:p14="http://schemas.microsoft.com/office/powerpoint/2010/main" val="821582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smtClean="0">
                <a:solidFill>
                  <a:schemeClr val="tx1"/>
                </a:solidFill>
                <a:effectLst/>
                <a:latin typeface="+mn-lt"/>
                <a:ea typeface="+mn-ea"/>
                <a:cs typeface="+mn-cs"/>
              </a:rPr>
              <a:t>In my experiences we always have a dream of a solution or service we have built and deployed will never break or go offline. The reality is, the dream will never come true! This is not always down to bad engineering, bad vendors or bad infrastructure! Think of the all that is involved in a service from the World Wide Web and physical network connections to an SSL certificate.</a:t>
            </a:r>
          </a:p>
          <a:p>
            <a:endParaRPr lang="en-US" sz="1200" b="0" i="1"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243D505-1AA0-DB4C-9102-C35AD2CB830F}" type="slidenum">
              <a:rPr lang="en-US" smtClean="0"/>
              <a:t>2</a:t>
            </a:fld>
            <a:endParaRPr lang="en-US"/>
          </a:p>
        </p:txBody>
      </p:sp>
    </p:spTree>
    <p:extLst>
      <p:ext uri="{BB962C8B-B14F-4D97-AF65-F5344CB8AC3E}">
        <p14:creationId xmlns:p14="http://schemas.microsoft.com/office/powerpoint/2010/main" val="1718069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Old</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skool</a:t>
            </a:r>
            <a:r>
              <a:rPr lang="en-US" sz="1200" b="0" i="0" kern="1200" baseline="0" dirty="0" smtClean="0">
                <a:solidFill>
                  <a:schemeClr val="tx1"/>
                </a:solidFill>
                <a:effectLst/>
                <a:latin typeface="+mn-lt"/>
                <a:ea typeface="+mn-ea"/>
                <a:cs typeface="+mn-cs"/>
              </a:rPr>
              <a:t>, but still relevant even when we’re talking about cloud-based solutions.</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Explain how traffic gets distributed, and nodes can fail over.</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Blue / green deployments and canary releases </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243D505-1AA0-DB4C-9102-C35AD2CB830F}" type="slidenum">
              <a:rPr lang="en-US" smtClean="0"/>
              <a:t>3</a:t>
            </a:fld>
            <a:endParaRPr lang="en-US"/>
          </a:p>
        </p:txBody>
      </p:sp>
    </p:spTree>
    <p:extLst>
      <p:ext uri="{BB962C8B-B14F-4D97-AF65-F5344CB8AC3E}">
        <p14:creationId xmlns:p14="http://schemas.microsoft.com/office/powerpoint/2010/main" val="79239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Recovery Point Objective (RPO) describes the interval of time that might pass during a disruption before the quantity of data lost during that period exceeds the Business Continuity Plan’s maximum allowable threshold or “tolerance.”</a:t>
            </a:r>
            <a:endParaRPr lang="en-US" sz="1200" b="0" i="1" kern="1200" dirty="0" smtClean="0">
              <a:solidFill>
                <a:schemeClr val="tx1"/>
              </a:solidFill>
              <a:effectLst/>
              <a:latin typeface="+mn-lt"/>
              <a:ea typeface="+mn-ea"/>
              <a:cs typeface="+mn-cs"/>
            </a:endParaRPr>
          </a:p>
          <a:p>
            <a:endParaRPr lang="en-US" dirty="0" smtClean="0"/>
          </a:p>
          <a:p>
            <a:r>
              <a:rPr lang="en-US" dirty="0" smtClean="0"/>
              <a:t>The Recovery Time Objective (RTO) is the duration of time and a service level within which a business process must be restored after a disaster in order to avoid unacceptable consequences associated with a break in continuity. In other words, the RTO is the answer to the question: “How much time did it take to recover after notification of business process disruption?“</a:t>
            </a:r>
          </a:p>
          <a:p>
            <a:endParaRPr lang="en-US" dirty="0" smtClean="0"/>
          </a:p>
          <a:p>
            <a:r>
              <a:rPr lang="en-US" dirty="0" smtClean="0"/>
              <a:t>RPO designates the variable amount of data that will be lost or will have to be re-entered during network downtime. RTO designates the amount of “real time” that can pass before the disruption begins to seriously and unacceptably impede the flow of normal business operations.</a:t>
            </a:r>
          </a:p>
          <a:p>
            <a:endParaRPr lang="en-US" dirty="0" smtClean="0"/>
          </a:p>
          <a:p>
            <a:r>
              <a:rPr lang="en-US" sz="1200" b="0" i="1" kern="1200" dirty="0" smtClean="0">
                <a:solidFill>
                  <a:schemeClr val="tx1"/>
                </a:solidFill>
                <a:effectLst/>
                <a:latin typeface="+mn-lt"/>
                <a:ea typeface="+mn-ea"/>
                <a:cs typeface="+mn-cs"/>
              </a:rPr>
              <a:t>When did it become acceptable for companies to stop thinking about Disaster Recovery? Once again in the Public Cloud people assume, they can survive a disaster because its someone else problem. People like AWS provide a platform for you to build highly available and resilient services, they do not do it for you!  </a:t>
            </a:r>
            <a:endParaRPr lang="en-US" dirty="0" smtClean="0"/>
          </a:p>
          <a:p>
            <a:endParaRPr lang="en-US" dirty="0"/>
          </a:p>
        </p:txBody>
      </p:sp>
      <p:sp>
        <p:nvSpPr>
          <p:cNvPr id="4" name="Slide Number Placeholder 3"/>
          <p:cNvSpPr>
            <a:spLocks noGrp="1"/>
          </p:cNvSpPr>
          <p:nvPr>
            <p:ph type="sldNum" sz="quarter" idx="10"/>
          </p:nvPr>
        </p:nvSpPr>
        <p:spPr/>
        <p:txBody>
          <a:bodyPr/>
          <a:lstStyle/>
          <a:p>
            <a:fld id="{C243D505-1AA0-DB4C-9102-C35AD2CB830F}" type="slidenum">
              <a:rPr lang="en-US" smtClean="0"/>
              <a:t>4</a:t>
            </a:fld>
            <a:endParaRPr lang="en-US"/>
          </a:p>
        </p:txBody>
      </p:sp>
    </p:spTree>
    <p:extLst>
      <p:ext uri="{BB962C8B-B14F-4D97-AF65-F5344CB8AC3E}">
        <p14:creationId xmlns:p14="http://schemas.microsoft.com/office/powerpoint/2010/main" val="560170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smtClean="0">
                <a:solidFill>
                  <a:schemeClr val="tx1"/>
                </a:solidFill>
                <a:effectLst/>
                <a:latin typeface="+mn-lt"/>
                <a:ea typeface="+mn-ea"/>
                <a:cs typeface="+mn-cs"/>
              </a:rPr>
              <a:t>Public Cloud. Well it promises to reduce your running costs and make your service secure, compliant and resilient. Well that’s the biggest lie and we should all know that by now! How many customers were effected by S3 outage last year? Now that’s a simple service that provides an object-based file store. How many customers do you think now runs S3 with a copy of that data elsewhere ready to be pointed at WHEN S3 fails again?</a:t>
            </a:r>
            <a:endParaRPr lang="en-US"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We can’t always catch stuff before it smashes but we can definitely learn from it!</a:t>
            </a:r>
            <a:endParaRPr lang="en-US"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Do we honestly think multi-AZ is resilient, we all know we could go multi-region or multi-cloud? Reliability comes with cost. It’s an insurance, which again we all pay for insurances we hope to never use so why would we shy away from that with a production service?</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243D505-1AA0-DB4C-9102-C35AD2CB830F}" type="slidenum">
              <a:rPr lang="en-US" smtClean="0"/>
              <a:t>5</a:t>
            </a:fld>
            <a:endParaRPr lang="en-US"/>
          </a:p>
        </p:txBody>
      </p:sp>
    </p:spTree>
    <p:extLst>
      <p:ext uri="{BB962C8B-B14F-4D97-AF65-F5344CB8AC3E}">
        <p14:creationId xmlns:p14="http://schemas.microsoft.com/office/powerpoint/2010/main" val="336303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"retry storm" is caused when clients are configured to retry a set number of times before giving up, a retry policy is necessary because of packets loss will occur in normal operation of a service.</a:t>
            </a:r>
          </a:p>
          <a:p>
            <a:endParaRPr lang="en-US" dirty="0" smtClean="0"/>
          </a:p>
          <a:p>
            <a:r>
              <a:rPr lang="en-US" dirty="0" smtClean="0"/>
              <a:t>If for example the services as a whole were scaled to support 80,000 requests per seconds and run at about 80% of capacity, a spike in traffic that caused the service to receive 101,000 requests per second would cause 1,000 of those requests to fail.</a:t>
            </a:r>
          </a:p>
          <a:p>
            <a:r>
              <a:rPr lang="en-US" dirty="0" smtClean="0"/>
              <a:t>When the retry policies kick in, you end up with additional 1,000+ requests, depending on where the failure was detected which would push the service as a whole up to 102,000 requests per second - from there your service goes into a death spiral doubling the number of failed requests every second.</a:t>
            </a:r>
          </a:p>
          <a:p>
            <a:endParaRPr lang="en-US" dirty="0" smtClean="0"/>
          </a:p>
          <a:p>
            <a:r>
              <a:rPr lang="en-US" dirty="0" smtClean="0"/>
              <a:t>How critical is this</a:t>
            </a:r>
            <a:r>
              <a:rPr lang="en-US" baseline="0" dirty="0" smtClean="0"/>
              <a:t> </a:t>
            </a:r>
            <a:r>
              <a:rPr lang="mr-IN" baseline="0" dirty="0" smtClean="0"/>
              <a:t>–</a:t>
            </a:r>
            <a:r>
              <a:rPr lang="en-US" baseline="0" dirty="0" smtClean="0"/>
              <a:t> is absolute then we can only over-provision. If it’s only a mild annoyance however then we accept that some users will be inconvenienced</a:t>
            </a:r>
            <a:endParaRPr lang="en-US" dirty="0" smtClean="0"/>
          </a:p>
          <a:p>
            <a:endParaRPr lang="en-US" dirty="0" smtClean="0"/>
          </a:p>
          <a:p>
            <a:r>
              <a:rPr lang="en-US" dirty="0" smtClean="0"/>
              <a:t>In the </a:t>
            </a:r>
            <a:r>
              <a:rPr lang="en-US" b="1" dirty="0" smtClean="0"/>
              <a:t>client code</a:t>
            </a:r>
            <a:r>
              <a:rPr lang="en-US" dirty="0" smtClean="0"/>
              <a:t> write sensible retry logic which has an upper limit and a mechanism for gracefully failing. That way you don't stick your users in an infinite loop of failing requests and you just give them an error telling them to try whatever they just did in little while.</a:t>
            </a:r>
          </a:p>
          <a:p>
            <a:endParaRPr lang="en-US" dirty="0" smtClean="0"/>
          </a:p>
          <a:p>
            <a:r>
              <a:rPr lang="en-US" dirty="0" smtClean="0"/>
              <a:t>For your </a:t>
            </a:r>
            <a:r>
              <a:rPr lang="en-US" b="1" dirty="0" smtClean="0"/>
              <a:t>server side</a:t>
            </a:r>
            <a:r>
              <a:rPr lang="en-US" dirty="0" smtClean="0"/>
              <a:t> infrastructure the simplest solution is to throttle. Hard limits on requests, especially if you can try and spread them logically based on your specific use case (</a:t>
            </a:r>
            <a:r>
              <a:rPr lang="en-US" dirty="0" err="1" smtClean="0"/>
              <a:t>ie</a:t>
            </a:r>
            <a:r>
              <a:rPr lang="en-US" dirty="0" smtClean="0"/>
              <a:t>. If you have a </a:t>
            </a:r>
            <a:r>
              <a:rPr lang="en-US" dirty="0" err="1" smtClean="0"/>
              <a:t>centralised</a:t>
            </a:r>
            <a:r>
              <a:rPr lang="en-US" dirty="0" smtClean="0"/>
              <a:t> service make some hard decisions, do you want to start blocking geographically distant requests which might be resulting in threads hanging server side? Or do you want to distribute your inevitable yet minor outage evenly? </a:t>
            </a:r>
            <a:r>
              <a:rPr lang="en-US" dirty="0" err="1" smtClean="0"/>
              <a:t>etc</a:t>
            </a:r>
            <a:r>
              <a:rPr lang="en-US" dirty="0" smtClean="0"/>
              <a:t>) It basically boils down to the fact that returning a 503 intentionally from a gateway is a hell of a lot cheaper than letting the request go through and sending a 504 anyway. Basically force clients to behave based on what you can currently provide and provide the correct responses so that clients can react appropriately.</a:t>
            </a:r>
          </a:p>
          <a:p>
            <a:endParaRPr lang="en-US" dirty="0"/>
          </a:p>
        </p:txBody>
      </p:sp>
      <p:sp>
        <p:nvSpPr>
          <p:cNvPr id="4" name="Slide Number Placeholder 3"/>
          <p:cNvSpPr>
            <a:spLocks noGrp="1"/>
          </p:cNvSpPr>
          <p:nvPr>
            <p:ph type="sldNum" sz="quarter" idx="10"/>
          </p:nvPr>
        </p:nvSpPr>
        <p:spPr/>
        <p:txBody>
          <a:bodyPr/>
          <a:lstStyle/>
          <a:p>
            <a:fld id="{C243D505-1AA0-DB4C-9102-C35AD2CB830F}" type="slidenum">
              <a:rPr lang="en-US" smtClean="0"/>
              <a:t>6</a:t>
            </a:fld>
            <a:endParaRPr lang="en-US"/>
          </a:p>
        </p:txBody>
      </p:sp>
    </p:spTree>
    <p:extLst>
      <p:ext uri="{BB962C8B-B14F-4D97-AF65-F5344CB8AC3E}">
        <p14:creationId xmlns:p14="http://schemas.microsoft.com/office/powerpoint/2010/main" val="1184959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Aggressive Scale up, cautious scale</a:t>
            </a:r>
            <a:r>
              <a:rPr lang="en-US" sz="1200" b="0" i="0" kern="1200" baseline="0" dirty="0" smtClean="0">
                <a:solidFill>
                  <a:schemeClr val="tx1"/>
                </a:solidFill>
                <a:effectLst/>
                <a:latin typeface="+mn-lt"/>
                <a:ea typeface="+mn-ea"/>
                <a:cs typeface="+mn-cs"/>
              </a:rPr>
              <a:t> down</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243D505-1AA0-DB4C-9102-C35AD2CB830F}" type="slidenum">
              <a:rPr lang="en-US" smtClean="0"/>
              <a:t>7</a:t>
            </a:fld>
            <a:endParaRPr lang="en-US"/>
          </a:p>
        </p:txBody>
      </p:sp>
    </p:spTree>
    <p:extLst>
      <p:ext uri="{BB962C8B-B14F-4D97-AF65-F5344CB8AC3E}">
        <p14:creationId xmlns:p14="http://schemas.microsoft.com/office/powerpoint/2010/main" val="505907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smtClean="0">
                <a:solidFill>
                  <a:schemeClr val="tx1"/>
                </a:solidFill>
                <a:effectLst/>
                <a:latin typeface="+mn-lt"/>
                <a:ea typeface="+mn-ea"/>
                <a:cs typeface="+mn-cs"/>
              </a:rPr>
              <a:t>The biggest airline is the UK is one of the best at ensuring the site is highly available for traffic spikes, development issues and unexpected incidents. They use tools such as </a:t>
            </a:r>
            <a:r>
              <a:rPr lang="en-US" sz="1200" b="0" i="1" kern="1200" dirty="0" err="1" smtClean="0">
                <a:solidFill>
                  <a:schemeClr val="tx1"/>
                </a:solidFill>
                <a:effectLst/>
                <a:latin typeface="+mn-lt"/>
                <a:ea typeface="+mn-ea"/>
                <a:cs typeface="+mn-cs"/>
              </a:rPr>
              <a:t>Akami</a:t>
            </a:r>
            <a:r>
              <a:rPr lang="en-US" sz="1200" b="0" i="1" kern="1200" dirty="0" smtClean="0">
                <a:solidFill>
                  <a:schemeClr val="tx1"/>
                </a:solidFill>
                <a:effectLst/>
                <a:latin typeface="+mn-lt"/>
                <a:ea typeface="+mn-ea"/>
                <a:cs typeface="+mn-cs"/>
              </a:rPr>
              <a:t> for CDN so the origin resources are not under load and pressure that normally cracks first. They have journey based monitoring (automated booking process) so they can graphically see if a journey (booking process) experienced anything other than the expected. With this they expanded it to monitor booking a random flight, to booking a specified flight with a seat reservation, hotel and car hire. Every piece of Infrastructure is being monitored with a failure playbook ready on each alert that is received. They host services in different clouds and also on-</a:t>
            </a:r>
            <a:r>
              <a:rPr lang="en-US" sz="1200" b="0" i="1" kern="1200" dirty="0" err="1" smtClean="0">
                <a:solidFill>
                  <a:schemeClr val="tx1"/>
                </a:solidFill>
                <a:effectLst/>
                <a:latin typeface="+mn-lt"/>
                <a:ea typeface="+mn-ea"/>
                <a:cs typeface="+mn-cs"/>
              </a:rPr>
              <a:t>prem</a:t>
            </a:r>
            <a:r>
              <a:rPr lang="en-US" sz="1200" b="0" i="1" kern="1200" dirty="0" smtClean="0">
                <a:solidFill>
                  <a:schemeClr val="tx1"/>
                </a:solidFill>
                <a:effectLst/>
                <a:latin typeface="+mn-lt"/>
                <a:ea typeface="+mn-ea"/>
                <a:cs typeface="+mn-cs"/>
              </a:rPr>
              <a:t> hosted data-</a:t>
            </a:r>
            <a:r>
              <a:rPr lang="en-US" sz="1200" b="0" i="1" kern="1200" dirty="0" err="1" smtClean="0">
                <a:solidFill>
                  <a:schemeClr val="tx1"/>
                </a:solidFill>
                <a:effectLst/>
                <a:latin typeface="+mn-lt"/>
                <a:ea typeface="+mn-ea"/>
                <a:cs typeface="+mn-cs"/>
              </a:rPr>
              <a:t>centres</a:t>
            </a:r>
            <a:r>
              <a:rPr lang="en-US" sz="1200" b="0" i="1" kern="1200" dirty="0" smtClean="0">
                <a:solidFill>
                  <a:schemeClr val="tx1"/>
                </a:solidFill>
                <a:effectLst/>
                <a:latin typeface="+mn-lt"/>
                <a:ea typeface="+mn-ea"/>
                <a:cs typeface="+mn-cs"/>
              </a:rPr>
              <a:t>. They run multiple test streams of the web-site that are destroyed post release and a new one built reducing the wastage of developing and testing on an out-of-date image that WILL cause failure. The company focus has 2 real main focusses, 1) Flying customers safely around Europe. 2) Ensuring they have always have an online presence for customers to book and manage bookings.</a:t>
            </a:r>
            <a:endParaRPr lang="en-US"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The most impressive thing about this is not the fact they are able to see every little blip but when they do see it they are able to investigate it and provide a fix!</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243D505-1AA0-DB4C-9102-C35AD2CB830F}" type="slidenum">
              <a:rPr lang="en-US" smtClean="0"/>
              <a:t>8</a:t>
            </a:fld>
            <a:endParaRPr lang="en-US"/>
          </a:p>
        </p:txBody>
      </p:sp>
    </p:spTree>
    <p:extLst>
      <p:ext uri="{BB962C8B-B14F-4D97-AF65-F5344CB8AC3E}">
        <p14:creationId xmlns:p14="http://schemas.microsoft.com/office/powerpoint/2010/main" val="849101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Chaos Monkey is a service which identifies groups of systems and randomly terminates one of the systems in a group. </a:t>
            </a:r>
          </a:p>
          <a:p>
            <a:endParaRPr lang="en-US" dirty="0" smtClean="0"/>
          </a:p>
          <a:p>
            <a:r>
              <a:rPr lang="en-US" sz="1200" b="0" i="0" kern="1200" dirty="0" smtClean="0">
                <a:solidFill>
                  <a:schemeClr val="tx1"/>
                </a:solidFill>
                <a:effectLst/>
                <a:latin typeface="+mn-lt"/>
                <a:ea typeface="+mn-ea"/>
                <a:cs typeface="+mn-cs"/>
              </a:rPr>
              <a:t>Chaos Gorilla, drops a full Amazon Availability Zone.</a:t>
            </a:r>
            <a:endParaRPr lang="en-US" dirty="0" smtClean="0"/>
          </a:p>
          <a:p>
            <a:endParaRPr lang="en-US" dirty="0" smtClean="0"/>
          </a:p>
          <a:p>
            <a:r>
              <a:rPr lang="en-US" dirty="0" smtClean="0"/>
              <a:t>Janitor Monkey is a service which runs in the Amazon Web Services (AWS) cloud looking for unused resources to clean up. </a:t>
            </a:r>
          </a:p>
          <a:p>
            <a:endParaRPr lang="en-US" dirty="0" smtClean="0"/>
          </a:p>
          <a:p>
            <a:r>
              <a:rPr lang="en-US" dirty="0" smtClean="0"/>
              <a:t>Conformity Monkey is a service which runs in the Amazon Web Services (AWS) cloud looking for instances that are not conforming to predefined rules for the best practices.</a:t>
            </a:r>
          </a:p>
          <a:p>
            <a:endParaRPr lang="en-US" dirty="0" smtClean="0"/>
          </a:p>
          <a:p>
            <a:r>
              <a:rPr lang="en-US" dirty="0" smtClean="0"/>
              <a:t>Latency monkey </a:t>
            </a:r>
            <a:r>
              <a:rPr lang="en-US" sz="1200" b="0" i="0" kern="1200" dirty="0" smtClean="0">
                <a:solidFill>
                  <a:schemeClr val="tx1"/>
                </a:solidFill>
                <a:effectLst/>
                <a:latin typeface="+mn-lt"/>
                <a:ea typeface="+mn-ea"/>
                <a:cs typeface="+mn-cs"/>
              </a:rPr>
              <a:t>Introduces communication delays to simulate degradation or outages in a network.</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Doctor monkey Performs health checks, monitoring performance metrics like CPU load to detect unhealthy instances for root-cause analysis and eventual fixing or retirement.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Security</a:t>
            </a:r>
            <a:r>
              <a:rPr lang="en-US" sz="1200" b="0" i="0" kern="1200" baseline="0" dirty="0" smtClean="0">
                <a:solidFill>
                  <a:schemeClr val="tx1"/>
                </a:solidFill>
                <a:effectLst/>
                <a:latin typeface="+mn-lt"/>
                <a:ea typeface="+mn-ea"/>
                <a:cs typeface="+mn-cs"/>
              </a:rPr>
              <a:t> monkey </a:t>
            </a:r>
            <a:r>
              <a:rPr lang="en-US" sz="1200" b="0" i="0" kern="1200" dirty="0" smtClean="0">
                <a:solidFill>
                  <a:schemeClr val="tx1"/>
                </a:solidFill>
                <a:effectLst/>
                <a:latin typeface="+mn-lt"/>
                <a:ea typeface="+mn-ea"/>
                <a:cs typeface="+mn-cs"/>
              </a:rPr>
              <a:t>Derived from Conformity Monkey, a tool that searches for and disables instances that have known vulnerabilities or improper configurations.</a:t>
            </a:r>
          </a:p>
          <a:p>
            <a:endParaRPr lang="en-US" sz="1200" b="0" i="0"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C243D505-1AA0-DB4C-9102-C35AD2CB830F}" type="slidenum">
              <a:rPr lang="en-US" smtClean="0"/>
              <a:t>9</a:t>
            </a:fld>
            <a:endParaRPr lang="en-US"/>
          </a:p>
        </p:txBody>
      </p:sp>
    </p:spTree>
    <p:extLst>
      <p:ext uri="{BB962C8B-B14F-4D97-AF65-F5344CB8AC3E}">
        <p14:creationId xmlns:p14="http://schemas.microsoft.com/office/powerpoint/2010/main" val="1464860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3F22B1-6E1F-9C48-AAD0-9F635EE534F2}" type="datetimeFigureOut">
              <a:rPr lang="en-US" smtClean="0"/>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3F67F-F5D3-F343-A213-BA863AC53643}" type="slidenum">
              <a:rPr lang="en-US" smtClean="0"/>
              <a:t>‹#›</a:t>
            </a:fld>
            <a:endParaRPr lang="en-US"/>
          </a:p>
        </p:txBody>
      </p:sp>
    </p:spTree>
    <p:extLst>
      <p:ext uri="{BB962C8B-B14F-4D97-AF65-F5344CB8AC3E}">
        <p14:creationId xmlns:p14="http://schemas.microsoft.com/office/powerpoint/2010/main" val="1126212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3F22B1-6E1F-9C48-AAD0-9F635EE534F2}" type="datetimeFigureOut">
              <a:rPr lang="en-US" smtClean="0"/>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3F67F-F5D3-F343-A213-BA863AC53643}" type="slidenum">
              <a:rPr lang="en-US" smtClean="0"/>
              <a:t>‹#›</a:t>
            </a:fld>
            <a:endParaRPr lang="en-US"/>
          </a:p>
        </p:txBody>
      </p:sp>
    </p:spTree>
    <p:extLst>
      <p:ext uri="{BB962C8B-B14F-4D97-AF65-F5344CB8AC3E}">
        <p14:creationId xmlns:p14="http://schemas.microsoft.com/office/powerpoint/2010/main" val="911432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3F22B1-6E1F-9C48-AAD0-9F635EE534F2}" type="datetimeFigureOut">
              <a:rPr lang="en-US" smtClean="0"/>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3F67F-F5D3-F343-A213-BA863AC53643}" type="slidenum">
              <a:rPr lang="en-US" smtClean="0"/>
              <a:t>‹#›</a:t>
            </a:fld>
            <a:endParaRPr lang="en-US"/>
          </a:p>
        </p:txBody>
      </p:sp>
    </p:spTree>
    <p:extLst>
      <p:ext uri="{BB962C8B-B14F-4D97-AF65-F5344CB8AC3E}">
        <p14:creationId xmlns:p14="http://schemas.microsoft.com/office/powerpoint/2010/main" val="439677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3F22B1-6E1F-9C48-AAD0-9F635EE534F2}" type="datetimeFigureOut">
              <a:rPr lang="en-US" smtClean="0"/>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3F67F-F5D3-F343-A213-BA863AC53643}" type="slidenum">
              <a:rPr lang="en-US" smtClean="0"/>
              <a:t>‹#›</a:t>
            </a:fld>
            <a:endParaRPr lang="en-US"/>
          </a:p>
        </p:txBody>
      </p:sp>
    </p:spTree>
    <p:extLst>
      <p:ext uri="{BB962C8B-B14F-4D97-AF65-F5344CB8AC3E}">
        <p14:creationId xmlns:p14="http://schemas.microsoft.com/office/powerpoint/2010/main" val="327698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3F22B1-6E1F-9C48-AAD0-9F635EE534F2}" type="datetimeFigureOut">
              <a:rPr lang="en-US" smtClean="0"/>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3F67F-F5D3-F343-A213-BA863AC53643}" type="slidenum">
              <a:rPr lang="en-US" smtClean="0"/>
              <a:t>‹#›</a:t>
            </a:fld>
            <a:endParaRPr lang="en-US"/>
          </a:p>
        </p:txBody>
      </p:sp>
    </p:spTree>
    <p:extLst>
      <p:ext uri="{BB962C8B-B14F-4D97-AF65-F5344CB8AC3E}">
        <p14:creationId xmlns:p14="http://schemas.microsoft.com/office/powerpoint/2010/main" val="1478786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3F22B1-6E1F-9C48-AAD0-9F635EE534F2}" type="datetimeFigureOut">
              <a:rPr lang="en-US" smtClean="0"/>
              <a:t>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B3F67F-F5D3-F343-A213-BA863AC53643}" type="slidenum">
              <a:rPr lang="en-US" smtClean="0"/>
              <a:t>‹#›</a:t>
            </a:fld>
            <a:endParaRPr lang="en-US"/>
          </a:p>
        </p:txBody>
      </p:sp>
    </p:spTree>
    <p:extLst>
      <p:ext uri="{BB962C8B-B14F-4D97-AF65-F5344CB8AC3E}">
        <p14:creationId xmlns:p14="http://schemas.microsoft.com/office/powerpoint/2010/main" val="1138626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3F22B1-6E1F-9C48-AAD0-9F635EE534F2}" type="datetimeFigureOut">
              <a:rPr lang="en-US" smtClean="0"/>
              <a:t>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B3F67F-F5D3-F343-A213-BA863AC53643}" type="slidenum">
              <a:rPr lang="en-US" smtClean="0"/>
              <a:t>‹#›</a:t>
            </a:fld>
            <a:endParaRPr lang="en-US"/>
          </a:p>
        </p:txBody>
      </p:sp>
    </p:spTree>
    <p:extLst>
      <p:ext uri="{BB962C8B-B14F-4D97-AF65-F5344CB8AC3E}">
        <p14:creationId xmlns:p14="http://schemas.microsoft.com/office/powerpoint/2010/main" val="675059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3F22B1-6E1F-9C48-AAD0-9F635EE534F2}" type="datetimeFigureOut">
              <a:rPr lang="en-US" smtClean="0"/>
              <a:t>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B3F67F-F5D3-F343-A213-BA863AC53643}" type="slidenum">
              <a:rPr lang="en-US" smtClean="0"/>
              <a:t>‹#›</a:t>
            </a:fld>
            <a:endParaRPr lang="en-US"/>
          </a:p>
        </p:txBody>
      </p:sp>
    </p:spTree>
    <p:extLst>
      <p:ext uri="{BB962C8B-B14F-4D97-AF65-F5344CB8AC3E}">
        <p14:creationId xmlns:p14="http://schemas.microsoft.com/office/powerpoint/2010/main" val="565329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F22B1-6E1F-9C48-AAD0-9F635EE534F2}" type="datetimeFigureOut">
              <a:rPr lang="en-US" smtClean="0"/>
              <a:t>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B3F67F-F5D3-F343-A213-BA863AC53643}" type="slidenum">
              <a:rPr lang="en-US" smtClean="0"/>
              <a:t>‹#›</a:t>
            </a:fld>
            <a:endParaRPr lang="en-US"/>
          </a:p>
        </p:txBody>
      </p:sp>
    </p:spTree>
    <p:extLst>
      <p:ext uri="{BB962C8B-B14F-4D97-AF65-F5344CB8AC3E}">
        <p14:creationId xmlns:p14="http://schemas.microsoft.com/office/powerpoint/2010/main" val="1025386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3F22B1-6E1F-9C48-AAD0-9F635EE534F2}" type="datetimeFigureOut">
              <a:rPr lang="en-US" smtClean="0"/>
              <a:t>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B3F67F-F5D3-F343-A213-BA863AC53643}" type="slidenum">
              <a:rPr lang="en-US" smtClean="0"/>
              <a:t>‹#›</a:t>
            </a:fld>
            <a:endParaRPr lang="en-US"/>
          </a:p>
        </p:txBody>
      </p:sp>
    </p:spTree>
    <p:extLst>
      <p:ext uri="{BB962C8B-B14F-4D97-AF65-F5344CB8AC3E}">
        <p14:creationId xmlns:p14="http://schemas.microsoft.com/office/powerpoint/2010/main" val="116789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3F22B1-6E1F-9C48-AAD0-9F635EE534F2}" type="datetimeFigureOut">
              <a:rPr lang="en-US" smtClean="0"/>
              <a:t>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B3F67F-F5D3-F343-A213-BA863AC53643}" type="slidenum">
              <a:rPr lang="en-US" smtClean="0"/>
              <a:t>‹#›</a:t>
            </a:fld>
            <a:endParaRPr lang="en-US"/>
          </a:p>
        </p:txBody>
      </p:sp>
    </p:spTree>
    <p:extLst>
      <p:ext uri="{BB962C8B-B14F-4D97-AF65-F5344CB8AC3E}">
        <p14:creationId xmlns:p14="http://schemas.microsoft.com/office/powerpoint/2010/main" val="831067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F22B1-6E1F-9C48-AAD0-9F635EE534F2}" type="datetimeFigureOut">
              <a:rPr lang="en-US" smtClean="0"/>
              <a:t>11/20/18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B3F67F-F5D3-F343-A213-BA863AC53643}" type="slidenum">
              <a:rPr lang="en-US" smtClean="0"/>
              <a:t>‹#›</a:t>
            </a:fld>
            <a:endParaRPr lang="en-US"/>
          </a:p>
        </p:txBody>
      </p:sp>
    </p:spTree>
    <p:extLst>
      <p:ext uri="{BB962C8B-B14F-4D97-AF65-F5344CB8AC3E}">
        <p14:creationId xmlns:p14="http://schemas.microsoft.com/office/powerpoint/2010/main" val="615294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566" y="2971800"/>
            <a:ext cx="10668000" cy="914400"/>
          </a:xfrm>
        </p:spPr>
        <p:txBody>
          <a:bodyPr>
            <a:normAutofit fontScale="90000"/>
          </a:bodyPr>
          <a:lstStyle/>
          <a:p>
            <a:r>
              <a:rPr lang="en-US" dirty="0" smtClean="0"/>
              <a:t>Resilience </a:t>
            </a:r>
            <a:r>
              <a:rPr lang="en-US" smtClean="0"/>
              <a:t>and </a:t>
            </a:r>
            <a:br>
              <a:rPr lang="en-US" smtClean="0"/>
            </a:br>
            <a:r>
              <a:rPr lang="en-US" smtClean="0"/>
              <a:t>Chaos </a:t>
            </a:r>
            <a:r>
              <a:rPr lang="en-US" dirty="0" smtClean="0"/>
              <a:t>Engineering</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6221" y="0"/>
            <a:ext cx="5525779" cy="6858000"/>
          </a:xfrm>
          <a:prstGeom prst="rect">
            <a:avLst/>
          </a:prstGeom>
        </p:spPr>
      </p:pic>
    </p:spTree>
    <p:extLst>
      <p:ext uri="{BB962C8B-B14F-4D97-AF65-F5344CB8AC3E}">
        <p14:creationId xmlns:p14="http://schemas.microsoft.com/office/powerpoint/2010/main" val="1695215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5696"/>
            <a:ext cx="10515600" cy="670299"/>
          </a:xfrm>
        </p:spPr>
        <p:txBody>
          <a:bodyPr>
            <a:normAutofit fontScale="90000"/>
          </a:bodyPr>
          <a:lstStyle/>
          <a:p>
            <a:r>
              <a:rPr lang="en-US" dirty="0"/>
              <a:t>C</a:t>
            </a:r>
            <a:r>
              <a:rPr lang="en-US" dirty="0" smtClean="0"/>
              <a:t>ode for cattle, not pets</a:t>
            </a:r>
            <a:endParaRPr lang="en-US" dirty="0"/>
          </a:p>
        </p:txBody>
      </p:sp>
      <p:sp>
        <p:nvSpPr>
          <p:cNvPr id="3" name="Content Placeholder 2"/>
          <p:cNvSpPr>
            <a:spLocks noGrp="1"/>
          </p:cNvSpPr>
          <p:nvPr>
            <p:ph idx="1"/>
          </p:nvPr>
        </p:nvSpPr>
        <p:spPr>
          <a:xfrm>
            <a:off x="6683935" y="847165"/>
            <a:ext cx="5391524" cy="6199094"/>
          </a:xfrm>
        </p:spPr>
        <p:txBody>
          <a:bodyPr>
            <a:normAutofit/>
          </a:bodyPr>
          <a:lstStyle/>
          <a:p>
            <a:pPr lvl="1"/>
            <a:r>
              <a:rPr lang="en-US" dirty="0" smtClean="0"/>
              <a:t>Pets: </a:t>
            </a:r>
          </a:p>
          <a:p>
            <a:pPr lvl="2"/>
            <a:r>
              <a:rPr lang="en-US" dirty="0" smtClean="0"/>
              <a:t>Servers that are treated as </a:t>
            </a:r>
            <a:r>
              <a:rPr lang="en-US" dirty="0"/>
              <a:t>indispensable or unique systems that can never be </a:t>
            </a:r>
            <a:r>
              <a:rPr lang="en-US" dirty="0" smtClean="0"/>
              <a:t>down.</a:t>
            </a:r>
          </a:p>
          <a:p>
            <a:pPr lvl="2"/>
            <a:r>
              <a:rPr lang="en-US" dirty="0"/>
              <a:t>Typically they are manually built, managed, and “hand fed</a:t>
            </a:r>
            <a:r>
              <a:rPr lang="en-US" dirty="0" smtClean="0"/>
              <a:t>”.</a:t>
            </a:r>
          </a:p>
          <a:p>
            <a:pPr lvl="1"/>
            <a:r>
              <a:rPr lang="en-US" dirty="0" smtClean="0"/>
              <a:t>Cattle:</a:t>
            </a:r>
          </a:p>
          <a:p>
            <a:pPr lvl="2"/>
            <a:r>
              <a:rPr lang="en-US" dirty="0"/>
              <a:t>Arrays of more than two servers, that are built using automated tools, and are designed for failure, where no one, two, or even three servers are irreplaceable</a:t>
            </a:r>
            <a:r>
              <a:rPr lang="en-US" dirty="0" smtClean="0"/>
              <a:t>.</a:t>
            </a:r>
          </a:p>
          <a:p>
            <a:pPr lvl="2"/>
            <a:r>
              <a:rPr lang="en-US" dirty="0"/>
              <a:t>Typically, during failure events no human intervention is required as the array exhibits attributes of “routing around failures” by restarting failed servers or replicating data through strategies like triple replication or erasure coding. </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494" y="1077259"/>
            <a:ext cx="5889451" cy="4555564"/>
          </a:xfrm>
          <a:prstGeom prst="rect">
            <a:avLst/>
          </a:prstGeom>
        </p:spPr>
      </p:pic>
    </p:spTree>
    <p:extLst>
      <p:ext uri="{BB962C8B-B14F-4D97-AF65-F5344CB8AC3E}">
        <p14:creationId xmlns:p14="http://schemas.microsoft.com/office/powerpoint/2010/main" val="669832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5696"/>
            <a:ext cx="10515600" cy="670299"/>
          </a:xfrm>
        </p:spPr>
        <p:txBody>
          <a:bodyPr>
            <a:normAutofit fontScale="90000"/>
          </a:bodyPr>
          <a:lstStyle/>
          <a:p>
            <a:r>
              <a:rPr lang="en-US" dirty="0" smtClean="0"/>
              <a:t>A summary</a:t>
            </a:r>
            <a:endParaRPr lang="en-US" dirty="0"/>
          </a:p>
        </p:txBody>
      </p:sp>
      <p:sp>
        <p:nvSpPr>
          <p:cNvPr id="3" name="Content Placeholder 2"/>
          <p:cNvSpPr>
            <a:spLocks noGrp="1"/>
          </p:cNvSpPr>
          <p:nvPr>
            <p:ph idx="1"/>
          </p:nvPr>
        </p:nvSpPr>
        <p:spPr/>
        <p:txBody>
          <a:bodyPr/>
          <a:lstStyle/>
          <a:p>
            <a:r>
              <a:rPr lang="en-US" dirty="0" smtClean="0"/>
              <a:t>What capabilities are present in a system?</a:t>
            </a:r>
          </a:p>
          <a:p>
            <a:r>
              <a:rPr lang="en-US" dirty="0" smtClean="0"/>
              <a:t>Think about capacity</a:t>
            </a:r>
          </a:p>
          <a:p>
            <a:r>
              <a:rPr lang="en-US" dirty="0" smtClean="0"/>
              <a:t>How do we build infrastructure to support adaptive capacity?</a:t>
            </a:r>
          </a:p>
          <a:p>
            <a:r>
              <a:rPr lang="en-US" dirty="0" smtClean="0"/>
              <a:t>How should our code reflect that, and our ways of working (Conway’s Law)</a:t>
            </a:r>
          </a:p>
          <a:p>
            <a:r>
              <a:rPr lang="en-US" dirty="0" smtClean="0"/>
              <a:t>There is no problem so bad that you cannot make it worse</a:t>
            </a:r>
          </a:p>
          <a:p>
            <a:endParaRPr lang="en-US" dirty="0"/>
          </a:p>
        </p:txBody>
      </p:sp>
    </p:spTree>
    <p:extLst>
      <p:ext uri="{BB962C8B-B14F-4D97-AF65-F5344CB8AC3E}">
        <p14:creationId xmlns:p14="http://schemas.microsoft.com/office/powerpoint/2010/main" val="1438519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5696"/>
            <a:ext cx="10515600" cy="670299"/>
          </a:xfrm>
        </p:spPr>
        <p:txBody>
          <a:bodyPr>
            <a:normAutofit fontScale="90000"/>
          </a:bodyPr>
          <a:lstStyle/>
          <a:p>
            <a:r>
              <a:rPr lang="en-US" smtClean="0"/>
              <a:t>Reliability</a:t>
            </a:r>
            <a:endParaRPr lang="en-US"/>
          </a:p>
        </p:txBody>
      </p:sp>
      <p:sp>
        <p:nvSpPr>
          <p:cNvPr id="3" name="Content Placeholder 2"/>
          <p:cNvSpPr>
            <a:spLocks noGrp="1"/>
          </p:cNvSpPr>
          <p:nvPr>
            <p:ph idx="1"/>
          </p:nvPr>
        </p:nvSpPr>
        <p:spPr>
          <a:xfrm>
            <a:off x="636494" y="897778"/>
            <a:ext cx="10515600" cy="5045822"/>
          </a:xfrm>
        </p:spPr>
        <p:txBody>
          <a:bodyPr>
            <a:normAutofit lnSpcReduction="10000"/>
          </a:bodyPr>
          <a:lstStyle/>
          <a:p>
            <a:r>
              <a:rPr lang="en-US" dirty="0" smtClean="0"/>
              <a:t>Services break or go offline</a:t>
            </a:r>
          </a:p>
          <a:p>
            <a:r>
              <a:rPr lang="en-US" dirty="0" smtClean="0"/>
              <a:t>The more complex the service, the more likely this is going to happen</a:t>
            </a:r>
          </a:p>
          <a:p>
            <a:r>
              <a:rPr lang="en-US" dirty="0" smtClean="0"/>
              <a:t>The more interlinked a series of services is, the more likely this is going to happen</a:t>
            </a:r>
          </a:p>
          <a:p>
            <a:endParaRPr lang="en-US" dirty="0"/>
          </a:p>
          <a:p>
            <a:pPr marL="0" indent="0">
              <a:buNone/>
            </a:pPr>
            <a:r>
              <a:rPr lang="en-US" dirty="0" smtClean="0"/>
              <a:t>And so?</a:t>
            </a:r>
          </a:p>
          <a:p>
            <a:pPr marL="0" indent="0">
              <a:buNone/>
            </a:pPr>
            <a:endParaRPr lang="en-US" dirty="0"/>
          </a:p>
          <a:p>
            <a:pPr marL="0" indent="0">
              <a:buNone/>
            </a:pPr>
            <a:r>
              <a:rPr lang="en-US" sz="4000" b="1" i="1" dirty="0"/>
              <a:t>When you are building your plan for </a:t>
            </a:r>
            <a:r>
              <a:rPr lang="en-US" sz="4000" b="1" i="1" dirty="0" smtClean="0"/>
              <a:t>your </a:t>
            </a:r>
            <a:r>
              <a:rPr lang="en-US" sz="4000" b="1" i="1" dirty="0"/>
              <a:t>big money-making app; take a step back and plan for failure!</a:t>
            </a:r>
            <a:endParaRPr lang="en-US" sz="4000" b="1" dirty="0" smtClean="0"/>
          </a:p>
        </p:txBody>
      </p:sp>
    </p:spTree>
    <p:extLst>
      <p:ext uri="{BB962C8B-B14F-4D97-AF65-F5344CB8AC3E}">
        <p14:creationId xmlns:p14="http://schemas.microsoft.com/office/powerpoint/2010/main" val="4076940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5696"/>
            <a:ext cx="10515600" cy="670299"/>
          </a:xfrm>
        </p:spPr>
        <p:txBody>
          <a:bodyPr>
            <a:normAutofit fontScale="90000"/>
          </a:bodyPr>
          <a:lstStyle/>
          <a:p>
            <a:r>
              <a:rPr lang="en-US" dirty="0" smtClean="0"/>
              <a:t>The basics </a:t>
            </a:r>
            <a:r>
              <a:rPr lang="mr-IN" dirty="0" smtClean="0"/>
              <a:t>–</a:t>
            </a:r>
            <a:r>
              <a:rPr lang="en-US" dirty="0" smtClean="0"/>
              <a:t> multi-node clusters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8477" y="1636948"/>
            <a:ext cx="8179547" cy="4226403"/>
          </a:xfrm>
          <a:prstGeom prst="rect">
            <a:avLst/>
          </a:prstGeom>
        </p:spPr>
      </p:pic>
    </p:spTree>
    <p:extLst>
      <p:ext uri="{BB962C8B-B14F-4D97-AF65-F5344CB8AC3E}">
        <p14:creationId xmlns:p14="http://schemas.microsoft.com/office/powerpoint/2010/main" val="623580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5696"/>
            <a:ext cx="10515600" cy="670299"/>
          </a:xfrm>
        </p:spPr>
        <p:txBody>
          <a:bodyPr>
            <a:normAutofit fontScale="90000"/>
          </a:bodyPr>
          <a:lstStyle/>
          <a:p>
            <a:r>
              <a:rPr lang="en-US" dirty="0" smtClean="0"/>
              <a:t>Disaster Recovery</a:t>
            </a:r>
            <a:endParaRPr lang="en-US" dirty="0"/>
          </a:p>
        </p:txBody>
      </p:sp>
      <p:sp>
        <p:nvSpPr>
          <p:cNvPr id="3" name="Content Placeholder 2"/>
          <p:cNvSpPr>
            <a:spLocks noGrp="1"/>
          </p:cNvSpPr>
          <p:nvPr>
            <p:ph idx="1"/>
          </p:nvPr>
        </p:nvSpPr>
        <p:spPr>
          <a:xfrm>
            <a:off x="703728" y="5903259"/>
            <a:ext cx="10515600" cy="5045822"/>
          </a:xfrm>
        </p:spPr>
        <p:txBody>
          <a:bodyPr>
            <a:normAutofit/>
          </a:bodyPr>
          <a:lstStyle/>
          <a:p>
            <a:r>
              <a:rPr lang="en-US" dirty="0" smtClean="0"/>
              <a:t>RPO </a:t>
            </a:r>
            <a:r>
              <a:rPr lang="en-US" smtClean="0"/>
              <a:t>and RTO</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9188" y="735995"/>
            <a:ext cx="7744388" cy="5167264"/>
          </a:xfrm>
          <a:prstGeom prst="rect">
            <a:avLst/>
          </a:prstGeom>
        </p:spPr>
      </p:pic>
    </p:spTree>
    <p:extLst>
      <p:ext uri="{BB962C8B-B14F-4D97-AF65-F5344CB8AC3E}">
        <p14:creationId xmlns:p14="http://schemas.microsoft.com/office/powerpoint/2010/main" val="403924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5696"/>
            <a:ext cx="10515600" cy="670299"/>
          </a:xfrm>
        </p:spPr>
        <p:txBody>
          <a:bodyPr>
            <a:normAutofit fontScale="90000"/>
          </a:bodyPr>
          <a:lstStyle/>
          <a:p>
            <a:r>
              <a:rPr lang="en-US" dirty="0" smtClean="0"/>
              <a:t>Public cloud</a:t>
            </a:r>
            <a:endParaRPr lang="en-US" dirty="0"/>
          </a:p>
        </p:txBody>
      </p:sp>
      <p:sp>
        <p:nvSpPr>
          <p:cNvPr id="3" name="Content Placeholder 2"/>
          <p:cNvSpPr>
            <a:spLocks noGrp="1"/>
          </p:cNvSpPr>
          <p:nvPr>
            <p:ph idx="1"/>
          </p:nvPr>
        </p:nvSpPr>
        <p:spPr>
          <a:xfrm>
            <a:off x="407893" y="5290956"/>
            <a:ext cx="10515600" cy="5045822"/>
          </a:xfrm>
        </p:spPr>
        <p:txBody>
          <a:bodyPr>
            <a:normAutofit/>
          </a:bodyPr>
          <a:lstStyle/>
          <a:p>
            <a:r>
              <a:rPr lang="en-US" dirty="0" smtClean="0"/>
              <a:t>Multiple Availability Zones</a:t>
            </a:r>
          </a:p>
          <a:p>
            <a:r>
              <a:rPr lang="en-US" dirty="0" smtClean="0"/>
              <a:t>Multi region?</a:t>
            </a:r>
          </a:p>
          <a:p>
            <a:r>
              <a:rPr lang="en-US" dirty="0" smtClean="0"/>
              <a:t>Multi cloud?!?</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6328" y="377710"/>
            <a:ext cx="7010400" cy="4902200"/>
          </a:xfrm>
          <a:prstGeom prst="rect">
            <a:avLst/>
          </a:prstGeom>
        </p:spPr>
      </p:pic>
    </p:spTree>
    <p:extLst>
      <p:ext uri="{BB962C8B-B14F-4D97-AF65-F5344CB8AC3E}">
        <p14:creationId xmlns:p14="http://schemas.microsoft.com/office/powerpoint/2010/main" val="1117907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5696"/>
            <a:ext cx="10515600" cy="670299"/>
          </a:xfrm>
        </p:spPr>
        <p:txBody>
          <a:bodyPr>
            <a:normAutofit fontScale="90000"/>
          </a:bodyPr>
          <a:lstStyle/>
          <a:p>
            <a:r>
              <a:rPr lang="en-US" dirty="0" smtClean="0"/>
              <a:t>An example </a:t>
            </a:r>
            <a:r>
              <a:rPr lang="mr-IN" dirty="0" smtClean="0"/>
              <a:t>–</a:t>
            </a:r>
            <a:r>
              <a:rPr lang="en-US" dirty="0" smtClean="0"/>
              <a:t> the retry storm</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4093" y="735995"/>
            <a:ext cx="9874190" cy="4351338"/>
          </a:xfrm>
        </p:spPr>
      </p:pic>
      <p:sp>
        <p:nvSpPr>
          <p:cNvPr id="5" name="TextBox 4"/>
          <p:cNvSpPr txBox="1"/>
          <p:nvPr/>
        </p:nvSpPr>
        <p:spPr>
          <a:xfrm>
            <a:off x="1331259" y="5338482"/>
            <a:ext cx="7011022" cy="1477328"/>
          </a:xfrm>
          <a:prstGeom prst="rect">
            <a:avLst/>
          </a:prstGeom>
          <a:noFill/>
        </p:spPr>
        <p:txBody>
          <a:bodyPr wrap="none" rtlCol="0">
            <a:spAutoFit/>
          </a:bodyPr>
          <a:lstStyle/>
          <a:p>
            <a:pPr marL="285750" indent="-285750">
              <a:buFont typeface="Arial" charset="0"/>
              <a:buChar char="•"/>
            </a:pPr>
            <a:r>
              <a:rPr lang="en-US" sz="2400" dirty="0" smtClean="0"/>
              <a:t>Clients are configured to retry a set number of times</a:t>
            </a:r>
          </a:p>
          <a:p>
            <a:pPr marL="285750" indent="-285750">
              <a:buFont typeface="Arial" charset="0"/>
              <a:buChar char="•"/>
            </a:pPr>
            <a:r>
              <a:rPr lang="en-US" sz="2400" dirty="0" smtClean="0"/>
              <a:t>A traffic spike occurs, and requests are queued</a:t>
            </a:r>
          </a:p>
          <a:p>
            <a:pPr marL="285750" indent="-285750">
              <a:buFont typeface="Arial" charset="0"/>
              <a:buChar char="•"/>
            </a:pPr>
            <a:r>
              <a:rPr lang="en-US" sz="2400" dirty="0" smtClean="0"/>
              <a:t>Number of queued requests builds and builds</a:t>
            </a:r>
          </a:p>
          <a:p>
            <a:endParaRPr lang="en-US" dirty="0"/>
          </a:p>
        </p:txBody>
      </p:sp>
    </p:spTree>
    <p:extLst>
      <p:ext uri="{BB962C8B-B14F-4D97-AF65-F5344CB8AC3E}">
        <p14:creationId xmlns:p14="http://schemas.microsoft.com/office/powerpoint/2010/main" val="1494888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5696"/>
            <a:ext cx="10515600" cy="670299"/>
          </a:xfrm>
        </p:spPr>
        <p:txBody>
          <a:bodyPr>
            <a:normAutofit fontScale="90000"/>
          </a:bodyPr>
          <a:lstStyle/>
          <a:p>
            <a:r>
              <a:rPr lang="en-US" dirty="0" err="1" smtClean="0"/>
              <a:t>Autoscaling</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0696" y="857018"/>
            <a:ext cx="3583080" cy="2589064"/>
          </a:xfr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9835" y="3866574"/>
            <a:ext cx="8732710" cy="2735931"/>
          </a:xfrm>
          <a:prstGeom prst="rect">
            <a:avLst/>
          </a:prstGeom>
        </p:spPr>
      </p:pic>
    </p:spTree>
    <p:extLst>
      <p:ext uri="{BB962C8B-B14F-4D97-AF65-F5344CB8AC3E}">
        <p14:creationId xmlns:p14="http://schemas.microsoft.com/office/powerpoint/2010/main" val="31845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5696"/>
            <a:ext cx="10515600" cy="670299"/>
          </a:xfrm>
        </p:spPr>
        <p:txBody>
          <a:bodyPr>
            <a:normAutofit fontScale="90000"/>
          </a:bodyPr>
          <a:lstStyle/>
          <a:p>
            <a:r>
              <a:rPr lang="en-US" dirty="0" smtClean="0"/>
              <a:t>An example</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59105" y="1091501"/>
            <a:ext cx="7620000" cy="3022600"/>
          </a:xfrm>
        </p:spPr>
      </p:pic>
      <p:sp>
        <p:nvSpPr>
          <p:cNvPr id="7" name="TextBox 6"/>
          <p:cNvSpPr txBox="1"/>
          <p:nvPr/>
        </p:nvSpPr>
        <p:spPr>
          <a:xfrm>
            <a:off x="914400" y="4881282"/>
            <a:ext cx="5470215" cy="1384995"/>
          </a:xfrm>
          <a:prstGeom prst="rect">
            <a:avLst/>
          </a:prstGeom>
          <a:noFill/>
        </p:spPr>
        <p:txBody>
          <a:bodyPr wrap="none" rtlCol="0">
            <a:spAutoFit/>
          </a:bodyPr>
          <a:lstStyle/>
          <a:p>
            <a:pPr marL="285750" indent="-285750">
              <a:buFont typeface="Arial" charset="0"/>
              <a:buChar char="•"/>
            </a:pPr>
            <a:r>
              <a:rPr lang="en-US" sz="2800" dirty="0" smtClean="0"/>
              <a:t>Akamai CDN</a:t>
            </a:r>
          </a:p>
          <a:p>
            <a:pPr marL="285750" indent="-285750">
              <a:buFont typeface="Arial" charset="0"/>
              <a:buChar char="•"/>
            </a:pPr>
            <a:r>
              <a:rPr lang="en-US" sz="2800" dirty="0" smtClean="0"/>
              <a:t>Journey-based monitoring </a:t>
            </a:r>
          </a:p>
          <a:p>
            <a:pPr marL="285750" indent="-285750">
              <a:buFont typeface="Arial" charset="0"/>
              <a:buChar char="•"/>
            </a:pPr>
            <a:r>
              <a:rPr lang="en-US" sz="2800" dirty="0" smtClean="0"/>
              <a:t>Multi-cloud as well as on-</a:t>
            </a:r>
            <a:r>
              <a:rPr lang="en-US" sz="2800" dirty="0" err="1" smtClean="0"/>
              <a:t>prem</a:t>
            </a:r>
            <a:r>
              <a:rPr lang="en-US" sz="2800" dirty="0" smtClean="0"/>
              <a:t> DC</a:t>
            </a:r>
            <a:endParaRPr lang="en-US" sz="2800" dirty="0"/>
          </a:p>
        </p:txBody>
      </p:sp>
    </p:spTree>
    <p:extLst>
      <p:ext uri="{BB962C8B-B14F-4D97-AF65-F5344CB8AC3E}">
        <p14:creationId xmlns:p14="http://schemas.microsoft.com/office/powerpoint/2010/main" val="1588909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5696"/>
            <a:ext cx="10515600" cy="670299"/>
          </a:xfrm>
        </p:spPr>
        <p:txBody>
          <a:bodyPr>
            <a:normAutofit fontScale="90000"/>
          </a:bodyPr>
          <a:lstStyle/>
          <a:p>
            <a:r>
              <a:rPr lang="en-US" dirty="0" smtClean="0"/>
              <a:t>Simian Army</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96236" y="27011"/>
            <a:ext cx="5482344" cy="6804095"/>
          </a:xfrm>
        </p:spPr>
      </p:pic>
    </p:spTree>
    <p:extLst>
      <p:ext uri="{BB962C8B-B14F-4D97-AF65-F5344CB8AC3E}">
        <p14:creationId xmlns:p14="http://schemas.microsoft.com/office/powerpoint/2010/main" val="703733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1418</TotalTime>
  <Words>1990</Words>
  <Application>Microsoft Macintosh PowerPoint</Application>
  <PresentationFormat>Widescreen</PresentationFormat>
  <Paragraphs>105</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Calibri Light</vt:lpstr>
      <vt:lpstr>Mangal</vt:lpstr>
      <vt:lpstr>Arial</vt:lpstr>
      <vt:lpstr>Office Theme</vt:lpstr>
      <vt:lpstr>Resilience and  Chaos Engineering</vt:lpstr>
      <vt:lpstr>Reliability</vt:lpstr>
      <vt:lpstr>The basics – multi-node clusters</vt:lpstr>
      <vt:lpstr>Disaster Recovery</vt:lpstr>
      <vt:lpstr>Public cloud</vt:lpstr>
      <vt:lpstr>An example – the retry storm</vt:lpstr>
      <vt:lpstr>Autoscaling</vt:lpstr>
      <vt:lpstr>An example</vt:lpstr>
      <vt:lpstr>Simian Army</vt:lpstr>
      <vt:lpstr>Code for cattle, not pets</vt:lpstr>
      <vt:lpstr>A summary</vt:lpstr>
    </vt:vector>
  </TitlesOfParts>
  <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Resilience and  Chaos Engineering</dc:title>
  <dc:creator>Alan Tyler</dc:creator>
  <cp:lastModifiedBy>Alan Tyler</cp:lastModifiedBy>
  <cp:revision>29</cp:revision>
  <dcterms:created xsi:type="dcterms:W3CDTF">2018-11-20T13:20:25Z</dcterms:created>
  <dcterms:modified xsi:type="dcterms:W3CDTF">2018-11-21T12:59:04Z</dcterms:modified>
</cp:coreProperties>
</file>