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5483" autoAdjust="0"/>
  </p:normalViewPr>
  <p:slideViewPr>
    <p:cSldViewPr snapToGrid="0">
      <p:cViewPr varScale="1">
        <p:scale>
          <a:sx n="57" d="100"/>
          <a:sy n="57" d="100"/>
        </p:scale>
        <p:origin x="16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735D2-DF3C-44BD-9CF2-46D4F29B2593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BDD57-11EA-4F3A-B46C-ED0FE742D4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8800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BDD57-11EA-4F3A-B46C-ED0FE742D4FB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934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339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778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536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872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5511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57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3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284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253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516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42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E7B6-84F4-4CB7-AE8C-9949C341474E}" type="datetimeFigureOut">
              <a:rPr lang="en-IE" smtClean="0"/>
              <a:t>11/05/2017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F5837-95D4-4E31-9DC9-8DE51659517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577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stafa.bakhtvar@ucd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Python Optimization Modelling Objects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Dr</a:t>
            </a:r>
            <a:r>
              <a:rPr lang="en-US" dirty="0"/>
              <a:t> Mostafa Bakhtvar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mostafa.bakhtvar@ucd</a:t>
            </a:r>
            <a:r>
              <a:rPr lang="en-US">
                <a:hlinkClick r:id="rId2"/>
              </a:rPr>
              <a:t>.ie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School of Electrical and Electronic Engineering</a:t>
            </a:r>
          </a:p>
          <a:p>
            <a:r>
              <a:rPr lang="en-US" dirty="0"/>
              <a:t>University College Dublin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491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…?</a:t>
            </a:r>
            <a:endParaRPr lang="en-IE" dirty="0"/>
          </a:p>
        </p:txBody>
      </p:sp>
      <p:sp>
        <p:nvSpPr>
          <p:cNvPr id="4" name="Explosion 1 3"/>
          <p:cNvSpPr/>
          <p:nvPr/>
        </p:nvSpPr>
        <p:spPr>
          <a:xfrm>
            <a:off x="1758043" y="903515"/>
            <a:ext cx="8675914" cy="5595257"/>
          </a:xfrm>
          <a:prstGeom prst="irregularSeal1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Free yet POWERFUL</a:t>
            </a:r>
            <a:endParaRPr lang="en-IE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0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model declaration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Types of models</a:t>
                </a:r>
              </a:p>
              <a:p>
                <a:pPr lvl="1"/>
                <a:r>
                  <a:rPr lang="en-US" sz="2000" dirty="0"/>
                  <a:t>Concrete: a model that is dependent on the data, i.e. data is embedded in it: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2.3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+2.4 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          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&gt;1.2</m:t>
                      </m:r>
                    </m:oMath>
                  </m:oMathPara>
                </a14:m>
                <a:endParaRPr lang="en-US" sz="2000" b="0" dirty="0"/>
              </a:p>
              <a:p>
                <a:pPr marL="457200" lvl="1" indent="0">
                  <a:buNone/>
                </a:pPr>
                <a:br>
                  <a:rPr lang="en-US" sz="2000" dirty="0"/>
                </a:br>
                <a:endParaRPr lang="en-US" sz="2000" dirty="0"/>
              </a:p>
              <a:p>
                <a:pPr lvl="1"/>
                <a:r>
                  <a:rPr lang="en-US" sz="2000" dirty="0"/>
                  <a:t>Abstract: a generalized model that is written with symbols, i.e. data can be later fed to it:</a:t>
                </a:r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.              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IE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50096"/>
              </p:ext>
            </p:extLst>
          </p:nvPr>
        </p:nvGraphicFramePr>
        <p:xfrm>
          <a:off x="2032000" y="5171923"/>
          <a:ext cx="8128000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Concrete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Abstract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Agency FB" panose="020B0503020202020204" pitchFamily="34" charset="0"/>
                        </a:rPr>
                        <a:t>UCD_model</a:t>
                      </a:r>
                      <a:r>
                        <a:rPr lang="en-US" sz="2800" dirty="0">
                          <a:latin typeface="Agency FB" panose="020B0503020202020204" pitchFamily="34" charset="0"/>
                        </a:rPr>
                        <a:t> = </a:t>
                      </a:r>
                      <a:r>
                        <a:rPr lang="en-US" sz="2800" dirty="0" err="1">
                          <a:latin typeface="Agency FB" panose="020B0503020202020204" pitchFamily="34" charset="0"/>
                        </a:rPr>
                        <a:t>ConcreteModel</a:t>
                      </a:r>
                      <a:r>
                        <a:rPr lang="en-US" sz="2800" dirty="0">
                          <a:latin typeface="Agency FB" panose="020B0503020202020204" pitchFamily="34" charset="0"/>
                        </a:rPr>
                        <a:t>()</a:t>
                      </a:r>
                      <a:endParaRPr lang="en-IE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Agency FB" panose="020B0503020202020204" pitchFamily="34" charset="0"/>
                        </a:rPr>
                        <a:t>UCD_model</a:t>
                      </a:r>
                      <a:r>
                        <a:rPr lang="en-US" sz="2800" dirty="0">
                          <a:latin typeface="Agency FB" panose="020B0503020202020204" pitchFamily="34" charset="0"/>
                        </a:rPr>
                        <a:t> = </a:t>
                      </a:r>
                      <a:r>
                        <a:rPr lang="en-US" sz="2800" dirty="0" err="1">
                          <a:latin typeface="Agency FB" panose="020B0503020202020204" pitchFamily="34" charset="0"/>
                        </a:rPr>
                        <a:t>AbstractModel</a:t>
                      </a:r>
                      <a:endParaRPr lang="en-IE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343651" y="4851235"/>
            <a:ext cx="3548496" cy="1763878"/>
          </a:xfrm>
          <a:prstGeom prst="ellipse">
            <a:avLst/>
          </a:prstGeom>
          <a:solidFill>
            <a:srgbClr val="FF0000">
              <a:alpha val="13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06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3"/>
            <a:ext cx="10515600" cy="1325563"/>
          </a:xfrm>
        </p:spPr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abstract model elements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446"/>
            <a:ext cx="10834688" cy="4777056"/>
          </a:xfrm>
        </p:spPr>
        <p:txBody>
          <a:bodyPr>
            <a:noAutofit/>
          </a:bodyPr>
          <a:lstStyle/>
          <a:p>
            <a:r>
              <a:rPr lang="en-US" sz="2200" b="1" dirty="0"/>
              <a:t>Sets: </a:t>
            </a:r>
            <a:r>
              <a:rPr lang="en-US" sz="2200" dirty="0"/>
              <a:t>In optimization, “sets” are the dimensions over which a parameter or variable is defined.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endParaRPr lang="en-US" sz="1200" dirty="0"/>
          </a:p>
          <a:p>
            <a:r>
              <a:rPr lang="en-US" sz="2200" dirty="0"/>
              <a:t>manipulation:</a:t>
            </a:r>
            <a:endParaRPr lang="en-US" sz="1000" dirty="0"/>
          </a:p>
          <a:p>
            <a:pPr marL="457200" lvl="1" indent="0">
              <a:buNone/>
            </a:pPr>
            <a:r>
              <a:rPr lang="en-US" sz="2000" dirty="0"/>
              <a:t>Cross product (multi dimensional): *       Union: &amp;        intersection: |      symmetric difference: ^                    </a:t>
            </a:r>
          </a:p>
          <a:p>
            <a:pPr marL="457200" lvl="1" indent="0">
              <a:buNone/>
            </a:pPr>
            <a:endParaRPr lang="en-US" sz="500" dirty="0"/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            UCD_model.set_2 =  UCD_model.set_1 * UCD_model.set_1</a:t>
            </a:r>
          </a:p>
          <a:p>
            <a:pPr marL="457200" lvl="1" indent="0">
              <a:buNone/>
            </a:pPr>
            <a:endParaRPr lang="en-US" sz="600" dirty="0"/>
          </a:p>
          <a:p>
            <a:pPr marL="457200" lvl="1" indent="0">
              <a:buNone/>
            </a:pPr>
            <a:r>
              <a:rPr lang="en-US" sz="2000" dirty="0"/>
              <a:t>Initialize and Filter:</a:t>
            </a:r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UCD_model.set_1 = Set(initialize = [1,2,3])</a:t>
            </a: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  </a:t>
            </a:r>
            <a:r>
              <a:rPr lang="en-US" sz="2800" dirty="0" err="1">
                <a:solidFill>
                  <a:srgbClr val="FFC000"/>
                </a:solidFill>
                <a:latin typeface="Agency FB" panose="020B0503020202020204" pitchFamily="34" charset="0"/>
              </a:rPr>
              <a:t>def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Agency FB" panose="020B0503020202020204" pitchFamily="34" charset="0"/>
              </a:rPr>
              <a:t>lower_tri_filter</a:t>
            </a:r>
            <a:r>
              <a:rPr lang="en-US" sz="2800" dirty="0">
                <a:latin typeface="Agency FB" panose="020B0503020202020204" pitchFamily="34" charset="0"/>
              </a:rPr>
              <a:t>(</a:t>
            </a:r>
            <a:r>
              <a:rPr lang="en-US" sz="2800" dirty="0" err="1">
                <a:latin typeface="Agency FB" panose="020B0503020202020204" pitchFamily="34" charset="0"/>
              </a:rPr>
              <a:t>UCD_model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, j):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return</a:t>
            </a:r>
            <a:r>
              <a:rPr lang="en-US" sz="2800" dirty="0">
                <a:latin typeface="Agency FB" panose="020B0503020202020204" pitchFamily="34" charset="0"/>
              </a:rPr>
              <a:t> j&lt;=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endParaRPr lang="en-US" sz="2800" dirty="0"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UCD_model.set_2 = Set(initialize = model.set_1*model.set_1, filter = </a:t>
            </a:r>
            <a:r>
              <a:rPr lang="en-US" sz="2800" dirty="0" err="1">
                <a:latin typeface="Agency FB" panose="020B0503020202020204" pitchFamily="34" charset="0"/>
              </a:rPr>
              <a:t>lower_tri_filter</a:t>
            </a:r>
            <a:r>
              <a:rPr lang="en-US" sz="2800" dirty="0">
                <a:latin typeface="Agency FB" panose="020B0503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IE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424526" y="2159820"/>
            <a:ext cx="2941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UCD_model.set_1 = Set()</a:t>
            </a:r>
            <a:endParaRPr lang="en-IE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56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abstract model elements</a:t>
            </a:r>
            <a:endParaRPr lang="en-I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777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Parameters: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/>
              <a:t>In optimization, parameters are the constants of the problem.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 dirty="0"/>
          </a:p>
          <a:p>
            <a:r>
              <a:rPr lang="en-US" sz="2200" dirty="0"/>
              <a:t>Initialize: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	            </a:t>
            </a:r>
            <a:r>
              <a:rPr lang="en-US" sz="2800" dirty="0" err="1">
                <a:solidFill>
                  <a:srgbClr val="FFC000"/>
                </a:solidFill>
                <a:latin typeface="Agency FB" panose="020B0503020202020204" pitchFamily="34" charset="0"/>
              </a:rPr>
              <a:t>def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Agency FB" panose="020B0503020202020204" pitchFamily="34" charset="0"/>
              </a:rPr>
              <a:t>param_init_rule</a:t>
            </a:r>
            <a:r>
              <a:rPr lang="en-US" sz="2800" dirty="0">
                <a:latin typeface="Agency FB" panose="020B0503020202020204" pitchFamily="34" charset="0"/>
              </a:rPr>
              <a:t>(</a:t>
            </a:r>
            <a:r>
              <a:rPr lang="en-US" sz="2800" dirty="0" err="1">
                <a:latin typeface="Agency FB" panose="020B0503020202020204" pitchFamily="34" charset="0"/>
              </a:rPr>
              <a:t>UCD_model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):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		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return</a:t>
            </a:r>
            <a:r>
              <a:rPr lang="en-US" sz="2800" dirty="0">
                <a:latin typeface="Agency FB" panose="020B0503020202020204" pitchFamily="34" charset="0"/>
              </a:rPr>
              <a:t> UCD_model.param_1[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] + 1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     UCD_model.param_2 = </a:t>
            </a:r>
            <a:r>
              <a:rPr lang="en-US" sz="2800" dirty="0" err="1">
                <a:latin typeface="Agency FB" panose="020B0503020202020204" pitchFamily="34" charset="0"/>
              </a:rPr>
              <a:t>Param</a:t>
            </a:r>
            <a:r>
              <a:rPr lang="en-US" sz="2800" dirty="0">
                <a:latin typeface="Agency FB" panose="020B0503020202020204" pitchFamily="34" charset="0"/>
              </a:rPr>
              <a:t>(UCD_model.set_1, initialize = </a:t>
            </a:r>
            <a:r>
              <a:rPr lang="en-US" sz="2800" dirty="0" err="1">
                <a:latin typeface="Agency FB" panose="020B0503020202020204" pitchFamily="34" charset="0"/>
              </a:rPr>
              <a:t>param_init_rule</a:t>
            </a:r>
            <a:r>
              <a:rPr lang="en-US" sz="2800" dirty="0">
                <a:latin typeface="Agency FB" panose="020B0503020202020204" pitchFamily="34" charset="0"/>
              </a:rPr>
              <a:t>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E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3432797" y="2624448"/>
            <a:ext cx="5580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UCD_model.param_1 = </a:t>
            </a:r>
            <a:r>
              <a:rPr lang="en-US" sz="2800" dirty="0" err="1">
                <a:latin typeface="Agency FB" panose="020B0503020202020204" pitchFamily="34" charset="0"/>
              </a:rPr>
              <a:t>Param</a:t>
            </a:r>
            <a:r>
              <a:rPr lang="en-US" sz="2800" dirty="0">
                <a:latin typeface="Agency FB" panose="020B0503020202020204" pitchFamily="34" charset="0"/>
              </a:rPr>
              <a:t>(UCD_model.set_1)</a:t>
            </a:r>
            <a:endParaRPr lang="en-IE" sz="2800" dirty="0">
              <a:latin typeface="Agency FB" panose="020B0503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893" y="5852983"/>
            <a:ext cx="11245932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Question: Which Python data structure does a parameter use? Array or dictionary? (10 points)</a:t>
            </a:r>
            <a:endParaRPr lang="en-IE" sz="24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5843588" y="3600450"/>
            <a:ext cx="2071687" cy="1871657"/>
            <a:chOff x="5866410" y="3586348"/>
            <a:chExt cx="1606275" cy="1657159"/>
          </a:xfrm>
        </p:grpSpPr>
        <p:sp>
          <p:nvSpPr>
            <p:cNvPr id="8" name="Oval 7"/>
            <p:cNvSpPr/>
            <p:nvPr/>
          </p:nvSpPr>
          <p:spPr>
            <a:xfrm>
              <a:off x="5866410" y="4519113"/>
              <a:ext cx="1606275" cy="724394"/>
            </a:xfrm>
            <a:prstGeom prst="ellipse">
              <a:avLst/>
            </a:prstGeom>
            <a:solidFill>
              <a:srgbClr val="FF0000">
                <a:alpha val="26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6161315" y="3586348"/>
              <a:ext cx="508232" cy="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8" idx="0"/>
            </p:cNvCxnSpPr>
            <p:nvPr/>
          </p:nvCxnSpPr>
          <p:spPr>
            <a:xfrm>
              <a:off x="6669547" y="3586348"/>
              <a:ext cx="1" cy="9327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61315" y="3586348"/>
              <a:ext cx="0" cy="37097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95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abstract model elements</a:t>
            </a:r>
            <a:endParaRPr lang="en-IE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Variables: </a:t>
            </a:r>
            <a:r>
              <a:rPr lang="en-US" sz="2200" dirty="0"/>
              <a:t>In optimization, variables are the unknowns of the problem. We want to find them!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200" dirty="0"/>
          </a:p>
          <a:p>
            <a:r>
              <a:rPr lang="en-US" sz="2200" dirty="0"/>
              <a:t>Initialize:</a:t>
            </a:r>
            <a:endParaRPr lang="en-US" sz="10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C000"/>
                </a:solidFill>
                <a:latin typeface="Agency FB" panose="020B0503020202020204" pitchFamily="34" charset="0"/>
              </a:rPr>
              <a:t>def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Agency FB" panose="020B0503020202020204" pitchFamily="34" charset="0"/>
              </a:rPr>
              <a:t>var_init_rule</a:t>
            </a:r>
            <a:r>
              <a:rPr lang="en-US" sz="2800" dirty="0">
                <a:latin typeface="Agency FB" panose="020B0503020202020204" pitchFamily="34" charset="0"/>
              </a:rPr>
              <a:t>(</a:t>
            </a:r>
            <a:r>
              <a:rPr lang="en-US" sz="2800" dirty="0" err="1">
                <a:latin typeface="Agency FB" panose="020B0503020202020204" pitchFamily="34" charset="0"/>
              </a:rPr>
              <a:t>UCD_model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):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if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&lt;2: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return </a:t>
            </a:r>
            <a:r>
              <a:rPr lang="en-US" sz="2800" dirty="0">
                <a:latin typeface="Agency FB" panose="020B0503020202020204" pitchFamily="34" charset="0"/>
              </a:rPr>
              <a:t>3.0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else: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return </a:t>
            </a:r>
            <a:r>
              <a:rPr lang="en-US" sz="2800" dirty="0">
                <a:latin typeface="Agency FB" panose="020B0503020202020204" pitchFamily="34" charset="0"/>
              </a:rPr>
              <a:t>1.0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UCD_model.var_1 = </a:t>
            </a:r>
            <a:r>
              <a:rPr lang="en-US" sz="2800" dirty="0" err="1">
                <a:latin typeface="Agency FB" panose="020B0503020202020204" pitchFamily="34" charset="0"/>
              </a:rPr>
              <a:t>Var</a:t>
            </a:r>
            <a:r>
              <a:rPr lang="en-US" sz="2800" dirty="0">
                <a:latin typeface="Agency FB" panose="020B0503020202020204" pitchFamily="34" charset="0"/>
              </a:rPr>
              <a:t>(UCD_model.set_1, initialize = </a:t>
            </a:r>
            <a:r>
              <a:rPr lang="en-US" sz="2800" dirty="0" err="1">
                <a:latin typeface="Agency FB" panose="020B0503020202020204" pitchFamily="34" charset="0"/>
              </a:rPr>
              <a:t>var_init_rule</a:t>
            </a:r>
            <a:r>
              <a:rPr lang="en-US" sz="2800" dirty="0">
                <a:latin typeface="Agency FB" panose="020B0503020202020204" pitchFamily="34" charset="0"/>
              </a:rPr>
              <a:t>, bounds=(0.0, </a:t>
            </a:r>
            <a:r>
              <a:rPr lang="en-US" sz="2800" dirty="0">
                <a:solidFill>
                  <a:srgbClr val="7030A0"/>
                </a:solidFill>
                <a:latin typeface="Agency FB" panose="020B0503020202020204" pitchFamily="34" charset="0"/>
              </a:rPr>
              <a:t>None</a:t>
            </a:r>
            <a:r>
              <a:rPr lang="en-US" sz="2800" dirty="0">
                <a:latin typeface="Agency FB" panose="020B0503020202020204" pitchFamily="34" charset="0"/>
              </a:rPr>
              <a:t>))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E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3432797" y="2410132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UCD_model.var_1 = </a:t>
            </a:r>
            <a:r>
              <a:rPr lang="en-US" sz="2800" dirty="0" err="1">
                <a:latin typeface="Agency FB" panose="020B0503020202020204" pitchFamily="34" charset="0"/>
              </a:rPr>
              <a:t>Var</a:t>
            </a:r>
            <a:r>
              <a:rPr lang="en-US" sz="2800" dirty="0">
                <a:latin typeface="Agency FB" panose="020B0503020202020204" pitchFamily="34" charset="0"/>
              </a:rPr>
              <a:t>(UCD_model.set_1, bounds=(0, 1.5))</a:t>
            </a:r>
            <a:endParaRPr lang="en-IE" sz="28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7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30"/>
            <a:ext cx="10515600" cy="1325563"/>
          </a:xfrm>
        </p:spPr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abstract model elements </a:t>
            </a:r>
            <a:endParaRPr lang="en-IE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544287" y="1425574"/>
            <a:ext cx="11428638" cy="5146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Constraints: </a:t>
            </a:r>
            <a:r>
              <a:rPr lang="en-US" sz="2200" dirty="0"/>
              <a:t>The limiters!</a:t>
            </a:r>
          </a:p>
          <a:p>
            <a:endParaRPr lang="en-US" sz="1000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C000"/>
                </a:solidFill>
                <a:latin typeface="Agency FB" panose="020B0503020202020204" pitchFamily="34" charset="0"/>
              </a:rPr>
              <a:t>def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cnstr_1_rule</a:t>
            </a:r>
            <a:r>
              <a:rPr lang="en-US" sz="2800" dirty="0">
                <a:latin typeface="Agency FB" panose="020B0503020202020204" pitchFamily="34" charset="0"/>
              </a:rPr>
              <a:t>(</a:t>
            </a:r>
            <a:r>
              <a:rPr lang="en-US" sz="2800" dirty="0" err="1">
                <a:latin typeface="Agency FB" panose="020B0503020202020204" pitchFamily="34" charset="0"/>
              </a:rPr>
              <a:t>UCD_model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):</a:t>
            </a:r>
          </a:p>
          <a:p>
            <a:pPr marL="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if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&lt;1:</a:t>
            </a:r>
          </a:p>
          <a:p>
            <a:pPr marL="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return </a:t>
            </a:r>
            <a:r>
              <a:rPr lang="en-US" sz="2800" dirty="0">
                <a:latin typeface="Agency FB" panose="020B0503020202020204" pitchFamily="34" charset="0"/>
              </a:rPr>
              <a:t>(0.0, UCD_model.var_1[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], 0.7)</a:t>
            </a:r>
          </a:p>
          <a:p>
            <a:pPr marL="0" lvl="1" indent="0">
              <a:buNone/>
            </a:pP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     </a:t>
            </a:r>
            <a:r>
              <a:rPr lang="en-US" sz="2800" dirty="0" err="1">
                <a:solidFill>
                  <a:srgbClr val="FFC000"/>
                </a:solidFill>
                <a:latin typeface="Agency FB" panose="020B0503020202020204" pitchFamily="34" charset="0"/>
              </a:rPr>
              <a:t>elif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&lt;2:</a:t>
            </a:r>
            <a:endParaRPr lang="en-US" sz="2800" dirty="0">
              <a:solidFill>
                <a:srgbClr val="FFC000"/>
              </a:solidFill>
              <a:latin typeface="Agency FB" panose="020B0503020202020204" pitchFamily="34" charset="0"/>
            </a:endParaRPr>
          </a:p>
          <a:p>
            <a:pPr marL="0" lvl="1" indent="0">
              <a:buNone/>
            </a:pP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      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return </a:t>
            </a:r>
            <a:r>
              <a:rPr lang="en-US" sz="2800" dirty="0">
                <a:latin typeface="Agency FB" panose="020B0503020202020204" pitchFamily="34" charset="0"/>
              </a:rPr>
              <a:t>(0.8, UCD_model.var_1[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])</a:t>
            </a:r>
          </a:p>
          <a:p>
            <a:pPr marL="0" lvl="1" indent="0">
              <a:buNone/>
            </a:pP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     </a:t>
            </a:r>
            <a:r>
              <a:rPr lang="en-US" sz="2800" dirty="0" err="1">
                <a:solidFill>
                  <a:srgbClr val="FFC000"/>
                </a:solidFill>
                <a:latin typeface="Agency FB" panose="020B0503020202020204" pitchFamily="34" charset="0"/>
              </a:rPr>
              <a:t>elif</a:t>
            </a:r>
            <a:r>
              <a:rPr lang="en-US" sz="2800" dirty="0">
                <a:latin typeface="Agency FB" panose="020B0503020202020204" pitchFamily="34" charset="0"/>
              </a:rPr>
              <a:t> model.param_1[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] &gt; 2:</a:t>
            </a:r>
          </a:p>
          <a:p>
            <a:pPr marL="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return </a:t>
            </a:r>
            <a:r>
              <a:rPr lang="en-US" sz="2800" dirty="0">
                <a:latin typeface="Agency FB" panose="020B0503020202020204" pitchFamily="34" charset="0"/>
              </a:rPr>
              <a:t>model.var_1[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] &gt;= 1.2</a:t>
            </a:r>
          </a:p>
          <a:p>
            <a:pPr marL="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else:</a:t>
            </a:r>
          </a:p>
          <a:p>
            <a:pPr marL="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return </a:t>
            </a:r>
            <a:r>
              <a:rPr lang="en-US" sz="2800" dirty="0" err="1">
                <a:latin typeface="Agency FB" panose="020B0503020202020204" pitchFamily="34" charset="0"/>
              </a:rPr>
              <a:t>Constraint.Skip</a:t>
            </a:r>
            <a:endParaRPr lang="en-US" sz="2800" dirty="0">
              <a:latin typeface="Agency FB" panose="020B0503020202020204" pitchFamily="34" charset="0"/>
            </a:endParaRPr>
          </a:p>
          <a:p>
            <a:pPr marL="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UCD_model.cnstr_1 = Constraint(UCD_model.set_1, rule = cnstr_1_rule)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0502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abstract model elements </a:t>
            </a:r>
            <a:endParaRPr lang="en-IE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idx="1"/>
          </p:nvPr>
        </p:nvSpPr>
        <p:spPr>
          <a:xfrm>
            <a:off x="838199" y="1825625"/>
            <a:ext cx="1090612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Objective: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/>
              <a:t>Objective function!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0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FFC000"/>
                </a:solidFill>
                <a:latin typeface="Agency FB" panose="020B0503020202020204" pitchFamily="34" charset="0"/>
              </a:rPr>
              <a:t>def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solidFill>
                  <a:srgbClr val="0070C0"/>
                </a:solidFill>
                <a:latin typeface="Agency FB" panose="020B0503020202020204" pitchFamily="34" charset="0"/>
              </a:rPr>
              <a:t>objective_rule</a:t>
            </a:r>
            <a:r>
              <a:rPr lang="en-US" sz="2800" dirty="0">
                <a:latin typeface="Agency FB" panose="020B0503020202020204" pitchFamily="34" charset="0"/>
              </a:rPr>
              <a:t>(</a:t>
            </a:r>
            <a:r>
              <a:rPr lang="en-US" sz="2800" dirty="0" err="1">
                <a:latin typeface="Agency FB" panose="020B0503020202020204" pitchFamily="34" charset="0"/>
              </a:rPr>
              <a:t>UCD_model</a:t>
            </a:r>
            <a:r>
              <a:rPr lang="en-US" sz="2800" dirty="0">
                <a:latin typeface="Agency FB" panose="020B0503020202020204" pitchFamily="34" charset="0"/>
              </a:rPr>
              <a:t>):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800" dirty="0">
                <a:latin typeface="Agency FB" panose="020B0503020202020204" pitchFamily="34" charset="0"/>
              </a:rPr>
              <a:t>     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return </a:t>
            </a:r>
            <a:r>
              <a:rPr lang="en-US" sz="2800" dirty="0">
                <a:solidFill>
                  <a:srgbClr val="7030A0"/>
                </a:solidFill>
                <a:latin typeface="Agency FB" panose="020B0503020202020204" pitchFamily="34" charset="0"/>
              </a:rPr>
              <a:t>sum</a:t>
            </a:r>
            <a:r>
              <a:rPr lang="en-US" sz="2800" dirty="0">
                <a:latin typeface="Agency FB" panose="020B0503020202020204" pitchFamily="34" charset="0"/>
              </a:rPr>
              <a:t>(UCD_model.var_1[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] * (2**UCD_mode.param_1[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] )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for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Agency FB" panose="020B0503020202020204" pitchFamily="34" charset="0"/>
              </a:rPr>
              <a:t>in</a:t>
            </a:r>
            <a:r>
              <a:rPr lang="en-US" sz="2800" dirty="0">
                <a:latin typeface="Agency FB" panose="020B0503020202020204" pitchFamily="34" charset="0"/>
              </a:rPr>
              <a:t> UCD_model.set_1)</a:t>
            </a:r>
          </a:p>
          <a:p>
            <a:pPr marL="457200" lvl="1" indent="0">
              <a:buNone/>
            </a:pPr>
            <a:r>
              <a:rPr lang="en-US" sz="2800" dirty="0" err="1">
                <a:latin typeface="Agency FB" panose="020B0503020202020204" pitchFamily="34" charset="0"/>
              </a:rPr>
              <a:t>UCD_model.objective_function</a:t>
            </a:r>
            <a:r>
              <a:rPr lang="en-US" sz="2800" dirty="0">
                <a:latin typeface="Agency FB" panose="020B0503020202020204" pitchFamily="34" charset="0"/>
              </a:rPr>
              <a:t> = Objective(rule = </a:t>
            </a:r>
            <a:r>
              <a:rPr lang="en-US" sz="2800" dirty="0" err="1">
                <a:latin typeface="Agency FB" panose="020B0503020202020204" pitchFamily="34" charset="0"/>
              </a:rPr>
              <a:t>objective_rule,sense</a:t>
            </a:r>
            <a:r>
              <a:rPr lang="en-US" sz="2800" dirty="0">
                <a:latin typeface="Agency FB" panose="020B0503020202020204" pitchFamily="34" charset="0"/>
              </a:rPr>
              <a:t>=maximize)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2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E" sz="2200" dirty="0"/>
          </a:p>
        </p:txBody>
      </p:sp>
      <p:sp>
        <p:nvSpPr>
          <p:cNvPr id="6" name="Cloud Callout 5"/>
          <p:cNvSpPr/>
          <p:nvPr/>
        </p:nvSpPr>
        <p:spPr>
          <a:xfrm>
            <a:off x="9748034" y="4734543"/>
            <a:ext cx="2110591" cy="894731"/>
          </a:xfrm>
          <a:prstGeom prst="cloudCallout">
            <a:avLst>
              <a:gd name="adj1" fmla="val -48176"/>
              <a:gd name="adj2" fmla="val -83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minimize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81623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11"/>
            <a:ext cx="10515600" cy="1325563"/>
          </a:xfrm>
        </p:spPr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a simple problem</a:t>
            </a:r>
            <a:endParaRPr lang="en-IE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089353"/>
            <a:ext cx="10515600" cy="552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from </a:t>
            </a:r>
            <a:r>
              <a:rPr lang="en-US" dirty="0" err="1">
                <a:latin typeface="Agency FB" panose="020B0503020202020204" pitchFamily="34" charset="0"/>
              </a:rPr>
              <a:t>pyomo.environ</a:t>
            </a:r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 import </a:t>
            </a:r>
            <a:r>
              <a:rPr lang="en-US" dirty="0">
                <a:latin typeface="Agency FB" panose="020B0503020202020204" pitchFamily="34" charset="0"/>
              </a:rPr>
              <a:t>*</a:t>
            </a:r>
          </a:p>
          <a:p>
            <a:pPr marL="457200" lvl="1" indent="0">
              <a:buNone/>
            </a:pPr>
            <a:r>
              <a:rPr lang="en-US" dirty="0">
                <a:latin typeface="Agency FB" panose="020B0503020202020204" pitchFamily="34" charset="0"/>
              </a:rPr>
              <a:t>model = </a:t>
            </a:r>
            <a:r>
              <a:rPr lang="en-US" dirty="0" err="1">
                <a:latin typeface="Agency FB" panose="020B0503020202020204" pitchFamily="34" charset="0"/>
              </a:rPr>
              <a:t>AbstractModel</a:t>
            </a:r>
            <a:r>
              <a:rPr lang="en-US" dirty="0">
                <a:latin typeface="Agency FB" panose="020B0503020202020204" pitchFamily="34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 err="1">
                <a:latin typeface="Agency FB" panose="020B0503020202020204" pitchFamily="34" charset="0"/>
              </a:rPr>
              <a:t>model.a</a:t>
            </a:r>
            <a:r>
              <a:rPr lang="en-US" dirty="0">
                <a:latin typeface="Agency FB" panose="020B0503020202020204" pitchFamily="34" charset="0"/>
              </a:rPr>
              <a:t> = </a:t>
            </a:r>
            <a:r>
              <a:rPr lang="en-US" dirty="0" err="1">
                <a:latin typeface="Agency FB" panose="020B0503020202020204" pitchFamily="34" charset="0"/>
              </a:rPr>
              <a:t>Param</a:t>
            </a:r>
            <a:r>
              <a:rPr lang="en-US" dirty="0">
                <a:latin typeface="Agency FB" panose="020B0503020202020204" pitchFamily="34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 err="1">
                <a:latin typeface="Agency FB" panose="020B0503020202020204" pitchFamily="34" charset="0"/>
              </a:rPr>
              <a:t>model.b</a:t>
            </a:r>
            <a:r>
              <a:rPr lang="en-US" dirty="0">
                <a:latin typeface="Agency FB" panose="020B0503020202020204" pitchFamily="34" charset="0"/>
              </a:rPr>
              <a:t> = </a:t>
            </a:r>
            <a:r>
              <a:rPr lang="en-US" dirty="0" err="1">
                <a:latin typeface="Agency FB" panose="020B0503020202020204" pitchFamily="34" charset="0"/>
              </a:rPr>
              <a:t>Param</a:t>
            </a:r>
            <a:r>
              <a:rPr lang="en-US" dirty="0">
                <a:latin typeface="Agency FB" panose="020B0503020202020204" pitchFamily="34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 err="1">
                <a:latin typeface="Agency FB" panose="020B0503020202020204" pitchFamily="34" charset="0"/>
              </a:rPr>
              <a:t>model.x</a:t>
            </a:r>
            <a:r>
              <a:rPr lang="en-US" dirty="0">
                <a:latin typeface="Agency FB" panose="020B0503020202020204" pitchFamily="34" charset="0"/>
              </a:rPr>
              <a:t> = </a:t>
            </a:r>
            <a:r>
              <a:rPr lang="en-US" dirty="0" err="1">
                <a:latin typeface="Agency FB" panose="020B0503020202020204" pitchFamily="34" charset="0"/>
              </a:rPr>
              <a:t>Var</a:t>
            </a:r>
            <a:r>
              <a:rPr lang="en-US" dirty="0">
                <a:latin typeface="Agency FB" panose="020B0503020202020204" pitchFamily="34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C000"/>
                </a:solidFill>
                <a:latin typeface="Agency FB" panose="020B0503020202020204" pitchFamily="34" charset="0"/>
              </a:rPr>
              <a:t>def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Agency FB" panose="020B0503020202020204" pitchFamily="34" charset="0"/>
              </a:rPr>
              <a:t>objective_function_rule</a:t>
            </a:r>
            <a:r>
              <a:rPr lang="en-US" dirty="0">
                <a:latin typeface="Agency FB" panose="020B0503020202020204" pitchFamily="34" charset="0"/>
              </a:rPr>
              <a:t>(model):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     </a:t>
            </a:r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return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>
                <a:latin typeface="Agency FB" panose="020B0503020202020204" pitchFamily="34" charset="0"/>
              </a:rPr>
              <a:t>(</a:t>
            </a:r>
            <a:r>
              <a:rPr lang="en-US" dirty="0" err="1">
                <a:latin typeface="Agency FB" panose="020B0503020202020204" pitchFamily="34" charset="0"/>
              </a:rPr>
              <a:t>model.x</a:t>
            </a:r>
            <a:r>
              <a:rPr lang="en-US" dirty="0">
                <a:latin typeface="Agency FB" panose="020B0503020202020204" pitchFamily="34" charset="0"/>
              </a:rPr>
              <a:t>**2 – </a:t>
            </a:r>
            <a:r>
              <a:rPr lang="en-US" dirty="0" err="1">
                <a:latin typeface="Agency FB" panose="020B0503020202020204" pitchFamily="34" charset="0"/>
              </a:rPr>
              <a:t>model.a</a:t>
            </a:r>
            <a:r>
              <a:rPr lang="en-US" dirty="0">
                <a:latin typeface="Agency FB" panose="020B0503020202020204" pitchFamily="34" charset="0"/>
              </a:rPr>
              <a:t>*</a:t>
            </a:r>
            <a:r>
              <a:rPr lang="en-US" dirty="0" err="1">
                <a:latin typeface="Agency FB" panose="020B0503020202020204" pitchFamily="34" charset="0"/>
              </a:rPr>
              <a:t>model.x</a:t>
            </a:r>
            <a:r>
              <a:rPr lang="en-US" dirty="0">
                <a:latin typeface="Agency FB" panose="020B0503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Agency FB" panose="020B0503020202020204" pitchFamily="34" charset="0"/>
              </a:rPr>
              <a:t>model.objective_function</a:t>
            </a:r>
            <a:r>
              <a:rPr lang="en-US" dirty="0">
                <a:latin typeface="Agency FB" panose="020B0503020202020204" pitchFamily="34" charset="0"/>
              </a:rPr>
              <a:t> = Objective(rule = </a:t>
            </a:r>
            <a:r>
              <a:rPr lang="en-US" dirty="0" err="1">
                <a:latin typeface="Agency FB" panose="020B0503020202020204" pitchFamily="34" charset="0"/>
              </a:rPr>
              <a:t>objective_function_rule</a:t>
            </a:r>
            <a:r>
              <a:rPr lang="en-US" dirty="0">
                <a:latin typeface="Agency FB" panose="020B0503020202020204" pitchFamily="34" charset="0"/>
              </a:rPr>
              <a:t>, sense = minimize)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FFC000"/>
                </a:solidFill>
                <a:latin typeface="Agency FB" panose="020B0503020202020204" pitchFamily="34" charset="0"/>
              </a:rPr>
              <a:t>def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constraint_1_rule</a:t>
            </a:r>
            <a:r>
              <a:rPr lang="en-US" dirty="0">
                <a:latin typeface="Agency FB" panose="020B0503020202020204" pitchFamily="34" charset="0"/>
              </a:rPr>
              <a:t>(model):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     </a:t>
            </a:r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return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model.b</a:t>
            </a:r>
            <a:r>
              <a:rPr lang="en-US" dirty="0">
                <a:latin typeface="Agency FB" panose="020B0503020202020204" pitchFamily="34" charset="0"/>
              </a:rPr>
              <a:t> * </a:t>
            </a:r>
            <a:r>
              <a:rPr lang="en-US" dirty="0" err="1">
                <a:latin typeface="Agency FB" panose="020B0503020202020204" pitchFamily="34" charset="0"/>
              </a:rPr>
              <a:t>model.x</a:t>
            </a:r>
            <a:r>
              <a:rPr lang="en-US" dirty="0">
                <a:latin typeface="Agency FB" panose="020B0503020202020204" pitchFamily="34" charset="0"/>
              </a:rPr>
              <a:t> + </a:t>
            </a:r>
            <a:r>
              <a:rPr lang="en-US" dirty="0" err="1">
                <a:latin typeface="Agency FB" panose="020B0503020202020204" pitchFamily="34" charset="0"/>
              </a:rPr>
              <a:t>model.a</a:t>
            </a:r>
            <a:r>
              <a:rPr lang="en-US" dirty="0">
                <a:latin typeface="Agency FB" panose="020B0503020202020204" pitchFamily="34" charset="0"/>
              </a:rPr>
              <a:t> &gt;= 0</a:t>
            </a:r>
          </a:p>
          <a:p>
            <a:pPr marL="457200" lvl="1" indent="0">
              <a:buNone/>
            </a:pPr>
            <a:r>
              <a:rPr lang="en-US" dirty="0">
                <a:latin typeface="Agency FB" panose="020B0503020202020204" pitchFamily="34" charset="0"/>
              </a:rPr>
              <a:t>model.constraint_1 = Constraint(rule = constraint_1_rule)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C000"/>
                </a:solidFill>
                <a:latin typeface="Agency FB" panose="020B0503020202020204" pitchFamily="34" charset="0"/>
              </a:rPr>
              <a:t>def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constraint_2_rule</a:t>
            </a:r>
            <a:r>
              <a:rPr lang="en-US" dirty="0">
                <a:latin typeface="Agency FB" panose="020B0503020202020204" pitchFamily="34" charset="0"/>
              </a:rPr>
              <a:t>(model):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     </a:t>
            </a:r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return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 </a:t>
            </a:r>
            <a:r>
              <a:rPr lang="en-US" dirty="0">
                <a:latin typeface="Agency FB" panose="020B0503020202020204" pitchFamily="34" charset="0"/>
              </a:rPr>
              <a:t>(-</a:t>
            </a:r>
            <a:r>
              <a:rPr lang="en-US" dirty="0" err="1">
                <a:latin typeface="Agency FB" panose="020B0503020202020204" pitchFamily="34" charset="0"/>
              </a:rPr>
              <a:t>model.b</a:t>
            </a:r>
            <a:r>
              <a:rPr lang="en-US" dirty="0">
                <a:latin typeface="Agency FB" panose="020B0503020202020204" pitchFamily="34" charset="0"/>
              </a:rPr>
              <a:t>, </a:t>
            </a:r>
            <a:r>
              <a:rPr lang="en-US" dirty="0" err="1">
                <a:latin typeface="Agency FB" panose="020B0503020202020204" pitchFamily="34" charset="0"/>
              </a:rPr>
              <a:t>model.x</a:t>
            </a:r>
            <a:r>
              <a:rPr lang="en-US" dirty="0">
                <a:latin typeface="Agency FB" panose="020B0503020202020204" pitchFamily="34" charset="0"/>
              </a:rPr>
              <a:t>, 4*</a:t>
            </a:r>
            <a:r>
              <a:rPr lang="en-US" dirty="0" err="1">
                <a:latin typeface="Agency FB" panose="020B0503020202020204" pitchFamily="34" charset="0"/>
              </a:rPr>
              <a:t>model.b</a:t>
            </a:r>
            <a:r>
              <a:rPr lang="en-US" dirty="0">
                <a:latin typeface="Agency FB" panose="020B0503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Agency FB" panose="020B0503020202020204" pitchFamily="34" charset="0"/>
              </a:rPr>
              <a:t>model.constraint_2 = Constraint(rule = constraint_2_rule)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26681" y="992280"/>
                <a:ext cx="3851564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.   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fNam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                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≤4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681" y="992280"/>
                <a:ext cx="3851564" cy="11079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562109" y="1027905"/>
            <a:ext cx="2803566" cy="33027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Rectangle 6"/>
          <p:cNvSpPr/>
          <p:nvPr/>
        </p:nvSpPr>
        <p:spPr>
          <a:xfrm>
            <a:off x="8562109" y="1378586"/>
            <a:ext cx="2803566" cy="33027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/>
          <p:cNvSpPr/>
          <p:nvPr/>
        </p:nvSpPr>
        <p:spPr>
          <a:xfrm>
            <a:off x="8560132" y="1732876"/>
            <a:ext cx="2803566" cy="33027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/>
          <p:cNvSpPr txBox="1"/>
          <p:nvPr/>
        </p:nvSpPr>
        <p:spPr>
          <a:xfrm>
            <a:off x="7577695" y="5142289"/>
            <a:ext cx="4400550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Question: What is missing from our simple problem? (10 Points)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81851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1"/>
            <a:ext cx="10515600" cy="1325563"/>
          </a:xfrm>
        </p:spPr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data entry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828"/>
            <a:ext cx="10515600" cy="5861059"/>
          </a:xfrm>
        </p:spPr>
        <p:txBody>
          <a:bodyPr>
            <a:noAutofit/>
          </a:bodyPr>
          <a:lstStyle/>
          <a:p>
            <a:r>
              <a:rPr lang="en-US" sz="2400" dirty="0"/>
              <a:t>Sets and Parameters need to be declared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 err="1"/>
              <a:t>Pyomo</a:t>
            </a:r>
            <a:r>
              <a:rPr lang="en-US" sz="2400" dirty="0"/>
              <a:t> takes “my_file.dat”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400" dirty="0"/>
              <a:t>Enter data directly or tell </a:t>
            </a:r>
            <a:r>
              <a:rPr lang="en-US" sz="2400" dirty="0" err="1"/>
              <a:t>pyomo</a:t>
            </a:r>
            <a:r>
              <a:rPr lang="en-US" sz="2400" dirty="0"/>
              <a:t> where to get it in “my_file.dat”</a:t>
            </a:r>
          </a:p>
          <a:p>
            <a:endParaRPr lang="en-US" sz="1000" dirty="0"/>
          </a:p>
          <a:p>
            <a:r>
              <a:rPr lang="en-US" sz="2400" dirty="0"/>
              <a:t>Direct data entry: 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   set set_1 := 1  “a”  “UCD” ;                                              </a:t>
            </a:r>
            <a:r>
              <a:rPr lang="en-US" sz="2800" dirty="0" err="1">
                <a:latin typeface="Agency FB" panose="020B0503020202020204" pitchFamily="34" charset="0"/>
              </a:rPr>
              <a:t>param</a:t>
            </a:r>
            <a:r>
              <a:rPr lang="en-US" sz="2800" dirty="0">
                <a:latin typeface="Agency FB" panose="020B0503020202020204" pitchFamily="34" charset="0"/>
              </a:rPr>
              <a:t> param_1 :=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                                                                                          1            1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                                                                                          “a”        2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                                                                                          “UCD”   3</a:t>
            </a:r>
          </a:p>
          <a:p>
            <a:pPr marL="457200" lvl="1" indent="0">
              <a:buNone/>
            </a:pPr>
            <a:r>
              <a:rPr lang="en-US" sz="2800" dirty="0">
                <a:latin typeface="Agency FB" panose="020B0503020202020204" pitchFamily="34" charset="0"/>
              </a:rPr>
              <a:t>                                                                                                     ;</a:t>
            </a:r>
            <a:endParaRPr lang="en-US" sz="2400" dirty="0"/>
          </a:p>
          <a:p>
            <a:r>
              <a:rPr lang="en-US" sz="2400" dirty="0"/>
              <a:t>Let’s talk about CSV!</a:t>
            </a:r>
          </a:p>
        </p:txBody>
      </p:sp>
    </p:spTree>
    <p:extLst>
      <p:ext uri="{BB962C8B-B14F-4D97-AF65-F5344CB8AC3E}">
        <p14:creationId xmlns:p14="http://schemas.microsoft.com/office/powerpoint/2010/main" val="248784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7"/>
            <a:ext cx="10515600" cy="1325563"/>
          </a:xfrm>
        </p:spPr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data entry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66"/>
            <a:ext cx="10515600" cy="4589463"/>
          </a:xfrm>
        </p:spPr>
        <p:txBody>
          <a:bodyPr>
            <a:noAutofit/>
          </a:bodyPr>
          <a:lstStyle/>
          <a:p>
            <a:r>
              <a:rPr lang="en-US" dirty="0"/>
              <a:t>Importing sets</a:t>
            </a:r>
          </a:p>
          <a:p>
            <a:pPr lvl="1"/>
            <a:r>
              <a:rPr lang="en-US" dirty="0"/>
              <a:t>“set_1.csv”: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“my_data.dat”:</a:t>
            </a:r>
          </a:p>
          <a:p>
            <a:pPr marL="457200" lvl="1" indent="0" algn="ctr">
              <a:buNone/>
            </a:pPr>
            <a:r>
              <a:rPr lang="en-US" dirty="0">
                <a:latin typeface="Agency FB" panose="020B0503020202020204" pitchFamily="34" charset="0"/>
              </a:rPr>
              <a:t>              </a:t>
            </a:r>
            <a:r>
              <a:rPr lang="en-US" sz="2800" dirty="0">
                <a:latin typeface="Agency FB" panose="020B0503020202020204" pitchFamily="34" charset="0"/>
              </a:rPr>
              <a:t>load set_1.csv format=set : set_1;</a:t>
            </a:r>
            <a:endParaRPr lang="en-IE" sz="2800" dirty="0">
              <a:latin typeface="Agency FB" panose="020B05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19" r="1490" b="3161"/>
          <a:stretch/>
        </p:blipFill>
        <p:spPr>
          <a:xfrm>
            <a:off x="4129092" y="2233611"/>
            <a:ext cx="5343525" cy="26384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310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29" y="965226"/>
            <a:ext cx="6499782" cy="43331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4"/>
          <a:stretch/>
        </p:blipFill>
        <p:spPr>
          <a:xfrm>
            <a:off x="7916224" y="148590"/>
            <a:ext cx="3843495" cy="2331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3783330"/>
            <a:ext cx="3074670" cy="3074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1" y="4222962"/>
            <a:ext cx="3294698" cy="246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4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5"/>
            <a:ext cx="10515600" cy="1325563"/>
          </a:xfrm>
        </p:spPr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data entry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118100"/>
          </a:xfrm>
        </p:spPr>
        <p:txBody>
          <a:bodyPr>
            <a:noAutofit/>
          </a:bodyPr>
          <a:lstStyle/>
          <a:p>
            <a:r>
              <a:rPr lang="en-US" dirty="0"/>
              <a:t>Importing parameters</a:t>
            </a:r>
            <a:endParaRPr lang="en-IE" dirty="0"/>
          </a:p>
          <a:p>
            <a:pPr lvl="1"/>
            <a:r>
              <a:rPr lang="en-US" dirty="0"/>
              <a:t>“set_1_indexed.csv”: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“my_data.dat”:</a:t>
            </a:r>
          </a:p>
          <a:p>
            <a:pPr marL="457200" lvl="1" indent="0" algn="ctr">
              <a:buNone/>
            </a:pPr>
            <a:r>
              <a:rPr lang="en-IE" sz="2800" dirty="0">
                <a:latin typeface="Agency FB" panose="020B0503020202020204" pitchFamily="34" charset="0"/>
              </a:rPr>
              <a:t>load set_1_indexed.csv : [set_1] param_1 param_2 ;</a:t>
            </a:r>
            <a:endParaRPr lang="en-US" sz="2800" dirty="0">
              <a:latin typeface="Agency FB" panose="020B05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88"/>
          <a:stretch/>
        </p:blipFill>
        <p:spPr>
          <a:xfrm>
            <a:off x="4841903" y="2170053"/>
            <a:ext cx="5303520" cy="274808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4948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8"/>
            <a:ext cx="10515600" cy="1325563"/>
          </a:xfrm>
        </p:spPr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a simple 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“my_data.dat”: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Agency FB" panose="020B0503020202020204" pitchFamily="34" charset="0"/>
              </a:rPr>
              <a:t>param</a:t>
            </a:r>
            <a:r>
              <a:rPr lang="en-US" dirty="0">
                <a:latin typeface="Agency FB" panose="020B0503020202020204" pitchFamily="34" charset="0"/>
              </a:rPr>
              <a:t> a := 3 ;</a:t>
            </a:r>
          </a:p>
          <a:p>
            <a:pPr marL="0" indent="0" algn="ctr">
              <a:buNone/>
            </a:pPr>
            <a:r>
              <a:rPr lang="en-US" dirty="0" err="1">
                <a:latin typeface="Agency FB" panose="020B0503020202020204" pitchFamily="34" charset="0"/>
              </a:rPr>
              <a:t>param</a:t>
            </a:r>
            <a:r>
              <a:rPr lang="en-US" dirty="0">
                <a:latin typeface="Agency FB" panose="020B0503020202020204" pitchFamily="34" charset="0"/>
              </a:rPr>
              <a:t> b := 4 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70218" y="1992410"/>
                <a:ext cx="3851564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.   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fNam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+3≥0</m:t>
                          </m:r>
                        </m:e>
                      </m:func>
                    </m:oMath>
                  </m:oMathPara>
                </a14:m>
                <a:endParaRPr lang="en-US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                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≤4×4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218" y="1992410"/>
                <a:ext cx="3851564" cy="110799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9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8"/>
            <a:ext cx="10515600" cy="1325563"/>
          </a:xfrm>
        </p:spPr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solve the problem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861"/>
            <a:ext cx="10515600" cy="4351338"/>
          </a:xfrm>
        </p:spPr>
        <p:txBody>
          <a:bodyPr/>
          <a:lstStyle/>
          <a:p>
            <a:r>
              <a:rPr lang="en-US" dirty="0"/>
              <a:t>In Command Prompt type in: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   </a:t>
            </a:r>
            <a:r>
              <a:rPr lang="en-IE" dirty="0" err="1">
                <a:latin typeface="Agency FB" panose="020B0503020202020204" pitchFamily="34" charset="0"/>
              </a:rPr>
              <a:t>pyomo</a:t>
            </a:r>
            <a:r>
              <a:rPr lang="en-IE" dirty="0">
                <a:latin typeface="Agency FB" panose="020B0503020202020204" pitchFamily="34" charset="0"/>
              </a:rPr>
              <a:t> my_model.py my_data.dat --solver=</a:t>
            </a:r>
            <a:r>
              <a:rPr lang="en-IE" dirty="0" err="1">
                <a:latin typeface="Agency FB" panose="020B0503020202020204" pitchFamily="34" charset="0"/>
              </a:rPr>
              <a:t>ipopt</a:t>
            </a:r>
            <a:endParaRPr lang="en-IE" dirty="0">
              <a:latin typeface="Agency FB" panose="020B0503020202020204" pitchFamily="34" charset="0"/>
            </a:endParaRPr>
          </a:p>
          <a:p>
            <a:pPr marL="0" indent="0">
              <a:buNone/>
            </a:pPr>
            <a:r>
              <a:rPr lang="en-IE" dirty="0">
                <a:latin typeface="Agency FB" panose="020B0503020202020204" pitchFamily="34" charset="0"/>
              </a:rPr>
              <a:t>   --solver-options="</a:t>
            </a:r>
            <a:r>
              <a:rPr lang="en-IE" dirty="0" err="1">
                <a:latin typeface="Agency FB" panose="020B0503020202020204" pitchFamily="34" charset="0"/>
              </a:rPr>
              <a:t>linear_solver</a:t>
            </a:r>
            <a:r>
              <a:rPr lang="en-IE" dirty="0">
                <a:latin typeface="Agency FB" panose="020B0503020202020204" pitchFamily="34" charset="0"/>
              </a:rPr>
              <a:t>=ma57 </a:t>
            </a:r>
            <a:r>
              <a:rPr lang="en-IE" dirty="0" err="1">
                <a:latin typeface="Agency FB" panose="020B0503020202020204" pitchFamily="34" charset="0"/>
              </a:rPr>
              <a:t>max_iter</a:t>
            </a:r>
            <a:r>
              <a:rPr lang="en-IE" dirty="0">
                <a:latin typeface="Agency FB" panose="020B0503020202020204" pitchFamily="34" charset="0"/>
              </a:rPr>
              <a:t>=1000000“</a:t>
            </a:r>
          </a:p>
          <a:p>
            <a:pPr marL="0" indent="0">
              <a:buNone/>
            </a:pPr>
            <a:r>
              <a:rPr lang="en-IE" dirty="0">
                <a:latin typeface="Agency FB" panose="020B0503020202020204" pitchFamily="34" charset="0"/>
              </a:rPr>
              <a:t>   --summary --stream-solver --report-timing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27" y="3857623"/>
            <a:ext cx="11232362" cy="254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69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7"/>
            <a:ext cx="10515600" cy="1325563"/>
          </a:xfrm>
        </p:spPr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solution</a:t>
            </a:r>
            <a:endParaRPr lang="en-I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37" t="29342" r="69145" b="23120"/>
          <a:stretch/>
        </p:blipFill>
        <p:spPr>
          <a:xfrm>
            <a:off x="3154784" y="1225766"/>
            <a:ext cx="5882432" cy="50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4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Pyomo</a:t>
            </a:r>
            <a:r>
              <a:rPr lang="en-US" dirty="0"/>
              <a:t>: simple problem 2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622903" y="1466347"/>
                <a:ext cx="6669232" cy="3414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.   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</m:fName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≤8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r>
                  <a:rPr lang="en-US" sz="2200" dirty="0"/>
                  <a:t>                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={"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1", "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2"}</m:t>
                      </m:r>
                    </m:oMath>
                  </m:oMathPara>
                </a14:m>
                <a:endParaRPr lang="en-US" sz="2200" dirty="0"/>
              </a:p>
              <a:p>
                <a:pPr lvl="1"/>
                <a:r>
                  <a:rPr lang="en-US" sz="2200" dirty="0"/>
                  <a:t>a = {“t1”: 4, “t2”:5}</a:t>
                </a:r>
              </a:p>
              <a:p>
                <a:pPr lvl="1"/>
                <a:r>
                  <a:rPr lang="en-US" sz="2200" dirty="0"/>
                  <a:t>b = {“t1”: 5, “t2”:-3}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03" y="1466347"/>
                <a:ext cx="6669232" cy="34141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86" y="2904941"/>
            <a:ext cx="6986588" cy="39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5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Questions?</a:t>
            </a:r>
            <a:endParaRPr lang="en-IE" sz="6000" dirty="0"/>
          </a:p>
        </p:txBody>
      </p:sp>
    </p:spTree>
    <p:extLst>
      <p:ext uri="{BB962C8B-B14F-4D97-AF65-F5344CB8AC3E}">
        <p14:creationId xmlns:p14="http://schemas.microsoft.com/office/powerpoint/2010/main" val="49111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Python?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Programming Language</a:t>
            </a:r>
          </a:p>
          <a:p>
            <a:r>
              <a:rPr lang="en-US" dirty="0"/>
              <a:t>Developed by Guido van Rossum </a:t>
            </a:r>
          </a:p>
          <a:p>
            <a:pPr marL="0" indent="0">
              <a:buNone/>
            </a:pPr>
            <a:r>
              <a:rPr lang="en-US" dirty="0"/>
              <a:t>   in 1989 (we are both 27!)</a:t>
            </a:r>
          </a:p>
          <a:p>
            <a:r>
              <a:rPr lang="en-US" dirty="0"/>
              <a:t>Multi-platform, Dynamic, Object-oriented, Imperative</a:t>
            </a:r>
          </a:p>
          <a:p>
            <a:r>
              <a:rPr lang="en-US" dirty="0"/>
              <a:t>Open Source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420" y="1948542"/>
            <a:ext cx="2640329" cy="365584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63090" y="3920490"/>
            <a:ext cx="7528561" cy="2570625"/>
            <a:chOff x="925830" y="3920490"/>
            <a:chExt cx="7528561" cy="2570625"/>
          </a:xfrm>
        </p:grpSpPr>
        <p:sp>
          <p:nvSpPr>
            <p:cNvPr id="5" name="Explosion 1 4"/>
            <p:cNvSpPr/>
            <p:nvPr/>
          </p:nvSpPr>
          <p:spPr>
            <a:xfrm>
              <a:off x="925830" y="3920490"/>
              <a:ext cx="7528561" cy="2570625"/>
            </a:xfrm>
            <a:prstGeom prst="irregularSeal1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43713" y="4816188"/>
              <a:ext cx="404777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</a:rPr>
                <a:t>EASY TO LEARN!!!!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76" y="331018"/>
            <a:ext cx="4475799" cy="18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6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1"/>
            <a:ext cx="10515600" cy="1325563"/>
          </a:xfrm>
        </p:spPr>
        <p:txBody>
          <a:bodyPr/>
          <a:lstStyle/>
          <a:p>
            <a:r>
              <a:rPr lang="en-US" dirty="0"/>
              <a:t>Some Basic Python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8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types: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Data Structures: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17758"/>
              </p:ext>
            </p:extLst>
          </p:nvPr>
        </p:nvGraphicFramePr>
        <p:xfrm>
          <a:off x="3328669" y="2096717"/>
          <a:ext cx="5534661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5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Float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Integer</a:t>
                      </a:r>
                      <a:endParaRPr lang="en-IE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String</a:t>
                      </a:r>
                      <a:endParaRPr lang="en-IE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gency FB" panose="020B0503020202020204" pitchFamily="34" charset="0"/>
                        </a:rPr>
                        <a:t>123.456</a:t>
                      </a:r>
                      <a:br>
                        <a:rPr lang="en-US" sz="2800" dirty="0">
                          <a:latin typeface="Agency FB" panose="020B0503020202020204" pitchFamily="34" charset="0"/>
                        </a:rPr>
                      </a:br>
                      <a:r>
                        <a:rPr lang="en-US" sz="2800" dirty="0">
                          <a:latin typeface="Agency FB" panose="020B0503020202020204" pitchFamily="34" charset="0"/>
                        </a:rPr>
                        <a:t>19.5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gency FB" panose="020B0503020202020204" pitchFamily="34" charset="0"/>
                        </a:rPr>
                        <a:t>1</a:t>
                      </a:r>
                      <a:br>
                        <a:rPr lang="en-US" sz="2800" dirty="0">
                          <a:latin typeface="Agency FB" panose="020B0503020202020204" pitchFamily="34" charset="0"/>
                        </a:rPr>
                      </a:br>
                      <a:r>
                        <a:rPr lang="en-US" sz="2800" dirty="0">
                          <a:latin typeface="Agency FB" panose="020B0503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B050"/>
                          </a:solidFill>
                          <a:latin typeface="Agency FB" panose="020B0503020202020204" pitchFamily="34" charset="0"/>
                        </a:rPr>
                        <a:t>“</a:t>
                      </a:r>
                      <a:r>
                        <a:rPr lang="en-US" sz="2800" dirty="0" err="1">
                          <a:solidFill>
                            <a:srgbClr val="00B050"/>
                          </a:solidFill>
                          <a:latin typeface="Agency FB" panose="020B0503020202020204" pitchFamily="34" charset="0"/>
                        </a:rPr>
                        <a:t>heLlo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Agency FB" panose="020B0503020202020204" pitchFamily="34" charset="0"/>
                        </a:rPr>
                        <a:t>”</a:t>
                      </a:r>
                      <a:br>
                        <a:rPr lang="en-US" sz="2800" dirty="0">
                          <a:latin typeface="Agency FB" panose="020B0503020202020204" pitchFamily="34" charset="0"/>
                        </a:rPr>
                      </a:br>
                      <a:r>
                        <a:rPr lang="en-US" sz="2800" dirty="0">
                          <a:solidFill>
                            <a:srgbClr val="00B050"/>
                          </a:solidFill>
                          <a:latin typeface="Agency FB" panose="020B0503020202020204" pitchFamily="34" charset="0"/>
                        </a:rPr>
                        <a:t>‘1989’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42907"/>
              </p:ext>
            </p:extLst>
          </p:nvPr>
        </p:nvGraphicFramePr>
        <p:xfrm>
          <a:off x="2032000" y="4360353"/>
          <a:ext cx="81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List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Dictionary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&gt;&gt; a = [1,2,3,4,</a:t>
                      </a:r>
                      <a:r>
                        <a:rPr lang="en-US" sz="2800" baseline="0" dirty="0">
                          <a:solidFill>
                            <a:srgbClr val="00B050"/>
                          </a:solidFill>
                          <a:latin typeface="Agency FB" panose="020B0503020202020204" pitchFamily="34" charset="0"/>
                        </a:rPr>
                        <a:t>“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Agency FB" panose="020B0503020202020204" pitchFamily="34" charset="0"/>
                        </a:rPr>
                        <a:t>UCD”</a:t>
                      </a:r>
                      <a:r>
                        <a:rPr lang="en-US" sz="2800" dirty="0">
                          <a:latin typeface="Agency FB" panose="020B0503020202020204" pitchFamily="34" charset="0"/>
                        </a:rPr>
                        <a:t>]</a:t>
                      </a:r>
                    </a:p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&gt;&gt; a[0] 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                  </a:t>
                      </a:r>
                      <a:r>
                        <a:rPr lang="en-US" sz="2800" dirty="0">
                          <a:latin typeface="Agency FB" panose="020B0503020202020204" pitchFamily="34" charset="0"/>
                        </a:rPr>
                        <a:t>-----&gt;       1</a:t>
                      </a:r>
                      <a:br>
                        <a:rPr lang="en-US" sz="2800" dirty="0">
                          <a:latin typeface="Agency FB" panose="020B0503020202020204" pitchFamily="34" charset="0"/>
                        </a:rPr>
                      </a:br>
                      <a:r>
                        <a:rPr lang="en-US" sz="2800" dirty="0">
                          <a:latin typeface="Agency FB" panose="020B0503020202020204" pitchFamily="34" charset="0"/>
                        </a:rPr>
                        <a:t>&gt;&gt; a[0:2]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                -----&gt;      [1,2]</a:t>
                      </a:r>
                      <a:br>
                        <a:rPr lang="en-US" sz="2800" baseline="0" dirty="0">
                          <a:latin typeface="Agency FB" panose="020B0503020202020204" pitchFamily="34" charset="0"/>
                        </a:rPr>
                      </a:b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&gt;&gt; a[-1]                   -----&gt;     “UCD”</a:t>
                      </a:r>
                      <a:endParaRPr lang="en-US" sz="2800" baseline="0" dirty="0">
                        <a:solidFill>
                          <a:srgbClr val="00B050"/>
                        </a:solidFill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&gt;&gt; a = {</a:t>
                      </a:r>
                      <a:r>
                        <a:rPr lang="en-US" sz="2800" baseline="0" dirty="0">
                          <a:solidFill>
                            <a:srgbClr val="00B050"/>
                          </a:solidFill>
                          <a:latin typeface="Agency FB" panose="020B0503020202020204" pitchFamily="34" charset="0"/>
                        </a:rPr>
                        <a:t>“a”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: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1, 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Agency FB" panose="020B0503020202020204" pitchFamily="34" charset="0"/>
                        </a:rPr>
                        <a:t>(</a:t>
                      </a:r>
                      <a:r>
                        <a:rPr lang="en-US" sz="2800" baseline="0" dirty="0">
                          <a:solidFill>
                            <a:srgbClr val="00B050"/>
                          </a:solidFill>
                          <a:latin typeface="Agency FB" panose="020B0503020202020204" pitchFamily="34" charset="0"/>
                        </a:rPr>
                        <a:t>“a”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,2):[1,2]} </a:t>
                      </a:r>
                      <a:br>
                        <a:rPr lang="en-US" sz="2800" baseline="0" dirty="0">
                          <a:latin typeface="Agency FB" panose="020B0503020202020204" pitchFamily="34" charset="0"/>
                        </a:rPr>
                      </a:br>
                      <a:r>
                        <a:rPr lang="en-US" sz="2800" dirty="0">
                          <a:latin typeface="Agency FB" panose="020B0503020202020204" pitchFamily="34" charset="0"/>
                        </a:rPr>
                        <a:t>&gt;&gt; a[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Agency FB" panose="020B0503020202020204" pitchFamily="34" charset="0"/>
                        </a:rPr>
                        <a:t>“a”</a:t>
                      </a:r>
                      <a:r>
                        <a:rPr lang="en-US" sz="2800" dirty="0">
                          <a:latin typeface="Agency FB" panose="020B0503020202020204" pitchFamily="34" charset="0"/>
                        </a:rPr>
                        <a:t>]                 -----&gt;         1</a:t>
                      </a:r>
                      <a:br>
                        <a:rPr lang="en-US" sz="2800" baseline="0" dirty="0">
                          <a:latin typeface="Agency FB" panose="020B0503020202020204" pitchFamily="34" charset="0"/>
                        </a:rPr>
                      </a:b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&gt;&gt; </a:t>
                      </a:r>
                      <a:r>
                        <a:rPr lang="en-US" sz="2800" dirty="0">
                          <a:latin typeface="Agency FB" panose="020B0503020202020204" pitchFamily="34" charset="0"/>
                        </a:rPr>
                        <a:t>a[(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Agency FB" panose="020B0503020202020204" pitchFamily="34" charset="0"/>
                        </a:rPr>
                        <a:t>“a”</a:t>
                      </a:r>
                      <a:r>
                        <a:rPr lang="en-US" sz="2800" dirty="0">
                          <a:latin typeface="Agency FB" panose="020B0503020202020204" pitchFamily="34" charset="0"/>
                        </a:rPr>
                        <a:t>,2)]           -----&gt;       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2800" dirty="0">
                          <a:latin typeface="Agency FB" panose="020B0503020202020204" pitchFamily="34" charset="0"/>
                        </a:rPr>
                        <a:t>[1,2]</a:t>
                      </a:r>
                      <a:br>
                        <a:rPr lang="en-US" sz="2800" dirty="0">
                          <a:latin typeface="Agency FB" panose="020B0503020202020204" pitchFamily="34" charset="0"/>
                        </a:rPr>
                      </a:br>
                      <a:r>
                        <a:rPr lang="en-US" sz="2800" dirty="0">
                          <a:latin typeface="Agency FB" panose="020B0503020202020204" pitchFamily="34" charset="0"/>
                        </a:rPr>
                        <a:t>&gt;&gt; a[(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latin typeface="Agency FB" panose="020B0503020202020204" pitchFamily="34" charset="0"/>
                        </a:rPr>
                        <a:t>“a”</a:t>
                      </a:r>
                      <a:r>
                        <a:rPr lang="en-US" sz="2800" dirty="0">
                          <a:latin typeface="Agency FB" panose="020B0503020202020204" pitchFamily="34" charset="0"/>
                        </a:rPr>
                        <a:t>,2)][0]      -----&gt;         1</a:t>
                      </a:r>
                      <a:endParaRPr lang="en-IE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9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7"/>
            <a:ext cx="10515600" cy="1325563"/>
          </a:xfrm>
        </p:spPr>
        <p:txBody>
          <a:bodyPr/>
          <a:lstStyle/>
          <a:p>
            <a:r>
              <a:rPr lang="en-US" dirty="0"/>
              <a:t>Some Basic Python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836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Operands: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 rest is similar to </a:t>
            </a:r>
            <a:r>
              <a:rPr lang="en-US" sz="2000" dirty="0" err="1"/>
              <a:t>Matlab</a:t>
            </a:r>
            <a:r>
              <a:rPr lang="en-US" sz="2000" dirty="0"/>
              <a:t>!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Comparators: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91222"/>
              </p:ext>
            </p:extLst>
          </p:nvPr>
        </p:nvGraphicFramePr>
        <p:xfrm>
          <a:off x="3318985" y="4719954"/>
          <a:ext cx="5554030" cy="174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1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1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Math</a:t>
                      </a:r>
                      <a:endParaRPr lang="en-I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Identity</a:t>
                      </a:r>
                      <a:endParaRPr lang="en-I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Containment</a:t>
                      </a:r>
                      <a:endParaRPr lang="en-I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gency FB" panose="020B0503020202020204" pitchFamily="34" charset="0"/>
                        </a:rPr>
                        <a:t>&gt;</a:t>
                      </a:r>
                      <a:br>
                        <a:rPr lang="en-US" sz="2800" dirty="0">
                          <a:latin typeface="Agency FB" panose="020B0503020202020204" pitchFamily="34" charset="0"/>
                        </a:rPr>
                      </a:br>
                      <a:r>
                        <a:rPr lang="en-US" sz="2800" dirty="0">
                          <a:latin typeface="Agency FB" panose="020B0503020202020204" pitchFamily="34" charset="0"/>
                        </a:rPr>
                        <a:t>&lt;</a:t>
                      </a:r>
                      <a:br>
                        <a:rPr lang="en-US" sz="2800" dirty="0">
                          <a:latin typeface="Agency FB" panose="020B0503020202020204" pitchFamily="34" charset="0"/>
                        </a:rPr>
                      </a:br>
                      <a:r>
                        <a:rPr lang="en-US" sz="2800" dirty="0">
                          <a:latin typeface="Agency FB" panose="020B0503020202020204" pitchFamily="34" charset="0"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gency FB" panose="020B0503020202020204" pitchFamily="34" charset="0"/>
                        </a:rPr>
                        <a:t>&gt;=</a:t>
                      </a:r>
                      <a:br>
                        <a:rPr lang="en-US" sz="2800" dirty="0">
                          <a:latin typeface="Agency FB" panose="020B0503020202020204" pitchFamily="34" charset="0"/>
                        </a:rPr>
                      </a:br>
                      <a:r>
                        <a:rPr lang="en-US" sz="2800" dirty="0">
                          <a:latin typeface="Agency FB" panose="020B0503020202020204" pitchFamily="34" charset="0"/>
                        </a:rPr>
                        <a:t>&lt;=</a:t>
                      </a:r>
                      <a:br>
                        <a:rPr lang="en-US" sz="2800" dirty="0">
                          <a:latin typeface="Agency FB" panose="020B0503020202020204" pitchFamily="34" charset="0"/>
                        </a:rPr>
                      </a:br>
                      <a:r>
                        <a:rPr lang="en-US" sz="2800" dirty="0">
                          <a:latin typeface="Agency FB" panose="020B0503020202020204" pitchFamily="34" charset="0"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is</a:t>
                      </a:r>
                      <a:br>
                        <a:rPr lang="en-US" sz="280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</a:br>
                      <a:r>
                        <a:rPr lang="en-US" sz="2800" dirty="0" err="1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is</a:t>
                      </a:r>
                      <a:r>
                        <a:rPr lang="en-US" sz="280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in</a:t>
                      </a:r>
                      <a:br>
                        <a:rPr lang="en-US" sz="280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</a:br>
                      <a:r>
                        <a:rPr lang="en-US" sz="280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not 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539206"/>
                  </p:ext>
                </p:extLst>
              </p:nvPr>
            </p:nvGraphicFramePr>
            <p:xfrm>
              <a:off x="2671763" y="1809080"/>
              <a:ext cx="6700838" cy="937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146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861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Power</a:t>
                          </a:r>
                          <a:endParaRPr lang="en-IE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Summation</a:t>
                          </a:r>
                          <a:endParaRPr lang="en-IE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sz="2800" dirty="0"/>
                            <a:t>  </a:t>
                          </a:r>
                          <a:r>
                            <a:rPr lang="en-US" sz="2800" dirty="0">
                              <a:latin typeface="Agency FB" panose="020B0503020202020204" pitchFamily="34" charset="0"/>
                            </a:rPr>
                            <a:t>2**2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p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nary>
                              <m:r>
                                <a:rPr lang="en-US" sz="2800" smtClean="0">
                                  <a:latin typeface="Cambria Math" panose="02040503050406030204" pitchFamily="18" charset="0"/>
                                </a:rPr>
                                <m:t> →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  <a:r>
                            <a:rPr lang="en-US" sz="2800" baseline="0" dirty="0"/>
                            <a:t> </a:t>
                          </a:r>
                          <a:r>
                            <a:rPr lang="en-US" sz="2800" baseline="0" dirty="0">
                              <a:solidFill>
                                <a:srgbClr val="7030A0"/>
                              </a:solidFill>
                              <a:latin typeface="Agency FB" panose="020B0503020202020204" pitchFamily="34" charset="0"/>
                            </a:rPr>
                            <a:t>sum</a:t>
                          </a:r>
                          <a:r>
                            <a:rPr lang="en-US" sz="2800" baseline="0" dirty="0">
                              <a:latin typeface="Agency FB" panose="020B0503020202020204" pitchFamily="34" charset="0"/>
                            </a:rPr>
                            <a:t>(1 </a:t>
                          </a:r>
                          <a:r>
                            <a:rPr lang="en-US" sz="2800" baseline="0" dirty="0">
                              <a:solidFill>
                                <a:srgbClr val="FFC000"/>
                              </a:solidFill>
                              <a:latin typeface="Agency FB" panose="020B0503020202020204" pitchFamily="34" charset="0"/>
                            </a:rPr>
                            <a:t>for</a:t>
                          </a:r>
                          <a:r>
                            <a:rPr lang="en-US" sz="2800" baseline="0" dirty="0">
                              <a:latin typeface="Agency FB" panose="020B0503020202020204" pitchFamily="34" charset="0"/>
                            </a:rPr>
                            <a:t> </a:t>
                          </a:r>
                          <a:r>
                            <a:rPr lang="en-US" sz="2800" baseline="0" dirty="0" err="1">
                              <a:latin typeface="Agency FB" panose="020B0503020202020204" pitchFamily="34" charset="0"/>
                            </a:rPr>
                            <a:t>i</a:t>
                          </a:r>
                          <a:r>
                            <a:rPr lang="en-US" sz="2800" baseline="0" dirty="0">
                              <a:latin typeface="Agency FB" panose="020B0503020202020204" pitchFamily="34" charset="0"/>
                            </a:rPr>
                            <a:t> </a:t>
                          </a:r>
                          <a:r>
                            <a:rPr lang="en-US" sz="2800" baseline="0" dirty="0">
                              <a:solidFill>
                                <a:srgbClr val="FFC000"/>
                              </a:solidFill>
                              <a:latin typeface="Agency FB" panose="020B0503020202020204" pitchFamily="34" charset="0"/>
                            </a:rPr>
                            <a:t>in</a:t>
                          </a:r>
                          <a:r>
                            <a:rPr lang="en-US" sz="2800" baseline="0" dirty="0">
                              <a:latin typeface="Agency FB" panose="020B0503020202020204" pitchFamily="34" charset="0"/>
                            </a:rPr>
                            <a:t> I)</a:t>
                          </a:r>
                          <a:endParaRPr lang="en-US" sz="2800" dirty="0">
                            <a:latin typeface="Agency FB" panose="020B0503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539206"/>
                  </p:ext>
                </p:extLst>
              </p:nvPr>
            </p:nvGraphicFramePr>
            <p:xfrm>
              <a:off x="2671763" y="1809080"/>
              <a:ext cx="6700838" cy="9377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14662"/>
                    <a:gridCol w="3686176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Power</a:t>
                          </a:r>
                          <a:endParaRPr lang="en-IE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Summation</a:t>
                          </a:r>
                          <a:endParaRPr lang="en-IE" sz="2000" dirty="0"/>
                        </a:p>
                      </a:txBody>
                      <a:tcPr anchor="ctr"/>
                    </a:tc>
                  </a:tr>
                  <a:tr h="541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2" t="-77778" r="-122626" b="-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81983" t="-77778" r="-331" b="-288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892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Some Basic Python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527119"/>
              </p:ext>
            </p:extLst>
          </p:nvPr>
        </p:nvGraphicFramePr>
        <p:xfrm>
          <a:off x="2028825" y="2511417"/>
          <a:ext cx="8729662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For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While</a:t>
                      </a:r>
                      <a:endParaRPr lang="en-I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IF</a:t>
                      </a:r>
                      <a:endParaRPr lang="en-I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&gt;&gt; a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= 0</a:t>
                      </a:r>
                      <a:endParaRPr lang="en-US" sz="2800" dirty="0"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&gt;&gt; I = [4,5,6]</a:t>
                      </a:r>
                    </a:p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&gt;&gt; </a:t>
                      </a:r>
                      <a:r>
                        <a:rPr lang="en-US" sz="280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for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Agency FB" panose="020B0503020202020204" pitchFamily="34" charset="0"/>
                        </a:rPr>
                        <a:t>i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2800" baseline="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in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I:</a:t>
                      </a:r>
                    </a:p>
                    <a:p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    </a:t>
                      </a:r>
                      <a:r>
                        <a:rPr lang="en-US" sz="2800" baseline="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</a:t>
                      </a:r>
                      <a:r>
                        <a:rPr lang="en-US" sz="2800" baseline="0" dirty="0" err="1">
                          <a:latin typeface="Agency FB" panose="020B0503020202020204" pitchFamily="34" charset="0"/>
                        </a:rPr>
                        <a:t>i</a:t>
                      </a:r>
                      <a:endParaRPr lang="en-US" sz="2800" baseline="0" dirty="0"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    a = 1+a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&gt;&gt; a = 0 </a:t>
                      </a:r>
                      <a:endParaRPr lang="en-US" sz="2800" dirty="0"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&gt;&gt; </a:t>
                      </a:r>
                      <a:r>
                        <a:rPr lang="en-US" sz="280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while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a&lt;4:</a:t>
                      </a:r>
                    </a:p>
                    <a:p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    a = a+1</a:t>
                      </a:r>
                      <a:endParaRPr lang="en-IE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&gt;&gt; a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= 3</a:t>
                      </a:r>
                      <a:endParaRPr lang="en-US" sz="2800" dirty="0">
                        <a:latin typeface="Agency FB" panose="020B0503020202020204" pitchFamily="34" charset="0"/>
                      </a:endParaRPr>
                    </a:p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&gt;&gt; </a:t>
                      </a:r>
                      <a:r>
                        <a:rPr lang="en-US" sz="280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if</a:t>
                      </a:r>
                      <a:r>
                        <a:rPr lang="en-US" sz="2800" dirty="0">
                          <a:latin typeface="Agency FB" panose="020B0503020202020204" pitchFamily="34" charset="0"/>
                        </a:rPr>
                        <a:t> a&lt;2:</a:t>
                      </a:r>
                    </a:p>
                    <a:p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    a = a+1</a:t>
                      </a:r>
                    </a:p>
                    <a:p>
                      <a:r>
                        <a:rPr lang="en-US" sz="2800" baseline="0" dirty="0" err="1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elif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a&gt;=2 </a:t>
                      </a:r>
                      <a:r>
                        <a:rPr lang="en-US" sz="2800" baseline="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and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a&lt;4:</a:t>
                      </a:r>
                    </a:p>
                    <a:p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    </a:t>
                      </a:r>
                      <a:r>
                        <a:rPr lang="en-US" sz="2800" baseline="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print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 “UCD”</a:t>
                      </a:r>
                    </a:p>
                    <a:p>
                      <a:r>
                        <a:rPr lang="en-US" sz="2800" baseline="0" dirty="0">
                          <a:solidFill>
                            <a:srgbClr val="FFC000"/>
                          </a:solidFill>
                          <a:latin typeface="Agency FB" panose="020B0503020202020204" pitchFamily="34" charset="0"/>
                        </a:rPr>
                        <a:t>else</a:t>
                      </a:r>
                      <a:r>
                        <a:rPr lang="en-US" sz="2800" baseline="0" dirty="0">
                          <a:latin typeface="Agency FB" panose="020B0503020202020204" pitchFamily="34" charset="0"/>
                        </a:rPr>
                        <a:t>:</a:t>
                      </a:r>
                    </a:p>
                    <a:p>
                      <a:r>
                        <a:rPr lang="en-US" sz="2800" dirty="0">
                          <a:latin typeface="Agency FB" panose="020B0503020202020204" pitchFamily="34" charset="0"/>
                        </a:rPr>
                        <a:t>      a = a-1</a:t>
                      </a:r>
                      <a:endParaRPr lang="en-IE" sz="2800" dirty="0">
                        <a:latin typeface="Agency FB" panose="020B0503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444109"/>
            <a:ext cx="311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Loops and Condition:</a:t>
            </a:r>
          </a:p>
        </p:txBody>
      </p:sp>
    </p:spTree>
    <p:extLst>
      <p:ext uri="{BB962C8B-B14F-4D97-AF65-F5344CB8AC3E}">
        <p14:creationId xmlns:p14="http://schemas.microsoft.com/office/powerpoint/2010/main" val="99061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355"/>
            <a:ext cx="10515600" cy="1325563"/>
          </a:xfrm>
        </p:spPr>
        <p:txBody>
          <a:bodyPr/>
          <a:lstStyle/>
          <a:p>
            <a:r>
              <a:rPr lang="en-US" dirty="0"/>
              <a:t>Some Basic Python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275"/>
            <a:ext cx="10515600" cy="5418138"/>
          </a:xfrm>
        </p:spPr>
        <p:txBody>
          <a:bodyPr>
            <a:noAutofit/>
          </a:bodyPr>
          <a:lstStyle/>
          <a:p>
            <a:r>
              <a:rPr lang="en-US" sz="2400" dirty="0"/>
              <a:t>Function</a:t>
            </a:r>
          </a:p>
          <a:p>
            <a:pPr marL="0" indent="0">
              <a:buNone/>
            </a:pPr>
            <a:r>
              <a:rPr lang="en-US" sz="2400" dirty="0"/>
              <a:t>	       &gt;&gt; </a:t>
            </a:r>
            <a:r>
              <a:rPr lang="en-US" dirty="0" err="1">
                <a:solidFill>
                  <a:srgbClr val="FFC000"/>
                </a:solidFill>
                <a:latin typeface="Agency FB" panose="020B0503020202020204" pitchFamily="34" charset="0"/>
              </a:rPr>
              <a:t>def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gency FB" panose="020B0503020202020204" pitchFamily="34" charset="0"/>
              </a:rPr>
              <a:t>function_1</a:t>
            </a:r>
            <a:r>
              <a:rPr lang="en-US" dirty="0">
                <a:latin typeface="Agency FB" panose="020B0503020202020204" pitchFamily="34" charset="0"/>
              </a:rPr>
              <a:t>(input_1,input_2):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                     a = input_1 + 3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                     b = input_2 ** 2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                     </a:t>
            </a:r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return</a:t>
            </a:r>
            <a:r>
              <a:rPr lang="en-US" dirty="0">
                <a:latin typeface="Agency FB" panose="020B0503020202020204" pitchFamily="34" charset="0"/>
              </a:rPr>
              <a:t> a*b</a:t>
            </a:r>
          </a:p>
          <a:p>
            <a:pPr marL="0" indent="0">
              <a:buNone/>
            </a:pPr>
            <a:endParaRPr lang="en-US" sz="700" dirty="0"/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>
                <a:latin typeface="Agency FB" panose="020B0503020202020204" pitchFamily="34" charset="0"/>
              </a:rPr>
              <a:t>&gt;&gt; c = function_1(1, 2)                      </a:t>
            </a:r>
            <a:r>
              <a:rPr lang="en-US" dirty="0"/>
              <a:t>-----&gt;                              c = 16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2400" dirty="0"/>
              <a:t>Import a module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>
                <a:latin typeface="Agency FB" panose="020B0503020202020204" pitchFamily="34" charset="0"/>
              </a:rPr>
              <a:t>&gt;&gt; </a:t>
            </a:r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import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my_library</a:t>
            </a:r>
            <a:r>
              <a:rPr lang="en-US" dirty="0">
                <a:latin typeface="Agency FB" panose="020B0503020202020204" pitchFamily="34" charset="0"/>
              </a:rPr>
              <a:t>                              &gt;&gt; </a:t>
            </a:r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from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my_library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Agency FB" panose="020B0503020202020204" pitchFamily="34" charset="0"/>
              </a:rPr>
              <a:t>import</a:t>
            </a:r>
            <a:r>
              <a:rPr lang="en-US" dirty="0">
                <a:latin typeface="Agency FB" panose="020B0503020202020204" pitchFamily="34" charset="0"/>
              </a:rPr>
              <a:t> *</a:t>
            </a:r>
          </a:p>
          <a:p>
            <a:pPr marL="0" indent="0">
              <a:buNone/>
            </a:pPr>
            <a:r>
              <a:rPr lang="en-US" dirty="0">
                <a:latin typeface="Agency FB" panose="020B0503020202020204" pitchFamily="34" charset="0"/>
              </a:rPr>
              <a:t>                     &gt;&gt; c = my_library.function_1(1,2)            &gt;&gt; c = function_1(1,2)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25315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Pyomo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93996" cy="4351338"/>
          </a:xfrm>
        </p:spPr>
        <p:txBody>
          <a:bodyPr/>
          <a:lstStyle/>
          <a:p>
            <a:r>
              <a:rPr lang="en-IE" dirty="0"/>
              <a:t>A </a:t>
            </a:r>
            <a:r>
              <a:rPr lang="en-IE" dirty="0" err="1"/>
              <a:t>Pythonic</a:t>
            </a:r>
            <a:r>
              <a:rPr lang="en-IE" dirty="0"/>
              <a:t> framework (module) for formulating optimization models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IE" dirty="0"/>
              <a:t>Formulate large models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Separate modelling and data declarations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Enable data import and export in commonly used formats</a:t>
            </a:r>
          </a:p>
        </p:txBody>
      </p:sp>
      <p:pic>
        <p:nvPicPr>
          <p:cNvPr id="4" name="Picture 5" descr="Pyomo_New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830" y="412373"/>
            <a:ext cx="4947170" cy="138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60" y="2869749"/>
            <a:ext cx="4133850" cy="17716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78359" y="5482062"/>
            <a:ext cx="1371600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E" dirty="0"/>
          </a:p>
        </p:txBody>
      </p:sp>
      <p:sp>
        <p:nvSpPr>
          <p:cNvPr id="7" name="Oval 6"/>
          <p:cNvSpPr/>
          <p:nvPr/>
        </p:nvSpPr>
        <p:spPr>
          <a:xfrm>
            <a:off x="8531772" y="5482062"/>
            <a:ext cx="1371600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E" dirty="0"/>
          </a:p>
        </p:txBody>
      </p:sp>
      <p:sp>
        <p:nvSpPr>
          <p:cNvPr id="8" name="Oval 7"/>
          <p:cNvSpPr/>
          <p:nvPr/>
        </p:nvSpPr>
        <p:spPr>
          <a:xfrm>
            <a:off x="10644866" y="5482062"/>
            <a:ext cx="1371600" cy="892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  <a:endParaRPr lang="en-IE" dirty="0"/>
          </a:p>
        </p:txBody>
      </p:sp>
      <p:sp>
        <p:nvSpPr>
          <p:cNvPr id="10" name="Plus 9"/>
          <p:cNvSpPr/>
          <p:nvPr/>
        </p:nvSpPr>
        <p:spPr>
          <a:xfrm>
            <a:off x="7914544" y="5647982"/>
            <a:ext cx="576311" cy="5323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Equal 11"/>
          <p:cNvSpPr/>
          <p:nvPr/>
        </p:nvSpPr>
        <p:spPr>
          <a:xfrm>
            <a:off x="9999350" y="5668481"/>
            <a:ext cx="549540" cy="51979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5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Pyomo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425543" cy="4351338"/>
          </a:xfrm>
        </p:spPr>
        <p:txBody>
          <a:bodyPr>
            <a:noAutofit/>
          </a:bodyPr>
          <a:lstStyle/>
          <a:p>
            <a:r>
              <a:rPr lang="en-US" sz="2400" dirty="0"/>
              <a:t>Open source</a:t>
            </a:r>
            <a:r>
              <a:rPr lang="en-IE" sz="2400" dirty="0"/>
              <a:t>, well-maintained, active google group () well documented (even has a book!)</a:t>
            </a:r>
          </a:p>
          <a:p>
            <a:pPr marL="0" indent="0">
              <a:buNone/>
            </a:pPr>
            <a:endParaRPr lang="en-IE" sz="1200" dirty="0"/>
          </a:p>
          <a:p>
            <a:r>
              <a:rPr lang="en-US" sz="2400" dirty="0"/>
              <a:t>Robust large constraint matrices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Interface to large number of solvers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400" dirty="0"/>
              <a:t>Ability to use custom solvers: solvers + methods such as Benders decomposition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2" r="10446"/>
          <a:stretch/>
        </p:blipFill>
        <p:spPr>
          <a:xfrm>
            <a:off x="9263743" y="1286129"/>
            <a:ext cx="2601686" cy="229819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38199" y="5437359"/>
            <a:ext cx="110272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3838">
              <a:buFont typeface="Arial" panose="020B0604020202020204" pitchFamily="34" charset="0"/>
              <a:buChar char="•"/>
            </a:pPr>
            <a:r>
              <a:rPr lang="en-US" sz="2400" b="1" dirty="0"/>
              <a:t>Automatic Transformation</a:t>
            </a:r>
            <a:r>
              <a:rPr lang="en-US" sz="2400" dirty="0"/>
              <a:t> of the problem (this is the </a:t>
            </a:r>
            <a:r>
              <a:rPr lang="en-US" sz="2400" b="1" dirty="0">
                <a:solidFill>
                  <a:srgbClr val="FF0000"/>
                </a:solidFill>
              </a:rPr>
              <a:t>NICE</a:t>
            </a:r>
            <a:r>
              <a:rPr lang="en-US" sz="2400" dirty="0"/>
              <a:t> part!): Disjunction, MPEC, Piecewise, etc.</a:t>
            </a:r>
          </a:p>
        </p:txBody>
      </p:sp>
    </p:spTree>
    <p:extLst>
      <p:ext uri="{BB962C8B-B14F-4D97-AF65-F5344CB8AC3E}">
        <p14:creationId xmlns:p14="http://schemas.microsoft.com/office/powerpoint/2010/main" val="215389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1499</Words>
  <Application>Microsoft Office PowerPoint</Application>
  <PresentationFormat>Widescreen</PresentationFormat>
  <Paragraphs>278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Agency FB</vt:lpstr>
      <vt:lpstr>Arial</vt:lpstr>
      <vt:lpstr>Calibri</vt:lpstr>
      <vt:lpstr>Calibri Light</vt:lpstr>
      <vt:lpstr>Cambria Math</vt:lpstr>
      <vt:lpstr>Office Theme</vt:lpstr>
      <vt:lpstr>Pyomo: Python Optimization Modelling Objects</vt:lpstr>
      <vt:lpstr>What is Python?</vt:lpstr>
      <vt:lpstr>What is Python?</vt:lpstr>
      <vt:lpstr>Some Basic Python</vt:lpstr>
      <vt:lpstr>Some Basic Python</vt:lpstr>
      <vt:lpstr>Some Basic Python</vt:lpstr>
      <vt:lpstr>Some Basic Python</vt:lpstr>
      <vt:lpstr>What is Pyomo</vt:lpstr>
      <vt:lpstr>Why Pyomo</vt:lpstr>
      <vt:lpstr>So …?</vt:lpstr>
      <vt:lpstr>Pyomo: model declaration</vt:lpstr>
      <vt:lpstr>Pyomo: abstract model elements</vt:lpstr>
      <vt:lpstr>Pyomo: abstract model elements</vt:lpstr>
      <vt:lpstr>Pyomo: abstract model elements</vt:lpstr>
      <vt:lpstr>Pyomo: abstract model elements </vt:lpstr>
      <vt:lpstr>Pyomo: abstract model elements </vt:lpstr>
      <vt:lpstr>Pyomo: a simple problem</vt:lpstr>
      <vt:lpstr>Pyomo: data entry</vt:lpstr>
      <vt:lpstr>Pyomo: data entry</vt:lpstr>
      <vt:lpstr>Pyomo: data entry</vt:lpstr>
      <vt:lpstr>Pyomo: a simple problem</vt:lpstr>
      <vt:lpstr>Pyomo: solve the problem</vt:lpstr>
      <vt:lpstr>Pyomo: solution</vt:lpstr>
      <vt:lpstr>Pyomo: simple problem 2</vt:lpstr>
      <vt:lpstr>PowerPoint Presentation</vt:lpstr>
    </vt:vector>
  </TitlesOfParts>
  <Company>UCD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Pyomo: Python Optimization Modelling Objects</dc:title>
  <dc:creator>Mostafa Bakhtvar</dc:creator>
  <cp:lastModifiedBy>Mostafa Bakhtvar</cp:lastModifiedBy>
  <cp:revision>87</cp:revision>
  <dcterms:created xsi:type="dcterms:W3CDTF">2016-10-29T10:56:30Z</dcterms:created>
  <dcterms:modified xsi:type="dcterms:W3CDTF">2017-05-11T10:54:30Z</dcterms:modified>
</cp:coreProperties>
</file>