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docx" ContentType="application/vnd.openxmlformats-officedocument.wordprocessingml.documen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9" r:id="rId5"/>
    <p:sldId id="258" r:id="rId6"/>
    <p:sldId id="262" r:id="rId7"/>
    <p:sldId id="263" r:id="rId8"/>
    <p:sldId id="264" r:id="rId9"/>
    <p:sldId id="261" r:id="rId10"/>
    <p:sldId id="260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6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19CF3B8-58BC-4E73-B1A0-176958C8902B}">
          <p14:sldIdLst>
            <p14:sldId id="256"/>
            <p14:sldId id="257"/>
          </p14:sldIdLst>
        </p14:section>
        <p14:section name="Mlflow Tracking" id="{A7491810-F0D0-449A-B5CC-1AA786740C6D}">
          <p14:sldIdLst>
            <p14:sldId id="259"/>
            <p14:sldId id="258"/>
            <p14:sldId id="263"/>
            <p14:sldId id="264"/>
            <p14:sldId id="262"/>
            <p14:sldId id="261"/>
          </p14:sldIdLst>
        </p14:section>
        <p14:section name="Mlflow Projects" id="{072F6B13-4753-48EF-A2D7-463321962950}">
          <p14:sldIdLst>
            <p14:sldId id="267"/>
            <p14:sldId id="260"/>
            <p14:sldId id="268"/>
            <p14:sldId id="269"/>
            <p14:sldId id="272"/>
            <p14:sldId id="270"/>
            <p14:sldId id="273"/>
            <p14:sldId id="271"/>
            <p14:sldId id="2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package" Target="../embeddings/Document1.docx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Mlflow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0351" y="263610"/>
            <a:ext cx="9875520" cy="1356360"/>
          </a:xfrm>
        </p:spPr>
        <p:txBody>
          <a:bodyPr/>
          <a:lstStyle/>
          <a:p>
            <a:r>
              <a:rPr lang="zh-CN" altLang="en-US" dirty="0" err="1" smtClean="0"/>
              <a:t>简介</a:t>
            </a:r>
            <a:endParaRPr lang="zh-CN" altLang="en-US" dirty="0" err="1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3000" y="1499286"/>
            <a:ext cx="9872871" cy="459671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本质上，</a:t>
            </a:r>
            <a:r>
              <a:rPr lang="en-US" altLang="zh-CN" dirty="0" smtClean="0"/>
              <a:t>Mlflow Projects</a:t>
            </a:r>
            <a:r>
              <a:rPr lang="zh-CN" altLang="en-US" dirty="0" smtClean="0"/>
              <a:t>就是一个规范，通过该规范组织、描述代码，使得数据科学家或者自动化工具可以直接运行。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每个工程是一个包含代码的文件目录或者</a:t>
            </a:r>
            <a:r>
              <a:rPr lang="en-US" altLang="zh-CN" dirty="0" smtClean="0"/>
              <a:t>git</a:t>
            </a:r>
            <a:r>
              <a:rPr lang="zh-CN" altLang="en-US" dirty="0" smtClean="0"/>
              <a:t>仓库。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Mlflow</a:t>
            </a:r>
            <a:r>
              <a:rPr lang="zh-CN" altLang="en-US" dirty="0" smtClean="0"/>
              <a:t>可以基于目录下约定好的文件运行一些工程（如，conda.yaml会被认为是</a:t>
            </a:r>
            <a:r>
              <a:rPr lang="en-US" altLang="zh-CN" dirty="0" smtClean="0"/>
              <a:t>conda</a:t>
            </a:r>
            <a:r>
              <a:rPr lang="zh-CN" altLang="en-US" dirty="0" smtClean="0"/>
              <a:t>环境），我们可以增加一个</a:t>
            </a:r>
            <a:r>
              <a:rPr lang="en-US" altLang="zh-CN" dirty="0" smtClean="0"/>
              <a:t>yaml</a:t>
            </a:r>
            <a:r>
              <a:rPr lang="zh-CN" altLang="en-US" dirty="0" smtClean="0"/>
              <a:t>格式的MLproject文件来更详细的表述工程。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9510" y="958266"/>
            <a:ext cx="9872871" cy="459671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每个工程可以指定如下属性：</a:t>
            </a:r>
            <a:endParaRPr lang="zh-CN" altLang="en-US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Name：项目名称。</a:t>
            </a:r>
            <a:endParaRPr lang="zh-CN" altLang="en-US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Entry Points：</a:t>
            </a:r>
            <a:endParaRPr lang="zh-CN" altLang="en-US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可以在项目中运行的命令，以及有关其参数的信息。</a:t>
            </a:r>
            <a:endParaRPr lang="zh-CN" altLang="en-US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大多数项目至少包含一个调用的入口点。有些项目包含多个入口点。</a:t>
            </a:r>
            <a:endParaRPr lang="zh-CN" altLang="en-US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可以是</a:t>
            </a:r>
            <a:r>
              <a:rPr lang="en-US" altLang="zh-CN" dirty="0" smtClean="0"/>
              <a:t>.py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.sh</a:t>
            </a:r>
            <a:r>
              <a:rPr lang="zh-CN" altLang="en-US" dirty="0" smtClean="0"/>
              <a:t>文件。</a:t>
            </a:r>
            <a:endParaRPr lang="zh-CN" altLang="en-US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指定入口点的时候可以同时指定相应的参数（包括数据类型、默认值）</a:t>
            </a:r>
            <a:endParaRPr lang="zh-CN" altLang="en-US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Environment</a:t>
            </a:r>
            <a:r>
              <a:rPr lang="en-US" altLang="zh-CN" dirty="0" smtClean="0"/>
              <a:t>:</a:t>
            </a:r>
            <a:r>
              <a:rPr lang="zh-CN" altLang="en-US" dirty="0" smtClean="0"/>
              <a:t>代码执行软件环境，包括所有依赖。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0351" y="263610"/>
            <a:ext cx="9875520" cy="1356360"/>
          </a:xfrm>
        </p:spPr>
        <p:txBody>
          <a:bodyPr/>
          <a:lstStyle/>
          <a:p>
            <a:r>
              <a:rPr lang="zh-CN" altLang="en-US" dirty="0" err="1" smtClean="0"/>
              <a:t>工程环境</a:t>
            </a:r>
            <a:endParaRPr lang="zh-CN" altLang="en-US" dirty="0" err="1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3000" y="1499286"/>
            <a:ext cx="9872871" cy="459671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Mlflow</a:t>
            </a:r>
            <a:r>
              <a:rPr lang="zh-CN" altLang="en-US" dirty="0" smtClean="0"/>
              <a:t>目前支持三种环境：</a:t>
            </a:r>
            <a:endParaRPr lang="zh-CN" altLang="en-US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Conda environment：支持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和本地库（如，CuDNN</a:t>
            </a:r>
            <a:r>
              <a:rPr lang="en-US" altLang="zh-CN" dirty="0" smtClean="0"/>
              <a:t>/</a:t>
            </a:r>
            <a:r>
              <a:rPr lang="zh-CN" altLang="en-US" dirty="0" smtClean="0"/>
              <a:t>Intel MKL）。</a:t>
            </a:r>
            <a:endParaRPr lang="zh-CN" altLang="en-US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Docker container environment：支持非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依赖（如，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库）。</a:t>
            </a:r>
            <a:r>
              <a:rPr lang="en-US" altLang="zh-CN" dirty="0" smtClean="0"/>
              <a:t>mlflow</a:t>
            </a:r>
            <a:r>
              <a:rPr lang="zh-CN" altLang="en-US" dirty="0" smtClean="0"/>
              <a:t>会把代码打入指定的镜像中。必须有 MLprojec</a:t>
            </a:r>
            <a:r>
              <a:rPr lang="en-US" altLang="zh-CN" dirty="0" smtClean="0"/>
              <a:t>t</a:t>
            </a:r>
            <a:r>
              <a:rPr lang="zh-CN" altLang="en-US" dirty="0" smtClean="0"/>
              <a:t>文件。</a:t>
            </a:r>
            <a:endParaRPr lang="zh-CN" altLang="en-US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System environment：当前环境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0351" y="263610"/>
            <a:ext cx="9875520" cy="1356360"/>
          </a:xfrm>
        </p:spPr>
        <p:txBody>
          <a:bodyPr/>
          <a:lstStyle/>
          <a:p>
            <a:r>
              <a:rPr lang="zh-CN" altLang="en-US" dirty="0" err="1" smtClean="0"/>
              <a:t>工程目录</a:t>
            </a:r>
            <a:endParaRPr lang="zh-CN" altLang="en-US" dirty="0" err="1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3000" y="1499286"/>
            <a:ext cx="9872871" cy="459671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运行不包含MLproject文件的目录或者仓库时，</a:t>
            </a:r>
            <a:r>
              <a:rPr lang="en-US" altLang="zh-CN" dirty="0" smtClean="0"/>
              <a:t>Mlflow</a:t>
            </a:r>
            <a:r>
              <a:rPr lang="zh-CN" altLang="en-US" dirty="0" smtClean="0"/>
              <a:t>利用下面的规范检测工程属性：</a:t>
            </a:r>
            <a:endParaRPr lang="zh-CN" altLang="en-US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sym typeface="+mn-ea"/>
              </a:rPr>
              <a:t>Name：目录名称</a:t>
            </a:r>
            <a:r>
              <a:rPr lang="zh-CN" altLang="en-US" dirty="0" smtClean="0"/>
              <a:t>。</a:t>
            </a:r>
            <a:endParaRPr lang="zh-CN" altLang="en-US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sym typeface="+mn-ea"/>
              </a:rPr>
              <a:t>Entry Points：任意的</a:t>
            </a:r>
            <a:r>
              <a:rPr lang="en-US" altLang="zh-CN" dirty="0" smtClean="0">
                <a:sym typeface="+mn-ea"/>
              </a:rPr>
              <a:t>.py</a:t>
            </a:r>
            <a:r>
              <a:rPr lang="zh-CN" altLang="en-US" dirty="0" smtClean="0">
                <a:sym typeface="+mn-ea"/>
              </a:rPr>
              <a:t>或者</a:t>
            </a:r>
            <a:r>
              <a:rPr lang="en-US" altLang="zh-CN" dirty="0" smtClean="0">
                <a:sym typeface="+mn-ea"/>
              </a:rPr>
              <a:t>.sh</a:t>
            </a:r>
            <a:r>
              <a:rPr lang="zh-CN" altLang="en-US" dirty="0" smtClean="0">
                <a:sym typeface="+mn-ea"/>
              </a:rPr>
              <a:t>文件</a:t>
            </a:r>
            <a:r>
              <a:rPr lang="zh-CN" altLang="en-US" dirty="0" smtClean="0"/>
              <a:t>。默认不包含任何参数，可以在运行时指定。</a:t>
            </a:r>
            <a:endParaRPr lang="zh-CN" altLang="en-US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sym typeface="+mn-ea"/>
              </a:rPr>
              <a:t>Environment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conda</a:t>
            </a:r>
            <a:r>
              <a:rPr lang="zh-CN" altLang="en-US" dirty="0" smtClean="0"/>
              <a:t>环境通过conda.yaml指定。如果没有该文件</a:t>
            </a:r>
            <a:r>
              <a:rPr lang="en-US" altLang="zh-CN" dirty="0" smtClean="0"/>
              <a:t>mlflow</a:t>
            </a:r>
            <a:r>
              <a:rPr lang="zh-CN" altLang="en-US" dirty="0" smtClean="0"/>
              <a:t>使用一个只包含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conda</a:t>
            </a:r>
            <a:r>
              <a:rPr lang="zh-CN" altLang="en-US" dirty="0" smtClean="0"/>
              <a:t>环境运行。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40460" y="1439545"/>
            <a:ext cx="6197600" cy="42164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0351" y="263610"/>
            <a:ext cx="9875520" cy="1356360"/>
          </a:xfrm>
        </p:spPr>
        <p:txBody>
          <a:bodyPr/>
          <a:lstStyle/>
          <a:p>
            <a:r>
              <a:rPr lang="zh-CN" altLang="en-US" dirty="0" err="1" smtClean="0"/>
              <a:t>MLproject文件</a:t>
            </a:r>
            <a:endParaRPr lang="zh-CN" altLang="en-US" dirty="0" err="1" smtClean="0"/>
          </a:p>
        </p:txBody>
      </p:sp>
      <p:sp>
        <p:nvSpPr>
          <p:cNvPr id="7" name="文本框 6"/>
          <p:cNvSpPr txBox="1"/>
          <p:nvPr/>
        </p:nvSpPr>
        <p:spPr>
          <a:xfrm>
            <a:off x="7470140" y="1439545"/>
            <a:ext cx="406336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 smtClean="0">
                <a:solidFill>
                  <a:schemeClr val="accent1"/>
                </a:solidFill>
              </a:rPr>
              <a:t>yaml格式</a:t>
            </a:r>
            <a:endParaRPr lang="zh-CN" altLang="en-US" dirty="0" smtClean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 smtClean="0">
                <a:solidFill>
                  <a:schemeClr val="accent1"/>
                </a:solidFill>
              </a:rPr>
              <a:t>位于工程根目录下</a:t>
            </a:r>
            <a:endParaRPr lang="zh-CN" altLang="en-US" dirty="0" smtClean="0">
              <a:solidFill>
                <a:schemeClr val="accent1"/>
              </a:solidFill>
            </a:endParaRPr>
          </a:p>
          <a:p>
            <a:pPr lvl="1" indent="0">
              <a:buFont typeface="Arial" panose="020B0604020202090204" pitchFamily="34" charset="0"/>
              <a:buNone/>
            </a:pPr>
            <a:endParaRPr lang="zh-CN" altLang="en-US" sz="1600" dirty="0" smtClean="0">
              <a:solidFill>
                <a:schemeClr val="accent1"/>
              </a:solidFill>
            </a:endParaRPr>
          </a:p>
          <a:p>
            <a:pPr lvl="1" indent="0">
              <a:buFont typeface="Arial" panose="020B0604020202090204" pitchFamily="34" charset="0"/>
              <a:buNone/>
            </a:pPr>
            <a:endParaRPr lang="zh-CN" altLang="en-US" sz="1600" dirty="0" smtClean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9510" y="958266"/>
            <a:ext cx="9872871" cy="459671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2200" dirty="0" smtClean="0">
                <a:sym typeface="+mn-ea"/>
              </a:rPr>
              <a:t>指定环境：</a:t>
            </a:r>
            <a:endParaRPr lang="zh-CN" altLang="en-US" sz="2200" dirty="0" smtClean="0">
              <a:solidFill>
                <a:schemeClr val="accent1"/>
              </a:solidFill>
            </a:endParaRPr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en-US" altLang="zh-CN" sz="2200" dirty="0" smtClean="0">
                <a:sym typeface="+mn-ea"/>
              </a:rPr>
              <a:t>conda</a:t>
            </a:r>
            <a:endParaRPr lang="en-US" altLang="zh-CN" sz="2200" dirty="0" smtClean="0">
              <a:solidFill>
                <a:schemeClr val="accent1"/>
              </a:solidFill>
            </a:endParaRPr>
          </a:p>
          <a:p>
            <a:pPr lvl="1" indent="0">
              <a:buFont typeface="Arial" panose="020B0604020202090204" pitchFamily="34" charset="0"/>
              <a:buNone/>
            </a:pPr>
            <a:r>
              <a:rPr lang="en-US" altLang="zh-CN" sz="2200" dirty="0" smtClean="0">
                <a:sym typeface="+mn-ea"/>
              </a:rPr>
              <a:t> </a:t>
            </a:r>
            <a:endParaRPr lang="en-US" altLang="zh-CN" sz="2200" dirty="0" smtClean="0">
              <a:solidFill>
                <a:schemeClr val="accent1"/>
              </a:solidFill>
            </a:endParaRPr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en-US" altLang="zh-CN" sz="2200" dirty="0" smtClean="0">
                <a:sym typeface="+mn-ea"/>
              </a:rPr>
              <a:t>docker</a:t>
            </a:r>
            <a:endParaRPr lang="en-US" altLang="zh-CN" sz="2200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dirty="0" smtClean="0"/>
          </a:p>
          <a:p>
            <a:pPr>
              <a:lnSpc>
                <a:spcPct val="150000"/>
              </a:lnSpc>
            </a:pP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指定参数：</a:t>
            </a:r>
            <a:endParaRPr lang="zh-CN" altLang="en-US" dirty="0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06725" y="1699895"/>
            <a:ext cx="4533900" cy="2921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725" y="2426970"/>
            <a:ext cx="8357235" cy="10922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6725" y="4090670"/>
            <a:ext cx="2565400" cy="3937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6725" y="4780280"/>
            <a:ext cx="6439535" cy="1295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0351" y="263610"/>
            <a:ext cx="9875520" cy="1356360"/>
          </a:xfrm>
        </p:spPr>
        <p:txBody>
          <a:bodyPr/>
          <a:lstStyle/>
          <a:p>
            <a:r>
              <a:rPr lang="zh-CN" altLang="en-US" dirty="0" err="1" smtClean="0"/>
              <a:t>运行工程</a:t>
            </a:r>
            <a:endParaRPr lang="zh-CN" altLang="en-US" dirty="0" err="1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3000" y="1499286"/>
            <a:ext cx="9872871" cy="459671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两种方式运行</a:t>
            </a:r>
            <a:endParaRPr lang="zh-CN" altLang="en-US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命令行：mlflow run</a:t>
            </a:r>
            <a:endParaRPr lang="zh-CN" altLang="en-US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Python API：mlflow.projects.run()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cap="none" dirty="0" err="1"/>
              <a:t>示例</a:t>
            </a:r>
            <a:endParaRPr lang="zh-CN" altLang="en-US" cap="none" dirty="0" err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0351" y="263610"/>
            <a:ext cx="9875520" cy="1356360"/>
          </a:xfrm>
        </p:spPr>
        <p:txBody>
          <a:bodyPr/>
          <a:lstStyle/>
          <a:p>
            <a:r>
              <a:rPr lang="en-US" altLang="zh-CN" dirty="0" err="1" smtClean="0"/>
              <a:t>Mlflow</a:t>
            </a:r>
            <a:r>
              <a:rPr lang="zh-CN" altLang="en-US" dirty="0" smtClean="0"/>
              <a:t>是什么？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3000" y="1499286"/>
            <a:ext cx="9872871" cy="459671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开源的，对</a:t>
            </a:r>
            <a:r>
              <a:rPr lang="zh-CN" altLang="en-US" dirty="0"/>
              <a:t>机器学习</a:t>
            </a:r>
            <a:r>
              <a:rPr lang="zh-CN" altLang="en-US" dirty="0" smtClean="0"/>
              <a:t>生命周期进行端到端管理的平台。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个主要功能：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sz="1800" dirty="0" err="1" smtClean="0"/>
              <a:t>Mlflow</a:t>
            </a:r>
            <a:r>
              <a:rPr lang="en-US" altLang="zh-CN" sz="1800" dirty="0" smtClean="0"/>
              <a:t> Tracking: </a:t>
            </a:r>
            <a:r>
              <a:rPr lang="zh-CN" altLang="en-US" sz="1800" dirty="0" smtClean="0"/>
              <a:t>记录、比较试验参数和结果</a:t>
            </a:r>
            <a:endParaRPr lang="en-US" altLang="zh-CN" sz="1800" dirty="0" smtClean="0"/>
          </a:p>
          <a:p>
            <a:pPr lvl="1">
              <a:lnSpc>
                <a:spcPct val="150000"/>
              </a:lnSpc>
            </a:pPr>
            <a:r>
              <a:rPr lang="en-US" altLang="zh-CN" sz="1800" dirty="0" err="1" smtClean="0"/>
              <a:t>Mlflow</a:t>
            </a:r>
            <a:r>
              <a:rPr lang="en-US" altLang="zh-CN" sz="1800" dirty="0" smtClean="0"/>
              <a:t> Projects:  </a:t>
            </a:r>
            <a:r>
              <a:rPr lang="zh-CN" altLang="en-US" sz="1800" dirty="0" smtClean="0"/>
              <a:t>将</a:t>
            </a:r>
            <a:r>
              <a:rPr lang="en-US" altLang="zh-CN" sz="1800" dirty="0" smtClean="0"/>
              <a:t>ML code</a:t>
            </a:r>
            <a:r>
              <a:rPr lang="zh-CN" altLang="en-US" sz="1800" dirty="0" smtClean="0"/>
              <a:t>打包成可重用、可重复的形式。目的是直接部署于生产或共享给数据科学家</a:t>
            </a:r>
            <a:endParaRPr lang="en-US" altLang="zh-CN" sz="1800" dirty="0" smtClean="0"/>
          </a:p>
          <a:p>
            <a:pPr lvl="1">
              <a:lnSpc>
                <a:spcPct val="150000"/>
              </a:lnSpc>
            </a:pPr>
            <a:r>
              <a:rPr lang="en-US" altLang="zh-CN" sz="1800" dirty="0" err="1" smtClean="0"/>
              <a:t>Mlflow</a:t>
            </a:r>
            <a:r>
              <a:rPr lang="en-US" altLang="zh-CN" sz="1800" dirty="0" smtClean="0"/>
              <a:t> Models: </a:t>
            </a:r>
            <a:r>
              <a:rPr lang="zh-CN" altLang="en-US" sz="1800" dirty="0" smtClean="0"/>
              <a:t>管理、部署模型。从多种</a:t>
            </a:r>
            <a:r>
              <a:rPr lang="en-US" altLang="zh-CN" sz="1800" dirty="0" smtClean="0"/>
              <a:t>ML libraries</a:t>
            </a:r>
            <a:r>
              <a:rPr lang="zh-CN" altLang="en-US" sz="1800" dirty="0" smtClean="0"/>
              <a:t>到多种</a:t>
            </a:r>
            <a:r>
              <a:rPr lang="en-US" altLang="zh-CN" sz="1800" dirty="0" smtClean="0"/>
              <a:t>model serving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inference</a:t>
            </a:r>
            <a:r>
              <a:rPr lang="zh-CN" altLang="en-US" sz="1800" dirty="0" smtClean="0"/>
              <a:t>平台。</a:t>
            </a:r>
            <a:endParaRPr lang="en-US" altLang="zh-CN" sz="1800" dirty="0" smtClean="0"/>
          </a:p>
          <a:p>
            <a:pPr lvl="1">
              <a:lnSpc>
                <a:spcPct val="150000"/>
              </a:lnSpc>
            </a:pPr>
            <a:r>
              <a:rPr lang="en-US" altLang="zh-CN" sz="1800" dirty="0" err="1" smtClean="0"/>
              <a:t>Mlflow</a:t>
            </a:r>
            <a:r>
              <a:rPr lang="en-US" altLang="zh-CN" sz="1800" dirty="0" smtClean="0"/>
              <a:t> Model Registry: </a:t>
            </a:r>
            <a:r>
              <a:rPr lang="zh-CN" altLang="en-US" sz="1800" dirty="0" smtClean="0"/>
              <a:t>模型仓库，管理</a:t>
            </a:r>
            <a:r>
              <a:rPr lang="en-US" altLang="zh-CN" sz="1800" dirty="0" err="1" smtClean="0"/>
              <a:t>Mlflow</a:t>
            </a:r>
            <a:r>
              <a:rPr lang="en-US" altLang="zh-CN" sz="1800" dirty="0" smtClean="0"/>
              <a:t> Model</a:t>
            </a:r>
            <a:r>
              <a:rPr lang="zh-CN" altLang="en-US" sz="1800" dirty="0" smtClean="0"/>
              <a:t>的全生命周期。包括</a:t>
            </a:r>
            <a:r>
              <a:rPr lang="en-US" altLang="zh-CN" sz="1800" dirty="0"/>
              <a:t>model versioning, stage transitions, and </a:t>
            </a:r>
            <a:r>
              <a:rPr lang="en-US" altLang="zh-CN" sz="1800" dirty="0" smtClean="0"/>
              <a:t>annotations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Mlflow</a:t>
            </a:r>
            <a:r>
              <a:rPr lang="zh-CN" altLang="en-US" dirty="0" smtClean="0"/>
              <a:t>是跨库的。由于所有功能都是通过</a:t>
            </a:r>
            <a:r>
              <a:rPr lang="en-US" altLang="zh-CN" dirty="0" smtClean="0"/>
              <a:t>REST API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CLI</a:t>
            </a:r>
            <a:r>
              <a:rPr lang="zh-CN" altLang="en-US" dirty="0" smtClean="0"/>
              <a:t>接入的，可以在任意的机器学习库、利用任意的开发语言使用它。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 err="1" smtClean="0"/>
              <a:t>Mlflow</a:t>
            </a:r>
            <a:r>
              <a:rPr lang="en-US" altLang="zh-CN" cap="none" dirty="0" smtClean="0"/>
              <a:t> tracking</a:t>
            </a:r>
            <a:endParaRPr lang="zh-CN" altLang="en-US" cap="non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0351" y="263610"/>
            <a:ext cx="9875520" cy="1356360"/>
          </a:xfrm>
        </p:spPr>
        <p:txBody>
          <a:bodyPr/>
          <a:lstStyle/>
          <a:p>
            <a:r>
              <a:rPr lang="en-US" altLang="zh-CN" dirty="0" err="1" smtClean="0"/>
              <a:t>Mlflow</a:t>
            </a:r>
            <a:r>
              <a:rPr lang="en-US" altLang="zh-CN" dirty="0" smtClean="0"/>
              <a:t> Tracking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3000" y="1499286"/>
            <a:ext cx="9872871" cy="459671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Tracking</a:t>
            </a:r>
            <a:r>
              <a:rPr lang="zh-CN" altLang="en-US" dirty="0" smtClean="0"/>
              <a:t>组件包括一组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以及</a:t>
            </a:r>
            <a:r>
              <a:rPr lang="en-US" altLang="zh-CN" dirty="0" smtClean="0"/>
              <a:t>UI</a:t>
            </a:r>
            <a:r>
              <a:rPr lang="zh-CN" altLang="en-US" dirty="0" smtClean="0"/>
              <a:t>。当运行</a:t>
            </a:r>
            <a:r>
              <a:rPr lang="en-US" altLang="zh-CN" dirty="0" smtClean="0"/>
              <a:t>ML code</a:t>
            </a:r>
            <a:r>
              <a:rPr lang="zh-CN" altLang="en-US" dirty="0" smtClean="0"/>
              <a:t>时，记录</a:t>
            </a:r>
            <a:r>
              <a:rPr lang="en-US" altLang="zh-CN" dirty="0" smtClean="0"/>
              <a:t>parameters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code versions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metrics</a:t>
            </a:r>
            <a:r>
              <a:rPr lang="zh-CN" altLang="en-US" dirty="0"/>
              <a:t>、</a:t>
            </a:r>
            <a:r>
              <a:rPr lang="en-US" altLang="zh-CN" dirty="0" smtClean="0"/>
              <a:t>output </a:t>
            </a:r>
            <a:r>
              <a:rPr lang="en-US" altLang="zh-CN" dirty="0"/>
              <a:t>files </a:t>
            </a:r>
            <a:r>
              <a:rPr lang="zh-CN" altLang="en-US" dirty="0" smtClean="0"/>
              <a:t>，并通过</a:t>
            </a:r>
            <a:r>
              <a:rPr lang="en-US" altLang="zh-CN" dirty="0" smtClean="0"/>
              <a:t>UI</a:t>
            </a:r>
            <a:r>
              <a:rPr lang="zh-CN" altLang="en-US" dirty="0" smtClean="0"/>
              <a:t>查看可视化的结果。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可以利用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REST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 API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Java API</a:t>
            </a:r>
            <a:r>
              <a:rPr lang="zh-CN" altLang="en-US" dirty="0" smtClean="0"/>
              <a:t>来记录日志和查询实验。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0351" y="370702"/>
            <a:ext cx="9875520" cy="1128583"/>
          </a:xfrm>
        </p:spPr>
        <p:txBody>
          <a:bodyPr/>
          <a:lstStyle/>
          <a:p>
            <a:r>
              <a:rPr lang="zh-CN" altLang="en-US" dirty="0" smtClean="0"/>
              <a:t>示例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 noChangeAspect="1"/>
          </p:cNvGraphicFramePr>
          <p:nvPr>
            <p:ph idx="1"/>
          </p:nvPr>
        </p:nvGraphicFramePr>
        <p:xfrm>
          <a:off x="3446965" y="2773272"/>
          <a:ext cx="5603875" cy="2542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文档" r:id="rId1" imgW="5765800" imgH="2616200" progId="Word.Document.12">
                  <p:embed/>
                </p:oleObj>
              </mc:Choice>
              <mc:Fallback>
                <p:oleObj name="文档" r:id="rId1" imgW="5765800" imgH="2616200" progId="Word.Document.12">
                  <p:embed/>
                  <p:pic>
                    <p:nvPicPr>
                      <p:cNvPr id="0" name="图片 105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46965" y="2773272"/>
                        <a:ext cx="5603875" cy="2542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8915" y="428206"/>
            <a:ext cx="3829050" cy="10287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428" y="375230"/>
            <a:ext cx="2457450" cy="11906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1997" y="1860607"/>
            <a:ext cx="1638300" cy="7715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0280" y="2950108"/>
            <a:ext cx="3333750" cy="15049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8915" y="4980914"/>
            <a:ext cx="2867025" cy="11811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7965" y="3490918"/>
            <a:ext cx="6686550" cy="23241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9694" y="1774882"/>
            <a:ext cx="5591175" cy="857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1175" y="3575350"/>
            <a:ext cx="6229350" cy="9429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175" y="4858005"/>
            <a:ext cx="6496050" cy="15144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75" y="1854545"/>
            <a:ext cx="6296025" cy="138112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375" y="618351"/>
            <a:ext cx="6419850" cy="99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0351" y="263610"/>
            <a:ext cx="9875520" cy="1356360"/>
          </a:xfrm>
        </p:spPr>
        <p:txBody>
          <a:bodyPr/>
          <a:lstStyle/>
          <a:p>
            <a:r>
              <a:rPr lang="zh-CN" altLang="en-US" dirty="0" smtClean="0"/>
              <a:t>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3000" y="1499286"/>
            <a:ext cx="9872871" cy="4596714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Tracking</a:t>
            </a:r>
            <a:r>
              <a:rPr lang="zh-CN" altLang="en-US" dirty="0"/>
              <a:t>围绕</a:t>
            </a:r>
            <a:r>
              <a:rPr lang="zh-CN" altLang="en-US" dirty="0" smtClean="0"/>
              <a:t>着运行概念组织的。每次运行记录下列信息：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c</a:t>
            </a:r>
            <a:r>
              <a:rPr lang="en-US" altLang="zh-CN" sz="1800" dirty="0" smtClean="0"/>
              <a:t>ode version</a:t>
            </a:r>
            <a:r>
              <a:rPr lang="zh-CN" altLang="en-US" sz="1800" dirty="0" smtClean="0"/>
              <a:t>：</a:t>
            </a:r>
            <a:endParaRPr lang="en-US" altLang="zh-CN" sz="1800" dirty="0" smtClean="0"/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Start &amp; End </a:t>
            </a:r>
            <a:r>
              <a:rPr lang="en-US" altLang="zh-CN" sz="1800" dirty="0" smtClean="0"/>
              <a:t>Time</a:t>
            </a:r>
            <a:r>
              <a:rPr lang="zh-CN" altLang="en-US" sz="1800" dirty="0" smtClean="0"/>
              <a:t>：开始、结束时间</a:t>
            </a:r>
            <a:endParaRPr lang="en-US" altLang="zh-CN" sz="1800" dirty="0" smtClean="0"/>
          </a:p>
          <a:p>
            <a:pPr lvl="1">
              <a:lnSpc>
                <a:spcPct val="150000"/>
              </a:lnSpc>
            </a:pPr>
            <a:r>
              <a:rPr lang="en-US" altLang="zh-CN" sz="1800" dirty="0" smtClean="0"/>
              <a:t>Source</a:t>
            </a:r>
            <a:r>
              <a:rPr lang="zh-CN" altLang="en-US" sz="1800" dirty="0" smtClean="0"/>
              <a:t>：</a:t>
            </a:r>
            <a:endParaRPr lang="en-US" altLang="zh-CN" sz="1800" dirty="0" smtClean="0"/>
          </a:p>
          <a:p>
            <a:pPr lvl="1">
              <a:lnSpc>
                <a:spcPct val="150000"/>
              </a:lnSpc>
            </a:pPr>
            <a:r>
              <a:rPr lang="en-US" altLang="zh-CN" sz="1800" dirty="0" smtClean="0"/>
              <a:t>Parameters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key-value</a:t>
            </a:r>
            <a:r>
              <a:rPr lang="zh-CN" altLang="en-US" sz="1800" dirty="0" smtClean="0"/>
              <a:t>形式的输入参数</a:t>
            </a:r>
            <a:endParaRPr lang="en-US" altLang="zh-CN" sz="1800" dirty="0" smtClean="0"/>
          </a:p>
          <a:p>
            <a:pPr lvl="1">
              <a:lnSpc>
                <a:spcPct val="150000"/>
              </a:lnSpc>
            </a:pPr>
            <a:r>
              <a:rPr lang="en-US" altLang="zh-CN" sz="1800" dirty="0" smtClean="0"/>
              <a:t>Metrics</a:t>
            </a:r>
            <a:r>
              <a:rPr lang="zh-CN" altLang="en-US" sz="1800" dirty="0" smtClean="0"/>
              <a:t>：</a:t>
            </a:r>
            <a:r>
              <a:rPr lang="en-US" altLang="zh-CN" sz="1800" dirty="0" smtClean="0">
                <a:sym typeface="+mn-ea"/>
              </a:rPr>
              <a:t>key-value</a:t>
            </a:r>
            <a:r>
              <a:rPr lang="zh-CN" altLang="en-US" sz="1800" dirty="0" smtClean="0">
                <a:sym typeface="+mn-ea"/>
              </a:rPr>
              <a:t>形式的指标。运行过程中可以更新指标，例如，跟踪模型的损耗函数是如何收敛的。使用</a:t>
            </a:r>
            <a:r>
              <a:rPr lang="en-US" altLang="zh-CN" sz="1800" dirty="0" smtClean="0">
                <a:sym typeface="+mn-ea"/>
              </a:rPr>
              <a:t>Mlflow</a:t>
            </a:r>
            <a:r>
              <a:rPr lang="zh-CN" altLang="en-US" sz="1800" dirty="0" smtClean="0">
                <a:sym typeface="+mn-ea"/>
              </a:rPr>
              <a:t>记录、可视化指标的变化历史。</a:t>
            </a:r>
            <a:endParaRPr lang="zh-CN" altLang="en-US" sz="1800" dirty="0" smtClean="0"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 smtClean="0"/>
              <a:t>Artifacts</a:t>
            </a:r>
            <a:r>
              <a:rPr lang="zh-CN" altLang="en-US" sz="1800" dirty="0" smtClean="0"/>
              <a:t>：任意形式的输出文件。比如，images (PNGs), models (pickled scikit-learn model), data files (Parquet file) as artifacts。</a:t>
            </a:r>
            <a:endParaRPr lang="zh-CN" alt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 err="1"/>
              <a:t>Mlflow</a:t>
            </a:r>
            <a:r>
              <a:rPr lang="en-US" altLang="zh-CN" cap="none" dirty="0"/>
              <a:t> Projects</a:t>
            </a:r>
            <a:endParaRPr lang="zh-CN" altLang="en-US" cap="non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基础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TM03457444[[fn=基础]]</Template>
  <TotalTime>0</TotalTime>
  <Words>1643</Words>
  <Application>WPS 演示</Application>
  <PresentationFormat>宽屏</PresentationFormat>
  <Paragraphs>85</Paragraphs>
  <Slides>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Arial</vt:lpstr>
      <vt:lpstr>方正书宋_GBK</vt:lpstr>
      <vt:lpstr>Wingdings</vt:lpstr>
      <vt:lpstr>Corbel</vt:lpstr>
      <vt:lpstr>苹方-简</vt:lpstr>
      <vt:lpstr>宋体</vt:lpstr>
      <vt:lpstr>汉仪书宋二KW</vt:lpstr>
      <vt:lpstr>微软雅黑</vt:lpstr>
      <vt:lpstr>汉仪旗黑</vt:lpstr>
      <vt:lpstr>Arial Unicode MS</vt:lpstr>
      <vt:lpstr>Calibri</vt:lpstr>
      <vt:lpstr>Helvetica Neue</vt:lpstr>
      <vt:lpstr>基础</vt:lpstr>
      <vt:lpstr>Word.Document.12</vt:lpstr>
      <vt:lpstr>Mlflow</vt:lpstr>
      <vt:lpstr>Mlflow是什么？</vt:lpstr>
      <vt:lpstr>Mlflow tracking</vt:lpstr>
      <vt:lpstr>Mlflow Tracking</vt:lpstr>
      <vt:lpstr>示例</vt:lpstr>
      <vt:lpstr>PowerPoint 演示文稿</vt:lpstr>
      <vt:lpstr>PowerPoint 演示文稿</vt:lpstr>
      <vt:lpstr>基本概念</vt:lpstr>
      <vt:lpstr>Mlflow Projects</vt:lpstr>
      <vt:lpstr>Mlflow Tracking</vt:lpstr>
      <vt:lpstr>Mlflow Projects</vt:lpstr>
      <vt:lpstr>简介</vt:lpstr>
      <vt:lpstr>工程环境</vt:lpstr>
      <vt:lpstr>工程目录</vt:lpstr>
      <vt:lpstr>PowerPoint 演示文稿</vt:lpstr>
      <vt:lpstr>工程目录</vt:lpstr>
      <vt:lpstr>Mlflow Projects</vt:lpstr>
    </vt:vector>
  </TitlesOfParts>
  <Company>JDJR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MLflow</dc:title>
  <dc:creator>高峰斌</dc:creator>
  <cp:lastModifiedBy>alan</cp:lastModifiedBy>
  <cp:revision>117</cp:revision>
  <dcterms:created xsi:type="dcterms:W3CDTF">2020-10-11T13:57:10Z</dcterms:created>
  <dcterms:modified xsi:type="dcterms:W3CDTF">2020-10-11T13:57:10Z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2052-2.7.1.4479</vt:lpwstr>
  </property>
</Properties>
</file>