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1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90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9CF3B8-58BC-4E73-B1A0-176958C8902B}">
          <p14:sldIdLst>
            <p14:sldId id="256"/>
            <p14:sldId id="257"/>
          </p14:sldIdLst>
        </p14:section>
        <p14:section name="Mlflow Tracking" id="{A7491810-F0D0-449A-B5CC-1AA786740C6D}">
          <p14:sldIdLst>
            <p14:sldId id="259"/>
            <p14:sldId id="258"/>
            <p14:sldId id="262"/>
            <p14:sldId id="263"/>
            <p14:sldId id="264"/>
            <p14:sldId id="261"/>
          </p14:sldIdLst>
        </p14:section>
        <p14:section name="Mlflow Projects" id="{072F6B13-4753-48EF-A2D7-463321962950}">
          <p14:sldIdLst>
            <p14:sldId id="260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</p14:sldIdLst>
        </p14:section>
        <p14:section name="MLflow Models" id="{B80425CC-B980-41B5-AE2F-4592A78EEBB5}">
          <p14:sldIdLst>
            <p14:sldId id="278"/>
            <p14:sldId id="279"/>
            <p14:sldId id="280"/>
            <p14:sldId id="281"/>
            <p14:sldId id="282"/>
          </p14:sldIdLst>
        </p14:section>
        <p14:section name="MLflow Model Registry" id="{77DE66AA-0E65-45DD-BA5B-711B89992AE9}">
          <p14:sldIdLst>
            <p14:sldId id="283"/>
            <p14:sldId id="284"/>
            <p14:sldId id="285"/>
            <p14:sldId id="286"/>
          </p14:sldIdLst>
        </p14:section>
        <p14:section name="MLflow Plugins" id="{2BC25B82-6144-4A24-AE65-D7532ED2BB13}">
          <p14:sldIdLst>
            <p14:sldId id="289"/>
            <p14:sldId id="290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Mlflow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本质上，</a:t>
            </a:r>
            <a:r>
              <a:rPr lang="en-US" altLang="zh-CN" dirty="0" smtClean="0"/>
              <a:t>Mlflow Projects</a:t>
            </a:r>
            <a:r>
              <a:rPr lang="zh-CN" altLang="en-US" dirty="0" smtClean="0"/>
              <a:t>就是一个规范，通过该规范组织、描述代码，使得数据科学家或者自动化工具可以直接运行。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每个工程是一个包含代码的文件目录或者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Mlflow</a:t>
            </a:r>
            <a:r>
              <a:rPr lang="zh-CN" altLang="en-US" dirty="0" smtClean="0"/>
              <a:t>可以基于目录下约定好的文件运行一些工程（如，conda.yaml会被认为是</a:t>
            </a:r>
            <a:r>
              <a:rPr lang="en-US" altLang="zh-CN" dirty="0" smtClean="0"/>
              <a:t>conda</a:t>
            </a:r>
            <a:r>
              <a:rPr lang="zh-CN" altLang="en-US" dirty="0" smtClean="0"/>
              <a:t>环境），我们可以增加一个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格式的MLproject文件来更详细的表述工程。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9510" y="95826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每个工程可以指定如下属性：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Name：项目名称。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Entry Points：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可以在项目中运行的命令，以及有关其参数的信息。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大多数项目至少包含一个调用的入口点。有些项目包含多个入口点。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可以是</a:t>
            </a:r>
            <a:r>
              <a:rPr lang="en-US" altLang="zh-CN" dirty="0" smtClean="0"/>
              <a:t>.py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.sh</a:t>
            </a:r>
            <a:r>
              <a:rPr lang="zh-CN" altLang="en-US" dirty="0" smtClean="0"/>
              <a:t>文件。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指定入口点的时候可以同时指定相应的参数（包括数据类型、默认值）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Environment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代码执行软件环境，包括所有依赖。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工程环境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Mlflow</a:t>
            </a:r>
            <a:r>
              <a:rPr lang="zh-CN" altLang="en-US" dirty="0" smtClean="0"/>
              <a:t>目前支持三种环境：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Conda environment：支持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和本地库（如，CuDNN</a:t>
            </a:r>
            <a:r>
              <a:rPr lang="en-US" altLang="zh-CN" dirty="0" smtClean="0"/>
              <a:t>/</a:t>
            </a:r>
            <a:r>
              <a:rPr lang="zh-CN" altLang="en-US" dirty="0" smtClean="0"/>
              <a:t>Intel MKL）。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Docker container environment：支持非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依赖（如，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库）。</a:t>
            </a:r>
            <a:r>
              <a:rPr lang="en-US" altLang="zh-CN" dirty="0" smtClean="0"/>
              <a:t>mlflow</a:t>
            </a:r>
            <a:r>
              <a:rPr lang="zh-CN" altLang="en-US" dirty="0" smtClean="0"/>
              <a:t>会把代码打入指定的镜像中。必须有 MLprojec</a:t>
            </a:r>
            <a:r>
              <a:rPr lang="en-US" altLang="zh-CN" dirty="0" smtClean="0"/>
              <a:t>t</a:t>
            </a:r>
            <a:r>
              <a:rPr lang="zh-CN" altLang="en-US" dirty="0" smtClean="0"/>
              <a:t>文件。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System environment：当前环境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工程目录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运行不包含MLproject文件的目录或者仓库时，</a:t>
            </a:r>
            <a:r>
              <a:rPr lang="en-US" altLang="zh-CN" dirty="0" smtClean="0"/>
              <a:t>Mlflow</a:t>
            </a:r>
            <a:r>
              <a:rPr lang="zh-CN" altLang="en-US" dirty="0" smtClean="0"/>
              <a:t>利用下面的规范检测工程属性：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Name：目录名称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Entry Points：任意的</a:t>
            </a:r>
            <a:r>
              <a:rPr lang="en-US" altLang="zh-CN" dirty="0" smtClean="0">
                <a:sym typeface="+mn-ea"/>
              </a:rPr>
              <a:t>.py</a:t>
            </a:r>
            <a:r>
              <a:rPr lang="zh-CN" altLang="en-US" dirty="0" smtClean="0">
                <a:sym typeface="+mn-ea"/>
              </a:rPr>
              <a:t>或者</a:t>
            </a:r>
            <a:r>
              <a:rPr lang="en-US" altLang="zh-CN" dirty="0" smtClean="0">
                <a:sym typeface="+mn-ea"/>
              </a:rPr>
              <a:t>.sh</a:t>
            </a:r>
            <a:r>
              <a:rPr lang="zh-CN" altLang="en-US" dirty="0" smtClean="0">
                <a:sym typeface="+mn-ea"/>
              </a:rPr>
              <a:t>文件</a:t>
            </a:r>
            <a:r>
              <a:rPr lang="zh-CN" altLang="en-US" dirty="0" smtClean="0"/>
              <a:t>。默认不包含任何参数，可以在运行时指定。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Environment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conda</a:t>
            </a:r>
            <a:r>
              <a:rPr lang="zh-CN" altLang="en-US" dirty="0" smtClean="0"/>
              <a:t>环境通过conda.yaml指定。如果没有该文件</a:t>
            </a:r>
            <a:r>
              <a:rPr lang="en-US" altLang="zh-CN" dirty="0" smtClean="0"/>
              <a:t>mlflow</a:t>
            </a:r>
            <a:r>
              <a:rPr lang="zh-CN" altLang="en-US" dirty="0" smtClean="0"/>
              <a:t>使用一个只包含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conda</a:t>
            </a:r>
            <a:r>
              <a:rPr lang="zh-CN" altLang="en-US" dirty="0" smtClean="0"/>
              <a:t>环境运行。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460" y="1439545"/>
            <a:ext cx="6197600" cy="4216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MLproject文件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70140" y="1439545"/>
            <a:ext cx="4063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yaml格式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位于工程根目录下</a:t>
            </a:r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1600" dirty="0" smtClean="0">
              <a:solidFill>
                <a:schemeClr val="accent1"/>
              </a:solidFill>
            </a:endParaRPr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16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9510" y="958266"/>
            <a:ext cx="9872871" cy="4596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200" dirty="0" smtClean="0">
                <a:sym typeface="+mn-ea"/>
              </a:rPr>
              <a:t>指定环境：</a:t>
            </a:r>
            <a:endParaRPr lang="zh-CN" altLang="en-US" sz="22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200" dirty="0" smtClean="0">
                <a:sym typeface="+mn-ea"/>
              </a:rPr>
              <a:t>conda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 lvl="1" indent="0">
              <a:buFont typeface="Arial" panose="020B0604020202090204" pitchFamily="34" charset="0"/>
              <a:buNone/>
            </a:pPr>
            <a:r>
              <a:rPr lang="en-US" altLang="zh-CN" sz="2200" dirty="0" smtClean="0">
                <a:sym typeface="+mn-ea"/>
              </a:rPr>
              <a:t> 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200" dirty="0" smtClean="0">
                <a:sym typeface="+mn-ea"/>
              </a:rPr>
              <a:t>docker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指定参数：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25" y="1699895"/>
            <a:ext cx="4533900" cy="29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5" y="2426970"/>
            <a:ext cx="8357235" cy="1092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25" y="4090670"/>
            <a:ext cx="2565400" cy="39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725" y="4780280"/>
            <a:ext cx="643953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运行工程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两种方式运行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命令行：mlflow run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Python API：mlflow.projects.run()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89" y="444586"/>
            <a:ext cx="5638800" cy="588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7" y="345989"/>
            <a:ext cx="4936001" cy="60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Mlflow</a:t>
            </a:r>
            <a:r>
              <a:rPr lang="en-US" altLang="zh-CN" cap="none" dirty="0" smtClean="0"/>
              <a:t> </a:t>
            </a:r>
            <a:r>
              <a:rPr lang="en-US" altLang="zh-CN" cap="non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9303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MLflow</a:t>
            </a:r>
            <a:r>
              <a:rPr lang="en-US" altLang="zh-CN" dirty="0"/>
              <a:t> Model </a:t>
            </a:r>
            <a:r>
              <a:rPr lang="zh-CN" altLang="en-US" dirty="0" smtClean="0"/>
              <a:t>是用来打包机器学习模型的一个标准格式，可以用于各种下游工具。如，实时在线服务、批量推理等。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这种格式定义了一个规范，基于该规范用户可以保存不同风格（</a:t>
            </a:r>
            <a:r>
              <a:rPr lang="en-US" altLang="zh-CN" dirty="0"/>
              <a:t> flavors </a:t>
            </a:r>
            <a:r>
              <a:rPr lang="zh-CN" altLang="en-US" dirty="0" smtClean="0"/>
              <a:t>）的模型，并且可以被下游工具识别。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en-US" altLang="zh-CN" dirty="0" err="1" smtClean="0"/>
              <a:t>Mlflow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开源的，对</a:t>
            </a:r>
            <a:r>
              <a:rPr lang="zh-CN" altLang="en-US" dirty="0"/>
              <a:t>机器学习</a:t>
            </a:r>
            <a:r>
              <a:rPr lang="zh-CN" altLang="en-US" dirty="0" smtClean="0"/>
              <a:t>生命周期进行端到端管理的平台。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个主要功能：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Tracking: </a:t>
            </a:r>
            <a:r>
              <a:rPr lang="zh-CN" altLang="en-US" sz="1800" dirty="0" smtClean="0"/>
              <a:t>记录、比较试验参数和结果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Projects:  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ML code</a:t>
            </a:r>
            <a:r>
              <a:rPr lang="zh-CN" altLang="en-US" sz="1800" dirty="0" smtClean="0"/>
              <a:t>打包成可重用、可重复的形式。目的是直接部署于生产或共享给数据科学家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Models: </a:t>
            </a:r>
            <a:r>
              <a:rPr lang="zh-CN" altLang="en-US" sz="1800" dirty="0" smtClean="0"/>
              <a:t>管理、部署模型。从多种</a:t>
            </a:r>
            <a:r>
              <a:rPr lang="en-US" altLang="zh-CN" sz="1800" dirty="0" smtClean="0"/>
              <a:t>ML libraries</a:t>
            </a:r>
            <a:r>
              <a:rPr lang="zh-CN" altLang="en-US" sz="1800" dirty="0" smtClean="0"/>
              <a:t>到多种</a:t>
            </a:r>
            <a:r>
              <a:rPr lang="en-US" altLang="zh-CN" sz="1800" dirty="0" smtClean="0"/>
              <a:t>model serving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inference</a:t>
            </a:r>
            <a:r>
              <a:rPr lang="zh-CN" altLang="en-US" sz="1800" dirty="0" smtClean="0"/>
              <a:t>平台。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 Registry: </a:t>
            </a:r>
            <a:r>
              <a:rPr lang="zh-CN" altLang="en-US" sz="1800" dirty="0" smtClean="0"/>
              <a:t>模型仓库，管理</a:t>
            </a: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</a:t>
            </a:r>
            <a:r>
              <a:rPr lang="zh-CN" altLang="en-US" sz="1800" dirty="0" smtClean="0"/>
              <a:t>的全生命周期。包括</a:t>
            </a:r>
            <a:r>
              <a:rPr lang="en-US" altLang="zh-CN" sz="1800" dirty="0"/>
              <a:t>model versioning, stage transitions, and </a:t>
            </a:r>
            <a:r>
              <a:rPr lang="en-US" altLang="zh-CN" sz="1800" dirty="0" smtClean="0"/>
              <a:t>annotations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Mlflow</a:t>
            </a:r>
            <a:r>
              <a:rPr lang="zh-CN" altLang="en-US" dirty="0" smtClean="0"/>
              <a:t>是跨库的。由于所有功能都是通过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接入的，可以在任意的机器学习库、利用任意的开发语言使用它。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存储格式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589" y="1392194"/>
            <a:ext cx="10060282" cy="1227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每个</a:t>
            </a:r>
            <a:r>
              <a:rPr lang="en-US" altLang="zh-CN" dirty="0" err="1"/>
              <a:t>MLflow</a:t>
            </a:r>
            <a:r>
              <a:rPr lang="en-US" altLang="zh-CN" dirty="0"/>
              <a:t> Model </a:t>
            </a:r>
            <a:r>
              <a:rPr lang="zh-CN" altLang="en-US" dirty="0" smtClean="0"/>
              <a:t>是一个包含任意文件的目录，根目录下包含</a:t>
            </a:r>
            <a:r>
              <a:rPr lang="en-US" altLang="zh-CN" dirty="0" err="1" smtClean="0"/>
              <a:t>MLmodel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Mlmodel</a:t>
            </a:r>
            <a:r>
              <a:rPr lang="zh-CN" altLang="en-US" dirty="0" smtClean="0"/>
              <a:t>可以定义模型以什么风格使用。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55589" y="2619632"/>
            <a:ext cx="6400800" cy="3616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/>
              <a:t>Flavors</a:t>
            </a:r>
            <a:r>
              <a:rPr lang="zh-CN" altLang="en-US" sz="1800" dirty="0" smtClean="0"/>
              <a:t>是</a:t>
            </a: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Models</a:t>
            </a:r>
            <a:r>
              <a:rPr lang="zh-CN" altLang="en-US" sz="1800" dirty="0" smtClean="0"/>
              <a:t>具有强大能力的关键概念。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通过该规范部署工具可以识别不同的模型。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这样工具或者平台可以不用整合每种机器学习库，就可以支持任意机器学习库生成的模型。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/>
              <a:t>Mlflow</a:t>
            </a:r>
            <a:r>
              <a:rPr lang="zh-CN" altLang="en-US" sz="1600" dirty="0" smtClean="0"/>
              <a:t>定义了几种标准风格，内置的部署工具均支持。如：</a:t>
            </a:r>
            <a:r>
              <a:rPr lang="en-US" altLang="zh-CN" sz="1600" dirty="0" smtClean="0"/>
              <a:t> Python function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sklearn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自定义：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python model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自定义</a:t>
            </a:r>
            <a:r>
              <a:rPr lang="en-US" altLang="zh-CN" sz="1600" dirty="0" smtClean="0"/>
              <a:t>flavors</a:t>
            </a:r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21" y="2520778"/>
            <a:ext cx="29527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09" y="245460"/>
            <a:ext cx="4581525" cy="1752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37752" y="2094347"/>
            <a:ext cx="4860324" cy="357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82880" defTabSz="91440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zh-CN" altLang="en-US" sz="1600" dirty="0" smtClean="0">
                <a:solidFill>
                  <a:schemeClr val="accent1"/>
                </a:solidFill>
              </a:rPr>
              <a:t>支持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sklearn</a:t>
            </a:r>
            <a:r>
              <a:rPr lang="zh-CN" altLang="en-US" sz="1600" dirty="0" smtClean="0">
                <a:solidFill>
                  <a:schemeClr val="accent1"/>
                </a:solidFill>
              </a:rPr>
              <a:t>或者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python_function</a:t>
            </a:r>
            <a:r>
              <a:rPr lang="zh-CN" altLang="en-US" sz="1600" dirty="0" smtClean="0">
                <a:solidFill>
                  <a:schemeClr val="accent1"/>
                </a:solidFill>
              </a:rPr>
              <a:t>的工具都可以使用该模型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 marL="228600" indent="-182880" defTabSz="91440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altLang="zh-CN" sz="1600" dirty="0" err="1" smtClean="0">
                <a:solidFill>
                  <a:schemeClr val="accent1"/>
                </a:solidFill>
              </a:rPr>
              <a:t>Mlmodel</a:t>
            </a:r>
            <a:r>
              <a:rPr lang="zh-CN" altLang="en-US" sz="1600" dirty="0" smtClean="0">
                <a:solidFill>
                  <a:schemeClr val="accent1"/>
                </a:solidFill>
              </a:rPr>
              <a:t>相应字段：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 marL="685800" lvl="1" indent="-182880" defTabSz="91440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altLang="zh-CN" sz="1600" dirty="0" err="1" smtClean="0">
                <a:solidFill>
                  <a:schemeClr val="accent1"/>
                </a:solidFill>
              </a:rPr>
              <a:t>utc_time_created</a:t>
            </a:r>
            <a:r>
              <a:rPr lang="zh-CN" altLang="en-US" sz="1600" dirty="0" smtClean="0">
                <a:solidFill>
                  <a:schemeClr val="accent1"/>
                </a:solidFill>
              </a:rPr>
              <a:t>：模型创建时间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 marL="685800" lvl="1" indent="-182880" defTabSz="91440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altLang="zh-CN" sz="1600" dirty="0" err="1" smtClean="0">
                <a:solidFill>
                  <a:schemeClr val="accent1"/>
                </a:solidFill>
              </a:rPr>
              <a:t>run_id</a:t>
            </a:r>
            <a:r>
              <a:rPr lang="zh-CN" altLang="en-US" sz="1600" dirty="0" smtClean="0">
                <a:solidFill>
                  <a:schemeClr val="accent1"/>
                </a:solidFill>
              </a:rPr>
              <a:t>：生成该模型的任务</a:t>
            </a:r>
            <a:r>
              <a:rPr lang="en-US" altLang="zh-CN" sz="1600" dirty="0" smtClean="0">
                <a:solidFill>
                  <a:schemeClr val="accent1"/>
                </a:solidFill>
              </a:rPr>
              <a:t>id</a:t>
            </a:r>
          </a:p>
          <a:p>
            <a:pPr marL="685800" lvl="1" indent="-182880" defTabSz="91440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altLang="zh-CN" sz="1600" dirty="0" smtClean="0">
                <a:solidFill>
                  <a:schemeClr val="accent1"/>
                </a:solidFill>
              </a:rPr>
              <a:t>Signature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：描述模型的输入输出信息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685800" lvl="1" indent="-182880" defTabSz="91440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altLang="zh-CN" sz="1600" dirty="0" err="1" smtClean="0">
                <a:solidFill>
                  <a:schemeClr val="accent1"/>
                </a:solidFill>
              </a:rPr>
              <a:t>input_example</a:t>
            </a:r>
            <a:r>
              <a:rPr lang="zh-CN" altLang="en-US" sz="1600" dirty="0" smtClean="0">
                <a:solidFill>
                  <a:schemeClr val="accent1"/>
                </a:solidFill>
              </a:rPr>
              <a:t>：输入示例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4" y="245460"/>
            <a:ext cx="4933950" cy="1028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4" y="1491277"/>
            <a:ext cx="6172200" cy="3743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74" y="5765972"/>
            <a:ext cx="6991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70" y="1026916"/>
            <a:ext cx="6981825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47" y="3002064"/>
            <a:ext cx="6048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MLflow</a:t>
            </a:r>
            <a:r>
              <a:rPr lang="en-US" altLang="zh-CN" cap="none" dirty="0"/>
              <a:t> Model Registry</a:t>
            </a:r>
          </a:p>
        </p:txBody>
      </p:sp>
    </p:spTree>
    <p:extLst>
      <p:ext uri="{BB962C8B-B14F-4D97-AF65-F5344CB8AC3E}">
        <p14:creationId xmlns:p14="http://schemas.microsoft.com/office/powerpoint/2010/main" val="21919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模型仓库是一个通过中心化的模型存储、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集合以及</a:t>
            </a:r>
            <a:r>
              <a:rPr lang="en-US" altLang="zh-CN" dirty="0" smtClean="0"/>
              <a:t>UI</a:t>
            </a:r>
            <a:r>
              <a:rPr lang="zh-CN" altLang="en-US" dirty="0" smtClean="0"/>
              <a:t>协助管理</a:t>
            </a:r>
            <a:r>
              <a:rPr lang="en-US" altLang="zh-CN" dirty="0" err="1"/>
              <a:t>MLflow</a:t>
            </a:r>
            <a:r>
              <a:rPr lang="en-US" altLang="zh-CN" dirty="0"/>
              <a:t> Model </a:t>
            </a:r>
            <a:r>
              <a:rPr lang="zh-CN" altLang="en-US" dirty="0" smtClean="0"/>
              <a:t>全生命周期的组件。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具有模型血缘（</a:t>
            </a:r>
            <a:r>
              <a:rPr lang="en-US" altLang="zh-CN" dirty="0" smtClean="0"/>
              <a:t>model lineage</a:t>
            </a:r>
            <a:r>
              <a:rPr lang="zh-CN" altLang="en-US" dirty="0" smtClean="0"/>
              <a:t>，关联实验和运行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）、模型版本控制、发布管理（预发、生产）、以及注解功能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2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Model</a:t>
            </a:r>
            <a:r>
              <a:rPr lang="zh-CN" altLang="en-US" dirty="0" smtClean="0"/>
              <a:t>：通过</a:t>
            </a:r>
            <a:r>
              <a:rPr lang="en-US" altLang="zh-CN" dirty="0" err="1" smtClean="0"/>
              <a:t>mlflow</a:t>
            </a:r>
            <a:r>
              <a:rPr lang="en-US" altLang="zh-CN" dirty="0"/>
              <a:t>.&lt;</a:t>
            </a:r>
            <a:r>
              <a:rPr lang="en-US" altLang="zh-CN" dirty="0" err="1"/>
              <a:t>model_flavor</a:t>
            </a:r>
            <a:r>
              <a:rPr lang="en-US" altLang="zh-CN" dirty="0"/>
              <a:t>&gt;.</a:t>
            </a:r>
            <a:r>
              <a:rPr lang="en-US" altLang="zh-CN" dirty="0" err="1"/>
              <a:t>log_model</a:t>
            </a:r>
            <a:r>
              <a:rPr lang="en-US" altLang="zh-CN" dirty="0" smtClean="0"/>
              <a:t>()</a:t>
            </a:r>
            <a:r>
              <a:rPr lang="zh-CN" altLang="en-US" dirty="0" smtClean="0"/>
              <a:t>保存的模型。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Registered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：上述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注册到模型中心。已注册的模型具有唯一名称、版本、发布阶段、模型血缘以及其他一些元数据。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Model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：每个注册的模型具有一个或者多个版本。新模型注册时是</a:t>
            </a:r>
            <a:r>
              <a:rPr lang="en-US" altLang="zh-CN" dirty="0" smtClean="0"/>
              <a:t>version 1</a:t>
            </a:r>
            <a:r>
              <a:rPr lang="zh-CN" altLang="en-US" dirty="0" smtClean="0"/>
              <a:t>，新模型注册到同一个模型名称时版本自增。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Model 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：模型发布阶段，</a:t>
            </a:r>
            <a:r>
              <a:rPr lang="en-US" altLang="zh-CN" dirty="0" err="1" smtClean="0"/>
              <a:t>Mlflow</a:t>
            </a:r>
            <a:r>
              <a:rPr lang="zh-CN" altLang="en-US" dirty="0" smtClean="0"/>
              <a:t>预定义了</a:t>
            </a:r>
            <a:r>
              <a:rPr lang="zh-CN" altLang="en-US" dirty="0"/>
              <a:t>三</a:t>
            </a:r>
            <a:r>
              <a:rPr lang="zh-CN" altLang="en-US" dirty="0" smtClean="0"/>
              <a:t>个阶段</a:t>
            </a:r>
            <a:r>
              <a:rPr lang="en-US" altLang="zh-CN" dirty="0" smtClean="0"/>
              <a:t>Staging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Production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Archived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Annotations and </a:t>
            </a:r>
            <a:r>
              <a:rPr lang="en-US" altLang="zh-CN" dirty="0" smtClean="0"/>
              <a:t>Descriptions</a:t>
            </a:r>
            <a:r>
              <a:rPr lang="zh-CN" altLang="en-US" dirty="0" smtClean="0"/>
              <a:t>：可以使用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给模型或者每个版本添加注释。如，算法描述、使用的数据集及方法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64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069" y="2168610"/>
            <a:ext cx="4171950" cy="2162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89" y="2416259"/>
            <a:ext cx="5934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MLflow</a:t>
            </a:r>
            <a:r>
              <a:rPr lang="en-US" altLang="zh-CN" cap="none" dirty="0"/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32580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支持的插件类型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Tracking Store: </a:t>
            </a:r>
            <a:r>
              <a:rPr lang="zh-CN" altLang="en-US" dirty="0" smtClean="0"/>
              <a:t>运行记录存储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ArtifactRepository</a:t>
            </a:r>
            <a:r>
              <a:rPr lang="en-US" altLang="zh-CN" dirty="0"/>
              <a:t>: </a:t>
            </a:r>
            <a:r>
              <a:rPr lang="zh-CN" altLang="en-US" dirty="0" smtClean="0"/>
              <a:t>生成结果的存储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Run </a:t>
            </a:r>
            <a:r>
              <a:rPr lang="en-US" altLang="zh-CN" dirty="0"/>
              <a:t>context providers: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mlflow.start_run</a:t>
            </a:r>
            <a:r>
              <a:rPr lang="en-US" altLang="zh-CN" dirty="0"/>
              <a:t>() </a:t>
            </a:r>
            <a:r>
              <a:rPr lang="zh-CN" altLang="en-US" dirty="0" smtClean="0"/>
              <a:t>设置运行标签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Model </a:t>
            </a:r>
            <a:r>
              <a:rPr lang="en-US" altLang="zh-CN" dirty="0"/>
              <a:t>Registry Store: </a:t>
            </a:r>
            <a:r>
              <a:rPr lang="zh-CN" altLang="en-US" dirty="0" smtClean="0"/>
              <a:t>模型仓库的存储方案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MLFlow</a:t>
            </a:r>
            <a:r>
              <a:rPr lang="en-US" altLang="zh-CN" dirty="0" smtClean="0"/>
              <a:t> </a:t>
            </a:r>
            <a:r>
              <a:rPr lang="en-US" altLang="zh-CN" dirty="0"/>
              <a:t>Project backend: </a:t>
            </a:r>
            <a:r>
              <a:rPr lang="zh-CN" altLang="en-US" dirty="0" smtClean="0"/>
              <a:t>工程执行集群（</a:t>
            </a:r>
            <a:r>
              <a:rPr lang="en-US" altLang="zh-CN" dirty="0" smtClean="0"/>
              <a:t>k8s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80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KuAI</a:t>
            </a:r>
            <a:r>
              <a:rPr lang="zh-CN" altLang="en-US" cap="none" dirty="0" smtClean="0"/>
              <a:t>整合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731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Mlflow</a:t>
            </a:r>
            <a:r>
              <a:rPr lang="en-US" altLang="zh-CN" cap="none" dirty="0" smtClean="0"/>
              <a:t> tracking</a:t>
            </a:r>
            <a:endParaRPr lang="zh-CN" alt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273" y="980303"/>
            <a:ext cx="9872871" cy="3907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试验如何借鉴到模型训练里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工程需要打通开发和部署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模型保存格式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模型仓库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en-US" altLang="zh-CN" dirty="0" err="1" smtClean="0"/>
              <a:t>Mlflow</a:t>
            </a:r>
            <a:r>
              <a:rPr lang="en-US" altLang="zh-CN" dirty="0" smtClean="0"/>
              <a:t>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Tracking</a:t>
            </a:r>
            <a:r>
              <a:rPr lang="zh-CN" altLang="en-US" dirty="0" smtClean="0"/>
              <a:t>组件包括一组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。当运行</a:t>
            </a:r>
            <a:r>
              <a:rPr lang="en-US" altLang="zh-CN" dirty="0" smtClean="0"/>
              <a:t>ML code</a:t>
            </a:r>
            <a:r>
              <a:rPr lang="zh-CN" altLang="en-US" dirty="0" smtClean="0"/>
              <a:t>时，记录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versions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metrics</a:t>
            </a:r>
            <a:r>
              <a:rPr lang="zh-CN" altLang="en-US" dirty="0"/>
              <a:t>、</a:t>
            </a:r>
            <a:r>
              <a:rPr lang="en-US" altLang="zh-CN" dirty="0" smtClean="0"/>
              <a:t>output </a:t>
            </a:r>
            <a:r>
              <a:rPr lang="en-US" altLang="zh-CN" dirty="0"/>
              <a:t>files </a:t>
            </a:r>
            <a:r>
              <a:rPr lang="zh-CN" altLang="en-US" dirty="0" smtClean="0"/>
              <a:t>，并通过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查看可视化的结果。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可以利用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 API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API</a:t>
            </a:r>
            <a:r>
              <a:rPr lang="zh-CN" altLang="en-US" dirty="0" smtClean="0"/>
              <a:t>来记录日志和查询实验。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370702"/>
            <a:ext cx="9875520" cy="1128583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583121"/>
              </p:ext>
            </p:extLst>
          </p:nvPr>
        </p:nvGraphicFramePr>
        <p:xfrm>
          <a:off x="1285103" y="1351005"/>
          <a:ext cx="9432323" cy="448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文档" r:id="rId3" imgW="5755755" imgH="3746274" progId="Word.Document.12">
                  <p:embed/>
                </p:oleObj>
              </mc:Choice>
              <mc:Fallback>
                <p:oleObj name="文档" r:id="rId3" imgW="5755755" imgH="3746274" progId="Word.Document.12">
                  <p:embed/>
                  <p:pic>
                    <p:nvPicPr>
                      <p:cNvPr id="0" name="图片 10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103" y="1351005"/>
                        <a:ext cx="9432323" cy="4489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5" y="428206"/>
            <a:ext cx="382905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28" y="375230"/>
            <a:ext cx="2457450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97" y="1860607"/>
            <a:ext cx="1638300" cy="77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280" y="2950108"/>
            <a:ext cx="3333750" cy="1504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15" y="4980914"/>
            <a:ext cx="2867025" cy="1181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965" y="3490918"/>
            <a:ext cx="6686550" cy="2324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94" y="1774882"/>
            <a:ext cx="559117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5" y="3575350"/>
            <a:ext cx="6229350" cy="942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5" y="4858005"/>
            <a:ext cx="6496050" cy="1514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5" y="1854545"/>
            <a:ext cx="6296025" cy="1381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75" y="618351"/>
            <a:ext cx="641985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Tracking</a:t>
            </a:r>
            <a:r>
              <a:rPr lang="zh-CN" altLang="en-US" dirty="0"/>
              <a:t>围绕</a:t>
            </a:r>
            <a:r>
              <a:rPr lang="zh-CN" altLang="en-US" dirty="0" smtClean="0"/>
              <a:t>着运行概念组织的。每次运行记录下列信息：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</a:t>
            </a:r>
            <a:r>
              <a:rPr lang="en-US" altLang="zh-CN" sz="1800" dirty="0" smtClean="0"/>
              <a:t>ode version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Start &amp; End </a:t>
            </a:r>
            <a:r>
              <a:rPr lang="en-US" altLang="zh-CN" sz="1800" dirty="0" smtClean="0"/>
              <a:t>Time</a:t>
            </a:r>
            <a:r>
              <a:rPr lang="zh-CN" altLang="en-US" sz="1800" dirty="0" smtClean="0"/>
              <a:t>：开始、结束时间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Source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Parameters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key-value</a:t>
            </a:r>
            <a:r>
              <a:rPr lang="zh-CN" altLang="en-US" sz="1800" dirty="0" smtClean="0"/>
              <a:t>形式的输入参数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Metrics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ym typeface="+mn-ea"/>
              </a:rPr>
              <a:t>key-value</a:t>
            </a:r>
            <a:r>
              <a:rPr lang="zh-CN" altLang="en-US" sz="1800" dirty="0" smtClean="0">
                <a:sym typeface="+mn-ea"/>
              </a:rPr>
              <a:t>形式的指标。运行过程中可以更新指标，例如，跟踪模型的损耗函数是如何收敛的。使用</a:t>
            </a:r>
            <a:r>
              <a:rPr lang="en-US" altLang="zh-CN" sz="1800" dirty="0" smtClean="0">
                <a:sym typeface="+mn-ea"/>
              </a:rPr>
              <a:t>Mlflow</a:t>
            </a:r>
            <a:r>
              <a:rPr lang="zh-CN" altLang="en-US" sz="1800" dirty="0" smtClean="0">
                <a:sym typeface="+mn-ea"/>
              </a:rPr>
              <a:t>记录、可视化指标的变化历史。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Artifacts</a:t>
            </a:r>
            <a:r>
              <a:rPr lang="zh-CN" altLang="en-US" sz="1800" dirty="0" smtClean="0"/>
              <a:t>：任意形式的输出文件。比如，images (PNGs), models (pickled scikit-learn model), data files (Parquet file) as artifacts。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Mlflow</a:t>
            </a:r>
            <a:r>
              <a:rPr lang="en-US" altLang="zh-CN" cap="none" dirty="0"/>
              <a:t> Projects</a:t>
            </a:r>
            <a:endParaRPr lang="zh-CN" alt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535</TotalTime>
  <Words>1093</Words>
  <Application>Microsoft Office PowerPoint</Application>
  <PresentationFormat>宽屏</PresentationFormat>
  <Paragraphs>102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Corbel</vt:lpstr>
      <vt:lpstr>基础</vt:lpstr>
      <vt:lpstr>Microsoft Word 文档</vt:lpstr>
      <vt:lpstr>Mlflow</vt:lpstr>
      <vt:lpstr>Mlflow是什么？</vt:lpstr>
      <vt:lpstr>Mlflow tracking</vt:lpstr>
      <vt:lpstr>Mlflow Tracking</vt:lpstr>
      <vt:lpstr>示例</vt:lpstr>
      <vt:lpstr>PowerPoint 演示文稿</vt:lpstr>
      <vt:lpstr>PowerPoint 演示文稿</vt:lpstr>
      <vt:lpstr>基本概念</vt:lpstr>
      <vt:lpstr>Mlflow Projects</vt:lpstr>
      <vt:lpstr>简介</vt:lpstr>
      <vt:lpstr>PowerPoint 演示文稿</vt:lpstr>
      <vt:lpstr>工程环境</vt:lpstr>
      <vt:lpstr>工程目录</vt:lpstr>
      <vt:lpstr>MLproject文件</vt:lpstr>
      <vt:lpstr>PowerPoint 演示文稿</vt:lpstr>
      <vt:lpstr>运行工程</vt:lpstr>
      <vt:lpstr>PowerPoint 演示文稿</vt:lpstr>
      <vt:lpstr>Mlflow Models</vt:lpstr>
      <vt:lpstr>简介</vt:lpstr>
      <vt:lpstr>存储格式</vt:lpstr>
      <vt:lpstr>PowerPoint 演示文稿</vt:lpstr>
      <vt:lpstr>PowerPoint 演示文稿</vt:lpstr>
      <vt:lpstr>MLflow Model Registry</vt:lpstr>
      <vt:lpstr>简介</vt:lpstr>
      <vt:lpstr>概念</vt:lpstr>
      <vt:lpstr>使用模型</vt:lpstr>
      <vt:lpstr>MLflow Plugins</vt:lpstr>
      <vt:lpstr>支持的插件类型</vt:lpstr>
      <vt:lpstr>KuAI整合</vt:lpstr>
      <vt:lpstr>PowerPoint 演示文稿</vt:lpstr>
    </vt:vector>
  </TitlesOfParts>
  <Company>JDJR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MLflow</dc:title>
  <dc:creator>高峰斌</dc:creator>
  <cp:lastModifiedBy>高峰斌</cp:lastModifiedBy>
  <cp:revision>190</cp:revision>
  <dcterms:created xsi:type="dcterms:W3CDTF">2020-10-11T13:57:10Z</dcterms:created>
  <dcterms:modified xsi:type="dcterms:W3CDTF">2020-10-13T09:58:08Z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