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1424" r:id="rId2"/>
    <p:sldId id="1425" r:id="rId3"/>
    <p:sldId id="1419" r:id="rId4"/>
    <p:sldId id="1444" r:id="rId5"/>
    <p:sldId id="1442" r:id="rId6"/>
  </p:sldIdLst>
  <p:sldSz cx="12192000" cy="6858000"/>
  <p:notesSz cx="6858000" cy="9144000"/>
  <p:custDataLst>
    <p:tags r:id="rId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43">
          <p15:clr>
            <a:srgbClr val="A4A3A4"/>
          </p15:clr>
        </p15:guide>
        <p15:guide id="2" pos="382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107" y="32"/>
      </p:cViewPr>
      <p:guideLst>
        <p:guide orient="horz" pos="2143"/>
        <p:guide pos="382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tags" Target="tags/tag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6E8BB-D794-443B-BA4C-453B4B0AF5E8}" type="datetimeFigureOut">
              <a:rPr lang="zh-CN" altLang="en-US" smtClean="0"/>
              <a:t>2021/4/11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6D51D-AF1A-495C-AAE6-A3B9DA471A4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6E8BB-D794-443B-BA4C-453B4B0AF5E8}" type="datetimeFigureOut">
              <a:rPr lang="zh-CN" altLang="en-US" smtClean="0"/>
              <a:t>2021/4/11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6D51D-AF1A-495C-AAE6-A3B9DA471A4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6E8BB-D794-443B-BA4C-453B4B0AF5E8}" type="datetimeFigureOut">
              <a:rPr lang="zh-CN" altLang="en-US" smtClean="0"/>
              <a:t>2021/4/11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6D51D-AF1A-495C-AAE6-A3B9DA471A4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6E8BB-D794-443B-BA4C-453B4B0AF5E8}" type="datetimeFigureOut">
              <a:rPr lang="zh-CN" altLang="en-US" smtClean="0"/>
              <a:t>2021/4/11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6D51D-AF1A-495C-AAE6-A3B9DA471A4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6E8BB-D794-443B-BA4C-453B4B0AF5E8}" type="datetimeFigureOut">
              <a:rPr lang="zh-CN" altLang="en-US" smtClean="0"/>
              <a:t>2021/4/11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6D51D-AF1A-495C-AAE6-A3B9DA471A4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6E8BB-D794-443B-BA4C-453B4B0AF5E8}" type="datetimeFigureOut">
              <a:rPr lang="zh-CN" altLang="en-US" smtClean="0"/>
              <a:t>2021/4/11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6D51D-AF1A-495C-AAE6-A3B9DA471A4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6E8BB-D794-443B-BA4C-453B4B0AF5E8}" type="datetimeFigureOut">
              <a:rPr lang="zh-CN" altLang="en-US" smtClean="0"/>
              <a:t>2021/4/11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6D51D-AF1A-495C-AAE6-A3B9DA471A4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6E8BB-D794-443B-BA4C-453B4B0AF5E8}" type="datetimeFigureOut">
              <a:rPr lang="zh-CN" altLang="en-US" smtClean="0"/>
              <a:t>2021/4/11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6D51D-AF1A-495C-AAE6-A3B9DA471A4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6E8BB-D794-443B-BA4C-453B4B0AF5E8}" type="datetimeFigureOut">
              <a:rPr lang="zh-CN" altLang="en-US" smtClean="0"/>
              <a:t>2021/4/11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6D51D-AF1A-495C-AAE6-A3B9DA471A4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6E8BB-D794-443B-BA4C-453B4B0AF5E8}" type="datetimeFigureOut">
              <a:rPr lang="zh-CN" altLang="en-US" smtClean="0"/>
              <a:t>2021/4/11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6D51D-AF1A-495C-AAE6-A3B9DA471A4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6E8BB-D794-443B-BA4C-453B4B0AF5E8}" type="datetimeFigureOut">
              <a:rPr lang="zh-CN" altLang="en-US" smtClean="0"/>
              <a:t>2021/4/11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6D51D-AF1A-495C-AAE6-A3B9DA471A4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A6E8BB-D794-443B-BA4C-453B4B0AF5E8}" type="datetimeFigureOut">
              <a:rPr lang="zh-CN" altLang="en-US" smtClean="0"/>
              <a:t>2021/4/11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E6D51D-AF1A-495C-AAE6-A3B9DA471A4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E5C2F3-AC97-4F9A-B7F3-482A9052BF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6600" b="1" kern="1200" dirty="0">
                <a:solidFill>
                  <a:srgbClr val="FF0000"/>
                </a:solidFill>
                <a:effectLst/>
                <a:latin typeface="Constantia" panose="02030602050306030303" pitchFamily="18" charset="0"/>
                <a:ea typeface="宋体" panose="02010600030101010101" pitchFamily="2" charset="-122"/>
                <a:cs typeface="Constantia" panose="02030602050306030303" pitchFamily="18" charset="0"/>
              </a:rPr>
              <a:t>Unit 2</a:t>
            </a:r>
            <a:br>
              <a:rPr lang="en-US" altLang="zh-CN" sz="6600" b="1" kern="1200" dirty="0">
                <a:solidFill>
                  <a:srgbClr val="FF0000"/>
                </a:solidFill>
                <a:effectLst/>
                <a:latin typeface="Constantia" panose="02030602050306030303" pitchFamily="18" charset="0"/>
                <a:ea typeface="宋体" panose="02010600030101010101" pitchFamily="2" charset="-122"/>
                <a:cs typeface="Constantia" panose="02030602050306030303" pitchFamily="18" charset="0"/>
              </a:rPr>
            </a:br>
            <a:r>
              <a:rPr lang="en-US" altLang="zh-CN" sz="6600" b="1" kern="1200" dirty="0">
                <a:solidFill>
                  <a:srgbClr val="FF0000"/>
                </a:solidFill>
                <a:effectLst/>
                <a:latin typeface="Constantia" panose="02030602050306030303" pitchFamily="18" charset="0"/>
                <a:ea typeface="宋体" panose="02010600030101010101" pitchFamily="2" charset="-122"/>
                <a:cs typeface="Constantia" panose="02030602050306030303" pitchFamily="18" charset="0"/>
              </a:rPr>
              <a:t>Mini-Review</a:t>
            </a:r>
            <a:endParaRPr lang="zh-CN" altLang="en-US" sz="6600" dirty="0"/>
          </a:p>
        </p:txBody>
      </p:sp>
    </p:spTree>
    <p:extLst>
      <p:ext uri="{BB962C8B-B14F-4D97-AF65-F5344CB8AC3E}">
        <p14:creationId xmlns:p14="http://schemas.microsoft.com/office/powerpoint/2010/main" val="694289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31B5A2-73B5-41C0-ACC0-ABA27812C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129" y="163286"/>
            <a:ext cx="11576957" cy="6319157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altLang="zh-CN" sz="11200" b="1" dirty="0">
                <a:solidFill>
                  <a:srgbClr val="FF0000"/>
                </a:solidFill>
                <a:highlight>
                  <a:srgbClr val="FFFF00"/>
                </a:highlight>
                <a:latin typeface="Constantia" panose="02030602050306030303" pitchFamily="18" charset="0"/>
                <a:ea typeface="隶书" panose="02010509060101010101" pitchFamily="49" charset="-122"/>
                <a:cs typeface="Constantia" panose="02030602050306030303" pitchFamily="18" charset="0"/>
                <a:sym typeface="+mn-ea"/>
              </a:rPr>
              <a:t>I Spot Dictation </a:t>
            </a:r>
            <a:r>
              <a:rPr lang="en-US" altLang="zh-CN" sz="11200" b="1" dirty="0">
                <a:solidFill>
                  <a:srgbClr val="FF0000"/>
                </a:solidFill>
                <a:highlight>
                  <a:srgbClr val="FFFF00"/>
                </a:highlight>
                <a:latin typeface="Constantia" panose="02030602050306030303" pitchFamily="18" charset="0"/>
                <a:cs typeface="Constantia" panose="02030602050306030303" pitchFamily="18" charset="0"/>
                <a:sym typeface="+mn-ea"/>
              </a:rPr>
              <a:t> (10%) (para11-18, U2 </a:t>
            </a:r>
            <a:r>
              <a:rPr lang="en-US" altLang="zh-CN" sz="11200" b="1" kern="100" dirty="0">
                <a:solidFill>
                  <a:srgbClr val="FF0000"/>
                </a:solidFill>
                <a:highlight>
                  <a:srgbClr val="FFFF00"/>
                </a:highlight>
                <a:latin typeface="Cambria" panose="02040503050406030204" pitchFamily="18" charset="0"/>
                <a:ea typeface="宋体" panose="02010600030101010101" pitchFamily="2" charset="-122"/>
                <a:cs typeface="Constantia" panose="02030602050306030303" pitchFamily="18" charset="0"/>
                <a:sym typeface="+mn-ea"/>
              </a:rPr>
              <a:t>I</a:t>
            </a:r>
            <a:r>
              <a:rPr lang="en-US" altLang="zh-CN" sz="11200" b="1" kern="10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Cambria" panose="02040503050406030204" pitchFamily="18" charset="0"/>
                <a:ea typeface="宋体" panose="02010600030101010101" pitchFamily="2" charset="-122"/>
              </a:rPr>
              <a:t>-Class-Reading</a:t>
            </a:r>
            <a:r>
              <a:rPr lang="en-US" altLang="zh-CN" sz="11200" b="1" dirty="0">
                <a:solidFill>
                  <a:srgbClr val="FF0000"/>
                </a:solidFill>
                <a:highlight>
                  <a:srgbClr val="FFFF00"/>
                </a:highlight>
                <a:latin typeface="Constantia" panose="02030602050306030303" pitchFamily="18" charset="0"/>
                <a:cs typeface="Constantia" panose="02030602050306030303" pitchFamily="18" charset="0"/>
                <a:sym typeface="+mn-ea"/>
              </a:rPr>
              <a:t>)</a:t>
            </a:r>
            <a:endParaRPr lang="en-US" altLang="zh-CN" sz="11200" b="1" kern="1200" dirty="0">
              <a:solidFill>
                <a:srgbClr val="FF0000"/>
              </a:solidFill>
              <a:effectLst/>
              <a:highlight>
                <a:srgbClr val="FFFF00"/>
              </a:highlight>
              <a:latin typeface="Constantia" panose="02030602050306030303" pitchFamily="18" charset="0"/>
              <a:ea typeface="宋体" panose="02010600030101010101" pitchFamily="2" charset="-122"/>
              <a:cs typeface="Constantia" panose="02030602050306030303" pitchFamily="18" charset="0"/>
            </a:endParaRPr>
          </a:p>
          <a:p>
            <a:pPr marL="0" indent="0" algn="just">
              <a:lnSpc>
                <a:spcPct val="120000"/>
              </a:lnSpc>
              <a:buNone/>
            </a:pPr>
            <a:r>
              <a:rPr lang="en-US" altLang="zh-CN" sz="7200" kern="0" dirty="0">
                <a:latin typeface="Cambria" panose="02040503050406030204" pitchFamily="18" charset="0"/>
                <a:ea typeface="Cambria" panose="02040503050406030204" pitchFamily="18" charset="0"/>
              </a:rPr>
              <a:t>What does it take to write letters that 1) _____ spirits and warm hearts? Only a willingness to express our appreciation. The most successful practitioners include what I call the four "S's" of note writing.</a:t>
            </a:r>
            <a:endParaRPr lang="zh-CN" altLang="zh-CN" sz="7200" kern="100" dirty="0">
              <a:effectLst/>
              <a:latin typeface="Cambria" panose="02040503050406030204" pitchFamily="18" charset="0"/>
              <a:ea typeface="宋体" panose="02010600030101010101" pitchFamily="2" charset="-122"/>
            </a:endParaRPr>
          </a:p>
          <a:p>
            <a:pPr marL="0" indent="0" algn="just">
              <a:lnSpc>
                <a:spcPct val="120000"/>
              </a:lnSpc>
              <a:buNone/>
            </a:pPr>
            <a:r>
              <a:rPr lang="en-US" altLang="zh-CN" sz="7200" kern="0" dirty="0">
                <a:latin typeface="Cambria" panose="02040503050406030204" pitchFamily="18" charset="0"/>
                <a:ea typeface="Cambria" panose="02040503050406030204" pitchFamily="18" charset="0"/>
              </a:rPr>
              <a:t>1) They are 2) _____.</a:t>
            </a:r>
            <a:r>
              <a:rPr lang="en-US" altLang="zh-CN" sz="7200" kern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zh-CN" sz="7200" kern="0" dirty="0">
                <a:latin typeface="Cambria" panose="02040503050406030204" pitchFamily="18" charset="0"/>
                <a:ea typeface="Cambria" panose="02040503050406030204" pitchFamily="18" charset="0"/>
              </a:rPr>
              <a:t>No one wants false praise. </a:t>
            </a:r>
            <a:endParaRPr lang="zh-CN" altLang="zh-CN" sz="7200" kern="100" dirty="0">
              <a:effectLst/>
              <a:latin typeface="Cambria" panose="02040503050406030204" pitchFamily="18" charset="0"/>
              <a:ea typeface="宋体" panose="02010600030101010101" pitchFamily="2" charset="-122"/>
            </a:endParaRPr>
          </a:p>
          <a:p>
            <a:pPr marL="0" indent="0" algn="just">
              <a:lnSpc>
                <a:spcPct val="120000"/>
              </a:lnSpc>
              <a:buNone/>
            </a:pPr>
            <a:r>
              <a:rPr lang="en-US" altLang="zh-CN" sz="7200" kern="0" dirty="0">
                <a:latin typeface="Cambria" panose="02040503050406030204" pitchFamily="18" charset="0"/>
                <a:ea typeface="Cambria" panose="02040503050406030204" pitchFamily="18" charset="0"/>
              </a:rPr>
              <a:t>2) They are usually 3) _____. If you can't say what you want to say in three sentences, you're probably straining. </a:t>
            </a:r>
            <a:endParaRPr lang="zh-CN" altLang="zh-CN" sz="7200" kern="100" dirty="0">
              <a:effectLst/>
              <a:latin typeface="Cambria" panose="02040503050406030204" pitchFamily="18" charset="0"/>
              <a:ea typeface="宋体" panose="02010600030101010101" pitchFamily="2" charset="-122"/>
            </a:endParaRPr>
          </a:p>
          <a:p>
            <a:pPr marL="0" indent="0" algn="just">
              <a:lnSpc>
                <a:spcPct val="120000"/>
              </a:lnSpc>
              <a:buNone/>
            </a:pPr>
            <a:r>
              <a:rPr lang="en-US" altLang="zh-CN" sz="7200" kern="0" dirty="0">
                <a:latin typeface="Cambria" panose="02040503050406030204" pitchFamily="18" charset="0"/>
                <a:ea typeface="Cambria" panose="02040503050406030204" pitchFamily="18" charset="0"/>
              </a:rPr>
              <a:t>3) They are 4) _____. Complimenting a business colleague by telling him "good speech" is too vague; "great story about Warren Buffet's investment strategy" is 5) _____.</a:t>
            </a:r>
            <a:endParaRPr lang="zh-CN" altLang="zh-CN" sz="7200" kern="100" dirty="0">
              <a:effectLst/>
              <a:latin typeface="Cambria" panose="02040503050406030204" pitchFamily="18" charset="0"/>
              <a:ea typeface="宋体" panose="02010600030101010101" pitchFamily="2" charset="-122"/>
            </a:endParaRPr>
          </a:p>
          <a:p>
            <a:pPr marL="0" indent="0" algn="just">
              <a:lnSpc>
                <a:spcPct val="120000"/>
              </a:lnSpc>
              <a:buNone/>
            </a:pPr>
            <a:r>
              <a:rPr lang="en-US" altLang="zh-CN" sz="7200" kern="0" dirty="0">
                <a:latin typeface="Cambria" panose="02040503050406030204" pitchFamily="18" charset="0"/>
                <a:ea typeface="Cambria" panose="02040503050406030204" pitchFamily="18" charset="0"/>
              </a:rPr>
              <a:t>4) They are 6) _____. This gives them the freshness and enthusiasm that will 7) _____ in the reader's mind long afterward. </a:t>
            </a:r>
            <a:endParaRPr lang="zh-CN" altLang="zh-CN" sz="7200" kern="100" dirty="0">
              <a:effectLst/>
              <a:latin typeface="Cambria" panose="02040503050406030204" pitchFamily="18" charset="0"/>
              <a:ea typeface="宋体" panose="02010600030101010101" pitchFamily="2" charset="-122"/>
            </a:endParaRPr>
          </a:p>
          <a:p>
            <a:pPr marL="0" indent="0" algn="just">
              <a:lnSpc>
                <a:spcPct val="120000"/>
              </a:lnSpc>
              <a:buNone/>
            </a:pPr>
            <a:r>
              <a:rPr lang="en-US" altLang="zh-CN" sz="7200" kern="0" dirty="0">
                <a:latin typeface="Cambria" panose="02040503050406030204" pitchFamily="18" charset="0"/>
                <a:ea typeface="Cambria" panose="02040503050406030204" pitchFamily="18" charset="0"/>
              </a:rPr>
              <a:t>It's difficult to be spontaneous when you have to hunt for letter-writing materials, so I keep </a:t>
            </a:r>
            <a:r>
              <a:rPr lang="en-US" altLang="zh-CN" sz="7200" kern="0" dirty="0" err="1">
                <a:latin typeface="Cambria" panose="02040503050406030204" pitchFamily="18" charset="0"/>
                <a:ea typeface="Cambria" panose="02040503050406030204" pitchFamily="18" charset="0"/>
              </a:rPr>
              <a:t>paper,envelopes</a:t>
            </a:r>
            <a:r>
              <a:rPr lang="en-US" altLang="zh-CN" sz="7200" kern="0" dirty="0">
                <a:latin typeface="Cambria" panose="02040503050406030204" pitchFamily="18" charset="0"/>
                <a:ea typeface="Cambria" panose="02040503050406030204" pitchFamily="18" charset="0"/>
              </a:rPr>
              <a:t> and stamps close at hand, even when I travel. Fancy 8) _____ isn't necessary; it's the thought that 9) _____. </a:t>
            </a:r>
            <a:endParaRPr lang="zh-CN" altLang="zh-CN" sz="7200" kern="100" dirty="0">
              <a:effectLst/>
              <a:latin typeface="Cambria" panose="02040503050406030204" pitchFamily="18" charset="0"/>
              <a:ea typeface="宋体" panose="02010600030101010101" pitchFamily="2" charset="-122"/>
            </a:endParaRPr>
          </a:p>
          <a:p>
            <a:pPr marL="0" indent="0" algn="just">
              <a:lnSpc>
                <a:spcPct val="120000"/>
              </a:lnSpc>
              <a:buNone/>
            </a:pPr>
            <a:r>
              <a:rPr lang="en-US" altLang="zh-CN" sz="7200" kern="0" dirty="0">
                <a:latin typeface="Cambria" panose="02040503050406030204" pitchFamily="18" charset="0"/>
                <a:ea typeface="Cambria" panose="02040503050406030204" pitchFamily="18" charset="0"/>
              </a:rPr>
              <a:t>So, who around you deserves a note of thanks or approval? A neighbor, your librarian, a relative, your mayor, your mate, a teacher, your doctor? You don't need to be 10) _____. If you need a reason, look for a 11) _____, the anniversary of a special event you shared, or a birthday or holiday. For the last 25 years, for example, I've prepared an annual Christmas letter for long-distance friends, and I often add a handwritten word of thanks or congratulations. </a:t>
            </a:r>
            <a:r>
              <a:rPr lang="en-US" altLang="zh-CN" sz="7200" kern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12) </a:t>
            </a:r>
            <a:r>
              <a:rPr lang="en-US" altLang="zh-CN" sz="7200" kern="0" dirty="0">
                <a:latin typeface="Cambria" panose="02040503050406030204" pitchFamily="18" charset="0"/>
                <a:ea typeface="Cambria" panose="02040503050406030204" pitchFamily="18" charset="0"/>
              </a:rPr>
              <a:t> _____some success or good fortune that has happened during the year seems particularly appropriate considering the spirit of the Christmas season. </a:t>
            </a:r>
            <a:endParaRPr lang="zh-CN" altLang="zh-CN" sz="7200" kern="100" dirty="0">
              <a:effectLst/>
              <a:latin typeface="Cambria" panose="02040503050406030204" pitchFamily="18" charset="0"/>
              <a:ea typeface="宋体" panose="02010600030101010101" pitchFamily="2" charset="-122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7200" dirty="0">
                <a:latin typeface="Cambria" panose="02040503050406030204" pitchFamily="18" charset="0"/>
                <a:ea typeface="Cambria" panose="02040503050406030204" pitchFamily="18" charset="0"/>
              </a:rPr>
              <a:t>Be generous with your praise. Superlatives like "greatest", "smartest", "prettiest" make us all feel good. </a:t>
            </a:r>
            <a:r>
              <a:rPr lang="en-US" altLang="zh-CN" sz="72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13) </a:t>
            </a:r>
            <a:r>
              <a:rPr lang="en-US" altLang="zh-CN" sz="7200" b="1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_________________________________________________________________.</a:t>
            </a:r>
            <a:endParaRPr lang="zh-CN" altLang="zh-CN" sz="7200" dirty="0">
              <a:effectLst/>
              <a:highlight>
                <a:srgbClr val="FFFF00"/>
              </a:highlight>
              <a:latin typeface="Cambria" panose="020405030504060302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87732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5895" y="429987"/>
            <a:ext cx="11840210" cy="6236154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1000"/>
              </a:spcBef>
              <a:buNone/>
            </a:pPr>
            <a:r>
              <a:rPr lang="en-US" altLang="zh-CN" sz="3200" b="1" kern="120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Constantia" panose="02030602050306030303" pitchFamily="18" charset="0"/>
                <a:ea typeface="等线" panose="02010600030101010101" pitchFamily="2" charset="-122"/>
                <a:cs typeface="Constantia" panose="02030602050306030303" pitchFamily="18" charset="0"/>
              </a:rPr>
              <a:t>II </a:t>
            </a:r>
            <a:r>
              <a:rPr lang="en-US" altLang="zh-CN" sz="3200" b="1" kern="120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Cambria" panose="020405030504060302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Sentences Completion(10%)</a:t>
            </a:r>
            <a:endParaRPr lang="zh-CN" altLang="zh-CN" sz="3200" dirty="0">
              <a:effectLst/>
              <a:highlight>
                <a:srgbClr val="FFFF00"/>
              </a:highlight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lnSpc>
                <a:spcPct val="100000"/>
              </a:lnSpc>
              <a:spcBef>
                <a:spcPts val="1000"/>
              </a:spcBef>
              <a:buNone/>
            </a:pPr>
            <a:r>
              <a:rPr lang="en-US" altLang="zh-CN" sz="2000" kern="1200" dirty="0">
                <a:effectLst/>
                <a:latin typeface="Constantia" panose="02030602050306030303" pitchFamily="18" charset="0"/>
                <a:ea typeface="等线" panose="02010600030101010101" pitchFamily="2" charset="-122"/>
                <a:cs typeface="Constantia" panose="02030602050306030303" pitchFamily="18" charset="0"/>
              </a:rPr>
              <a:t>1 He’s always been </a:t>
            </a:r>
            <a:r>
              <a:rPr lang="en-US" altLang="zh-CN" sz="2000" kern="1200" dirty="0" err="1">
                <a:effectLst/>
                <a:latin typeface="Constantia" panose="02030602050306030303" pitchFamily="18" charset="0"/>
                <a:ea typeface="等线" panose="02010600030101010101" pitchFamily="2" charset="-122"/>
                <a:cs typeface="Constantia" panose="02030602050306030303" pitchFamily="18" charset="0"/>
              </a:rPr>
              <a:t>i</a:t>
            </a:r>
            <a:r>
              <a:rPr lang="en-US" altLang="zh-CN" sz="2000" kern="1200" dirty="0">
                <a:effectLst/>
                <a:latin typeface="Constantia" panose="02030602050306030303" pitchFamily="18" charset="0"/>
                <a:ea typeface="等线" panose="02010600030101010101" pitchFamily="2" charset="-122"/>
                <a:cs typeface="Constantia" panose="02030602050306030303" pitchFamily="18" charset="0"/>
              </a:rPr>
              <a:t>______ (</a:t>
            </a:r>
            <a:r>
              <a:rPr lang="zh-CN" altLang="zh-CN" sz="2000" kern="1200" dirty="0">
                <a:effectLst/>
                <a:latin typeface="Constantia" panose="02030602050306030303" pitchFamily="18" charset="0"/>
                <a:ea typeface="等线" panose="02010600030101010101" pitchFamily="2" charset="-122"/>
                <a:cs typeface="Constantia" panose="02030602050306030303" pitchFamily="18" charset="0"/>
              </a:rPr>
              <a:t>激起</a:t>
            </a:r>
            <a:r>
              <a:rPr lang="en-US" altLang="zh-CN" sz="2000" kern="1200" dirty="0">
                <a:effectLst/>
                <a:latin typeface="Constantia" panose="02030602050306030303" pitchFamily="18" charset="0"/>
                <a:ea typeface="等线" panose="02010600030101010101" pitchFamily="2" charset="-122"/>
                <a:cs typeface="Constantia" panose="02030602050306030303" pitchFamily="18" charset="0"/>
              </a:rPr>
              <a:t>…</a:t>
            </a:r>
            <a:r>
              <a:rPr lang="zh-CN" altLang="zh-CN" sz="2000" kern="1200" dirty="0">
                <a:effectLst/>
                <a:latin typeface="Constantia" panose="02030602050306030303" pitchFamily="18" charset="0"/>
                <a:ea typeface="等线" panose="02010600030101010101" pitchFamily="2" charset="-122"/>
                <a:cs typeface="Constantia" panose="02030602050306030303" pitchFamily="18" charset="0"/>
              </a:rPr>
              <a:t>的兴趣或好奇心</a:t>
            </a:r>
            <a:r>
              <a:rPr lang="en-US" altLang="zh-CN" sz="2000" kern="1200" dirty="0">
                <a:effectLst/>
                <a:latin typeface="Constantia" panose="02030602050306030303" pitchFamily="18" charset="0"/>
                <a:ea typeface="等线" panose="02010600030101010101" pitchFamily="2" charset="-122"/>
                <a:cs typeface="Constantia" panose="02030602050306030303" pitchFamily="18" charset="0"/>
              </a:rPr>
              <a:t>) by legendary stories.</a:t>
            </a:r>
            <a:endParaRPr lang="zh-CN" altLang="zh-CN" sz="2000" dirty="0">
              <a:effectLst/>
              <a:latin typeface="Constantia" panose="02030602050306030303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algn="just">
              <a:lnSpc>
                <a:spcPct val="100000"/>
              </a:lnSpc>
              <a:spcBef>
                <a:spcPts val="1000"/>
              </a:spcBef>
              <a:buNone/>
            </a:pPr>
            <a:r>
              <a:rPr lang="en-US" altLang="zh-CN" sz="2000" kern="1200" dirty="0">
                <a:effectLst/>
                <a:latin typeface="Constantia" panose="02030602050306030303" pitchFamily="18" charset="0"/>
                <a:ea typeface="等线" panose="02010600030101010101" pitchFamily="2" charset="-122"/>
                <a:cs typeface="Constantia" panose="02030602050306030303" pitchFamily="18" charset="0"/>
              </a:rPr>
              <a:t>2 Some governments across the world have done v______ (</a:t>
            </a:r>
            <a:r>
              <a:rPr lang="zh-CN" altLang="zh-CN" sz="2000" kern="1200" dirty="0">
                <a:effectLst/>
                <a:latin typeface="Constantia" panose="02030602050306030303" pitchFamily="18" charset="0"/>
                <a:ea typeface="等线" panose="02010600030101010101" pitchFamily="2" charset="-122"/>
                <a:cs typeface="Constantia" panose="02030602050306030303" pitchFamily="18" charset="0"/>
              </a:rPr>
              <a:t>几乎，实际上</a:t>
            </a:r>
            <a:r>
              <a:rPr lang="en-US" altLang="zh-CN" sz="2000" kern="1200" dirty="0">
                <a:effectLst/>
                <a:latin typeface="Constantia" panose="02030602050306030303" pitchFamily="18" charset="0"/>
                <a:ea typeface="等线" panose="02010600030101010101" pitchFamily="2" charset="-122"/>
                <a:cs typeface="Constantia" panose="02030602050306030303" pitchFamily="18" charset="0"/>
              </a:rPr>
              <a:t>)nothing to combat the threat of  coronavirus. </a:t>
            </a:r>
            <a:endParaRPr lang="zh-CN" altLang="zh-CN" sz="2000" dirty="0">
              <a:effectLst/>
              <a:latin typeface="Constantia" panose="02030602050306030303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algn="just">
              <a:lnSpc>
                <a:spcPct val="100000"/>
              </a:lnSpc>
              <a:spcBef>
                <a:spcPts val="1000"/>
              </a:spcBef>
              <a:buNone/>
            </a:pPr>
            <a:r>
              <a:rPr lang="en-US" altLang="zh-CN" sz="2000" kern="1200" dirty="0">
                <a:effectLst/>
                <a:latin typeface="Constantia" panose="02030602050306030303" pitchFamily="18" charset="0"/>
                <a:ea typeface="等线" panose="02010600030101010101" pitchFamily="2" charset="-122"/>
                <a:cs typeface="Constantia" panose="02030602050306030303" pitchFamily="18" charset="0"/>
              </a:rPr>
              <a:t>3 There was s______ (</a:t>
            </a:r>
            <a:r>
              <a:rPr lang="zh-CN" altLang="zh-CN" sz="2000" kern="1200" dirty="0">
                <a:effectLst/>
                <a:latin typeface="Constantia" panose="02030602050306030303" pitchFamily="18" charset="0"/>
                <a:ea typeface="等线" panose="02010600030101010101" pitchFamily="2" charset="-122"/>
                <a:cs typeface="Constantia" panose="02030602050306030303" pitchFamily="18" charset="0"/>
              </a:rPr>
              <a:t>自发的</a:t>
            </a:r>
            <a:r>
              <a:rPr lang="en-US" altLang="zh-CN" sz="2000" kern="1200" dirty="0">
                <a:effectLst/>
                <a:latin typeface="Constantia" panose="02030602050306030303" pitchFamily="18" charset="0"/>
                <a:ea typeface="等线" panose="02010600030101010101" pitchFamily="2" charset="-122"/>
                <a:cs typeface="Constantia" panose="02030602050306030303" pitchFamily="18" charset="0"/>
              </a:rPr>
              <a:t>) applause at the end of  at the end of our group talent show.</a:t>
            </a:r>
            <a:endParaRPr lang="zh-CN" altLang="zh-CN" sz="2000" dirty="0">
              <a:effectLst/>
              <a:latin typeface="Constantia" panose="02030602050306030303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lnSpc>
                <a:spcPct val="100000"/>
              </a:lnSpc>
              <a:spcBef>
                <a:spcPts val="1000"/>
              </a:spcBef>
              <a:buNone/>
            </a:pPr>
            <a:r>
              <a:rPr lang="en-US" altLang="zh-CN" sz="2000" kern="1200" dirty="0">
                <a:effectLst/>
                <a:latin typeface="Constantia" panose="02030602050306030303" pitchFamily="18" charset="0"/>
                <a:ea typeface="等线" panose="02010600030101010101" pitchFamily="2" charset="-122"/>
                <a:cs typeface="Constantia" panose="02030602050306030303" pitchFamily="18" charset="0"/>
              </a:rPr>
              <a:t>4 </a:t>
            </a:r>
            <a:r>
              <a:rPr lang="en-US" altLang="zh-CN" sz="2000" kern="1200" dirty="0">
                <a:effectLst/>
                <a:latin typeface="Constantia" panose="02030602050306030303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8 Life as a whole is better if you go slowly, and take the time to </a:t>
            </a:r>
            <a:r>
              <a:rPr lang="en-US" altLang="zh-CN" sz="2000" u="sng" dirty="0">
                <a:latin typeface="Constantia" panose="02030602050306030303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s_____</a:t>
            </a:r>
            <a:r>
              <a:rPr lang="en-US" altLang="zh-CN" sz="2000" kern="1200" dirty="0">
                <a:effectLst/>
                <a:latin typeface="Constantia" panose="02030602050306030303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zh-CN" altLang="zh-CN" sz="2000" kern="1200" dirty="0">
                <a:effectLst/>
                <a:latin typeface="Constantia" panose="02030602050306030303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品尝</a:t>
            </a:r>
            <a:r>
              <a:rPr lang="en-US" altLang="zh-CN" sz="2000" kern="1200" dirty="0">
                <a:effectLst/>
                <a:latin typeface="Constantia" panose="02030602050306030303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)it, appreciate every moment.</a:t>
            </a:r>
            <a:endParaRPr lang="zh-CN" altLang="zh-CN" sz="2000" dirty="0">
              <a:effectLst/>
              <a:latin typeface="Constantia" panose="02030602050306030303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algn="just">
              <a:lnSpc>
                <a:spcPct val="100000"/>
              </a:lnSpc>
              <a:spcBef>
                <a:spcPts val="1000"/>
              </a:spcBef>
              <a:buNone/>
            </a:pPr>
            <a:r>
              <a:rPr lang="en-US" altLang="zh-CN" sz="2000" kern="1200" dirty="0">
                <a:effectLst/>
                <a:latin typeface="Constantia" panose="02030602050306030303" pitchFamily="18" charset="0"/>
                <a:ea typeface="等线" panose="02010600030101010101" pitchFamily="2" charset="-122"/>
                <a:cs typeface="Constantia" panose="02030602050306030303" pitchFamily="18" charset="0"/>
              </a:rPr>
              <a:t>5  Kobe Bryant (</a:t>
            </a:r>
            <a:r>
              <a:rPr lang="zh-CN" altLang="zh-CN" sz="2000" kern="1200" dirty="0">
                <a:effectLst/>
                <a:latin typeface="Constantia" panose="02030602050306030303" pitchFamily="18" charset="0"/>
                <a:ea typeface="等线" panose="02010600030101010101" pitchFamily="2" charset="-122"/>
                <a:cs typeface="Constantia" panose="02030602050306030303" pitchFamily="18" charset="0"/>
              </a:rPr>
              <a:t>科比</a:t>
            </a:r>
            <a:r>
              <a:rPr lang="en-US" altLang="zh-CN" sz="2000" kern="1200" dirty="0">
                <a:effectLst/>
                <a:latin typeface="Constantia" panose="02030602050306030303" pitchFamily="18" charset="0"/>
                <a:ea typeface="等线" panose="02010600030101010101" pitchFamily="2" charset="-122"/>
                <a:cs typeface="Constantia" panose="02030602050306030303" pitchFamily="18" charset="0"/>
              </a:rPr>
              <a:t>-</a:t>
            </a:r>
            <a:r>
              <a:rPr lang="zh-CN" altLang="zh-CN" sz="2000" kern="1200" dirty="0">
                <a:effectLst/>
                <a:latin typeface="Constantia" panose="02030602050306030303" pitchFamily="18" charset="0"/>
                <a:ea typeface="等线" panose="02010600030101010101" pitchFamily="2" charset="-122"/>
                <a:cs typeface="Constantia" panose="02030602050306030303" pitchFamily="18" charset="0"/>
              </a:rPr>
              <a:t>布莱恩特</a:t>
            </a:r>
            <a:r>
              <a:rPr lang="en-US" altLang="zh-CN" sz="2000" kern="1200" dirty="0">
                <a:effectLst/>
                <a:latin typeface="Constantia" panose="02030602050306030303" pitchFamily="18" charset="0"/>
                <a:ea typeface="等线" panose="02010600030101010101" pitchFamily="2" charset="-122"/>
                <a:cs typeface="Constantia" panose="02030602050306030303" pitchFamily="18" charset="0"/>
              </a:rPr>
              <a:t>)  is widely a______ (</a:t>
            </a:r>
            <a:r>
              <a:rPr lang="zh-CN" altLang="zh-CN" sz="2000" kern="1200" dirty="0">
                <a:effectLst/>
                <a:latin typeface="Constantia" panose="02030602050306030303" pitchFamily="18" charset="0"/>
                <a:ea typeface="等线" panose="02010600030101010101" pitchFamily="2" charset="-122"/>
                <a:cs typeface="Constantia" panose="02030602050306030303" pitchFamily="18" charset="0"/>
              </a:rPr>
              <a:t>承认</a:t>
            </a:r>
            <a:r>
              <a:rPr lang="en-US" altLang="zh-CN" sz="2000" kern="1200" dirty="0">
                <a:effectLst/>
                <a:latin typeface="Constantia" panose="02030602050306030303" pitchFamily="18" charset="0"/>
                <a:ea typeface="等线" panose="02010600030101010101" pitchFamily="2" charset="-122"/>
                <a:cs typeface="Constantia" panose="02030602050306030303" pitchFamily="18" charset="0"/>
              </a:rPr>
              <a:t>,</a:t>
            </a:r>
            <a:r>
              <a:rPr lang="zh-CN" altLang="zh-CN" sz="2000" kern="1200" dirty="0">
                <a:effectLst/>
                <a:latin typeface="Constantia" panose="02030602050306030303" pitchFamily="18" charset="0"/>
                <a:ea typeface="等线" panose="02010600030101010101" pitchFamily="2" charset="-122"/>
                <a:cs typeface="Constantia" panose="02030602050306030303" pitchFamily="18" charset="0"/>
              </a:rPr>
              <a:t>认可</a:t>
            </a:r>
            <a:r>
              <a:rPr lang="en-US" altLang="zh-CN" sz="2000" kern="1200" dirty="0">
                <a:effectLst/>
                <a:latin typeface="Constantia" panose="02030602050306030303" pitchFamily="18" charset="0"/>
                <a:ea typeface="等线" panose="02010600030101010101" pitchFamily="2" charset="-122"/>
                <a:cs typeface="Constantia" panose="02030602050306030303" pitchFamily="18" charset="0"/>
              </a:rPr>
              <a:t>) to be the best player in the world.</a:t>
            </a:r>
            <a:endParaRPr lang="zh-CN" altLang="zh-CN" sz="2000" dirty="0">
              <a:effectLst/>
              <a:latin typeface="Constantia" panose="02030602050306030303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lnSpc>
                <a:spcPct val="100000"/>
              </a:lnSpc>
              <a:spcBef>
                <a:spcPts val="1000"/>
              </a:spcBef>
              <a:buNone/>
            </a:pPr>
            <a:r>
              <a:rPr lang="en-US" altLang="zh-CN" sz="2000" kern="1200" dirty="0">
                <a:effectLst/>
                <a:latin typeface="Constantia" panose="02030602050306030303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6. Robinson's photographs are c_________ (</a:t>
            </a:r>
            <a:r>
              <a:rPr lang="zh-CN" altLang="zh-CN" sz="2000" kern="1200" dirty="0">
                <a:effectLst/>
                <a:latin typeface="Constantia" panose="02030602050306030303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具有</a:t>
            </a:r>
            <a:r>
              <a:rPr lang="en-US" altLang="zh-CN" sz="2000" kern="1200" dirty="0">
                <a:effectLst/>
                <a:latin typeface="Constantia" panose="02030602050306030303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…</a:t>
            </a:r>
            <a:r>
              <a:rPr lang="zh-CN" altLang="zh-CN" sz="2000" kern="1200" dirty="0">
                <a:effectLst/>
                <a:latin typeface="Constantia" panose="02030602050306030303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特点</a:t>
            </a:r>
            <a:r>
              <a:rPr lang="en-US" altLang="zh-CN" sz="2000" kern="1200" dirty="0">
                <a:effectLst/>
                <a:latin typeface="Constantia" panose="02030602050306030303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) by the intense contrasts of dark and light areas, and the consequent loss of detail. </a:t>
            </a:r>
            <a:endParaRPr lang="zh-CN" altLang="zh-CN" sz="2000" dirty="0">
              <a:effectLst/>
              <a:latin typeface="Constantia" panose="02030602050306030303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lnSpc>
                <a:spcPct val="100000"/>
              </a:lnSpc>
              <a:spcBef>
                <a:spcPts val="1000"/>
              </a:spcBef>
              <a:buNone/>
            </a:pPr>
            <a:r>
              <a:rPr lang="en-US" altLang="zh-CN" sz="2000" kern="1200" dirty="0">
                <a:effectLst/>
                <a:latin typeface="Constantia" panose="02030602050306030303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7. The article I told you about is in the left c_________. (</a:t>
            </a:r>
            <a:r>
              <a:rPr lang="zh-CN" altLang="zh-CN" sz="2000" kern="1200" dirty="0">
                <a:effectLst/>
                <a:latin typeface="Constantia" panose="02030602050306030303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栏，列</a:t>
            </a:r>
            <a:r>
              <a:rPr lang="en-US" altLang="zh-CN" sz="2000" kern="1200" dirty="0">
                <a:effectLst/>
                <a:latin typeface="Constantia" panose="02030602050306030303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) </a:t>
            </a:r>
            <a:endParaRPr lang="zh-CN" altLang="zh-CN" sz="2000" dirty="0">
              <a:effectLst/>
              <a:latin typeface="Constantia" panose="02030602050306030303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lnSpc>
                <a:spcPct val="100000"/>
              </a:lnSpc>
              <a:spcBef>
                <a:spcPts val="1000"/>
              </a:spcBef>
              <a:buNone/>
            </a:pPr>
            <a:r>
              <a:rPr lang="en-US" altLang="zh-CN" sz="2000" kern="1200" dirty="0">
                <a:effectLst/>
                <a:latin typeface="Constantia" panose="02030602050306030303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8. This company is one of the largest e_________ of its kind. (</a:t>
            </a:r>
            <a:r>
              <a:rPr lang="zh-CN" altLang="zh-CN" sz="2000" kern="1200" dirty="0">
                <a:effectLst/>
                <a:latin typeface="Constantia" panose="02030602050306030303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企业</a:t>
            </a:r>
            <a:r>
              <a:rPr lang="en-US" altLang="zh-CN" sz="2000" kern="1200" dirty="0">
                <a:effectLst/>
                <a:latin typeface="Constantia" panose="02030602050306030303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) </a:t>
            </a:r>
            <a:endParaRPr lang="zh-CN" altLang="zh-CN" sz="2000" dirty="0">
              <a:effectLst/>
              <a:latin typeface="Constantia" panose="02030602050306030303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lnSpc>
                <a:spcPct val="100000"/>
              </a:lnSpc>
              <a:spcBef>
                <a:spcPts val="1000"/>
              </a:spcBef>
              <a:buNone/>
            </a:pPr>
            <a:r>
              <a:rPr lang="en-US" altLang="zh-CN" sz="2000" kern="1200" dirty="0">
                <a:effectLst/>
                <a:latin typeface="Constantia" panose="02030602050306030303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9. He doesn’t talk too much, and what he has to say is p_________ and to the point. (</a:t>
            </a:r>
            <a:r>
              <a:rPr lang="zh-CN" altLang="zh-CN" sz="2000" kern="1200" dirty="0">
                <a:effectLst/>
                <a:latin typeface="Constantia" panose="02030602050306030303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准确的</a:t>
            </a:r>
            <a:r>
              <a:rPr lang="en-US" altLang="zh-CN" sz="2000" kern="1200" dirty="0">
                <a:effectLst/>
                <a:latin typeface="Constantia" panose="02030602050306030303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) </a:t>
            </a:r>
            <a:endParaRPr lang="zh-CN" altLang="zh-CN" sz="2000" dirty="0">
              <a:effectLst/>
              <a:latin typeface="Constantia" panose="02030602050306030303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algn="just">
              <a:lnSpc>
                <a:spcPct val="100000"/>
              </a:lnSpc>
              <a:spcBef>
                <a:spcPts val="1000"/>
              </a:spcBef>
              <a:buNone/>
            </a:pPr>
            <a:r>
              <a:rPr lang="en-US" altLang="zh-CN" sz="2000" kern="1200" dirty="0">
                <a:effectLst/>
                <a:latin typeface="Constantia" panose="02030602050306030303" pitchFamily="18" charset="0"/>
                <a:ea typeface="Cambria" panose="02040503050406030204" pitchFamily="18" charset="0"/>
                <a:cs typeface="Cambria" panose="02040503050406030204" pitchFamily="18" charset="0"/>
              </a:rPr>
              <a:t>10. We all need a </a:t>
            </a:r>
            <a:r>
              <a:rPr lang="en-US" altLang="zh-CN" sz="2000" u="sng" kern="1200" dirty="0">
                <a:effectLst/>
                <a:latin typeface="Constantia" panose="02030602050306030303" pitchFamily="18" charset="0"/>
                <a:ea typeface="Cambria" panose="02040503050406030204" pitchFamily="18" charset="0"/>
                <a:cs typeface="Cambria" panose="02040503050406030204" pitchFamily="18" charset="0"/>
              </a:rPr>
              <a:t>b_____</a:t>
            </a:r>
            <a:r>
              <a:rPr lang="en-US" altLang="zh-CN" sz="2000" kern="1200" dirty="0">
                <a:effectLst/>
                <a:latin typeface="Constantia" panose="02030602050306030303" pitchFamily="18" charset="0"/>
                <a:ea typeface="Cambria" panose="02040503050406030204" pitchFamily="18" charset="0"/>
                <a:cs typeface="Cambria" panose="02040503050406030204" pitchFamily="18" charset="0"/>
              </a:rPr>
              <a:t>(</a:t>
            </a:r>
            <a:r>
              <a:rPr lang="zh-CN" altLang="zh-CN" sz="2000" kern="1200" dirty="0">
                <a:effectLst/>
                <a:latin typeface="Constantia" panose="02030602050306030303" pitchFamily="18" charset="0"/>
                <a:ea typeface="等线" panose="02010600030101010101" pitchFamily="2" charset="-122"/>
                <a:cs typeface="Cambria" panose="02040503050406030204" pitchFamily="18" charset="0"/>
              </a:rPr>
              <a:t>鼓励</a:t>
            </a:r>
            <a:r>
              <a:rPr lang="en-US" altLang="zh-CN" sz="2000" kern="1200" dirty="0">
                <a:effectLst/>
                <a:latin typeface="Constantia" panose="02030602050306030303" pitchFamily="18" charset="0"/>
                <a:ea typeface="Cambria" panose="02040503050406030204" pitchFamily="18" charset="0"/>
                <a:cs typeface="Cambria" panose="02040503050406030204" pitchFamily="18" charset="0"/>
              </a:rPr>
              <a:t>) from time to time, and a few lines of praise have been known to turn around a day, even a life.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chemeClr val="bg1"/>
                </a:solidFill>
                <a:latin typeface="Constantia" panose="02030602050306030303" pitchFamily="18" charset="0"/>
                <a:cs typeface="Constantia" panose="02030602050306030303" pitchFamily="18" charset="0"/>
                <a:sym typeface="+mn-ea"/>
              </a:rPr>
              <a:t>1 intrigued;         2 virtually;  3 spontaneous;  4 savor ;  5 acknowledged 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chemeClr val="bg1"/>
                </a:solidFill>
                <a:latin typeface="Constantia" panose="02030602050306030303" pitchFamily="18" charset="0"/>
                <a:cs typeface="Constantia" panose="02030602050306030303" pitchFamily="18" charset="0"/>
                <a:sym typeface="+mn-ea"/>
              </a:rPr>
              <a:t>6 characterized  7 column    8 enterprises      9 precise         10. boost</a:t>
            </a:r>
            <a:endParaRPr lang="en-US" altLang="zh-CN" sz="2000" b="1" dirty="0">
              <a:solidFill>
                <a:schemeClr val="bg1"/>
              </a:solidFill>
              <a:latin typeface="Constantia" panose="02030602050306030303" pitchFamily="18" charset="0"/>
              <a:cs typeface="Constantia" panose="02030602050306030303" pitchFamily="18" charset="0"/>
              <a:sym typeface="+mn-ea"/>
            </a:endParaRPr>
          </a:p>
          <a:p>
            <a:pPr marL="0" indent="0" algn="just">
              <a:lnSpc>
                <a:spcPct val="100000"/>
              </a:lnSpc>
              <a:spcBef>
                <a:spcPts val="1000"/>
              </a:spcBef>
              <a:buNone/>
            </a:pPr>
            <a:endParaRPr lang="en-US" altLang="zh-CN" sz="2000" dirty="0">
              <a:solidFill>
                <a:schemeClr val="bg1"/>
              </a:solidFill>
              <a:latin typeface="Constantia" panose="02030602050306030303" pitchFamily="18" charset="0"/>
              <a:ea typeface="Cambria" panose="02040503050406030204" pitchFamily="18" charset="0"/>
              <a:cs typeface="宋体" panose="02010600030101010101" pitchFamily="2" charset="-122"/>
            </a:endParaRPr>
          </a:p>
          <a:p>
            <a:pPr marL="0" indent="0" algn="just">
              <a:lnSpc>
                <a:spcPct val="100000"/>
              </a:lnSpc>
              <a:spcBef>
                <a:spcPts val="1000"/>
              </a:spcBef>
              <a:buNone/>
            </a:pPr>
            <a:endParaRPr lang="zh-CN" altLang="zh-CN" sz="2000" dirty="0">
              <a:effectLst/>
              <a:latin typeface="Constantia" panose="02030602050306030303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E15C38-093B-4926-B83A-0DEA22CBF3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3926"/>
            <a:ext cx="10515600" cy="6094141"/>
          </a:xfrm>
        </p:spPr>
        <p:txBody>
          <a:bodyPr>
            <a:normAutofit fontScale="55000" lnSpcReduction="20000"/>
          </a:bodyPr>
          <a:lstStyle/>
          <a:p>
            <a:pPr marL="0" indent="0" algn="just">
              <a:lnSpc>
                <a:spcPct val="120000"/>
              </a:lnSpc>
              <a:buNone/>
            </a:pPr>
            <a:r>
              <a:rPr lang="en-US" altLang="zh-CN" sz="2800" kern="0" dirty="0">
                <a:latin typeface="Cambria" panose="02040503050406030204" pitchFamily="18" charset="0"/>
                <a:ea typeface="Cambria" panose="02040503050406030204" pitchFamily="18" charset="0"/>
              </a:rPr>
              <a:t>[11] What does it take to write letters that </a:t>
            </a:r>
            <a:r>
              <a:rPr lang="en-US" altLang="zh-CN" sz="2800" kern="0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1) lift spirits </a:t>
            </a:r>
            <a:r>
              <a:rPr lang="en-US" altLang="zh-CN" sz="2800" kern="0" dirty="0">
                <a:latin typeface="Cambria" panose="02040503050406030204" pitchFamily="18" charset="0"/>
                <a:ea typeface="Cambria" panose="02040503050406030204" pitchFamily="18" charset="0"/>
              </a:rPr>
              <a:t>and warm hearts? Only a willingness to express our appreciation. The most successful practitioners include what I call the four "S's" of note writing. </a:t>
            </a:r>
            <a:endParaRPr lang="zh-CN" altLang="zh-CN" sz="2800" kern="100" dirty="0">
              <a:effectLst/>
              <a:latin typeface="Cambria" panose="02040503050406030204" pitchFamily="18" charset="0"/>
              <a:ea typeface="宋体" panose="02010600030101010101" pitchFamily="2" charset="-122"/>
            </a:endParaRPr>
          </a:p>
          <a:p>
            <a:pPr marL="0" indent="0" algn="just">
              <a:lnSpc>
                <a:spcPct val="120000"/>
              </a:lnSpc>
              <a:buNone/>
            </a:pPr>
            <a:r>
              <a:rPr lang="en-US" altLang="zh-CN" sz="2800" kern="0" dirty="0">
                <a:latin typeface="Cambria" panose="02040503050406030204" pitchFamily="18" charset="0"/>
                <a:ea typeface="Cambria" panose="02040503050406030204" pitchFamily="18" charset="0"/>
              </a:rPr>
              <a:t>[12] 1) They are </a:t>
            </a:r>
            <a:r>
              <a:rPr lang="en-US" altLang="zh-CN" sz="2800" kern="0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2) sincere</a:t>
            </a:r>
            <a:r>
              <a:rPr lang="en-US" altLang="zh-CN" sz="2800" kern="0" dirty="0">
                <a:latin typeface="Cambria" panose="02040503050406030204" pitchFamily="18" charset="0"/>
                <a:ea typeface="Cambria" panose="02040503050406030204" pitchFamily="18" charset="0"/>
              </a:rPr>
              <a:t>. No one wants false praise. </a:t>
            </a:r>
            <a:endParaRPr lang="zh-CN" altLang="zh-CN" sz="2800" kern="100" dirty="0">
              <a:effectLst/>
              <a:latin typeface="Cambria" panose="02040503050406030204" pitchFamily="18" charset="0"/>
              <a:ea typeface="宋体" panose="02010600030101010101" pitchFamily="2" charset="-122"/>
            </a:endParaRPr>
          </a:p>
          <a:p>
            <a:pPr marL="0" indent="0" algn="just">
              <a:lnSpc>
                <a:spcPct val="120000"/>
              </a:lnSpc>
              <a:buNone/>
            </a:pPr>
            <a:r>
              <a:rPr lang="en-US" altLang="zh-CN" sz="2800" kern="0" dirty="0">
                <a:latin typeface="Cambria" panose="02040503050406030204" pitchFamily="18" charset="0"/>
                <a:ea typeface="Cambria" panose="02040503050406030204" pitchFamily="18" charset="0"/>
              </a:rPr>
              <a:t>[13] 2) They are usually </a:t>
            </a:r>
            <a:r>
              <a:rPr lang="en-US" altLang="zh-CN" sz="2800" kern="0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3) short</a:t>
            </a:r>
            <a:r>
              <a:rPr lang="en-US" altLang="zh-CN" sz="2800" kern="0" dirty="0">
                <a:latin typeface="Cambria" panose="02040503050406030204" pitchFamily="18" charset="0"/>
                <a:ea typeface="Cambria" panose="02040503050406030204" pitchFamily="18" charset="0"/>
              </a:rPr>
              <a:t>. If you can't say what you want to say in three sentences, you're probably straining. </a:t>
            </a:r>
            <a:endParaRPr lang="zh-CN" altLang="zh-CN" sz="2800" kern="100" dirty="0">
              <a:effectLst/>
              <a:latin typeface="Cambria" panose="02040503050406030204" pitchFamily="18" charset="0"/>
              <a:ea typeface="宋体" panose="02010600030101010101" pitchFamily="2" charset="-122"/>
            </a:endParaRPr>
          </a:p>
          <a:p>
            <a:pPr marL="0" indent="0" algn="just">
              <a:lnSpc>
                <a:spcPct val="120000"/>
              </a:lnSpc>
              <a:buNone/>
            </a:pPr>
            <a:r>
              <a:rPr lang="en-US" altLang="zh-CN" sz="2800" kern="0" dirty="0">
                <a:latin typeface="Cambria" panose="02040503050406030204" pitchFamily="18" charset="0"/>
                <a:ea typeface="Cambria" panose="02040503050406030204" pitchFamily="18" charset="0"/>
              </a:rPr>
              <a:t>[14] 3) They are </a:t>
            </a:r>
            <a:r>
              <a:rPr lang="en-US" altLang="zh-CN" sz="2800" kern="0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4) specific</a:t>
            </a:r>
            <a:r>
              <a:rPr lang="en-US" altLang="zh-CN" sz="2800" kern="0" dirty="0">
                <a:latin typeface="Cambria" panose="02040503050406030204" pitchFamily="18" charset="0"/>
                <a:ea typeface="Cambria" panose="02040503050406030204" pitchFamily="18" charset="0"/>
              </a:rPr>
              <a:t>. Complimenting a business colleague by telling him "good speech" is too vague; "great story about Warren Buffet's investment strategy" is </a:t>
            </a:r>
            <a:r>
              <a:rPr lang="en-US" altLang="zh-CN" sz="2800" kern="0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5) precise</a:t>
            </a:r>
            <a:r>
              <a:rPr lang="en-US" altLang="zh-CN" sz="2800" kern="0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  <a:endParaRPr lang="zh-CN" altLang="zh-CN" sz="2800" kern="100" dirty="0">
              <a:effectLst/>
              <a:latin typeface="Cambria" panose="02040503050406030204" pitchFamily="18" charset="0"/>
              <a:ea typeface="宋体" panose="02010600030101010101" pitchFamily="2" charset="-122"/>
            </a:endParaRPr>
          </a:p>
          <a:p>
            <a:pPr marL="0" indent="0" algn="just">
              <a:lnSpc>
                <a:spcPct val="120000"/>
              </a:lnSpc>
              <a:buNone/>
            </a:pPr>
            <a:r>
              <a:rPr lang="en-US" altLang="zh-CN" sz="2800" kern="0" dirty="0">
                <a:latin typeface="Cambria" panose="02040503050406030204" pitchFamily="18" charset="0"/>
                <a:ea typeface="Cambria" panose="02040503050406030204" pitchFamily="18" charset="0"/>
              </a:rPr>
              <a:t>[15] 4) They are </a:t>
            </a:r>
            <a:r>
              <a:rPr lang="en-US" altLang="zh-CN" sz="2800" kern="0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6) spontaneous</a:t>
            </a:r>
            <a:r>
              <a:rPr lang="en-US" altLang="zh-CN" sz="2800" kern="0" dirty="0">
                <a:latin typeface="Cambria" panose="02040503050406030204" pitchFamily="18" charset="0"/>
                <a:ea typeface="Cambria" panose="02040503050406030204" pitchFamily="18" charset="0"/>
              </a:rPr>
              <a:t>. This gives them the freshness and enthusiasm that will </a:t>
            </a:r>
            <a:r>
              <a:rPr lang="en-US" altLang="zh-CN" sz="2800" kern="0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7) linger </a:t>
            </a:r>
            <a:r>
              <a:rPr lang="en-US" altLang="zh-CN" sz="2800" kern="0" dirty="0">
                <a:latin typeface="Cambria" panose="02040503050406030204" pitchFamily="18" charset="0"/>
                <a:ea typeface="Cambria" panose="02040503050406030204" pitchFamily="18" charset="0"/>
              </a:rPr>
              <a:t>in the reader's mind long afterward. </a:t>
            </a:r>
            <a:endParaRPr lang="zh-CN" altLang="zh-CN" sz="2800" kern="100" dirty="0">
              <a:effectLst/>
              <a:latin typeface="Cambria" panose="02040503050406030204" pitchFamily="18" charset="0"/>
              <a:ea typeface="宋体" panose="02010600030101010101" pitchFamily="2" charset="-122"/>
            </a:endParaRPr>
          </a:p>
          <a:p>
            <a:pPr marL="0" indent="0" algn="just">
              <a:lnSpc>
                <a:spcPct val="120000"/>
              </a:lnSpc>
              <a:buNone/>
            </a:pPr>
            <a:r>
              <a:rPr lang="en-US" altLang="zh-CN" sz="2800" kern="0" dirty="0">
                <a:latin typeface="Cambria" panose="02040503050406030204" pitchFamily="18" charset="0"/>
                <a:ea typeface="Cambria" panose="02040503050406030204" pitchFamily="18" charset="0"/>
              </a:rPr>
              <a:t>[16] It's difficult to be spontaneous when you have to hunt for letter-writing materials, so I keep </a:t>
            </a:r>
            <a:r>
              <a:rPr lang="en-US" altLang="zh-CN" sz="2800" kern="0" dirty="0" err="1">
                <a:latin typeface="Cambria" panose="02040503050406030204" pitchFamily="18" charset="0"/>
                <a:ea typeface="Cambria" panose="02040503050406030204" pitchFamily="18" charset="0"/>
              </a:rPr>
              <a:t>paper,envelopes</a:t>
            </a:r>
            <a:r>
              <a:rPr lang="en-US" altLang="zh-CN" sz="2800" kern="0" dirty="0">
                <a:latin typeface="Cambria" panose="02040503050406030204" pitchFamily="18" charset="0"/>
                <a:ea typeface="Cambria" panose="02040503050406030204" pitchFamily="18" charset="0"/>
              </a:rPr>
              <a:t> and stamps close at hand, even when I travel. Fancy </a:t>
            </a:r>
            <a:r>
              <a:rPr lang="en-US" altLang="zh-CN" sz="2800" kern="0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8) stationery </a:t>
            </a:r>
            <a:r>
              <a:rPr lang="en-US" altLang="zh-CN" sz="2800" kern="0" dirty="0">
                <a:latin typeface="Cambria" panose="02040503050406030204" pitchFamily="18" charset="0"/>
                <a:ea typeface="Cambria" panose="02040503050406030204" pitchFamily="18" charset="0"/>
              </a:rPr>
              <a:t>isn't necessary; it's the thought that </a:t>
            </a:r>
            <a:r>
              <a:rPr lang="en-US" altLang="zh-CN" sz="2800" kern="0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9) counts. </a:t>
            </a:r>
            <a:endParaRPr lang="zh-CN" altLang="zh-CN" sz="2800" kern="100" dirty="0">
              <a:solidFill>
                <a:srgbClr val="FF0000"/>
              </a:solidFill>
              <a:effectLst/>
              <a:latin typeface="Cambria" panose="02040503050406030204" pitchFamily="18" charset="0"/>
              <a:ea typeface="宋体" panose="02010600030101010101" pitchFamily="2" charset="-122"/>
            </a:endParaRPr>
          </a:p>
          <a:p>
            <a:pPr marL="0" indent="0" algn="just">
              <a:lnSpc>
                <a:spcPct val="120000"/>
              </a:lnSpc>
              <a:buNone/>
            </a:pPr>
            <a:r>
              <a:rPr lang="en-US" altLang="zh-CN" sz="2800" kern="0" dirty="0">
                <a:latin typeface="Cambria" panose="02040503050406030204" pitchFamily="18" charset="0"/>
                <a:ea typeface="Cambria" panose="02040503050406030204" pitchFamily="18" charset="0"/>
              </a:rPr>
              <a:t>[17] So, who around you deserves a note of thanks or approval? A neighbor, your librarian, a relative, your mayor, your mate, a teacher, your doctor? You don't need to be </a:t>
            </a:r>
            <a:r>
              <a:rPr lang="en-US" altLang="zh-CN" sz="2800" kern="0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10) poetic</a:t>
            </a:r>
            <a:r>
              <a:rPr lang="en-US" altLang="zh-CN" sz="2800" kern="0" dirty="0">
                <a:latin typeface="Cambria" panose="02040503050406030204" pitchFamily="18" charset="0"/>
                <a:ea typeface="Cambria" panose="02040503050406030204" pitchFamily="18" charset="0"/>
              </a:rPr>
              <a:t>. If you need a reason, look for a </a:t>
            </a:r>
            <a:r>
              <a:rPr lang="en-US" altLang="zh-CN" sz="2800" kern="0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11) milestone</a:t>
            </a:r>
            <a:r>
              <a:rPr lang="en-US" altLang="zh-CN" sz="2800" kern="0" dirty="0">
                <a:latin typeface="Cambria" panose="02040503050406030204" pitchFamily="18" charset="0"/>
                <a:ea typeface="Cambria" panose="02040503050406030204" pitchFamily="18" charset="0"/>
              </a:rPr>
              <a:t>, the anniversary of a special event you shared, or a birthday or holiday. For the last 25 years, for example, I've prepared an annual Christmas letter for long-distance friends, and I often add a handwritten word of thanks or congratulations. </a:t>
            </a:r>
            <a:r>
              <a:rPr lang="en-US" altLang="zh-CN" sz="2800" kern="0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12) </a:t>
            </a:r>
            <a:r>
              <a:rPr lang="en-US" altLang="zh-CN" sz="2800" kern="0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Acknowledging</a:t>
            </a:r>
            <a:r>
              <a:rPr lang="en-US" altLang="zh-CN" sz="2800" kern="0" dirty="0">
                <a:latin typeface="Cambria" panose="02040503050406030204" pitchFamily="18" charset="0"/>
                <a:ea typeface="Cambria" panose="02040503050406030204" pitchFamily="18" charset="0"/>
              </a:rPr>
              <a:t> some success or good fortune that has happened during the year seems particularly appropriate considering the spirit of the Christmas season. </a:t>
            </a:r>
            <a:endParaRPr lang="zh-CN" altLang="zh-CN" sz="2800" kern="100" dirty="0">
              <a:effectLst/>
              <a:latin typeface="Cambria" panose="02040503050406030204" pitchFamily="18" charset="0"/>
              <a:ea typeface="宋体" panose="02010600030101010101" pitchFamily="2" charset="-122"/>
            </a:endParaRPr>
          </a:p>
          <a:p>
            <a:pPr marL="0" indent="0" algn="just">
              <a:lnSpc>
                <a:spcPct val="120000"/>
              </a:lnSpc>
              <a:buNone/>
            </a:pPr>
            <a:r>
              <a:rPr lang="en-US" altLang="zh-CN" sz="2800" kern="0" dirty="0">
                <a:latin typeface="Cambria" panose="02040503050406030204" pitchFamily="18" charset="0"/>
                <a:ea typeface="Cambria" panose="02040503050406030204" pitchFamily="18" charset="0"/>
              </a:rPr>
              <a:t>[18] Be generous with your praise. Superlatives like "greatest", "smartest", "prettiest" make us all feel good. </a:t>
            </a:r>
            <a:r>
              <a:rPr lang="en-US" altLang="zh-CN" sz="2800" kern="0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13) </a:t>
            </a:r>
            <a:r>
              <a:rPr lang="en-US" altLang="zh-CN" sz="2800" kern="0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Even if your praise is a little ahead of reality, remember that expectations are often the parents of dreams fulfilled. </a:t>
            </a:r>
            <a:endParaRPr lang="zh-CN" altLang="zh-CN" sz="2800" kern="100" dirty="0">
              <a:solidFill>
                <a:srgbClr val="FF0000"/>
              </a:solidFill>
              <a:effectLst/>
              <a:latin typeface="Cambria" panose="02040503050406030204" pitchFamily="18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40817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5ED76B-0978-4392-B2D4-A39DD847B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96590"/>
            <a:ext cx="10515600" cy="5580373"/>
          </a:xfrm>
        </p:spPr>
        <p:txBody>
          <a:bodyPr>
            <a:normAutofit/>
          </a:bodyPr>
          <a:lstStyle/>
          <a:p>
            <a:pPr marL="609600" indent="-609600">
              <a:lnSpc>
                <a:spcPct val="80000"/>
              </a:lnSpc>
              <a:buNone/>
            </a:pPr>
            <a:r>
              <a:rPr lang="en-US" altLang="zh-CN" sz="7200" b="1" dirty="0">
                <a:solidFill>
                  <a:srgbClr val="FF0000"/>
                </a:solidFill>
                <a:latin typeface="Constantia" panose="02030602050306030303" pitchFamily="18" charset="0"/>
                <a:cs typeface="Constantia" panose="02030602050306030303" pitchFamily="18" charset="0"/>
                <a:sym typeface="+mn-ea"/>
              </a:rPr>
              <a:t>Key 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en-US" altLang="zh-CN" sz="2400" b="1" dirty="0">
                <a:latin typeface="Constantia" panose="02030602050306030303" pitchFamily="18" charset="0"/>
                <a:ea typeface="隶书" panose="02010509060101010101" pitchFamily="49" charset="-122"/>
                <a:cs typeface="Constantia" panose="02030602050306030303" pitchFamily="18" charset="0"/>
                <a:sym typeface="+mn-ea"/>
              </a:rPr>
              <a:t>I Spot Dictation </a:t>
            </a:r>
            <a:r>
              <a:rPr lang="en-US" altLang="zh-CN" sz="2400" b="1" dirty="0">
                <a:latin typeface="Constantia" panose="02030602050306030303" pitchFamily="18" charset="0"/>
                <a:cs typeface="Constantia" panose="02030602050306030303" pitchFamily="18" charset="0"/>
                <a:sym typeface="+mn-ea"/>
              </a:rPr>
              <a:t> (10%) (U2 I-C-R)</a:t>
            </a:r>
            <a:endParaRPr lang="en-US" altLang="zh-CN" sz="2400" b="1" kern="1200" dirty="0">
              <a:effectLst/>
              <a:latin typeface="Constantia" panose="02030602050306030303" pitchFamily="18" charset="0"/>
              <a:ea typeface="等线" panose="02010600030101010101" pitchFamily="2" charset="-122"/>
              <a:cs typeface="Constantia" panose="02030602050306030303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1000"/>
              </a:spcBef>
              <a:buNone/>
            </a:pPr>
            <a:r>
              <a:rPr lang="en-US" altLang="zh-CN" sz="2400" b="1" kern="1200" dirty="0">
                <a:effectLst/>
                <a:latin typeface="Constantia" panose="02030602050306030303" pitchFamily="18" charset="0"/>
                <a:ea typeface="等线" panose="02010600030101010101" pitchFamily="2" charset="-122"/>
                <a:cs typeface="Constantia" panose="02030602050306030303" pitchFamily="18" charset="0"/>
              </a:rPr>
              <a:t>II </a:t>
            </a:r>
            <a:r>
              <a:rPr lang="en-US" altLang="zh-CN" sz="2400" b="1" kern="1200" dirty="0">
                <a:effectLst/>
                <a:latin typeface="Cambria" panose="020405030504060302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Sentences Completion.(10%)</a:t>
            </a:r>
            <a:endParaRPr lang="zh-CN" altLang="zh-CN" sz="24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rgbClr val="FF0000"/>
                </a:solidFill>
                <a:latin typeface="Constantia" panose="02030602050306030303" pitchFamily="18" charset="0"/>
                <a:cs typeface="Constantia" panose="02030602050306030303" pitchFamily="18" charset="0"/>
                <a:sym typeface="+mn-ea"/>
              </a:rPr>
              <a:t>1 intrigued;         2 virtually;  3 spontaneous;  4 savor ;           5 acknowledged 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FF0000"/>
                </a:solidFill>
                <a:latin typeface="Constantia" panose="02030602050306030303" pitchFamily="18" charset="0"/>
                <a:cs typeface="Constantia" panose="02030602050306030303" pitchFamily="18" charset="0"/>
                <a:sym typeface="+mn-ea"/>
              </a:rPr>
              <a:t>6 characterized  7 column    8 enterprises      9 precise         10. boost</a:t>
            </a:r>
            <a:endParaRPr lang="en-US" altLang="zh-CN" sz="2400" b="1" dirty="0">
              <a:solidFill>
                <a:srgbClr val="FF0000"/>
              </a:solidFill>
              <a:latin typeface="Constantia" panose="02030602050306030303" pitchFamily="18" charset="0"/>
              <a:cs typeface="Constantia" panose="02030602050306030303" pitchFamily="18" charset="0"/>
              <a:sym typeface="+mn-ea"/>
            </a:endParaRP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7527373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OC_GUID" val="{5eead858-b909-4eb5-ba8e-d5935c21ffca}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1059</Words>
  <Application>Microsoft Office PowerPoint</Application>
  <PresentationFormat>宽屏</PresentationFormat>
  <Paragraphs>37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2" baseType="lpstr">
      <vt:lpstr>等线</vt:lpstr>
      <vt:lpstr>等线 Light</vt:lpstr>
      <vt:lpstr>宋体</vt:lpstr>
      <vt:lpstr>Arial</vt:lpstr>
      <vt:lpstr>Cambria</vt:lpstr>
      <vt:lpstr>Constantia</vt:lpstr>
      <vt:lpstr>Office 主题​​</vt:lpstr>
      <vt:lpstr>Unit 2 Mini-Review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Animal?</dc:title>
  <dc:creator>598466426@qq.com</dc:creator>
  <cp:lastModifiedBy>chendon007@163.com</cp:lastModifiedBy>
  <cp:revision>159</cp:revision>
  <dcterms:created xsi:type="dcterms:W3CDTF">2017-11-26T02:18:00Z</dcterms:created>
  <dcterms:modified xsi:type="dcterms:W3CDTF">2021-04-11T04:35:49Z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2052-11.1.0.9513</vt:lpwstr>
  </property>
</Properties>
</file>