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526" r:id="rId5"/>
    <p:sldId id="593" r:id="rId6"/>
    <p:sldId id="595" r:id="rId7"/>
    <p:sldId id="596" r:id="rId8"/>
    <p:sldId id="557" r:id="rId9"/>
    <p:sldId id="592" r:id="rId10"/>
    <p:sldId id="635" r:id="rId11"/>
    <p:sldId id="591" r:id="rId12"/>
    <p:sldId id="594" r:id="rId13"/>
    <p:sldId id="633" r:id="rId14"/>
    <p:sldId id="634" r:id="rId15"/>
    <p:sldId id="637" r:id="rId16"/>
    <p:sldId id="639" r:id="rId17"/>
    <p:sldId id="640" r:id="rId18"/>
    <p:sldId id="641" r:id="rId19"/>
    <p:sldId id="642" r:id="rId20"/>
    <p:sldId id="581" r:id="rId21"/>
    <p:sldId id="643" r:id="rId22"/>
    <p:sldId id="556" r:id="rId23"/>
    <p:sldId id="589" r:id="rId24"/>
    <p:sldId id="465" r:id="rId25"/>
    <p:sldId id="580" r:id="rId26"/>
    <p:sldId id="579" r:id="rId27"/>
    <p:sldId id="467" r:id="rId28"/>
    <p:sldId id="583" r:id="rId29"/>
    <p:sldId id="468" r:id="rId30"/>
    <p:sldId id="585" r:id="rId31"/>
    <p:sldId id="582" r:id="rId32"/>
    <p:sldId id="584" r:id="rId33"/>
    <p:sldId id="586" r:id="rId34"/>
    <p:sldId id="469" r:id="rId35"/>
    <p:sldId id="470" r:id="rId36"/>
    <p:sldId id="471" r:id="rId37"/>
    <p:sldId id="472" r:id="rId38"/>
    <p:sldId id="588" r:id="rId39"/>
    <p:sldId id="473" r:id="rId40"/>
    <p:sldId id="474" r:id="rId41"/>
    <p:sldId id="475" r:id="rId42"/>
    <p:sldId id="476" r:id="rId43"/>
    <p:sldId id="477" r:id="rId44"/>
    <p:sldId id="478" r:id="rId45"/>
    <p:sldId id="276" r:id="rId46"/>
    <p:sldId id="497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96A"/>
    <a:srgbClr val="F6E6C6"/>
    <a:srgbClr val="544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howGuides="1">
      <p:cViewPr varScale="1">
        <p:scale>
          <a:sx n="107" d="100"/>
          <a:sy n="107" d="100"/>
        </p:scale>
        <p:origin x="736" y="176"/>
      </p:cViewPr>
      <p:guideLst>
        <p:guide orient="horz" pos="2310"/>
        <p:guide pos="39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42B92-D8CA-4811-AFF5-A2273FA2D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253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cxnSp>
        <p:nvCxnSpPr>
          <p:cNvPr id="10" name="直接连接符 9"/>
          <p:cNvCxnSpPr/>
          <p:nvPr/>
        </p:nvCxnSpPr>
        <p:spPr>
          <a:xfrm>
            <a:off x="5470776" y="1817008"/>
            <a:ext cx="1" cy="4574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12246" y="1451429"/>
            <a:ext cx="953338" cy="3594074"/>
          </a:xfrm>
        </p:spPr>
        <p:txBody>
          <a:bodyPr vert="eaVert" wrap="square" anchor="ctr" anchorCtr="0">
            <a:normAutofit/>
          </a:bodyPr>
          <a:lstStyle>
            <a:lvl1pPr algn="ctr"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8905" y="2274465"/>
            <a:ext cx="469359" cy="2771038"/>
          </a:xfrm>
        </p:spPr>
        <p:txBody>
          <a:bodyPr vert="eaVert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69" y="1374414"/>
            <a:ext cx="1066800" cy="1333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87" y="4445426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8278" y="499182"/>
            <a:ext cx="4029075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42053" y="1164277"/>
            <a:ext cx="3640816" cy="3640816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99465" y="3208205"/>
            <a:ext cx="3125992" cy="646331"/>
          </a:xfrm>
        </p:spPr>
        <p:txBody>
          <a:bodyPr wrap="square" anchor="t" anchorCtr="0">
            <a:norm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99465" y="1917860"/>
            <a:ext cx="3125992" cy="120032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8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4811" y="2172949"/>
            <a:ext cx="2647950" cy="3133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5778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1612" y="1583474"/>
            <a:ext cx="1292662" cy="3487462"/>
          </a:xfrm>
        </p:spPr>
        <p:txBody>
          <a:bodyPr vert="eaVert"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5222">
            <a:off x="3887438" y="1327306"/>
            <a:ext cx="1066800" cy="133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29" y="4311612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19360" y="365125"/>
            <a:ext cx="123444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3892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33.xml"/><Relationship Id="rId7" Type="http://schemas.openxmlformats.org/officeDocument/2006/relationships/image" Target="../media/image9.png"/><Relationship Id="rId6" Type="http://schemas.openxmlformats.org/officeDocument/2006/relationships/tags" Target="../tags/tag32.xml"/><Relationship Id="rId5" Type="http://schemas.openxmlformats.org/officeDocument/2006/relationships/image" Target="../media/image8.png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5.xml"/><Relationship Id="rId11" Type="http://schemas.openxmlformats.org/officeDocument/2006/relationships/image" Target="../media/image11.png"/><Relationship Id="rId10" Type="http://schemas.openxmlformats.org/officeDocument/2006/relationships/tags" Target="../tags/tag34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9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0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1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2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3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4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5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6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7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8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9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0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4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../media/image17.png"/><Relationship Id="rId7" Type="http://schemas.openxmlformats.org/officeDocument/2006/relationships/tags" Target="../tags/tag89.xml"/><Relationship Id="rId6" Type="http://schemas.openxmlformats.org/officeDocument/2006/relationships/image" Target="../media/image16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15.png"/><Relationship Id="rId12" Type="http://schemas.openxmlformats.org/officeDocument/2006/relationships/notesSlide" Target="../notesSlides/notesSlide28.xml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25.xml"/><Relationship Id="rId1" Type="http://schemas.openxmlformats.org/officeDocument/2006/relationships/tags" Target="../tags/tag85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6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6.xml"/><Relationship Id="rId7" Type="http://schemas.openxmlformats.org/officeDocument/2006/relationships/image" Target="../media/image9.png"/><Relationship Id="rId6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7.xml"/><Relationship Id="rId13" Type="http://schemas.openxmlformats.org/officeDocument/2006/relationships/themeOverride" Target="../theme/themeOverride3.xml"/><Relationship Id="rId12" Type="http://schemas.openxmlformats.org/officeDocument/2006/relationships/tags" Target="../tags/tag18.xml"/><Relationship Id="rId11" Type="http://schemas.openxmlformats.org/officeDocument/2006/relationships/image" Target="../media/image11.png"/><Relationship Id="rId10" Type="http://schemas.openxmlformats.org/officeDocument/2006/relationships/tags" Target="../tags/tag17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808739" y="1195343"/>
            <a:ext cx="826770" cy="4236085"/>
          </a:xfrm>
        </p:spPr>
        <p:txBody>
          <a:bodyPr>
            <a:noAutofit/>
          </a:bodyPr>
          <a:lstStyle/>
          <a:p>
            <a:r>
              <a:rPr lang="zh-CN" altLang="en-US" sz="4400" b="1" dirty="0"/>
              <a:t>从</a:t>
            </a:r>
            <a:r>
              <a:rPr lang="en-US" altLang="zh-CN" sz="4400" b="1" dirty="0"/>
              <a:t>《</a:t>
            </a:r>
            <a:r>
              <a:rPr lang="zh-CN" altLang="en-US" sz="4400" b="1" dirty="0"/>
              <a:t>金瓶梅</a:t>
            </a:r>
            <a:r>
              <a:rPr lang="en-US" altLang="zh-CN" sz="4400" b="1" dirty="0"/>
              <a:t>》</a:t>
            </a:r>
            <a:br>
              <a:rPr lang="en-US" altLang="zh-CN" sz="4400" b="1" dirty="0"/>
            </a:br>
            <a:r>
              <a:rPr lang="zh-CN" altLang="en-US" sz="4400" b="1" dirty="0"/>
              <a:t>        到《红楼梦》</a:t>
            </a:r>
            <a:endParaRPr lang="zh-CN" altLang="en-US" sz="44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59906" y="1778875"/>
            <a:ext cx="469265" cy="306902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/>
              <a:t>——</a:t>
            </a:r>
            <a:r>
              <a:rPr lang="zh-CN" altLang="en-US" sz="2400" dirty="0"/>
              <a:t>世情小说的发展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/>
    </mc:Choice>
    <mc:Fallback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313" y="805933"/>
            <a:ext cx="5669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四、《金瓶梅》的写实主义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8313" y="1797269"/>
            <a:ext cx="10495204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   </a:t>
            </a:r>
            <a:r>
              <a:rPr lang="zh-CN" altLang="zh-CN" sz="2400" dirty="0"/>
              <a:t>《金瓶梅词话》是古代第一部</a:t>
            </a:r>
            <a:r>
              <a:rPr lang="zh-CN" altLang="zh-CN" sz="2400" dirty="0">
                <a:solidFill>
                  <a:srgbClr val="FF0000"/>
                </a:solidFill>
              </a:rPr>
              <a:t>个人独立创作</a:t>
            </a:r>
            <a:r>
              <a:rPr lang="zh-CN" altLang="en-US" sz="2400" dirty="0">
                <a:solidFill>
                  <a:srgbClr val="FF0000"/>
                </a:solidFill>
              </a:rPr>
              <a:t>（？）</a:t>
            </a:r>
            <a:r>
              <a:rPr lang="zh-CN" altLang="zh-CN" sz="2400" dirty="0"/>
              <a:t>的长篇白话小说。它的开头据《水浒传》中西门庆与潘金莲的故事改编，写潘金莲未被武松杀死，嫁给西门庆为妾，由此转入小说的主体部分，描写西门庆家庭内发生的一系列事件，以及西门庆与社会中各色人物的交往，直到他纵欲身亡，其家庭破败，众妾风云流散。书名由小说中三个主要女性（潘金莲、李瓶儿、春梅）的名字合成。</a:t>
            </a:r>
            <a:r>
              <a:rPr lang="zh-CN" altLang="en-US" sz="2400" dirty="0">
                <a:solidFill>
                  <a:srgbClr val="FF0000"/>
                </a:solidFill>
              </a:rPr>
              <a:t>“金瓶梅”三字对小说的主题有所暗喻。</a:t>
            </a:r>
            <a:r>
              <a:rPr lang="zh-CN" altLang="zh-CN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 sz="2400" dirty="0">
                <a:sym typeface="+mn-ea"/>
              </a:rPr>
              <a:t>    《</a:t>
            </a:r>
            <a:r>
              <a:rPr lang="zh-CN" altLang="en-US" sz="2400" dirty="0">
                <a:sym typeface="+mn-ea"/>
              </a:rPr>
              <a:t>金瓶梅词话</a:t>
            </a:r>
            <a:r>
              <a:rPr lang="zh-CN" altLang="zh-CN" sz="2400" dirty="0">
                <a:sym typeface="+mn-ea"/>
              </a:rPr>
              <a:t>》</a:t>
            </a:r>
            <a:r>
              <a:rPr lang="zh-CN" altLang="en-US" sz="2400" dirty="0">
                <a:sym typeface="+mn-ea"/>
              </a:rPr>
              <a:t>以北宋末年为故事背景，但它所描绘的社会面貌、所表现的思想倾向，却有鲜明的晚明时代的特征。</a:t>
            </a:r>
            <a:endParaRPr lang="zh-CN" altLang="en-US" sz="2400" dirty="0">
              <a:sym typeface="+mn-ea"/>
            </a:endParaRP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zh-CN" sz="2400" dirty="0"/>
              <a:t>   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参考文献：吴晗《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&lt;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金瓶梅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&gt;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的著作时代及其社会背景》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格非《雪隐鹭鸶：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&lt;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金瓶梅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&gt;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的声色与虚无》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译林出版社，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2014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0730" y="609600"/>
            <a:ext cx="10670540" cy="6092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</a:t>
            </a:r>
            <a:r>
              <a:rPr lang="zh-CN" altLang="en-US" sz="2000" b="1" dirty="0">
                <a:sym typeface="+mn-ea"/>
              </a:rPr>
              <a:t>市民阶层的兴起。</a:t>
            </a:r>
            <a:r>
              <a:rPr lang="zh-CN" altLang="en-US" sz="2000" dirty="0">
                <a:sym typeface="+mn-ea"/>
              </a:rPr>
              <a:t>小说主人公西门庆是一个暴发户式的富商，是新兴的市民阶层中的显赫人物，他依赖金钱的巨大力量，勾结官府并获得地方官职，恣意妄为，纵情享乐，尤其在男女之欲方面追逐永无休止的满足。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       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凡百回中以为百戒，每回无过结交朋党，钻营勾串，流连会饮，淫渎通奸，贪婪索取，强横欺凌，巧计诓骗，忿怒行凶，作乐无休，讹赖诬害，挑唆离间而已。其于修身齐家、裨益于国之事一无所有。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……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将陋息编为万世之戒，自常人之夫妇，以及僧道尼番，医巫星相，卜术乐人，歌妓杂耍之徒，自买卖以及水陆诸物，自服用器皿以及谑浪笑谈，于僻陋琐屑毫无遗漏，其周详备全，如亲身眼前熟视历经之彰也。（满文本《金瓶梅》序）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       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咱闻那佛祖西天也止不过要黄金铺地，阴司十殿也要些楮镪营求。咱只消尽这家私广为善事，就使强奸了嫦娥，和奸了织女，掳了许飞琼，盗了王母的女儿，也不减我泼天富贵！（第五十七回）</a:t>
            </a:r>
            <a:endParaRPr lang="zh-CN" altLang="en-US" sz="2000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8050" y="565150"/>
            <a:ext cx="9618980" cy="6092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ym typeface="+mn-ea"/>
              </a:rPr>
              <a:t>2</a:t>
            </a:r>
            <a:r>
              <a:rPr lang="zh-CN" altLang="en-US" sz="2000" b="1" dirty="0">
                <a:sym typeface="+mn-ea"/>
              </a:rPr>
              <a:t>、封建政治的黑暗与腐败</a:t>
            </a:r>
            <a:r>
              <a:rPr lang="zh-CN" altLang="en-US" sz="2000" dirty="0">
                <a:sym typeface="+mn-ea"/>
              </a:rPr>
              <a:t>。西门庆通过贿赂太师蔡京，做了蔡京的干儿子，得到五品衔的理刑千户之职（第三十回）；第四十九回写蔡御史在西门庆家作客，受到优厚的款待，还得了两个歌妓陪夜，对于他的种种非法要求，无不一口应承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       作者以冷峻的态度和逼真的刻画，十分广泛而又非常深刻地揭示了官商勾结、钱权交易等现象。在以往的小说中，也多多少少涉及到这样的内容，如《水浒传》，但在以往的作品中，多多少少还是有一些理想和光明的东西。而在《金瓶梅词话》中，几乎看不到任何亮点，连“好有好报，恶有恶报”的幻想也没有：西门庆生前作恶多端，却享受了一辈子的富贵荣华。他最后的纵欲而死，即使有教人自我检束的意味，也算不上“恶有恶报”；甚至他转世投胎，也仍旧是做富户。正义的力量消失殆尽，现实的沉重和阴暗，使读者感受到巨大的压抑，从而更有可能认识到封建社会的本质。这种描写，一方面是因为封建末世的政治确实格外地混乱无序，另一方面也是因为作者对传统道德已彻底失去信心，不再相信它能够有效地约制社会的统治阶层，提供正义的理想。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2810" y="1102995"/>
            <a:ext cx="1040638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40000"/>
              </a:lnSpc>
              <a:buNone/>
            </a:pPr>
            <a:r>
              <a:rPr lang="zh-CN" altLang="zh-CN" sz="2000" b="1" dirty="0">
                <a:sym typeface="+mn-ea"/>
              </a:rPr>
              <a:t>3</a:t>
            </a:r>
            <a:r>
              <a:rPr lang="zh-CN" altLang="en-US" sz="2000" b="1" dirty="0">
                <a:sym typeface="+mn-ea"/>
              </a:rPr>
              <a:t>、人性刻画的深度。</a:t>
            </a:r>
            <a:r>
              <a:rPr lang="zh-CN" altLang="zh-CN" sz="2000" dirty="0">
                <a:sym typeface="+mn-ea"/>
              </a:rPr>
              <a:t>《</a:t>
            </a:r>
            <a:r>
              <a:rPr lang="zh-CN" altLang="en-US" sz="2000" dirty="0">
                <a:sym typeface="+mn-ea"/>
              </a:rPr>
              <a:t>金瓶梅词话</a:t>
            </a:r>
            <a:r>
              <a:rPr lang="zh-CN" altLang="zh-CN" sz="2000" dirty="0">
                <a:sym typeface="+mn-ea"/>
              </a:rPr>
              <a:t>》</a:t>
            </a:r>
            <a:r>
              <a:rPr lang="zh-CN" altLang="en-US" sz="2000" dirty="0">
                <a:sym typeface="+mn-ea"/>
              </a:rPr>
              <a:t>不仅反映了社会政治的黑暗，还大量描写了那个时代中人性的普遍弱点和丑恶，尤其是“财”、“色”二字。几乎没有一个通常意义上的“正面人物”，人人在那里勾心斗角，虚伪、欺诈、相互倾轧。其中有尖锐的讽刺批判，但也有欣赏的意味，表现出某种暧昧的态度。</a:t>
            </a:r>
            <a:endParaRPr lang="en-US" altLang="zh-CN" sz="20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000" dirty="0">
                <a:sym typeface="+mn-ea"/>
              </a:rPr>
              <a:t>        </a:t>
            </a:r>
            <a:r>
              <a:rPr lang="zh-CN" altLang="en-US" sz="2000" dirty="0">
                <a:sym typeface="+mn-ea"/>
              </a:rPr>
              <a:t>这样的人生价值观和社会风气的描写，与晚明社会新思潮有一定的联系。受到商品经济与社会新生力量的影响，反理学、追求个性解放成为晚明一股重要的社会思潮，其中就有肯定“好货”、“好色”这样的观念。但另一方面，在新的社会力量远不够强大、具有正面意义的新道德难以确立的情况下，这种思潮在社会生活中（特别是在西门庆一类人物身上）却常常会以邪恶的形式表现出来。</a:t>
            </a:r>
            <a:r>
              <a:rPr lang="zh-CN" altLang="zh-CN" sz="2000" dirty="0">
                <a:sym typeface="+mn-ea"/>
              </a:rPr>
              <a:t>《</a:t>
            </a:r>
            <a:r>
              <a:rPr lang="zh-CN" altLang="en-US" sz="2000" dirty="0">
                <a:sym typeface="+mn-ea"/>
              </a:rPr>
              <a:t>金瓶梅词话</a:t>
            </a:r>
            <a:r>
              <a:rPr lang="zh-CN" altLang="zh-CN" sz="2000" dirty="0">
                <a:sym typeface="+mn-ea"/>
              </a:rPr>
              <a:t>》</a:t>
            </a:r>
            <a:r>
              <a:rPr lang="zh-CN" altLang="en-US" sz="2000" dirty="0">
                <a:sym typeface="+mn-ea"/>
              </a:rPr>
              <a:t>的思想内涵因此也带有这一历史变异时期的复杂性。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5655" y="603885"/>
            <a:ext cx="68668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五、</a:t>
            </a:r>
            <a:r>
              <a:rPr lang="zh-CN" altLang="zh-CN" sz="3600" dirty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金瓶梅词话</a:t>
            </a:r>
            <a:r>
              <a:rPr lang="zh-CN" altLang="zh-CN" sz="3600" dirty="0">
                <a:solidFill>
                  <a:srgbClr val="FF0000"/>
                </a:solidFill>
                <a:sym typeface="+mn-ea"/>
              </a:rPr>
              <a:t>》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的艺术成就</a:t>
            </a:r>
            <a:endParaRPr lang="zh-CN" altLang="en-US" sz="36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1343025"/>
            <a:ext cx="9461500" cy="5113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</a:t>
            </a:r>
            <a:r>
              <a:rPr lang="zh-CN" altLang="en-US" sz="2000" b="1" dirty="0">
                <a:sym typeface="+mn-ea"/>
              </a:rPr>
              <a:t>日常生活场景与细节描写。</a:t>
            </a:r>
            <a:r>
              <a:rPr lang="zh-CN" altLang="en-US" sz="2000" dirty="0">
                <a:sym typeface="+mn-ea"/>
              </a:rPr>
              <a:t>过去的长篇通俗小说，主要是以历史故事、民间传说为素材，在民间的“说话”艺术中经过长期的酝酿、改造而形成的，注重传奇色彩、故事情节，在人物的善恶分判上简单而分明，构成这些小说的共同特点。《金瓶梅词话》则是以一个富商家庭的日常生活为中心，并以这个家庭的广泛社会联系来反映社会的各个方面。它的人物是凡琐的，没有什么超常的本领和业绩；它的故事也是凡琐的，没有什么惊心动魄的地方。但正因如此，它表现了小说创作对于人的真实平常的生活状态的深入关注与考察，从而成为我国古代第一部真正意义上的社会小说，或如鲁迅在《中国小说史略》中所说的“世情书”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 　  《金瓶梅词话》中，明显地出现了故事情节的淡化。它所描绘的大量的生活琐事，对于情节的发展并无意义，却能充分地展示人物的性格。人物性格成为引导情节的主要因素。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5485" y="1906270"/>
            <a:ext cx="95865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ym typeface="+mn-ea"/>
              </a:rPr>
              <a:t>2、人物性格的复杂性。</a:t>
            </a:r>
            <a:r>
              <a:rPr lang="zh-CN" altLang="en-US" sz="2000" dirty="0">
                <a:sym typeface="+mn-ea"/>
              </a:rPr>
              <a:t>如小说中写李瓶儿，奴才来旺的妻子宋惠莲，包括潘金莲，西门庆，都空前地写出了人物的性格、情感的丰富与复杂，人物不再成为某种概念或类型的符号，而是血肉丰满的个体生命。 　　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         《金瓶梅词话》描写人物性格，不是把它当作一种单纯的个人天性来看待，而是同人物的生存环境、生活经历联系起来。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          对人物性格的复杂把握，其实是对人性认识程度的深化。“二重组合论”，正是基于这样的哲学基础。但如何把握主次和分寸，是对作家认识水平和表现能力的考验。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8510" y="1641475"/>
            <a:ext cx="942911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40000"/>
              </a:lnSpc>
              <a:buNone/>
            </a:pPr>
            <a:r>
              <a:rPr lang="zh-CN" altLang="zh-CN" sz="2000" b="1" dirty="0">
                <a:sym typeface="+mn-ea"/>
              </a:rPr>
              <a:t>3</a:t>
            </a:r>
            <a:r>
              <a:rPr lang="zh-CN" altLang="en-US" sz="2000" b="1" dirty="0">
                <a:sym typeface="+mn-ea"/>
              </a:rPr>
              <a:t>、生动鲜活的语言。</a:t>
            </a:r>
            <a:r>
              <a:rPr lang="zh-CN" altLang="zh-CN" sz="2000" dirty="0">
                <a:sym typeface="+mn-ea"/>
              </a:rPr>
              <a:t>《</a:t>
            </a:r>
            <a:r>
              <a:rPr lang="zh-CN" altLang="en-US" sz="2000" dirty="0">
                <a:sym typeface="+mn-ea"/>
              </a:rPr>
              <a:t>金瓶梅词话</a:t>
            </a:r>
            <a:r>
              <a:rPr lang="zh-CN" altLang="zh-CN" sz="2000" dirty="0">
                <a:sym typeface="+mn-ea"/>
              </a:rPr>
              <a:t>》</a:t>
            </a:r>
            <a:r>
              <a:rPr lang="zh-CN" altLang="en-US" sz="2000" dirty="0">
                <a:sym typeface="+mn-ea"/>
              </a:rPr>
              <a:t>的语言一向为人们所称道。虽然有些地方显得粗糙，尤其是引用诗、词、曲时，往往与人物的身份、教养不符，但总体上说是非常有生气的。作者十分善于摹写人物的鲜活的口吻、语气，以及人物的神态、动作，从中表现出人物的心理与个性，以具有强烈的直观性的场景呈现在读者面前。鲁迅称赞说：“作者之于世情、盖诚极洞达，凡所形容，或条畅，或曲折，或刻露而尽相，或幽伏而含讥，或一时并写两面，使之相形，变幻之情，随在显见，同时说部，无以上之。”（</a:t>
            </a:r>
            <a:r>
              <a:rPr lang="zh-CN" altLang="zh-CN" sz="2000" dirty="0">
                <a:sym typeface="+mn-ea"/>
              </a:rPr>
              <a:t>《</a:t>
            </a:r>
            <a:r>
              <a:rPr lang="zh-CN" altLang="en-US" sz="2000" dirty="0">
                <a:sym typeface="+mn-ea"/>
              </a:rPr>
              <a:t>中国小说史略</a:t>
            </a:r>
            <a:r>
              <a:rPr lang="zh-CN" altLang="zh-CN" sz="2000" dirty="0">
                <a:sym typeface="+mn-ea"/>
              </a:rPr>
              <a:t>》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44716" y="3208205"/>
            <a:ext cx="8681545" cy="1058995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世情小说新突破：</a:t>
            </a:r>
            <a:r>
              <a:rPr lang="en-US" altLang="zh-CN" sz="4800" b="1" dirty="0"/>
              <a:t>《</a:t>
            </a:r>
            <a:r>
              <a:rPr lang="zh-CN" altLang="en-US" sz="4800" b="1" dirty="0"/>
              <a:t>红楼梦</a:t>
            </a:r>
            <a:r>
              <a:rPr lang="en-US" altLang="zh-CN" sz="4800" b="1" dirty="0"/>
              <a:t>》</a:t>
            </a:r>
            <a:endParaRPr lang="zh-CN" altLang="zh-CN" sz="48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二</a:t>
            </a:r>
            <a:endParaRPr lang="zh-CN" altLang="en-US" sz="5400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一、书名与版本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dirty="0"/>
              <a:t>       ……</a:t>
            </a:r>
            <a:r>
              <a:rPr lang="zh-CN" altLang="en-US" dirty="0"/>
              <a:t>空空道人听如此说，思忖半晌，将这《石头记》再检阅一遍。因见上面大旨不过谈情，亦只是实录其事，绝无伤时诲淫之病，方从头至尾抄写回来，问世传奇。从此，空空道人因空见色，由色生情，传情入色，自色悟空，遂改名情僧，改《石头记》为《情僧录》。东鲁孔梅溪题曰《风月宝鉴》。后因曹雪芹于悼红轩中披阅十载，增删五次，纂成目录，分出章回，又题曰《金陵十二钗》，并题一绝。－－即此便是《石头记》的缘起。诗云：</a:t>
            </a:r>
            <a:endParaRPr lang="zh-CN" alt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/>
              <a:t>　　满纸荒唐言，一把辛酸泪。都云作者痴，谁解其中味？</a:t>
            </a:r>
            <a:endParaRPr lang="zh-CN" alt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/>
              <a:t>                                              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第一回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       这便出现了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红楼梦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书题的复名性和作者的多元性之谜。大可不必由此而制造查无实据的著作权公案，因为既然承认石兄、空空道人是子虚乌有，那么吴玉峰、孔梅溪、曹雪芹也可以看做作者真真假假的分身术。甲戌抄本眉批早已告诉读者：“若云雪芹披阅增删，然后开卷至此这一篇楔子又系谁撰？足见作者之笔，狡猾之额甚。后文如此处者不少，这正是作者用画家烟云模糊处，观者不可被作者瞒蔽了去，方是巨眼。”所谓“狡猾”“烟云模糊处”，乃是一种叙事谋略。它藉作者的五化身，把文本推向一个包括天与地、僧与俗、京师与外省的宏大的空间距离，而真实的作者只不过是这部“天书</a:t>
            </a:r>
            <a:r>
              <a:rPr kumimoji="1" lang="en-US" altLang="zh-CN" dirty="0"/>
              <a:t>+</a:t>
            </a:r>
            <a:r>
              <a:rPr kumimoji="1" lang="zh-CN" altLang="en-US" dirty="0"/>
              <a:t>人书”的辛辛苦苦的秘书了。作者的多元性引来了书题的复名性，实际上是借书题复名，檃栝叙事者审视和体验天地人生的多元视角。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杨义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中国古典小说史论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，中国社会科学出版社，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1995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P442-443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44716" y="3208205"/>
            <a:ext cx="8681545" cy="1058995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世情小说开山之作：</a:t>
            </a:r>
            <a:r>
              <a:rPr lang="en-US" altLang="zh-CN" sz="4800" b="1" dirty="0"/>
              <a:t>《</a:t>
            </a:r>
            <a:r>
              <a:rPr lang="zh-CN" altLang="en-US" sz="4800" b="1" dirty="0"/>
              <a:t>金瓶梅</a:t>
            </a:r>
            <a:r>
              <a:rPr lang="en-US" altLang="zh-CN" sz="4800" b="1" dirty="0"/>
              <a:t>》</a:t>
            </a:r>
            <a:endParaRPr lang="zh-CN" altLang="zh-CN" sz="48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一</a:t>
            </a:r>
            <a:endParaRPr lang="zh-CN" altLang="en-US" sz="5400" dirty="0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lstStyle/>
          <a:p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7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《红楼梦》本名《石头记》，最初以</a:t>
            </a:r>
            <a:r>
              <a:rPr lang="en-US" altLang="zh-CN" dirty="0">
                <a:sym typeface="+mn-ea"/>
              </a:rPr>
              <a:t>80</a:t>
            </a:r>
            <a:r>
              <a:rPr lang="zh-CN" altLang="en-US" dirty="0">
                <a:sym typeface="+mn-ea"/>
              </a:rPr>
              <a:t>回抄本流传于世。因其中有脂砚斋、畸笏叟等人的评语，统称为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脂评本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脂本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，主要有甲戌本（</a:t>
            </a:r>
            <a:r>
              <a:rPr lang="en-US" altLang="zh-CN" dirty="0">
                <a:sym typeface="+mn-ea"/>
              </a:rPr>
              <a:t>1754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16</a:t>
            </a:r>
            <a:r>
              <a:rPr lang="zh-CN" altLang="en-US" dirty="0">
                <a:sym typeface="+mn-ea"/>
              </a:rPr>
              <a:t>回）、己卯本（</a:t>
            </a:r>
            <a:r>
              <a:rPr lang="en-US" altLang="zh-CN" dirty="0">
                <a:sym typeface="+mn-ea"/>
              </a:rPr>
              <a:t>1759,41</a:t>
            </a:r>
            <a:r>
              <a:rPr lang="zh-CN" altLang="en-US" dirty="0">
                <a:sym typeface="+mn-ea"/>
              </a:rPr>
              <a:t>回）、庚辰本（</a:t>
            </a:r>
            <a:r>
              <a:rPr lang="en-US" altLang="zh-CN" dirty="0">
                <a:sym typeface="+mn-ea"/>
              </a:rPr>
              <a:t>1760,78</a:t>
            </a:r>
            <a:r>
              <a:rPr lang="zh-CN" altLang="en-US" dirty="0">
                <a:sym typeface="+mn-ea"/>
              </a:rPr>
              <a:t>回）甲辰本（</a:t>
            </a:r>
            <a:r>
              <a:rPr lang="en-US" altLang="zh-CN" dirty="0">
                <a:sym typeface="+mn-ea"/>
              </a:rPr>
              <a:t>1784,80</a:t>
            </a:r>
            <a:r>
              <a:rPr lang="zh-CN" altLang="en-US" dirty="0">
                <a:sym typeface="+mn-ea"/>
              </a:rPr>
              <a:t>回，书名第一次题为《红楼梦》），还有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列藏本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戚蓼生序本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（有正本）。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en-US" altLang="zh-CN" dirty="0">
                <a:sym typeface="+mn-ea"/>
              </a:rPr>
              <a:t>120</a:t>
            </a:r>
            <a:r>
              <a:rPr lang="zh-CN" altLang="en-US" dirty="0">
                <a:sym typeface="+mn-ea"/>
              </a:rPr>
              <a:t>回《红楼梦》：程甲本，程伟元、高鹗所补，乾隆五十六年（</a:t>
            </a:r>
            <a:r>
              <a:rPr lang="en-US" altLang="zh-CN" dirty="0">
                <a:sym typeface="+mn-ea"/>
              </a:rPr>
              <a:t>1791</a:t>
            </a:r>
            <a:r>
              <a:rPr lang="zh-CN" altLang="en-US" dirty="0">
                <a:sym typeface="+mn-ea"/>
              </a:rPr>
              <a:t>）活字排印本。次年修订再版，为程乙本。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后</a:t>
            </a:r>
            <a:r>
              <a:rPr lang="en-US" altLang="zh-CN" dirty="0">
                <a:sym typeface="+mn-ea"/>
              </a:rPr>
              <a:t>40</a:t>
            </a:r>
            <a:r>
              <a:rPr lang="zh-CN" altLang="en-US" dirty="0">
                <a:sym typeface="+mn-ea"/>
              </a:rPr>
              <a:t>回功过：“后四十回虽数量止初本之半，而大故迭起，破败死亡相继，与所谓‘食尽鸟飞，独存白地’者颇符，惟结束又稍振”，“是以续书虽亦悲凉，而贾氏终于‘兰桂齐芳’，家业复起，殊不类茫茫白地，真成干净者矣”。（鲁迅）</a:t>
            </a:r>
            <a:endParaRPr lang="zh-CN" altLang="en-US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220085" y="1482090"/>
            <a:ext cx="5856605" cy="247650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ym typeface="+mn-ea"/>
              </a:rPr>
              <a:t>      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曹雪芹（约</a:t>
            </a:r>
            <a:r>
              <a:rPr lang="en-US" altLang="zh-CN" sz="2200" dirty="0">
                <a:sym typeface="+mn-ea"/>
              </a:rPr>
              <a:t>1715-1763</a:t>
            </a:r>
            <a:r>
              <a:rPr lang="zh-CN" altLang="en-US" sz="2200" dirty="0">
                <a:sym typeface="+mn-ea"/>
              </a:rPr>
              <a:t>，或</a:t>
            </a:r>
            <a:r>
              <a:rPr lang="en-US" altLang="zh-CN" sz="2200" dirty="0">
                <a:sym typeface="+mn-ea"/>
              </a:rPr>
              <a:t>1719-1764</a:t>
            </a:r>
            <a:r>
              <a:rPr lang="zh-CN" altLang="en-US" sz="2200" dirty="0">
                <a:sym typeface="+mn-ea"/>
              </a:rPr>
              <a:t>），名霑，字梦阮，号雪芹，又号芹圃、芹溪。祖籍辽阳，先世为汉人，明末入满洲籍，属满洲正白旗。</a:t>
            </a:r>
            <a:endParaRPr lang="zh-CN" altLang="en-US" sz="2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200" dirty="0">
                <a:sym typeface="+mn-ea"/>
              </a:rPr>
              <a:t>       高祖曹振彦，顺治年间任陕西平阳府吉州知州，后升浙江盐法道。</a:t>
            </a:r>
            <a:endParaRPr lang="zh-CN" altLang="en-US" sz="2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    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694555" y="3666490"/>
            <a:ext cx="6303010" cy="235013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dirty="0">
                <a:sym typeface="+mn-ea"/>
              </a:rPr>
              <a:t>        </a:t>
            </a:r>
            <a:r>
              <a:rPr lang="zh-CN" altLang="en-US" sz="2000" dirty="0">
                <a:sym typeface="+mn-ea"/>
              </a:rPr>
              <a:t>曾祖曹玺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随王师征山右有功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，为顺治亲信侍臣（内务府包衣）。曹玺之妻是康熙的乳母，其子曹寅少年时为康熙的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伴读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。康熙继位后，任曹玺为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江宁织造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。曹寅、曹颙、曹頫祖孙三代四人都担任过这一职位，其间还曾兼任两淮巡盐御史，共约六十年。康熙六次南巡，其中四次由曹寅负责接驾，驻跸织造府。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3167157" y="835803"/>
            <a:ext cx="5856514" cy="64633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二、作者家世与生平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077325" y="-99695"/>
            <a:ext cx="2076450" cy="2971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4870" y="4377690"/>
            <a:ext cx="3666490" cy="1895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26260" y="4182110"/>
            <a:ext cx="1743075" cy="76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51" y="417845"/>
            <a:ext cx="2543175" cy="25527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曹寅为知名诗人，与江南名士多有交往，曾奉旨在扬州主持刊刻《全唐诗》和《佩文韵府》。</a:t>
            </a:r>
            <a:endParaRPr lang="zh-CN" alt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    雍正继位，曹家失势。雍正五年（</a:t>
            </a:r>
            <a:r>
              <a:rPr lang="en-US" altLang="zh-CN" dirty="0">
                <a:sym typeface="+mn-ea"/>
              </a:rPr>
              <a:t>1727</a:t>
            </a:r>
            <a:r>
              <a:rPr lang="zh-CN" altLang="en-US" dirty="0">
                <a:sym typeface="+mn-ea"/>
              </a:rPr>
              <a:t>）曹頫以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行为不端</a:t>
            </a:r>
            <a:r>
              <a:rPr lang="en-US" altLang="zh-CN" dirty="0">
                <a:sym typeface="+mn-ea"/>
              </a:rPr>
              <a:t>”“</a:t>
            </a:r>
            <a:r>
              <a:rPr lang="zh-CN" altLang="en-US" dirty="0">
                <a:sym typeface="+mn-ea"/>
              </a:rPr>
              <a:t>骚扰驿站</a:t>
            </a:r>
            <a:r>
              <a:rPr lang="en-US" altLang="zh-CN" dirty="0">
                <a:sym typeface="+mn-ea"/>
              </a:rPr>
              <a:t>”“</a:t>
            </a:r>
            <a:r>
              <a:rPr lang="zh-CN" altLang="en-US" dirty="0">
                <a:sym typeface="+mn-ea"/>
              </a:rPr>
              <a:t>款项亏空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革职抄家。</a:t>
            </a:r>
            <a:r>
              <a:rPr lang="zh-CN" altLang="en-US" dirty="0"/>
              <a:t>曹雪芹生长于南京，抄家后随全家迁回北京。曾在</a:t>
            </a:r>
            <a:r>
              <a:rPr lang="en-US" altLang="zh-CN" dirty="0"/>
              <a:t>“</a:t>
            </a:r>
            <a:r>
              <a:rPr lang="zh-CN" altLang="en-US" dirty="0"/>
              <a:t>右翼宗学</a:t>
            </a:r>
            <a:r>
              <a:rPr lang="en-US" altLang="zh-CN" dirty="0"/>
              <a:t>”</a:t>
            </a:r>
            <a:r>
              <a:rPr lang="zh-CN" altLang="en-US" dirty="0"/>
              <a:t>当差，境遇潦倒，生活艰难。晚年移居西郊，</a:t>
            </a:r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蓬牖茅椽，绳床瓦灶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en-US" altLang="zh-CN" dirty="0"/>
              <a:t>“</a:t>
            </a:r>
            <a:r>
              <a:rPr lang="zh-CN" altLang="en-US" dirty="0"/>
              <a:t>举家食粥</a:t>
            </a:r>
            <a:r>
              <a:rPr lang="en-US" altLang="zh-CN" dirty="0"/>
              <a:t>”</a:t>
            </a:r>
            <a:r>
              <a:rPr lang="zh-CN" altLang="en-US" dirty="0"/>
              <a:t>。《红楼梦》的创作与修订当在此时。乾隆二十七年（</a:t>
            </a:r>
            <a:r>
              <a:rPr lang="en-US" altLang="zh-CN" dirty="0"/>
              <a:t>1762</a:t>
            </a:r>
            <a:r>
              <a:rPr lang="zh-CN" altLang="en-US" dirty="0"/>
              <a:t>），幼子夭亡，因过度悲伤而得病，于除夕之夜离开人世。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三、三重世界与多元主题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时代：</a:t>
            </a:r>
            <a:r>
              <a:rPr lang="zh-CN" altLang="en-US" dirty="0"/>
              <a:t>小说没有明确交代时代背景：</a:t>
            </a:r>
            <a:r>
              <a:rPr lang="en-US" altLang="zh-CN" dirty="0"/>
              <a:t>“</a:t>
            </a:r>
            <a:r>
              <a:rPr lang="zh-CN" altLang="en-US" dirty="0"/>
              <a:t>不知几世几劫</a:t>
            </a:r>
            <a:r>
              <a:rPr lang="en-US" altLang="zh-CN" dirty="0"/>
              <a:t>”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zh-CN" altLang="en-US" b="1" dirty="0"/>
              <a:t>地点：</a:t>
            </a:r>
            <a:r>
              <a:rPr lang="zh-CN" altLang="en-US" dirty="0"/>
              <a:t>故事主要发生</a:t>
            </a:r>
            <a:r>
              <a:rPr lang="en-US" altLang="zh-CN" dirty="0"/>
              <a:t>“</a:t>
            </a:r>
            <a:r>
              <a:rPr lang="zh-CN" altLang="en-US" dirty="0"/>
              <a:t>都中</a:t>
            </a:r>
            <a:r>
              <a:rPr lang="en-US" altLang="zh-CN" dirty="0"/>
              <a:t>”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zh-CN" altLang="en-US" b="1" dirty="0"/>
              <a:t>人物</a:t>
            </a:r>
            <a:r>
              <a:rPr lang="zh-CN" altLang="en-US" dirty="0"/>
              <a:t>：以荣宁二府为主，涉及</a:t>
            </a:r>
            <a:r>
              <a:rPr lang="en-US" altLang="zh-CN" dirty="0"/>
              <a:t>“</a:t>
            </a:r>
            <a:r>
              <a:rPr lang="zh-CN" altLang="en-US" dirty="0"/>
              <a:t>贾、王、薛、史</a:t>
            </a:r>
            <a:r>
              <a:rPr lang="en-US" altLang="zh-CN" dirty="0"/>
              <a:t>”</a:t>
            </a:r>
            <a:r>
              <a:rPr lang="zh-CN" altLang="en-US" dirty="0"/>
              <a:t>四大家族，四代主子，丫鬟佣人；旁及亲王、官吏、庄主、商人、戏子、方外</a:t>
            </a:r>
            <a:r>
              <a:rPr lang="en-US" altLang="zh-CN" dirty="0"/>
              <a:t>……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zh-CN" altLang="en-US" b="1" dirty="0"/>
              <a:t>情节</a:t>
            </a:r>
            <a:r>
              <a:rPr lang="zh-CN" altLang="en-US" dirty="0"/>
              <a:t>：以家庭日常生活内容为主，穿衣吃饭，人情来往，庆生过节，看戏吟诗</a:t>
            </a:r>
            <a:r>
              <a:rPr lang="en-US" altLang="zh-CN" dirty="0"/>
              <a:t>……</a:t>
            </a:r>
            <a:endParaRPr lang="en-US" altLang="zh-CN" dirty="0"/>
          </a:p>
          <a:p>
            <a:pPr marL="0" indent="0" algn="ctr">
              <a:lnSpc>
                <a:spcPct val="120000"/>
              </a:lnSpc>
              <a:buNone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8660" y="44450"/>
            <a:ext cx="10832465" cy="6786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三重世界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现实世界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：荣宁二府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    </a:t>
            </a:r>
            <a:r>
              <a:rPr lang="zh-CN" altLang="en-US" sz="2800" b="1" dirty="0"/>
              <a:t>钟鸣鼎食之家：</a:t>
            </a:r>
            <a:r>
              <a:rPr lang="zh-CN" altLang="en-US" sz="2800" dirty="0"/>
              <a:t>大家族的繁华与奢靡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   </a:t>
            </a:r>
            <a:r>
              <a:rPr lang="zh-CN" altLang="en-US" sz="2800" b="1" dirty="0"/>
              <a:t> 百足之虫，死而不僵：</a:t>
            </a:r>
            <a:r>
              <a:rPr lang="zh-CN" altLang="en-US" sz="2800" dirty="0"/>
              <a:t>贪婪、糜烂、内斗所呈现的颓势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   </a:t>
            </a:r>
            <a:r>
              <a:rPr lang="zh-CN" altLang="en-US" sz="2800" b="1" dirty="0"/>
              <a:t> 走向毁灭：</a:t>
            </a:r>
            <a:r>
              <a:rPr lang="en-US" altLang="zh-CN" sz="2800" dirty="0"/>
              <a:t>“</a:t>
            </a:r>
            <a:r>
              <a:rPr lang="zh-CN" altLang="en-US" sz="2800" dirty="0"/>
              <a:t>千红一哭</a:t>
            </a:r>
            <a:r>
              <a:rPr lang="en-US" altLang="zh-CN" sz="2800" dirty="0"/>
              <a:t>”“</a:t>
            </a:r>
            <a:r>
              <a:rPr lang="zh-CN" altLang="en-US" sz="2800" dirty="0"/>
              <a:t>万艳同悲</a:t>
            </a:r>
            <a:r>
              <a:rPr lang="en-US" altLang="zh-CN" sz="2800" dirty="0"/>
              <a:t>”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+mn-ea"/>
              </a:rPr>
              <a:t>爱情的毁灭，家族的衰亡</a:t>
            </a:r>
            <a:endParaRPr lang="zh-CN" altLang="en-US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理想世界：大观园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ym typeface="+mn-ea"/>
              </a:rPr>
              <a:t>    躲避仕途经济的避风港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ym typeface="+mn-ea"/>
              </a:rPr>
              <a:t>    获得自由爱情的伊甸园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ym typeface="+mn-ea"/>
              </a:rPr>
              <a:t>    寄托博爱心性的女儿国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哲理世界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：太虚幻境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真与假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色与空</a:t>
            </a:r>
            <a:endParaRPr lang="zh-CN" altLang="en-US" sz="2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清与浊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情与幻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……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三重世界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472540"/>
            <a:ext cx="10515600" cy="4704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真与假 </a:t>
            </a:r>
            <a:r>
              <a:rPr lang="en-US" altLang="zh-CN" dirty="0"/>
              <a:t>“</a:t>
            </a:r>
            <a:r>
              <a:rPr lang="zh-CN" altLang="en-US" dirty="0"/>
              <a:t>假作真时真亦假，无为有处有还无。</a:t>
            </a:r>
            <a:r>
              <a:rPr lang="en-US" altLang="zh-CN" dirty="0"/>
              <a:t>”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sz="2000" dirty="0"/>
              <a:t>第一回 </a:t>
            </a:r>
            <a:r>
              <a:rPr lang="zh-CN" altLang="en-US" sz="2000" b="1" dirty="0"/>
              <a:t>甄士隐</a:t>
            </a:r>
            <a:r>
              <a:rPr lang="zh-CN" altLang="en-US" sz="2000" dirty="0"/>
              <a:t>梦幻识通灵　</a:t>
            </a:r>
            <a:r>
              <a:rPr lang="zh-CN" altLang="en-US" sz="2000" b="1" dirty="0"/>
              <a:t>贾雨村</a:t>
            </a:r>
            <a:r>
              <a:rPr lang="zh-CN" altLang="en-US" sz="2000" dirty="0"/>
              <a:t>风尘怀闺秀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      此开卷第一回也。作者自云曾历过一番梦幻之后，故将真事隐去，而借“通灵”说此《石头记》一书也，故曰“甄士隐”云云。但书中所记何事何人？自己又云：今风尘碌碌，一事无成，忽念及当日所有之女子，一一细考较去，觉其行止见识皆出我之上，我堂堂须眉，诚不若彼裙钗。我实愧则有余，悔又无益，大无可如何之日也！当此日，欲将已往所赖天恩祖德锦衣纨袴之时，饫甘餍肥之日，背父兄教育之恩，负师友规训之德，以致今日一技无成，半生潦倒之罪，编述一集，以告天下。知我之负罪固多，然闺阁中历历有人，万不可因我之不肖自护己短，一并使其泯灭也。所以蓬牖茅椽，绳床瓦灶，并不足妨我襟怀。况那晨风夕月，阶柳庭花，更觉得润人笔墨。我虽不学无文，又何妨用假语村言敷衍出来，亦可使闺阁昭传，复可破一时之闷，醒同人之目，不亦宜乎？故曰“贾雨村”云云。更于篇中间用“梦”“幻”等字，却是此书本旨，兼寓提醒阅者之意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色与空</a:t>
            </a:r>
            <a:endParaRPr lang="zh-CN" altLang="en-US" sz="3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/>
              <a:t>世人都晓神仙好，惟有功名忘不了。古今将相在何方？荒冢一堆草没了！</a:t>
            </a:r>
            <a:endParaRPr lang="zh-CN" alt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/>
              <a:t>世人都晓神仙好，只有金银忘不了。终朝只恨聚无多，及到多时眼闭了！</a:t>
            </a:r>
            <a:endParaRPr lang="zh-CN" alt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/>
              <a:t>世人都晓神仙好，只有姣妻忘不了。君生日日说恩情，君死又随人去了！</a:t>
            </a:r>
            <a:endParaRPr lang="zh-CN" alt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/>
              <a:t>世人都晓神仙好，只有儿孙忘不了。痴心父母古来多，孝顺子孙谁见了！</a:t>
            </a:r>
            <a:endParaRPr lang="zh-CN" alt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/>
              <a:t>                                              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好了歌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2839" y="835803"/>
            <a:ext cx="5856514" cy="64633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一、“世情小说”之命名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152" y="1482134"/>
            <a:ext cx="8597462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      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78068" y="1408386"/>
            <a:ext cx="1095178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当神魔小说盛行时，记人事者亦突起，其取材犹宋市人小说之“银字儿”，大率为离合悲欢及发迹变态（泰）之事，间杂因果报应，而不甚言灵怪，又缘描摹世态，见其炎凉，故或亦谓之“世情书”也。（</a:t>
            </a:r>
            <a:r>
              <a:rPr lang="en-US" altLang="zh-CN" sz="2400" dirty="0"/>
              <a:t>《</a:t>
            </a:r>
            <a:r>
              <a:rPr lang="zh-CN" altLang="en-US" sz="2400" dirty="0"/>
              <a:t>中国小说史略</a:t>
            </a:r>
            <a:r>
              <a:rPr lang="en-US" altLang="zh-CN" sz="2400" dirty="0"/>
              <a:t>·</a:t>
            </a:r>
            <a:r>
              <a:rPr lang="zh-CN" altLang="en-US" sz="2400" dirty="0"/>
              <a:t>第十九篇“明之人情小说上”</a:t>
            </a:r>
            <a:r>
              <a:rPr lang="en-US" altLang="zh-CN" sz="2400" dirty="0"/>
              <a:t>》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简而言之，人情派就是明清时代以家庭生活、爱情婚姻为题材，反映现实社会的中长篇小说。这一流派始于明末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，迄于清末</a:t>
            </a:r>
            <a:r>
              <a:rPr lang="en-US" altLang="zh-CN" sz="2400" dirty="0"/>
              <a:t>《</a:t>
            </a:r>
            <a:r>
              <a:rPr lang="zh-CN" altLang="en-US" sz="2400" dirty="0"/>
              <a:t>青楼梦</a:t>
            </a:r>
            <a:r>
              <a:rPr lang="en-US" altLang="zh-CN" sz="2400" dirty="0"/>
              <a:t>》</a:t>
            </a:r>
            <a:r>
              <a:rPr lang="zh-CN" altLang="en-US" sz="2400" dirty="0"/>
              <a:t>，现存作品约有一百种。（方正耀</a:t>
            </a:r>
            <a:r>
              <a:rPr lang="en-US" altLang="zh-CN" sz="2400" dirty="0"/>
              <a:t>《</a:t>
            </a:r>
            <a:r>
              <a:rPr lang="zh-CN" altLang="en-US" sz="2400" dirty="0"/>
              <a:t>明清人情小说研究</a:t>
            </a:r>
            <a:r>
              <a:rPr lang="en-US" altLang="zh-CN" sz="2400" dirty="0"/>
              <a:t>》</a:t>
            </a:r>
            <a:r>
              <a:rPr lang="zh-CN" altLang="en-US" sz="2400" dirty="0"/>
              <a:t>，华东师范大学出版社，</a:t>
            </a:r>
            <a:r>
              <a:rPr lang="en-US" altLang="zh-CN" sz="2400" dirty="0"/>
              <a:t>1986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世情小说应该是记人事者一类中“讲史”“公案”“侠义”之外其他小说的总称，包括鲁迅</a:t>
            </a:r>
            <a:r>
              <a:rPr lang="en-US" altLang="zh-CN" sz="2400" dirty="0"/>
              <a:t>《</a:t>
            </a:r>
            <a:r>
              <a:rPr lang="zh-CN" altLang="en-US" sz="2400" dirty="0"/>
              <a:t>中国小说史略</a:t>
            </a:r>
            <a:r>
              <a:rPr lang="en-US" altLang="zh-CN" sz="2400" dirty="0"/>
              <a:t>》</a:t>
            </a:r>
            <a:r>
              <a:rPr lang="zh-CN" altLang="en-US" sz="2400" dirty="0"/>
              <a:t>中列入“人情”“讽刺”“谴责”“狭邪”等篇目中的诸种小说在内。（向楷</a:t>
            </a:r>
            <a:r>
              <a:rPr lang="en-US" altLang="zh-CN" sz="2400" dirty="0"/>
              <a:t>《</a:t>
            </a:r>
            <a:r>
              <a:rPr lang="zh-CN" altLang="en-US" sz="2400" dirty="0"/>
              <a:t>世情小说史</a:t>
            </a:r>
            <a:r>
              <a:rPr lang="en-US" altLang="zh-CN" sz="2400" dirty="0"/>
              <a:t>》</a:t>
            </a:r>
            <a:r>
              <a:rPr lang="zh-CN" altLang="en-US" sz="2400" dirty="0"/>
              <a:t>，浙江古籍出版社，</a:t>
            </a:r>
            <a:r>
              <a:rPr lang="en-US" altLang="zh-CN" sz="2400" dirty="0"/>
              <a:t>1998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“以家庭生活为题材，着重描写家庭内部的矛盾和纠纷，可以称之为家庭小说。”（齐裕焜</a:t>
            </a:r>
            <a:r>
              <a:rPr lang="en-US" altLang="zh-CN" sz="2400" dirty="0"/>
              <a:t>《</a:t>
            </a:r>
            <a:r>
              <a:rPr lang="zh-CN" altLang="en-US" sz="2400" dirty="0"/>
              <a:t>中国古代小说演变史</a:t>
            </a:r>
            <a:r>
              <a:rPr lang="en-US" altLang="zh-CN" sz="2400" dirty="0"/>
              <a:t>》</a:t>
            </a:r>
            <a:r>
              <a:rPr lang="zh-CN" altLang="en-US" sz="2400" dirty="0"/>
              <a:t>，敦煌文艺出版社，</a:t>
            </a:r>
            <a:r>
              <a:rPr lang="en-US" altLang="zh-CN" sz="2400" dirty="0"/>
              <a:t>1990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dirty="0"/>
              <a:t>陋室空堂，当年笏满床；衰草枯杨，曾为歌舞场。蛛丝儿结满雕梁，绿纱今又糊在蓬窗上。说甚么脂正浓，粉正香！如何两鬓又成霜？昨日黄土陇头埋白骨，今宵红绡帐底卧鸳鸯。金满箱，银满箱，转眼乞丐人皆谤。正叹他人命不长，那知自己归来丧？训有方，保不定日后作强梁；择膏粱，谁承望流落在烟花巷！因嫌纱帽小，致使锁枷扛。昨怜破袄寒，今嫌紫蟒长。乱烘烘，你方唱罢我登场，反认他乡是故乡。甚荒唐，到头来，都是为他人作嫁衣裳！</a:t>
            </a:r>
            <a:endParaRPr lang="zh-CN" altLang="en-US" dirty="0"/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dirty="0"/>
              <a:t>                                             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第一回 </a:t>
            </a:r>
            <a:r>
              <a:rPr lang="zh-CN" altLang="en-US" dirty="0"/>
              <a:t>             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情与幻</a:t>
            </a:r>
            <a:endParaRPr lang="zh-CN" altLang="en-US" sz="3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[枉凝眉]　一个是阆苑仙葩，一个是美玉无瑕。若说没奇缘，今生偏又遇着他；若说有奇缘，如何心事终虚话?一个枉自嗟呀，一个空劳牵挂。一个是水中月，一个是镜中花。想眼中能有多少泪珠儿，怎禁得秋流到冬，春流到夏!</a:t>
            </a:r>
            <a:endParaRPr lang="zh-CN" altLang="en-US" sz="2800" dirty="0"/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四、人物塑造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91005"/>
            <a:ext cx="10515600" cy="476631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000" b="1" dirty="0"/>
              <a:t>贾宝玉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en-US" altLang="zh-CN" b="1" dirty="0"/>
              <a:t>“</a:t>
            </a:r>
            <a:r>
              <a:rPr lang="zh-CN" altLang="en-US" b="1" dirty="0"/>
              <a:t>宝玉</a:t>
            </a:r>
            <a:r>
              <a:rPr lang="en-US" altLang="zh-CN" b="1" dirty="0"/>
              <a:t>”</a:t>
            </a:r>
            <a:r>
              <a:rPr lang="zh-CN" altLang="en-US" b="1" dirty="0"/>
              <a:t>：</a:t>
            </a:r>
            <a:r>
              <a:rPr lang="zh-CN" altLang="en-US" dirty="0"/>
              <a:t>奇异的出生，家族的希望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en-US" altLang="zh-CN" b="1" dirty="0"/>
              <a:t>“</a:t>
            </a:r>
            <a:r>
              <a:rPr lang="zh-CN" altLang="en-US" b="1" dirty="0"/>
              <a:t>石头</a:t>
            </a:r>
            <a:r>
              <a:rPr lang="en-US" altLang="zh-CN" b="1" dirty="0"/>
              <a:t>”</a:t>
            </a:r>
            <a:r>
              <a:rPr lang="zh-CN" altLang="en-US" b="1" dirty="0"/>
              <a:t>：</a:t>
            </a:r>
            <a:r>
              <a:rPr lang="en-US" altLang="zh-CN" b="1" dirty="0"/>
              <a:t>“</a:t>
            </a:r>
            <a:r>
              <a:rPr lang="zh-CN" altLang="en-US" dirty="0"/>
              <a:t>富贵闲人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en-US" altLang="zh-CN" dirty="0"/>
              <a:t>“</a:t>
            </a:r>
            <a:r>
              <a:rPr lang="zh-CN" altLang="en-US" dirty="0"/>
              <a:t>不肖子孙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en-US" altLang="zh-CN" dirty="0"/>
              <a:t>“</a:t>
            </a:r>
            <a:r>
              <a:rPr lang="zh-CN" altLang="en-US" dirty="0"/>
              <a:t>混世魔王</a:t>
            </a:r>
            <a:r>
              <a:rPr lang="en-US" altLang="zh-CN" dirty="0"/>
              <a:t>”</a:t>
            </a:r>
            <a:r>
              <a:rPr lang="zh-CN" altLang="en-US" dirty="0"/>
              <a:t>。封建家族的逆子，对仕途经济的唾弃，对等级观念的漠视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en-US" altLang="zh-CN" b="1" dirty="0"/>
              <a:t>“</a:t>
            </a:r>
            <a:r>
              <a:rPr lang="zh-CN" altLang="en-US" b="1" dirty="0"/>
              <a:t>天分中生出一段痴情</a:t>
            </a:r>
            <a:r>
              <a:rPr lang="en-US" altLang="zh-CN" b="1" dirty="0"/>
              <a:t>”</a:t>
            </a:r>
            <a:r>
              <a:rPr lang="zh-CN" altLang="en-US" b="1" dirty="0"/>
              <a:t>：</a:t>
            </a:r>
            <a:r>
              <a:rPr lang="en-US" altLang="zh-CN" b="1" dirty="0"/>
              <a:t>“</a:t>
            </a:r>
            <a:r>
              <a:rPr lang="zh-CN" altLang="en-US" dirty="0"/>
              <a:t>古今未有之一人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zh-CN" altLang="en-US" dirty="0">
                <a:sym typeface="+mn-ea"/>
              </a:rPr>
              <a:t>贾宝玉的情爱意识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en-US" altLang="zh-CN" b="1" dirty="0"/>
              <a:t>“</a:t>
            </a:r>
            <a:r>
              <a:rPr lang="zh-CN" altLang="en-US" b="1" dirty="0"/>
              <a:t>金玉良缘</a:t>
            </a:r>
            <a:r>
              <a:rPr lang="en-US" altLang="zh-CN" b="1" dirty="0"/>
              <a:t>”</a:t>
            </a:r>
            <a:r>
              <a:rPr lang="zh-CN" altLang="en-US" b="1" dirty="0"/>
              <a:t>与</a:t>
            </a:r>
            <a:r>
              <a:rPr lang="en-US" altLang="zh-CN" b="1" dirty="0"/>
              <a:t>“</a:t>
            </a:r>
            <a:r>
              <a:rPr lang="zh-CN" altLang="en-US" b="1" dirty="0"/>
              <a:t>木石前盟</a:t>
            </a:r>
            <a:r>
              <a:rPr lang="en-US" altLang="zh-CN" b="1" dirty="0"/>
              <a:t>”</a:t>
            </a:r>
            <a:r>
              <a:rPr lang="zh-CN" altLang="en-US" b="1" dirty="0"/>
              <a:t>：</a:t>
            </a:r>
            <a:r>
              <a:rPr lang="zh-CN" altLang="en-US" dirty="0"/>
              <a:t>爱情悲剧的深刻含义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920115" y="476250"/>
            <a:ext cx="10515600" cy="603821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        </a:t>
            </a:r>
            <a:r>
              <a:rPr lang="en-US" altLang="zh-CN" dirty="0">
                <a:sym typeface="+mn-ea"/>
              </a:rPr>
              <a:t>……</a:t>
            </a:r>
            <a:r>
              <a:rPr lang="zh-CN" altLang="en-US" b="1" dirty="0">
                <a:sym typeface="+mn-ea"/>
              </a:rPr>
              <a:t>不想隔了十几年又生了一位公子，说来更奇：一落胞胎，嘴里便衔下一块五彩晶莹的玉来，还有许多字迹。你道是新闻不是？</a:t>
            </a:r>
            <a:r>
              <a:rPr lang="en-US" altLang="zh-CN" b="1" dirty="0">
                <a:sym typeface="+mn-ea"/>
              </a:rPr>
              <a:t>“</a:t>
            </a:r>
            <a:r>
              <a:rPr lang="zh-CN" altLang="en-US" b="1" dirty="0">
                <a:sym typeface="+mn-ea"/>
              </a:rPr>
              <a:t>雨村笑道：“果然奇异！只怕这人的来历不小。”子兴冷笑道：“万人都这样说，因而他祖母爱如珍宝。那周岁时，政老爷试他将来的志向，便将世上所有的东西摆了无数叫他抓，谁知他一概不取，伸手只把些脂粉钗环抓来玩弄。那政老爷便不喜欢，说将来不过酒色之徒，因此便不甚爱惜。独那太君还是命根子一般。说来又奇：如今长了十来岁，虽然淘气异常，但聪明乖觉，百个不及他一个。说起孩子话来也奇。他说：‘女儿是水做的骨肉，男子是泥做的骨肉。我见了女儿便清爽，见了男子便觉浊臭逼人！’你道好笑不好笑？将来色鬼无疑了！”雨村罕然厉色道：“非也。可惜你们不知道这人的来历。大约政老前辈也错以淫魔色鬼看待了。若非多读书识事，加以致知格物之功，悟道参玄之力者，不能知也。”（第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回）</a:t>
            </a:r>
            <a:endParaRPr lang="zh-CN" altLang="en-US" b="1" dirty="0"/>
          </a:p>
          <a:p>
            <a:pPr algn="just">
              <a:lnSpc>
                <a:spcPct val="120000"/>
              </a:lnSpc>
            </a:pPr>
            <a:endParaRPr lang="zh-CN" altLang="en-US" b="1" dirty="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590550"/>
            <a:ext cx="10515600" cy="558673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000" b="1" dirty="0">
                <a:solidFill>
                  <a:schemeClr val="tx1"/>
                </a:solidFill>
              </a:rPr>
              <a:t>林黛玉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蒋和森《红楼梦论稿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论林黛玉》</a:t>
            </a:r>
            <a:r>
              <a:rPr lang="zh-CN" altLang="en-US" sz="2000" b="1" dirty="0"/>
              <a:t>：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      </a:t>
            </a:r>
            <a:r>
              <a:rPr lang="zh-CN" altLang="en-US" sz="2000" b="1" dirty="0"/>
              <a:t>林黛玉，这个为曹雪芹用全生命的力量所创造出来的艺术形象，曾经使多少人失去了平静啊！是甚么一种东西，使得我们对于这个好哭的、敏感的、“小性儿”的、孤傲得让人感到有些难于接近的少女，这样的动情和无法忘怀呢？</a:t>
            </a:r>
            <a:endParaRPr lang="zh-CN" altLang="en-US" sz="20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b="1" dirty="0"/>
              <a:t>        这一人物形象到底为什么这样鲜活地镌刻在我们的心中，这样强烈地摇撼着我们的灵魂，不是仅用几句话几个概念所能说得完全的。必须从这一形象完整的艺术创造，从这一人物典型的全部结构来作多面的、内在的艺术分析。</a:t>
            </a:r>
            <a:endParaRPr lang="zh-CN" altLang="en-US" sz="20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b="1" dirty="0"/>
              <a:t>        林黛玉首先呈现在我们面前的，是一个具有人的全部复杂性的活生生的个性。一个我们好像在那里碰到过、或者确信曾经那样生活过的活人。是的，首先必须是一个活人而不是概念的化身，然后才能这样地、或者那样地打动我们。而要写成一个活人，这就主要要求作家必须精通“性格的艺术描写”。</a:t>
            </a:r>
            <a:endParaRPr lang="zh-CN" altLang="en-US" sz="2000" b="1" dirty="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911860" y="454660"/>
            <a:ext cx="10507980" cy="594868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但是，这处境的改变，并没有使这个少女的生活态度也跟着改变起来，而是似乎更加挑起了她的心高气傲，更加使她多疑地注视着周围，唯恐有人对她怀着歧视和轻蔑。周瑞家的送来了两枝宫花，她首先注意的不是它的“维妙新巧”，而是是否“别人不挑剩下的”。元春归省时，大家赋诗行乐，她本可以随声歌颂一番，但她一心只想“大展奇才，好将众人压倒”，后因不能“违谕多做”，便“胡乱做一首五言律应命”。贾母为薛宝钗庆祝生辰，她心里感到不快，这原是不宜流于言表的，但她偏偏露出“不忿之意”。史湘云说她像戏台上的小旦，众人都笑着附和，她本来也是可以一笑付之的，但她却敏感地觉得，这样的拿她和“戏子”相比，是一种带有轻蔑意味的“取笑”，因此大为不满，不禁怒形于色……</a:t>
            </a:r>
            <a:endParaRPr lang="zh-CN" altLang="en-US" b="1" dirty="0"/>
          </a:p>
          <a:p>
            <a:pPr algn="just">
              <a:lnSpc>
                <a:spcPct val="120000"/>
              </a:lnSpc>
            </a:pPr>
            <a:endParaRPr lang="zh-CN" altLang="en-US" b="1" dirty="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406400"/>
            <a:ext cx="10515600" cy="577088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ym typeface="+mn-ea"/>
              </a:rPr>
              <a:t>看来，在这个少女的身上，有着太多的敏感和自尊。她的气量显得是如此的狭小。但这一切，总是由于在她的内心深处，有一个解不开的隐痛，这就是她的依人为活的命运。她不安于这种命运，但又无法摆脱这种命运。这种矛盾，经常扭曲着她的感情和心理，于是她的心境就永远得不到平静，并且招惹着许多看来是不必要的烦恼和痛苦。有一次，她去敲怡红院的门，晴雯误以为是丫头，便拒绝开门。这个纯粹的误会，想不到竟是这么严重地挫伤了她。如果她真的在门外“高声问她”，事情也就解决了。但寄人篱下的处境，不容她多想，只是立刻在她的心里唤起了这样的感觉：“如今父母双亡，无依无靠，现在他家依栖，如今认真呕气，也觉没趣。”真的，再没有甚么比损害了这个少女的自尊和触痛了她的依人为活的命运，更能使她伤心的了。那一夜，她“倚着床栏杆，两手抱着膝，眼睛含着泪，好似木雕泥塑一般，直坐到二更多天，方才睡了”。第二天，她看见落花满地，便触景生情地写出了那篇有名的《葬花词》。落花，把那一时代，只能任人践踏不能由自己主宰的妇女命运，在她的心里唤醒了。</a:t>
            </a:r>
            <a:endParaRPr lang="zh-CN" altLang="en-US" b="1" dirty="0"/>
          </a:p>
          <a:p>
            <a:pPr algn="just">
              <a:lnSpc>
                <a:spcPct val="120000"/>
              </a:lnSpc>
            </a:pPr>
            <a:endParaRPr lang="zh-CN" altLang="en-US" b="1" dirty="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63855"/>
            <a:ext cx="10515600" cy="665670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但是，这个少女不能认识得更多，她把这种命运的不能解除，都归因于自己的没有家。于是，她害上了无可解除的思家的忧郁症。大观园里的繁华热闹，别人家中的笑语温情，乃至自然界的落花飞絮、秋风秋雨等等，无一不在她的心里引起无家的哀痛。整个世界在她的面前，仿佛都变成了制造眼泪与忧愁的原料。</a:t>
            </a:r>
            <a:endParaRPr lang="zh-CN" altLang="en-US" b="1" dirty="0"/>
          </a:p>
          <a:p>
            <a:pPr algn="just">
              <a:lnSpc>
                <a:spcPct val="120000"/>
              </a:lnSpc>
            </a:pPr>
            <a:r>
              <a:rPr lang="zh-CN" altLang="en-US" b="1" dirty="0"/>
              <a:t>看来，这个外祖母家并没有对她显出厚薄，一切都待她以小姐之礼。她仿佛是用太多的猜疑和过量的偏狭折磨着自己。她似乎看不到，用钱如淌水的贾府，那里会在乎这个外孙女儿的衣食费用？同时又何尝在她的面前露出过丝毫的“小家”气派？更何况封建家族太上权威的贾母，是这样的“万般怜爱”着她；她的失去父母，不仅没有因此受到歧视，倒是更加引起了这个老太太的温情与疼爱。的确，生活在这样的一个好亲戚的门里，有什么必要，这样念念不忘于自己的伤痛呢？要是换上另外的一个人，不是早已感到幸运吗？</a:t>
            </a:r>
            <a:endParaRPr lang="zh-CN" altLang="en-US" b="1" dirty="0"/>
          </a:p>
          <a:p>
            <a:pPr algn="just">
              <a:lnSpc>
                <a:spcPct val="120000"/>
              </a:lnSpc>
            </a:pPr>
            <a:r>
              <a:rPr lang="zh-CN" altLang="en-US" b="1" dirty="0"/>
              <a:t>然而，正是在这里，我们发现了林黛玉为人的非常微妙的魅力。</a:t>
            </a:r>
            <a:endParaRPr lang="zh-CN" altLang="en-US" b="1" dirty="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603885"/>
            <a:ext cx="10515600" cy="5812155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 dirty="0"/>
              <a:t>原来，这是一个永远不用别人的衣裳，来忘掉自己寒冷的人。这是一个永远不把别人的怜悯和施舍，当作自己的幸福的人。同时，这又是一个愈是处在屈承的境遇底下，就愈是坚持自己的人格尊严的人。</a:t>
            </a:r>
            <a:endParaRPr lang="zh-CN" altLang="en-US" b="1" dirty="0"/>
          </a:p>
          <a:p>
            <a:pPr algn="just">
              <a:lnSpc>
                <a:spcPct val="110000"/>
              </a:lnSpc>
            </a:pPr>
            <a:r>
              <a:rPr lang="zh-CN" altLang="en-US" b="1" dirty="0"/>
              <a:t>原来，这是一个最容易想起自己，而又是最不会为自己打算的人。这是一个只知道信从自己的感情，而不知道顺应世上人情的人。同时，这又是一个永远不安心于把自己的尊严建立在别人的力量上的人。</a:t>
            </a:r>
            <a:endParaRPr lang="zh-CN" altLang="en-US" b="1" dirty="0"/>
          </a:p>
          <a:p>
            <a:pPr algn="just">
              <a:lnSpc>
                <a:spcPct val="110000"/>
              </a:lnSpc>
            </a:pPr>
            <a:r>
              <a:rPr lang="zh-CN" altLang="en-US" b="1" dirty="0"/>
              <a:t>由于她在许多表现的背后，都是贯串着这样的性格，因此，这个少女的敏感、“小性儿”、“尖酸刻薄”等等，不是把我们和她拉远，而是反而靠近了。我们看到她有一颗像玻璃一样纯清、透明、不能屈折、但容易碎裂的心。</a:t>
            </a:r>
            <a:endParaRPr lang="zh-CN" altLang="en-US" b="1" dirty="0"/>
          </a:p>
          <a:p>
            <a:pPr algn="just">
              <a:lnSpc>
                <a:spcPct val="110000"/>
              </a:lnSpc>
            </a:pPr>
            <a:r>
              <a:rPr lang="zh-CN" altLang="en-US" b="1" dirty="0"/>
              <a:t>这就是那个任凭灵智飞翔、任凭感情燃烧的诗的国土。而对于林黛玉说来，在这个国土上的最高皇座便是爱情。----是的，爱情！</a:t>
            </a:r>
            <a:endParaRPr lang="zh-CN" altLang="en-US" b="1" dirty="0"/>
          </a:p>
          <a:p>
            <a:pPr algn="just">
              <a:lnSpc>
                <a:spcPct val="110000"/>
              </a:lnSpc>
            </a:pPr>
            <a:r>
              <a:rPr lang="zh-CN" altLang="en-US" b="1" dirty="0"/>
              <a:t>也许说到这里，我们才真正开始进入这个少女的灵魂吧？是的，林黛玉给我们印象更深的，还是一个诗人气质的少女；或者说，是一个女性气质的诗人。</a:t>
            </a:r>
            <a:endParaRPr lang="zh-CN" altLang="en-US" b="1" dirty="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88670" y="676910"/>
            <a:ext cx="10515600" cy="550418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000" b="1" dirty="0"/>
              <a:t>薛宝钗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zh-CN" altLang="en-US" sz="2800" dirty="0"/>
              <a:t>美丽而博学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        </a:t>
            </a:r>
            <a:r>
              <a:rPr lang="zh-CN" altLang="en-US" sz="2000" b="1" dirty="0"/>
              <a:t>忽见宝玉笑问道：“宝姐姐，我瞧瞧你的红麝串子？”可巧宝钗左腕上笼着一串，见宝玉问他，少不得褪了下来。宝钗生的肌肤丰泽，容易褪不下来。宝玉在旁看着雪白一段酥臂，不觉动了羡慕之心，暗暗想道：“这个膀子要长在林妹妹身上，或者还得摸一摸，偏生长在他身上。”正是恨没福得摸。忽然想起“金玉”一事来，再看看宝钗形容，只见脸若银盆．眼似水杏。唇不点而红，眉不画而翠，比林黛玉另具一种妩媚风流，不觉就呆了，宝钗褪了串子来递与他也忘了接。宝钗见他怔了，自己倒不好意思的．丢下串子，回身才要走，只见林黛玉蹬着门槛子，嘴里咬着手帕子笑呢。宝钗道：“你又禁不得风吹，怎么又站在那风口里？”林黛玉笑道：“何曾不是在屋里的。只因听见天上一声叫唤，出来瞧了瞧，原来是个呆雁。”薛宝钗道：“呆雁在那里呢？我也瞧一瞧。”林黛玉道：“我才出来。他就，忒儿’一声飞了。”口里说着，将手里的帕子一甩，向宝玉脸上甩来。  宝玉不防．正打在眼上。“嗳哟”了一声。（第</a:t>
            </a:r>
            <a:r>
              <a:rPr lang="en-US" altLang="zh-CN" sz="2000" b="1" dirty="0"/>
              <a:t>28</a:t>
            </a:r>
            <a:r>
              <a:rPr lang="zh-CN" altLang="en-US" sz="2000" b="1" dirty="0"/>
              <a:t>回）</a:t>
            </a:r>
            <a:endParaRPr lang="zh-CN" altLang="en-US" sz="2000" b="1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b="1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8358" y="631763"/>
            <a:ext cx="6126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二、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金瓶梅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》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红楼梦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》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8357" y="1278094"/>
            <a:ext cx="99438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“起点”与“顶峰”</a:t>
            </a:r>
            <a:r>
              <a:rPr lang="zh-CN" altLang="en-US" sz="2400" dirty="0"/>
              <a:t>：世情小说由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开创，被</a:t>
            </a:r>
            <a:r>
              <a:rPr lang="en-US" altLang="zh-CN" sz="2400" dirty="0"/>
              <a:t>《</a:t>
            </a:r>
            <a:r>
              <a:rPr lang="zh-CN" altLang="en-US" sz="2400" dirty="0"/>
              <a:t>红楼梦</a:t>
            </a:r>
            <a:r>
              <a:rPr lang="en-US" altLang="zh-CN" sz="2400" dirty="0"/>
              <a:t>》</a:t>
            </a:r>
            <a:r>
              <a:rPr lang="zh-CN" altLang="en-US" sz="2400" dirty="0"/>
              <a:t>超越。</a:t>
            </a:r>
            <a:endParaRPr lang="en-US" altLang="zh-CN" sz="2400" dirty="0"/>
          </a:p>
          <a:p>
            <a:pPr algn="just"/>
            <a:r>
              <a:rPr lang="zh-CN" altLang="en-US" sz="2400" dirty="0"/>
              <a:t>    </a:t>
            </a:r>
            <a:r>
              <a:rPr lang="en-US" altLang="zh-CN" sz="2400" dirty="0"/>
              <a:t>《</a:t>
            </a:r>
            <a:r>
              <a:rPr lang="zh-CN" altLang="en-US" sz="2400" dirty="0"/>
              <a:t>红楼梦</a:t>
            </a:r>
            <a:r>
              <a:rPr lang="en-US" altLang="zh-CN" sz="2400" dirty="0"/>
              <a:t>》13</a:t>
            </a:r>
            <a:r>
              <a:rPr lang="zh-CN" altLang="en-US" sz="2400" dirty="0"/>
              <a:t>回脂批：“写个个皆知，全无安逸之笔，深得金瓶堂奥。”</a:t>
            </a:r>
            <a:endParaRPr lang="en-US" altLang="zh-CN" sz="2400" dirty="0"/>
          </a:p>
          <a:p>
            <a:pPr algn="just"/>
            <a:r>
              <a:rPr lang="zh-CN" altLang="en-US" sz="2400" dirty="0"/>
              <a:t>     诸联</a:t>
            </a:r>
            <a:r>
              <a:rPr lang="en-US" altLang="zh-CN" sz="2400" dirty="0"/>
              <a:t>《</a:t>
            </a:r>
            <a:r>
              <a:rPr lang="zh-CN" altLang="en-US" sz="2400" dirty="0"/>
              <a:t>红楼评梦</a:t>
            </a:r>
            <a:r>
              <a:rPr lang="en-US" altLang="zh-CN" sz="2400" dirty="0"/>
              <a:t>》</a:t>
            </a:r>
            <a:r>
              <a:rPr lang="zh-CN" altLang="en-US" sz="2400" dirty="0"/>
              <a:t>：“书本脱胎于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，而亵嫚之词，淘汰至尽，中间写情写景，无些黠牙后慧，非特青出于蓝，直是蝉蜕于秽。”</a:t>
            </a:r>
            <a:endParaRPr lang="en-US" altLang="zh-CN" sz="2400" dirty="0"/>
          </a:p>
          <a:p>
            <a:pPr algn="just"/>
            <a:r>
              <a:rPr lang="zh-CN" altLang="en-US" sz="2400" dirty="0"/>
              <a:t>      张其信</a:t>
            </a:r>
            <a:r>
              <a:rPr lang="en-US" altLang="zh-CN" sz="2400" dirty="0"/>
              <a:t>《</a:t>
            </a:r>
            <a:r>
              <a:rPr lang="zh-CN" altLang="en-US" sz="2400" dirty="0"/>
              <a:t>红楼梦偶评</a:t>
            </a:r>
            <a:r>
              <a:rPr lang="en-US" altLang="zh-CN" sz="2400" dirty="0"/>
              <a:t>》</a:t>
            </a:r>
            <a:r>
              <a:rPr lang="zh-CN" altLang="en-US" sz="2400" dirty="0"/>
              <a:t>：“此书从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脱胎，妙在割头换像而出之。彼以话淫，此以意淫也。”</a:t>
            </a:r>
            <a:endParaRPr lang="en-US" altLang="zh-CN" sz="2400" dirty="0"/>
          </a:p>
          <a:p>
            <a:pPr algn="just"/>
            <a:r>
              <a:rPr lang="zh-CN" altLang="en-US" sz="2400" dirty="0"/>
              <a:t>       苏曼殊</a:t>
            </a:r>
            <a:r>
              <a:rPr lang="en-US" altLang="zh-CN" sz="2400" dirty="0"/>
              <a:t>《</a:t>
            </a:r>
            <a:r>
              <a:rPr lang="zh-CN" altLang="en-US" sz="2400" dirty="0"/>
              <a:t>小说丛话</a:t>
            </a:r>
            <a:r>
              <a:rPr lang="en-US" altLang="zh-CN" sz="2400" dirty="0"/>
              <a:t>》</a:t>
            </a:r>
            <a:r>
              <a:rPr lang="zh-CN" altLang="en-US" sz="2400" dirty="0"/>
              <a:t>：“论者谓</a:t>
            </a:r>
            <a:r>
              <a:rPr lang="en-US" altLang="zh-CN" sz="2400" dirty="0"/>
              <a:t>《</a:t>
            </a:r>
            <a:r>
              <a:rPr lang="zh-CN" altLang="en-US" sz="2400" dirty="0"/>
              <a:t>红楼梦</a:t>
            </a:r>
            <a:r>
              <a:rPr lang="en-US" altLang="zh-CN" sz="2400" dirty="0"/>
              <a:t>》</a:t>
            </a:r>
            <a:r>
              <a:rPr lang="zh-CN" altLang="en-US" sz="2400" dirty="0"/>
              <a:t>全脱胎于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，乃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之倒影云，当是的论。”</a:t>
            </a:r>
            <a:endParaRPr lang="en-US" altLang="zh-CN" sz="2400" dirty="0"/>
          </a:p>
          <a:p>
            <a:pPr algn="just"/>
            <a:r>
              <a:rPr lang="zh-CN" altLang="en-US" sz="2400" dirty="0"/>
              <a:t>       包柚斧</a:t>
            </a:r>
            <a:r>
              <a:rPr lang="en-US" altLang="zh-CN" sz="2400" dirty="0"/>
              <a:t>《</a:t>
            </a:r>
            <a:r>
              <a:rPr lang="zh-CN" altLang="en-US" sz="2400" dirty="0"/>
              <a:t>答友索说部书</a:t>
            </a:r>
            <a:r>
              <a:rPr lang="en-US" altLang="zh-CN" sz="2400" dirty="0"/>
              <a:t>》</a:t>
            </a:r>
            <a:r>
              <a:rPr lang="zh-CN" altLang="en-US" sz="2400" dirty="0"/>
              <a:t>：“</a:t>
            </a:r>
            <a:r>
              <a:rPr lang="en-US" altLang="zh-CN" sz="2400" dirty="0"/>
              <a:t>《</a:t>
            </a:r>
            <a:r>
              <a:rPr lang="zh-CN" altLang="en-US" sz="2400" dirty="0"/>
              <a:t>觉后传</a:t>
            </a:r>
            <a:r>
              <a:rPr lang="en-US" altLang="zh-CN" sz="2400" dirty="0"/>
              <a:t>》《</a:t>
            </a:r>
            <a:r>
              <a:rPr lang="zh-CN" altLang="en-US" sz="2400" dirty="0"/>
              <a:t>牡丹缘</a:t>
            </a:r>
            <a:r>
              <a:rPr lang="en-US" altLang="zh-CN" sz="2400" dirty="0"/>
              <a:t>》《</a:t>
            </a:r>
            <a:r>
              <a:rPr lang="zh-CN" altLang="en-US" sz="2400" dirty="0"/>
              <a:t>痴婆传</a:t>
            </a:r>
            <a:r>
              <a:rPr lang="en-US" altLang="zh-CN" sz="2400" dirty="0"/>
              <a:t>》《</a:t>
            </a:r>
            <a:r>
              <a:rPr lang="zh-CN" altLang="en-US" sz="2400" dirty="0"/>
              <a:t>奇僧缘</a:t>
            </a:r>
            <a:r>
              <a:rPr lang="en-US" altLang="zh-CN" sz="2400" dirty="0"/>
              <a:t>》</a:t>
            </a:r>
            <a:r>
              <a:rPr lang="zh-CN" altLang="en-US" sz="2400" dirty="0"/>
              <a:t>等书之脱胎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，不善脱胎者也，</a:t>
            </a:r>
            <a:r>
              <a:rPr lang="en-US" altLang="zh-CN" sz="2400" dirty="0"/>
              <a:t>《</a:t>
            </a:r>
            <a:r>
              <a:rPr lang="zh-CN" altLang="en-US" sz="2400" dirty="0"/>
              <a:t>红楼梦</a:t>
            </a:r>
            <a:r>
              <a:rPr lang="en-US" altLang="zh-CN" sz="2400" dirty="0"/>
              <a:t>》</a:t>
            </a:r>
            <a:r>
              <a:rPr lang="zh-CN" altLang="en-US" sz="2400" dirty="0"/>
              <a:t>之脱胎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，善脱胎而几于神化者也。”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840740"/>
            <a:ext cx="10515600" cy="53365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b="1" dirty="0"/>
              <a:t> </a:t>
            </a:r>
            <a:r>
              <a:rPr lang="zh-CN" altLang="en-US" b="1" dirty="0"/>
              <a:t>宝钗道：“你白听了这几年的戏，那里知道这出戏的好处，排场又好，词藻更妙。”宝玉道：“我从来怕这些热闹。”宝钗笑道：“要说这一出热闹。你还算不知戏呢。你过来。我告诉你，这一出戏热闹不热闹：是一套北《点绛唇》，铿锵顿挫，韵律不用说是好的了；只那词藻中有一支《寄生草》，填的极妙。你何曾知道。”宝玉见说的这般好，便凑近来央告：“好姐姐，念与我听听。”宝钗便念道：</a:t>
            </a:r>
            <a:endParaRPr lang="zh-CN" altLang="en-US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b="1" dirty="0"/>
              <a:t>     漫搵英雄泪，相离处士家。谢慈悲剃度在莲台下。没缘法转眼分离乍。赤条条来去无牵挂。那里讨烟蓑雨笠卷单行？一任俺芒鞋破钵随缘化！</a:t>
            </a:r>
            <a:endParaRPr lang="zh-CN" altLang="en-US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b="1" dirty="0"/>
              <a:t>      宝玉听了，喜的拍膝画圈，称赏不已，又赞宝钗无书不知。林黛玉道：“安静看戏罢。还没唱《山门》。你倒《妆疯》了。”说的湘云也笑了。于是大家看戏。（第</a:t>
            </a:r>
            <a:r>
              <a:rPr lang="en-US" altLang="zh-CN" b="1" dirty="0"/>
              <a:t>22</a:t>
            </a:r>
            <a:r>
              <a:rPr lang="zh-CN" altLang="en-US" b="1" dirty="0"/>
              <a:t>回）</a:t>
            </a:r>
            <a:endParaRPr lang="zh-CN" altLang="en-US" b="1" dirty="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14375"/>
            <a:ext cx="10515600" cy="5676265"/>
          </a:xfrm>
        </p:spPr>
        <p:txBody>
          <a:bodyPr>
            <a:normAutofit fontScale="9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温柔敦厚，随分入时</a:t>
            </a:r>
            <a:endParaRPr lang="zh-CN" altLang="en-US" b="1" dirty="0"/>
          </a:p>
          <a:p>
            <a:pPr algn="just">
              <a:lnSpc>
                <a:spcPct val="120000"/>
              </a:lnSpc>
            </a:pPr>
            <a:r>
              <a:rPr lang="zh-CN" altLang="en-US" b="1" dirty="0"/>
              <a:t>冷美人：任是无情也动人</a:t>
            </a:r>
            <a:endParaRPr lang="zh-CN" altLang="en-US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b="1" dirty="0"/>
              <a:t>“</a:t>
            </a:r>
            <a:r>
              <a:rPr lang="zh-CN" altLang="en-US" b="1" dirty="0"/>
              <a:t>不干己事不开口，一问摇头三不知</a:t>
            </a:r>
            <a:r>
              <a:rPr lang="en-US" altLang="zh-CN" b="1" dirty="0"/>
              <a:t>”</a:t>
            </a:r>
            <a:endParaRPr lang="en-US" altLang="zh-CN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     </a:t>
            </a:r>
            <a:r>
              <a:rPr lang="en-US" altLang="zh-CN" sz="2000" b="1" dirty="0"/>
              <a:t>宝钗在外面听见这话。心中吃惊，想道：“怪道从古至今那些奸淫狗盗的人，心机部不错。这一开了，见我在这里，他们岂不臊了。况才说话的语音，大似宝玉房里的红儿的言语。他素昔眼空心大，是个头等刁钻古怪东西  今儿我听了他的短儿，一时人急造反，狗急跳墙，不但生事，而且我还没趣。如今便赶着躲了，料也躲不及，少不得要使个‘金蝉脱壳’的法子。”犹未想完，只听“咯吱”一声，宝钗便故意放重了脚步，笑着叫道：“颦儿。我看你往那里藏！”一面说，一面故意往前赶。（第27回）</a:t>
            </a:r>
            <a:endParaRPr lang="en-US" altLang="zh-CN" sz="20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b="1" dirty="0"/>
              <a:t>     ……“你可知道一桩奇事？金钏儿忽然投井死了！”宝钗见说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道：“怎么好好的投井？这也奇了。”王夫人道：“原是前儿他把我一件东西弄坏了，我一时生气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打了他几下，撵了他下去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我只说气他两天，还叫他上来，谁知他这么气性大，就投井死了。岂不是我的罪过。”</a:t>
            </a:r>
            <a:r>
              <a:rPr lang="zh-CN" altLang="en-US" sz="2000" b="1" dirty="0"/>
              <a:t>宝钗道：</a:t>
            </a:r>
            <a:r>
              <a:rPr lang="en-US" altLang="zh-CN" sz="2000" b="1" dirty="0"/>
              <a:t>“姨娘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慈善人，固然这么想。据我看来，他并小是赌气投</a:t>
            </a:r>
            <a:r>
              <a:rPr lang="zh-CN" altLang="en-US" sz="2000" b="1" dirty="0"/>
              <a:t>井</a:t>
            </a:r>
            <a:r>
              <a:rPr lang="en-US" altLang="zh-CN" sz="2000" b="1" dirty="0"/>
              <a:t>。多</a:t>
            </a:r>
            <a:r>
              <a:rPr lang="zh-CN" altLang="en-US" sz="2000" b="1" dirty="0"/>
              <a:t>半</a:t>
            </a:r>
            <a:r>
              <a:rPr lang="en-US" altLang="zh-CN" sz="2000" b="1" dirty="0"/>
              <a:t>他下去</a:t>
            </a:r>
            <a:r>
              <a:rPr lang="zh-CN" altLang="en-US" sz="2000" b="1" dirty="0"/>
              <a:t>住</a:t>
            </a:r>
            <a:r>
              <a:rPr lang="en-US" altLang="zh-CN" sz="2000" b="1" dirty="0"/>
              <a:t>着．或是在井跟前憨顽，失</a:t>
            </a:r>
            <a:r>
              <a:rPr lang="zh-CN" altLang="en-US" sz="2000" b="1" dirty="0"/>
              <a:t>了</a:t>
            </a:r>
            <a:r>
              <a:rPr lang="en-US" altLang="zh-CN" sz="2000" b="1" dirty="0"/>
              <a:t>脚掉下去的。他在</a:t>
            </a:r>
            <a:r>
              <a:rPr lang="zh-CN" altLang="en-US" sz="2000" b="1" dirty="0"/>
              <a:t>上</a:t>
            </a:r>
            <a:r>
              <a:rPr lang="en-US" altLang="zh-CN" sz="2000" b="1" dirty="0"/>
              <a:t>头拘束惯</a:t>
            </a:r>
            <a:r>
              <a:rPr lang="zh-CN" altLang="en-US" sz="2000" b="1" dirty="0"/>
              <a:t>了</a:t>
            </a:r>
            <a:r>
              <a:rPr lang="en-US" altLang="zh-CN" sz="2000" b="1" dirty="0"/>
              <a:t>，这</a:t>
            </a:r>
            <a:r>
              <a:rPr lang="zh-CN" altLang="en-US" sz="2000" b="1" dirty="0"/>
              <a:t>一</a:t>
            </a:r>
            <a:r>
              <a:rPr lang="en-US" altLang="zh-CN" sz="2000" b="1" dirty="0"/>
              <a:t>出去，自然要到各处去顽顽逛逛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岂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这样大气的</a:t>
            </a:r>
            <a:r>
              <a:rPr lang="zh-CN" altLang="en-US" sz="2000" b="1" dirty="0"/>
              <a:t>理</a:t>
            </a:r>
            <a:r>
              <a:rPr lang="en-US" altLang="zh-CN" sz="2000" b="1" dirty="0"/>
              <a:t>！纵然有这样</a:t>
            </a:r>
            <a:r>
              <a:rPr lang="zh-CN" altLang="en-US" sz="2000" b="1" dirty="0"/>
              <a:t>大气</a:t>
            </a:r>
            <a:r>
              <a:rPr lang="en-US" altLang="zh-CN" sz="2000" b="1" dirty="0"/>
              <a:t>，也</a:t>
            </a:r>
            <a:r>
              <a:rPr lang="zh-CN" altLang="en-US" sz="2000" b="1" dirty="0"/>
              <a:t>不</a:t>
            </a:r>
            <a:r>
              <a:rPr lang="en-US" altLang="zh-CN" sz="2000" b="1" dirty="0"/>
              <a:t>过是个糊涂人。也不为可惜。”</a:t>
            </a:r>
            <a:r>
              <a:rPr lang="en-US" altLang="zh-CN" sz="2000" b="1" dirty="0">
                <a:sym typeface="+mn-ea"/>
              </a:rPr>
              <a:t>（第32回）</a:t>
            </a:r>
            <a:endParaRPr lang="en-US" altLang="zh-CN" sz="2000" b="1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理智与情感</a:t>
            </a:r>
            <a:endParaRPr lang="zh-CN" altLang="en-US" b="1" dirty="0"/>
          </a:p>
          <a:p>
            <a:pPr algn="just">
              <a:lnSpc>
                <a:spcPct val="120000"/>
              </a:lnSpc>
            </a:pPr>
            <a:r>
              <a:rPr lang="zh-CN" altLang="en-US" b="1" dirty="0"/>
              <a:t>钗黛优劣？</a:t>
            </a:r>
            <a:endParaRPr lang="zh-CN" altLang="en-US" b="1" dirty="0"/>
          </a:p>
          <a:p>
            <a:pPr algn="just">
              <a:lnSpc>
                <a:spcPct val="120000"/>
              </a:lnSpc>
            </a:pPr>
            <a:r>
              <a:rPr lang="zh-CN" altLang="en-US" b="1" dirty="0"/>
              <a:t>钗黛合一？</a:t>
            </a:r>
            <a:endParaRPr lang="zh-CN" altLang="en-US" b="1" dirty="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4489520">
            <a:off x="346748" y="3087447"/>
            <a:ext cx="3530159" cy="4177778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08760" y="2065655"/>
            <a:ext cx="5579745" cy="4047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400" b="1" dirty="0">
                <a:sym typeface="+mn-ea"/>
              </a:rPr>
              <a:t>鲁迅：</a:t>
            </a:r>
            <a:r>
              <a:rPr lang="en-US" altLang="zh-CN" sz="2400" b="1" dirty="0">
                <a:sym typeface="+mn-ea"/>
              </a:rPr>
              <a:t>“</a:t>
            </a:r>
            <a:r>
              <a:rPr lang="zh-CN" altLang="en-US" sz="2400" b="1" dirty="0">
                <a:sym typeface="+mn-ea"/>
              </a:rPr>
              <a:t>《红楼梦》出来后，传统的思想与写法都被打破了。</a:t>
            </a:r>
            <a:r>
              <a:rPr lang="en-US" altLang="zh-CN" sz="2400" b="1" dirty="0">
                <a:sym typeface="+mn-ea"/>
              </a:rPr>
              <a:t>”</a:t>
            </a:r>
            <a:endParaRPr lang="en-US" altLang="zh-CN" sz="2400" b="1" dirty="0"/>
          </a:p>
          <a:p>
            <a:pPr algn="just">
              <a:lnSpc>
                <a:spcPct val="140000"/>
              </a:lnSpc>
            </a:pPr>
            <a:r>
              <a:rPr lang="zh-CN" altLang="en-US" sz="2400" b="1" dirty="0">
                <a:sym typeface="+mn-ea"/>
              </a:rPr>
              <a:t>中国古代小说的传统是什么？</a:t>
            </a:r>
            <a:endParaRPr lang="zh-CN" altLang="en-US" sz="2400" b="1" dirty="0"/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b="1" dirty="0">
                <a:sym typeface="+mn-ea"/>
              </a:rPr>
              <a:t>1.</a:t>
            </a:r>
            <a:r>
              <a:rPr lang="zh-CN" altLang="en-US" sz="2400" b="1" dirty="0">
                <a:sym typeface="+mn-ea"/>
              </a:rPr>
              <a:t>说书体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400" b="1" dirty="0">
                <a:sym typeface="+mn-ea"/>
              </a:rPr>
              <a:t>文人小说</a:t>
            </a:r>
            <a:endParaRPr lang="zh-CN" altLang="en-US" sz="2400" b="1" dirty="0"/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b="1" dirty="0">
                <a:sym typeface="+mn-ea"/>
              </a:rPr>
              <a:t>2.</a:t>
            </a:r>
            <a:r>
              <a:rPr lang="zh-CN" altLang="en-US" sz="2400" b="1" dirty="0">
                <a:sym typeface="+mn-ea"/>
              </a:rPr>
              <a:t>传奇性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400" b="1" dirty="0">
                <a:sym typeface="+mn-ea"/>
              </a:rPr>
              <a:t>日常生活</a:t>
            </a:r>
            <a:endParaRPr lang="zh-CN" altLang="en-US" sz="2400" b="1" dirty="0"/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b="1" dirty="0">
                <a:sym typeface="+mn-ea"/>
              </a:rPr>
              <a:t>3.</a:t>
            </a:r>
            <a:r>
              <a:rPr lang="zh-CN" altLang="en-US" sz="2400" b="1" dirty="0">
                <a:sym typeface="+mn-ea"/>
              </a:rPr>
              <a:t>类型化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400" b="1" dirty="0">
                <a:sym typeface="+mn-ea"/>
              </a:rPr>
              <a:t>人物塑造</a:t>
            </a:r>
            <a:endParaRPr lang="zh-CN" altLang="en-US" sz="2400" b="1" dirty="0"/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b="1" dirty="0">
                <a:sym typeface="+mn-ea"/>
              </a:rPr>
              <a:t>4.</a:t>
            </a:r>
            <a:r>
              <a:rPr lang="zh-CN" altLang="en-US" sz="2400" b="1" dirty="0">
                <a:sym typeface="+mn-ea"/>
              </a:rPr>
              <a:t>重说教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400" b="1" dirty="0">
                <a:sym typeface="+mn-ea"/>
              </a:rPr>
              <a:t>感悟人生</a:t>
            </a:r>
            <a:endParaRPr lang="zh-CN" altLang="en-US" sz="2400" b="1" dirty="0"/>
          </a:p>
          <a:p>
            <a:pPr algn="just">
              <a:lnSpc>
                <a:spcPct val="120000"/>
              </a:lnSpc>
            </a:pPr>
            <a:endParaRPr lang="zh-CN" altLang="en-US" sz="2000" b="1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508269" y="1279265"/>
            <a:ext cx="558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sym typeface="+mn-ea"/>
              </a:rPr>
              <a:t>四、创作手法</a:t>
            </a:r>
            <a:endParaRPr lang="zh-CN" alt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72985" y="1771650"/>
            <a:ext cx="3333115" cy="33235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/>
          <a:stretch>
            <a:fillRect/>
          </a:stretch>
        </p:blipFill>
        <p:spPr>
          <a:xfrm flipH="1">
            <a:off x="7984516" y="7836"/>
            <a:ext cx="4207484" cy="3115750"/>
          </a:xfrm>
          <a:custGeom>
            <a:avLst/>
            <a:gdLst>
              <a:gd name="connsiteX0" fmla="*/ 4207484 w 4207484"/>
              <a:gd name="connsiteY0" fmla="*/ 0 h 3115750"/>
              <a:gd name="connsiteX1" fmla="*/ 0 w 4207484"/>
              <a:gd name="connsiteY1" fmla="*/ 0 h 3115750"/>
              <a:gd name="connsiteX2" fmla="*/ 0 w 4207484"/>
              <a:gd name="connsiteY2" fmla="*/ 3115750 h 3115750"/>
              <a:gd name="connsiteX3" fmla="*/ 4207484 w 4207484"/>
              <a:gd name="connsiteY3" fmla="*/ 3115750 h 311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7484" h="3115750">
                <a:moveTo>
                  <a:pt x="4207484" y="0"/>
                </a:moveTo>
                <a:lnTo>
                  <a:pt x="0" y="0"/>
                </a:lnTo>
                <a:lnTo>
                  <a:pt x="0" y="3115750"/>
                </a:lnTo>
                <a:lnTo>
                  <a:pt x="4207484" y="3115750"/>
                </a:lnTo>
                <a:close/>
              </a:path>
            </a:pathLst>
          </a:custGeom>
        </p:spPr>
      </p:pic>
    </p:spTree>
    <p:custDataLst>
      <p:tags r:id="rId9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细节描写和情节布局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心理刻画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隐曲之笔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网状结构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5023" y="2066306"/>
            <a:ext cx="98090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相似与区别</a:t>
            </a:r>
            <a:r>
              <a:rPr lang="zh-CN" altLang="en-US" sz="2400" dirty="0"/>
              <a:t>：同为“家庭</a:t>
            </a:r>
            <a:r>
              <a:rPr lang="en-US" altLang="zh-CN" sz="2400" dirty="0"/>
              <a:t>-</a:t>
            </a:r>
            <a:r>
              <a:rPr lang="zh-CN" altLang="en-US" sz="2400" dirty="0"/>
              <a:t>社会”型世情小说，两部小说都是以日常生活和现实社会现象的描写为主要内容。小说的核心场景是家庭，人物关系以“一男多女”为核心，主题表达都有“色即是空”的佛教色彩。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生活内容：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为市井生活，</a:t>
            </a:r>
            <a:r>
              <a:rPr lang="en-US" altLang="zh-CN" sz="2400" dirty="0"/>
              <a:t>《</a:t>
            </a:r>
            <a:r>
              <a:rPr lang="zh-CN" altLang="en-US" sz="2400" dirty="0"/>
              <a:t>红楼梦</a:t>
            </a:r>
            <a:r>
              <a:rPr lang="en-US" altLang="zh-CN" sz="2400" dirty="0"/>
              <a:t>》</a:t>
            </a:r>
            <a:r>
              <a:rPr lang="zh-CN" altLang="en-US" sz="2400" dirty="0"/>
              <a:t>为贵族生活。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人物形象：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审丑，多反面形象。</a:t>
            </a:r>
            <a:r>
              <a:rPr lang="en-US" altLang="zh-CN" sz="2400" dirty="0"/>
              <a:t>《</a:t>
            </a:r>
            <a:r>
              <a:rPr lang="zh-CN" altLang="en-US" sz="2400" dirty="0"/>
              <a:t>红楼梦</a:t>
            </a:r>
            <a:r>
              <a:rPr lang="en-US" altLang="zh-CN" sz="2400" dirty="0"/>
              <a:t>》</a:t>
            </a:r>
            <a:r>
              <a:rPr lang="zh-CN" altLang="en-US" sz="2400" dirty="0"/>
              <a:t>审美，多正面形象。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精神内涵：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冷静而绝望（真实得可怕），</a:t>
            </a:r>
            <a:r>
              <a:rPr lang="en-US" altLang="zh-CN" sz="2400" dirty="0"/>
              <a:t>《</a:t>
            </a:r>
            <a:r>
              <a:rPr lang="zh-CN" altLang="en-US" sz="2400" dirty="0"/>
              <a:t>红楼梦</a:t>
            </a:r>
            <a:r>
              <a:rPr lang="en-US" altLang="zh-CN" sz="2400" dirty="0"/>
              <a:t>》</a:t>
            </a:r>
            <a:r>
              <a:rPr lang="zh-CN" altLang="en-US" sz="2400" dirty="0"/>
              <a:t>深情而理想（美好得虚幻）。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艺术风格：</a:t>
            </a:r>
            <a:r>
              <a:rPr lang="en-US" altLang="zh-CN" sz="2400" dirty="0"/>
              <a:t>《</a:t>
            </a:r>
            <a:r>
              <a:rPr lang="zh-CN" altLang="en-US" sz="2400" dirty="0"/>
              <a:t>金瓶梅</a:t>
            </a:r>
            <a:r>
              <a:rPr lang="en-US" altLang="zh-CN" sz="2400" dirty="0"/>
              <a:t>》</a:t>
            </a:r>
            <a:r>
              <a:rPr lang="zh-CN" altLang="en-US" sz="2400" dirty="0"/>
              <a:t>之“俗”，</a:t>
            </a:r>
            <a:r>
              <a:rPr lang="en-US" altLang="zh-CN" sz="2400" dirty="0"/>
              <a:t>《</a:t>
            </a:r>
            <a:r>
              <a:rPr lang="zh-CN" altLang="en-US" sz="2400" dirty="0"/>
              <a:t>红楼梦</a:t>
            </a:r>
            <a:r>
              <a:rPr lang="en-US" altLang="zh-CN" sz="2400" dirty="0"/>
              <a:t>》</a:t>
            </a:r>
            <a:r>
              <a:rPr lang="zh-CN" altLang="en-US" sz="2400" dirty="0"/>
              <a:t>之“雅”。</a:t>
            </a:r>
            <a:endParaRPr lang="en-US" altLang="zh-CN" sz="2400" dirty="0"/>
          </a:p>
          <a:p>
            <a:pPr algn="just"/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220085" y="1482090"/>
            <a:ext cx="5856605" cy="247650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just"/>
            <a:r>
              <a:rPr lang="zh-CN" altLang="en-US" sz="2400" dirty="0"/>
              <a:t>       在万历年间，已有《金瓶梅》抄本流传。据袁宏道于万历二十四年（1596）写给董其昌的信，他曾从董处抄得此书的一部分；又据《万历野获编》，沈德符在万历三十七年（1609）从袁中道处抄得全本，携至吴中，此后大约过了好几年，才有刻本流传。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530724" y="3666490"/>
            <a:ext cx="6796405" cy="235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zh-CN" altLang="en-US" sz="2400" dirty="0"/>
              <a:t>        现存最早刻本，是卷首有万历四十五年丁巳（1617）东吴弄珠客序及欣欣子序的《金瓶梅词话》，共一百回，或为初刻本。</a:t>
            </a:r>
            <a:endParaRPr lang="zh-CN" altLang="en-US" sz="2400" dirty="0"/>
          </a:p>
          <a:p>
            <a:pPr algn="just"/>
            <a:r>
              <a:rPr lang="zh-CN" altLang="en-US" sz="2400" dirty="0"/>
              <a:t>       崇祯年间刊行的《新刻绣像批评金瓶梅》，一般认为是前者的评改本。它对原本的改动主要是更改回目、变更某些情节、修饰文字，并削减了原本中词话的痕迹。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3167157" y="835803"/>
            <a:ext cx="5856514" cy="64633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三、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金瓶梅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》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的产生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077325" y="-99695"/>
            <a:ext cx="2076450" cy="2971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4870" y="4377690"/>
            <a:ext cx="3666490" cy="1895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26260" y="4182110"/>
            <a:ext cx="1743075" cy="76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51" y="417845"/>
            <a:ext cx="2543175" cy="25527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6" y="217395"/>
            <a:ext cx="5289550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253" y="924691"/>
            <a:ext cx="3290887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2757" y="3930557"/>
            <a:ext cx="68947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康熙三十四年（1695），张竹坡评点《金瓶梅》刊行（此书扉页刻有“第一奇书”四字，因此也称作《第一奇书》）。它是以崇祯本为底本，文字上略有修改，加上张氏的回评、夹批，并在卷首附有《竹坡闲话》、《金瓶梅读法》、《金瓶梅寓意说》等专论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2034540"/>
            <a:ext cx="92214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清代流行的《金瓶梅》是张竹坡评点本。</a:t>
            </a:r>
            <a:endParaRPr lang="zh-CN" altLang="en-US" sz="2400"/>
          </a:p>
          <a:p>
            <a:r>
              <a:rPr lang="en-US" altLang="zh-CN" sz="2400"/>
              <a:t>1932</a:t>
            </a:r>
            <a:r>
              <a:rPr lang="zh-CN" altLang="en-US" sz="2400"/>
              <a:t>年在山西发现词话本，收到学界重视与高度评价。</a:t>
            </a:r>
            <a:endParaRPr lang="zh-CN" altLang="en-US" sz="2400"/>
          </a:p>
          <a:p>
            <a:r>
              <a:rPr lang="zh-CN" altLang="en-US" sz="2400" b="1"/>
              <a:t>词话本的特点：</a:t>
            </a:r>
            <a:r>
              <a:rPr lang="zh-CN" altLang="en-US" sz="2400"/>
              <a:t>呈现了小说源自民间的质朴特色，语言俚俗，穿插大量流行小曲和戏曲唱词，叙事随意拖沓，结构松散</a:t>
            </a:r>
            <a:endParaRPr lang="zh-CN" altLang="en-US" sz="2400"/>
          </a:p>
          <a:p>
            <a:r>
              <a:rPr lang="zh-CN" altLang="en-US" sz="2400" b="1"/>
              <a:t>绣像本的改动：</a:t>
            </a:r>
            <a:r>
              <a:rPr lang="zh-CN" altLang="en-US" sz="2400"/>
              <a:t>文字趋向文雅，俚曲大多删除，回目更加齐整，开头整体改动。</a:t>
            </a:r>
            <a:endParaRPr lang="zh-CN" altLang="en-US" sz="2400"/>
          </a:p>
          <a:p>
            <a:r>
              <a:rPr lang="zh-CN" altLang="en-US" sz="2400"/>
              <a:t>      词话本：第一回 景阳冈武松打虎 潘金莲嫌夫卖风月</a:t>
            </a:r>
            <a:endParaRPr lang="zh-CN" altLang="en-US" sz="2400"/>
          </a:p>
          <a:p>
            <a:r>
              <a:rPr lang="zh-CN" altLang="en-US" sz="2400"/>
              <a:t>      绣像本：第一回 西门庆热结十弟兄 武二郎冷遇亲哥嫂</a:t>
            </a:r>
            <a:endParaRPr lang="zh-CN" altLang="en-US" sz="2400"/>
          </a:p>
          <a:p>
            <a:r>
              <a:rPr lang="zh-CN" altLang="en-US" sz="2400" b="1"/>
              <a:t>主题变化：</a:t>
            </a:r>
            <a:r>
              <a:rPr lang="zh-CN" altLang="en-US" sz="2400"/>
              <a:t>词话本以儒家伦理教化为主旨，绣像本以因果报应的佛教思想为主旨</a:t>
            </a:r>
            <a:endParaRPr lang="zh-CN" altLang="en-US" sz="2400"/>
          </a:p>
          <a:p>
            <a:r>
              <a:rPr lang="zh-CN" altLang="en-US" sz="2400" b="1"/>
              <a:t>通俗小说文人化过程</a:t>
            </a:r>
            <a:r>
              <a:rPr lang="zh-CN" altLang="en-US" sz="2400"/>
              <a:t>：从口头文学到书面文学，从说书艺人到文人创作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6735" y="410210"/>
            <a:ext cx="10329545" cy="6369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  </a:t>
            </a:r>
            <a:r>
              <a:rPr lang="zh-CN" altLang="en-US" sz="2800" b="1" dirty="0"/>
              <a:t>《金瓶梅》的作者：</a:t>
            </a:r>
            <a:endParaRPr lang="zh-CN" altLang="en-US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     </a:t>
            </a:r>
            <a:r>
              <a:rPr lang="zh-CN" altLang="en-US" sz="2400" dirty="0"/>
              <a:t>沈德符《万历野获编》：“闻此为嘉靖间大名士手笔。”</a:t>
            </a:r>
            <a:endParaRPr lang="zh-CN" altLang="en-US" sz="2400" dirty="0"/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      </a:t>
            </a:r>
            <a:r>
              <a:rPr lang="zh-CN" altLang="en-US" sz="2400" dirty="0">
                <a:solidFill>
                  <a:srgbClr val="FF0000"/>
                </a:solidFill>
              </a:rPr>
              <a:t>王世贞</a:t>
            </a:r>
            <a:r>
              <a:rPr lang="zh-CN" altLang="en-US" sz="2400" dirty="0"/>
              <a:t>。宋起凤《稗说》卷三：“世知《四部稿》为弇州先生生平著作，而不知《金瓶梅》一书也先生中年笔也。”另有赵南星、薛应旂、卢楠等说法。（苦孝说）</a:t>
            </a:r>
            <a:endParaRPr lang="zh-CN" altLang="en-US" sz="2400" dirty="0"/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      </a:t>
            </a:r>
            <a:r>
              <a:rPr lang="zh-CN" altLang="en-US" sz="2400" dirty="0">
                <a:solidFill>
                  <a:srgbClr val="FF0000"/>
                </a:solidFill>
              </a:rPr>
              <a:t>李开先</a:t>
            </a:r>
            <a:r>
              <a:rPr lang="zh-CN" altLang="en-US" sz="2400" dirty="0"/>
              <a:t>。《金瓶梅》在征引戏曲时，总是将剧目标出来，但征引《宝剑记》至少十七次，却都没有标明。</a:t>
            </a:r>
            <a:endParaRPr lang="zh-CN" altLang="en-US" sz="2400" dirty="0"/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      </a:t>
            </a:r>
            <a:r>
              <a:rPr lang="zh-CN" altLang="en-US" sz="2400" dirty="0">
                <a:solidFill>
                  <a:srgbClr val="FF0000"/>
                </a:solidFill>
              </a:rPr>
              <a:t>屠隆</a:t>
            </a:r>
            <a:r>
              <a:rPr lang="zh-CN" altLang="en-US" sz="2400" dirty="0"/>
              <a:t>。第56回之《哀头巾诗》、《祭头巾文》——《开卷一笑》（《山中一席话》）——笑笑先生——衲道人屠隆参阅。</a:t>
            </a:r>
            <a:endParaRPr lang="zh-CN" altLang="en-US" sz="2400" dirty="0"/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      贾三近、汤显祖、李开芳、冯梦龙、王稚登、冯惟敏、唐寅、沈德符、丁耀亢、徐渭（绍兴老儒）……</a:t>
            </a: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10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UNIT_ID" val="custom20189055_10*a*1"/>
</p:tagLst>
</file>

<file path=ppt/tags/tag11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1"/>
  <p:tag name="KSO_WM_UNIT_LAYERLEVEL" val="1"/>
  <p:tag name="KSO_WM_UNIT_VALUE" val="96"/>
  <p:tag name="KSO_WM_UNIT_HIGHLIGHT" val="0"/>
  <p:tag name="KSO_WM_UNIT_COMPATIBLE" val="0"/>
  <p:tag name="KSO_WM_UNIT_CLEAR" val="0"/>
  <p:tag name="KSO_WM_UNIT_PRESET_TEXT_INDEX" val="2"/>
  <p:tag name="KSO_WM_UNIT_PRESET_TEXT_LEN" val="90"/>
  <p:tag name="KSO_WM_BEAUTIFY_FLAG" val="#wm#"/>
  <p:tag name="KSO_WM_TAG_VERSION" val="1.0"/>
  <p:tag name="KSO_WM_UNIT_ID" val="custom20189055_10*f*1"/>
</p:tagLst>
</file>

<file path=ppt/tags/tag12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2"/>
  <p:tag name="KSO_WM_UNIT_LAYERLEVEL" val="1"/>
  <p:tag name="KSO_WM_UNIT_VALUE" val="66"/>
  <p:tag name="KSO_WM_UNIT_HIGHLIGHT" val="0"/>
  <p:tag name="KSO_WM_UNIT_COMPATIBLE" val="0"/>
  <p:tag name="KSO_WM_UNIT_CLEAR" val="0"/>
  <p:tag name="KSO_WM_UNIT_PRESET_TEXT_INDEX" val="2"/>
  <p:tag name="KSO_WM_UNIT_PRESET_TEXT_LEN" val="60"/>
  <p:tag name="KSO_WM_BEAUTIFY_FLAG" val="#wm#"/>
  <p:tag name="KSO_WM_TAG_VERSION" val="1.0"/>
  <p:tag name="KSO_WM_UNIT_ID" val="custom20189055_10*f*2"/>
</p:tagLst>
</file>

<file path=ppt/tags/tag13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UNIT_ID" val="custom20189055_10*a*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3"/>
  <p:tag name="KSO_WM_TEMPLATE_CATEGORY" val="custom"/>
  <p:tag name="KSO_WM_TEMPLATE_INDEX" val="20189055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4"/>
  <p:tag name="KSO_WM_TEMPLATE_CATEGORY" val="custom"/>
  <p:tag name="KSO_WM_TEMPLATE_INDEX" val="20189055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5"/>
  <p:tag name="KSO_WM_TEMPLATE_CATEGORY" val="custom"/>
  <p:tag name="KSO_WM_TEMPLATE_INDEX" val="20189055"/>
  <p:tag name="KSO_WM_UNIT_INDEX" val="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6"/>
  <p:tag name="KSO_WM_TEMPLATE_CATEGORY" val="custom"/>
  <p:tag name="KSO_WM_TEMPLATE_INDEX" val="20189055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2"/>
  <p:tag name="KSO_WM_SLIDE_TYPE" val="text"/>
  <p:tag name="KSO_WM_SLIDE_SUBTYPE" val="pureTxt"/>
  <p:tag name="KSO_WM_BEAUTIFY_FLAG" val="#wm#"/>
  <p:tag name="KSO_WM_SLIDE_POSITION" val="253*177"/>
  <p:tag name="KSO_WM_SLIDE_SIZE" val="579*283"/>
  <p:tag name="KSO_WM_COMBINE_RELATE_SLIDE_ID" val="background20185116_10"/>
  <p:tag name="KSO_WM_TEMPLATE_CATEGORY" val="custom"/>
  <p:tag name="KSO_WM_TEMPLATE_INDEX" val="20189055"/>
  <p:tag name="KSO_WM_SLIDE_ID" val="custom20189055_10"/>
  <p:tag name="KSO_WM_SLIDE_INDEX" val="10"/>
  <p:tag name="KSO_WM_TEMPLATE_SUBCATEGORY" val="combine"/>
</p:tagLst>
</file>

<file path=ppt/tags/tag19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20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21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9055"/>
  <p:tag name="KSO_WM_SLIDE_ID" val="custom20189055_7"/>
  <p:tag name="KSO_WM_SLIDE_INDEX" val="7"/>
  <p:tag name="KSO_WM_TEMPLATE_SUBCATEGORY" val="combine"/>
</p:tagLst>
</file>

<file path=ppt/tags/tag22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23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24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25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26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27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28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1"/>
  <p:tag name="KSO_WM_UNIT_LAYERLEVEL" val="1"/>
  <p:tag name="KSO_WM_UNIT_VALUE" val="96"/>
  <p:tag name="KSO_WM_UNIT_HIGHLIGHT" val="0"/>
  <p:tag name="KSO_WM_UNIT_COMPATIBLE" val="0"/>
  <p:tag name="KSO_WM_UNIT_CLEAR" val="0"/>
  <p:tag name="KSO_WM_UNIT_PRESET_TEXT_INDEX" val="2"/>
  <p:tag name="KSO_WM_UNIT_PRESET_TEXT_LEN" val="90"/>
  <p:tag name="KSO_WM_BEAUTIFY_FLAG" val="#wm#"/>
  <p:tag name="KSO_WM_TAG_VERSION" val="1.0"/>
  <p:tag name="KSO_WM_UNIT_ID" val="custom20189055_10*f*1"/>
</p:tagLst>
</file>

<file path=ppt/tags/tag29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2"/>
  <p:tag name="KSO_WM_UNIT_LAYERLEVEL" val="1"/>
  <p:tag name="KSO_WM_UNIT_VALUE" val="66"/>
  <p:tag name="KSO_WM_UNIT_HIGHLIGHT" val="0"/>
  <p:tag name="KSO_WM_UNIT_COMPATIBLE" val="0"/>
  <p:tag name="KSO_WM_UNIT_CLEAR" val="0"/>
  <p:tag name="KSO_WM_UNIT_PRESET_TEXT_INDEX" val="2"/>
  <p:tag name="KSO_WM_UNIT_PRESET_TEXT_LEN" val="60"/>
  <p:tag name="KSO_WM_BEAUTIFY_FLAG" val="#wm#"/>
  <p:tag name="KSO_WM_TAG_VERSION" val="1.0"/>
  <p:tag name="KSO_WM_UNIT_ID" val="custom20189055_10*f*2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BEAUTIFY_FLAG" val="#wm#"/>
  <p:tag name="KSO_WM_COMBINE_RELATE_SLIDE_ID" val="background20185116_1"/>
  <p:tag name="KSO_WM_TEMPLATE_CATEGORY" val="custom"/>
  <p:tag name="KSO_WM_TEMPLATE_INDEX" val="20189055"/>
  <p:tag name="KSO_WM_TEMPLATE_SUBCATEGORY" val="combine"/>
  <p:tag name="KSO_WM_TEMPLATE_THUMBS_INDEX" val="1、5、6、7、8、9、10、13、14"/>
</p:tagLst>
</file>

<file path=ppt/tags/tag30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UNIT_ID" val="custom20189055_10*a*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3"/>
  <p:tag name="KSO_WM_TEMPLATE_CATEGORY" val="custom"/>
  <p:tag name="KSO_WM_TEMPLATE_INDEX" val="20189055"/>
  <p:tag name="KSO_WM_UNIT_INDEX" val="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4"/>
  <p:tag name="KSO_WM_TEMPLATE_CATEGORY" val="custom"/>
  <p:tag name="KSO_WM_TEMPLATE_INDEX" val="20189055"/>
  <p:tag name="KSO_WM_UNIT_INDEX" val="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5"/>
  <p:tag name="KSO_WM_TEMPLATE_CATEGORY" val="custom"/>
  <p:tag name="KSO_WM_TEMPLATE_INDEX" val="20189055"/>
  <p:tag name="KSO_WM_UNIT_INDEX" val="5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6"/>
  <p:tag name="KSO_WM_TEMPLATE_CATEGORY" val="custom"/>
  <p:tag name="KSO_WM_TEMPLATE_INDEX" val="20189055"/>
  <p:tag name="KSO_WM_UNIT_INDEX" val="6"/>
</p:tagLst>
</file>

<file path=ppt/tags/tag35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2"/>
  <p:tag name="KSO_WM_SLIDE_TYPE" val="text"/>
  <p:tag name="KSO_WM_SLIDE_SUBTYPE" val="pureTxt"/>
  <p:tag name="KSO_WM_BEAUTIFY_FLAG" val="#wm#"/>
  <p:tag name="KSO_WM_SLIDE_POSITION" val="253*177"/>
  <p:tag name="KSO_WM_SLIDE_SIZE" val="579*283"/>
  <p:tag name="KSO_WM_COMBINE_RELATE_SLIDE_ID" val="background20185116_10"/>
  <p:tag name="KSO_WM_TEMPLATE_CATEGORY" val="custom"/>
  <p:tag name="KSO_WM_TEMPLATE_INDEX" val="20189055"/>
  <p:tag name="KSO_WM_SLIDE_ID" val="custom20189055_10"/>
  <p:tag name="KSO_WM_SLIDE_INDEX" val="10"/>
  <p:tag name="KSO_WM_TEMPLATE_SUBCATEGORY" val="combine"/>
</p:tagLst>
</file>

<file path=ppt/tags/tag36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37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38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39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4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*a*1"/>
  <p:tag name="KSO_WM_UNIT_PRESET_TEXT" val="创意中国风"/>
</p:tagLst>
</file>

<file path=ppt/tags/tag40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41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ags/tag43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44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45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46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47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48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49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5.xml><?xml version="1.0" encoding="utf-8"?>
<p:tagLst xmlns:p="http://schemas.openxmlformats.org/presentationml/2006/main">
  <p:tag name="KSO_WM_TEMPLATE_CATEGORY" val="custom"/>
  <p:tag name="KSO_WM_TEMPLATE_INDEX" val="20189055"/>
  <p:tag name="KSO_WM_UNIT_TYPE" val="b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*b*1"/>
  <p:tag name="KSO_WM_UNIT_PRESET_TEXT" val="文艺清新复古"/>
</p:tagLst>
</file>

<file path=ppt/tags/tag50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51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52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53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54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55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56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57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58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59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SLIDE_ITEM_CNT" val="2"/>
  <p:tag name="KSO_WM_SLIDE_LAYOUT" val="a_b"/>
  <p:tag name="KSO_WM_SLIDE_LAYOUT_CNT" val="1_1"/>
  <p:tag name="KSO_WM_SLIDE_TYPE" val="title"/>
  <p:tag name="KSO_WM_SLIDE_SUBTYPE" val="pureTxt"/>
  <p:tag name="KSO_WM_BEAUTIFY_FLAG" val="#wm#"/>
  <p:tag name="KSO_WM_COMBINE_RELATE_SLIDE_ID" val="background20185116_1"/>
  <p:tag name="KSO_WM_TEMPLATE_CATEGORY" val="custom"/>
  <p:tag name="KSO_WM_TEMPLATE_INDEX" val="20189055"/>
  <p:tag name="KSO_WM_SLIDE_ID" val="custom20189055_1"/>
  <p:tag name="KSO_WM_SLIDE_INDEX" val="1"/>
  <p:tag name="KSO_WM_TEMPLATE_SUBCATEGORY" val="combine"/>
  <p:tag name="KSO_WM_TEMPLATE_THUMBS_INDEX" val="1、5、6、7、8、9、10、13、14、"/>
</p:tagLst>
</file>

<file path=ppt/tags/tag60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61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62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63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64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65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66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67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68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69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7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70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71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72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73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74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75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76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77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78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79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8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80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81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82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83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84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9*i*0"/>
  <p:tag name="KSO_WM_TEMPLATE_CATEGORY" val="custom"/>
  <p:tag name="KSO_WM_TEMPLATE_INDEX" val="20189055"/>
  <p:tag name="KSO_WM_UNIT_INDEX" val="0"/>
</p:tagLst>
</file>

<file path=ppt/tags/tag86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1"/>
  <p:tag name="KSO_WM_UNIT_LAYERLEVEL" val="1"/>
  <p:tag name="KSO_WM_UNIT_VALUE" val="182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9*f*1"/>
  <p:tag name="KSO_WM_UNIT_PRESET_TEXT" val="单击此处输入文本内容，单击此处输入文本内容，单击此处输入文本内容，单击此处输入文本内容，单击此处输入文本内容，单击此处输入文本内容，单击此处输入文本内容，单击此处输入文本内容，单击此处输入文本内容，单击此处输入文本内容， 单击此处输入文本内容，单击此处输入文本内容， 单击此处输入文本内容， 单击此处输入文本内容，单击此处输入文本内容"/>
</p:tagLst>
</file>

<file path=ppt/tags/tag87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9*a*1"/>
  <p:tag name="KSO_WM_UNIT_PRESET_TEXT" val="输入标题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9*i*3"/>
  <p:tag name="KSO_WM_TEMPLATE_CATEGORY" val="custom"/>
  <p:tag name="KSO_WM_TEMPLATE_INDEX" val="20189055"/>
  <p:tag name="KSO_WM_UNIT_INDEX" val="3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9*i*4"/>
  <p:tag name="KSO_WM_TEMPLATE_CATEGORY" val="custom"/>
  <p:tag name="KSO_WM_TEMPLATE_INDEX" val="20189055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9055"/>
  <p:tag name="KSO_WM_SLIDE_ID" val="custom20189055_7"/>
  <p:tag name="KSO_WM_SLIDE_INDEX" val="7"/>
  <p:tag name="KSO_WM_TEMPLATE_SUBCATEGORY" val="combine"/>
</p:tagLst>
</file>

<file path=ppt/tags/tag90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119*162"/>
  <p:tag name="KSO_WM_SLIDE_SIZE" val="438*210"/>
  <p:tag name="KSO_WM_COMBINE_RELATE_SLIDE_ID" val="background20185116_9"/>
  <p:tag name="KSO_WM_TEMPLATE_CATEGORY" val="custom"/>
  <p:tag name="KSO_WM_TEMPLATE_INDEX" val="20189055"/>
  <p:tag name="KSO_WM_SLIDE_ID" val="custom20189055_9"/>
  <p:tag name="KSO_WM_SLIDE_INDEX" val="9"/>
  <p:tag name="KSO_WM_TEMPLATE_SUBCATEGORY" val="combine"/>
</p:tagLst>
</file>

<file path=ppt/tags/tag91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92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4402C"/>
      </a:dk2>
      <a:lt2>
        <a:srgbClr val="E7E6E6"/>
      </a:lt2>
      <a:accent1>
        <a:srgbClr val="54402C"/>
      </a:accent1>
      <a:accent2>
        <a:srgbClr val="F8E7C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11003</Words>
  <Application>WPS 演示</Application>
  <PresentationFormat>宽屏</PresentationFormat>
  <Paragraphs>244</Paragraphs>
  <Slides>44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宋体</vt:lpstr>
      <vt:lpstr>Wingdings</vt:lpstr>
      <vt:lpstr>黑体</vt:lpstr>
      <vt:lpstr>楷体</vt:lpstr>
      <vt:lpstr>微软雅黑</vt:lpstr>
      <vt:lpstr>Arial Unicode MS</vt:lpstr>
      <vt:lpstr>Calibri</vt:lpstr>
      <vt:lpstr>仿宋</vt:lpstr>
      <vt:lpstr>Office 主题</vt:lpstr>
      <vt:lpstr>从《金瓶梅》         到《红楼梦》</vt:lpstr>
      <vt:lpstr>世情小说开山之作：《金瓶梅》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世情小说新突破：《红楼梦》</vt:lpstr>
      <vt:lpstr>一、书名与版本</vt:lpstr>
      <vt:lpstr> </vt:lpstr>
      <vt:lpstr> </vt:lpstr>
      <vt:lpstr>PowerPoint 演示文稿</vt:lpstr>
      <vt:lpstr>PowerPoint 演示文稿</vt:lpstr>
      <vt:lpstr>三、三重世界与多元主题</vt:lpstr>
      <vt:lpstr>PowerPoint 演示文稿</vt:lpstr>
      <vt:lpstr>三重世界</vt:lpstr>
      <vt:lpstr>PowerPoint 演示文稿</vt:lpstr>
      <vt:lpstr>PowerPoint 演示文稿</vt:lpstr>
      <vt:lpstr>三重世界</vt:lpstr>
      <vt:lpstr>色与空</vt:lpstr>
      <vt:lpstr> </vt:lpstr>
      <vt:lpstr>情与幻</vt:lpstr>
      <vt:lpstr>四、人物塑造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一定要努力学习的狗绿绿</cp:lastModifiedBy>
  <cp:revision>32</cp:revision>
  <dcterms:created xsi:type="dcterms:W3CDTF">2018-04-09T07:25:00Z</dcterms:created>
  <dcterms:modified xsi:type="dcterms:W3CDTF">2021-01-27T08:14:49Z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