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howGuides="1">
      <p:cViewPr varScale="1">
        <p:scale>
          <a:sx n="107" d="100"/>
          <a:sy n="107" d="100"/>
        </p:scale>
        <p:origin x="1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endParaRPr lang="en-US" altLang="x-none" strike="noStrike" noProof="1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fontAlgn="base"/>
            <a:endParaRPr lang="en-US" altLang="x-none" strike="noStrike" noProof="1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>
              <a:latin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21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1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7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189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942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5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65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通识核心课程</a:t>
            </a:r>
            <a:b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8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8000" dirty="0">
                <a:latin typeface="SimHei" panose="02010609060101010101" pitchFamily="49" charset="-122"/>
                <a:ea typeface="SimHei" panose="02010609060101010101" pitchFamily="49" charset="-122"/>
              </a:rPr>
              <a:t>中国古代小说鉴赏</a:t>
            </a:r>
          </a:p>
        </p:txBody>
      </p:sp>
      <p:sp>
        <p:nvSpPr>
          <p:cNvPr id="3074" name="副标题 4098"/>
          <p:cNvSpPr>
            <a:spLocks noGrp="1"/>
          </p:cNvSpPr>
          <p:nvPr>
            <p:ph type="subTitle" idx="1"/>
          </p:nvPr>
        </p:nvSpPr>
        <p:spPr>
          <a:xfrm>
            <a:off x="2417779" y="3463260"/>
            <a:ext cx="8637073" cy="1714928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隶书" panose="02010509060101010101" pitchFamily="1" charset="-122"/>
              </a:rPr>
              <a:t>主讲：楼含松</a:t>
            </a:r>
            <a:endParaRPr lang="zh-CN" altLang="en-US" sz="1200" dirty="0"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algn="l">
              <a:lnSpc>
                <a:spcPct val="80000"/>
              </a:lnSpc>
            </a:pPr>
            <a:endParaRPr lang="zh-CN" altLang="en-US" sz="1200" dirty="0">
              <a:latin typeface="Arial" panose="020B0604020202020204" pitchFamily="34" charset="0"/>
              <a:ea typeface="隶书" panose="02010509060101010101" pitchFamily="1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>
                <a:latin typeface="Arial" panose="020B0604020202020204" pitchFamily="34" charset="0"/>
                <a:ea typeface="隶书" panose="02010509060101010101" pitchFamily="1" charset="-122"/>
              </a:rPr>
              <a:t>联系电话：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1" charset="-122"/>
              </a:rPr>
              <a:t>88273094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latin typeface="Arial" panose="020B0604020202020204" pitchFamily="34" charset="0"/>
                <a:ea typeface="隶书" panose="02010509060101010101" pitchFamily="1" charset="-122"/>
              </a:rPr>
              <a:t>办公室地点：紫金港校区人文学院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1" charset="-122"/>
              </a:rPr>
              <a:t>401</a:t>
            </a:r>
            <a:r>
              <a:rPr lang="zh-CN" altLang="en-US" dirty="0">
                <a:latin typeface="Arial" panose="020B0604020202020204" pitchFamily="34" charset="0"/>
                <a:ea typeface="隶书" panose="02010509060101010101" pitchFamily="1" charset="-122"/>
              </a:rPr>
              <a:t>室</a:t>
            </a:r>
          </a:p>
          <a:p>
            <a:pPr algn="l">
              <a:lnSpc>
                <a:spcPct val="80000"/>
              </a:lnSpc>
            </a:pPr>
            <a:r>
              <a:rPr lang="zh-CN" altLang="en-US" dirty="0">
                <a:latin typeface="Arial" panose="020B0604020202020204" pitchFamily="34" charset="0"/>
                <a:ea typeface="隶书" panose="02010509060101010101" pitchFamily="1" charset="-122"/>
              </a:rPr>
              <a:t>电子邮件：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1" charset="-122"/>
              </a:rPr>
              <a:t>lou.hs@zju.edu.cn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3313"/>
          <p:cNvSpPr>
            <a:spLocks noGrp="1"/>
          </p:cNvSpPr>
          <p:nvPr>
            <p:ph type="title"/>
          </p:nvPr>
        </p:nvSpPr>
        <p:spPr>
          <a:xfrm>
            <a:off x="1469740" y="1052736"/>
            <a:ext cx="9252520" cy="609600"/>
          </a:xfrm>
        </p:spPr>
        <p:txBody>
          <a:bodyPr anchor="ctr">
            <a:normAutofit/>
          </a:bodyPr>
          <a:lstStyle/>
          <a:p>
            <a:r>
              <a:rPr lang="zh-CN" altLang="en-US" sz="3600" dirty="0">
                <a:ea typeface="黑体" panose="02010609060101010101" pitchFamily="2" charset="-122"/>
              </a:rPr>
              <a:t>二、古代小说的源流与分期</a:t>
            </a:r>
          </a:p>
        </p:txBody>
      </p:sp>
      <p:sp>
        <p:nvSpPr>
          <p:cNvPr id="12290" name="文本占位符 13314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320480"/>
          </a:xfrm>
        </p:spPr>
        <p:txBody>
          <a:bodyPr anchor="t">
            <a:normAutofit lnSpcReduction="10000"/>
          </a:bodyPr>
          <a:lstStyle/>
          <a:p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萌芽期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（先秦）</a:t>
            </a:r>
            <a:r>
              <a:rPr lang="zh-CN" altLang="en-US" sz="2800" dirty="0">
                <a:ea typeface="楷体_GB2312" pitchFamily="1" charset="-122"/>
              </a:rPr>
              <a:t>：</a:t>
            </a:r>
          </a:p>
          <a:p>
            <a:pPr>
              <a:buNone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神话传说</a:t>
            </a:r>
            <a:endParaRPr lang="zh-CN" altLang="en-US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华文新魏" panose="02010800040101010101" pitchFamily="2" charset="-122"/>
              </a:rPr>
              <a:t>           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山海经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淮南子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</a:p>
          <a:p>
            <a:pPr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史传散文</a:t>
            </a:r>
            <a:endParaRPr lang="zh-CN" altLang="en-US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ea typeface="华文新魏" panose="02010800040101010101" pitchFamily="2" charset="-122"/>
              </a:rPr>
              <a:t>           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左传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战国策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  <a:endParaRPr lang="en-US" altLang="zh-CN" sz="28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buNone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诸子散文</a:t>
            </a:r>
          </a:p>
          <a:p>
            <a:pPr>
              <a:buNone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      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庄子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孟子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韩非子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</a:p>
        </p:txBody>
      </p:sp>
      <p:sp>
        <p:nvSpPr>
          <p:cNvPr id="12291" name="矩形 13315"/>
          <p:cNvSpPr/>
          <p:nvPr/>
        </p:nvSpPr>
        <p:spPr>
          <a:xfrm>
            <a:off x="3124200" y="1981200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4337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251176"/>
          </a:xfrm>
        </p:spPr>
        <p:txBody>
          <a:bodyPr anchor="t">
            <a:normAutofit/>
          </a:bodyPr>
          <a:lstStyle/>
          <a:p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雏形期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（两汉、魏晋南北朝）：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野史杂传：</a:t>
            </a:r>
          </a:p>
          <a:p>
            <a:pPr>
              <a:buNone/>
            </a:pPr>
            <a:r>
              <a:rPr lang="zh-CN" altLang="en-US" sz="30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吴越春秋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燕丹子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汉武故事</a:t>
            </a:r>
            <a:r>
              <a:rPr lang="en-US" altLang="zh-CN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3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  <a:endParaRPr lang="zh-CN" altLang="en-US" sz="2400" b="1" dirty="0"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古小说：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志怪小说：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搜神记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志人小说：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世说新语</a:t>
            </a:r>
            <a:r>
              <a:rPr lang="en-US" altLang="zh-CN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占位符 15361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251176"/>
          </a:xfrm>
        </p:spPr>
        <p:txBody>
          <a:bodyPr anchor="t"/>
          <a:lstStyle/>
          <a:p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成熟期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（唐、五代、宋、元）：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传奇：</a:t>
            </a:r>
          </a:p>
          <a:p>
            <a:pPr>
              <a:buNone/>
            </a:pP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文言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小说的文体独立</a:t>
            </a:r>
            <a:endParaRPr lang="zh-CN" altLang="en-US" sz="2800" b="1" dirty="0">
              <a:ea typeface="楷体_GB2312" pitchFamily="1" charset="-122"/>
            </a:endParaRPr>
          </a:p>
          <a:p>
            <a:pPr>
              <a:buNone/>
            </a:pPr>
            <a:r>
              <a:rPr lang="zh-CN" altLang="en-US" dirty="0"/>
              <a:t>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话本：</a:t>
            </a:r>
          </a:p>
          <a:p>
            <a:pPr>
              <a:buNone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白话</a:t>
            </a: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小说的兴起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16385"/>
          <p:cNvSpPr>
            <a:spLocks noGrp="1"/>
          </p:cNvSpPr>
          <p:nvPr>
            <p:ph idx="1"/>
          </p:nvPr>
        </p:nvSpPr>
        <p:spPr>
          <a:xfrm>
            <a:off x="1415480" y="1916832"/>
            <a:ext cx="9721080" cy="4179168"/>
          </a:xfrm>
        </p:spPr>
        <p:txBody>
          <a:bodyPr anchor="t">
            <a:normAutofit fontScale="70000" lnSpcReduction="20000"/>
          </a:bodyPr>
          <a:lstStyle/>
          <a:p>
            <a:r>
              <a:rPr lang="zh-CN" altLang="en-US" sz="4000" b="1" dirty="0">
                <a:latin typeface="SimHei" panose="02010609060101010101" pitchFamily="49" charset="-122"/>
                <a:ea typeface="SimHei" panose="02010609060101010101" pitchFamily="49" charset="-122"/>
              </a:rPr>
              <a:t>繁荣期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（明中叶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清中叶）：</a:t>
            </a:r>
          </a:p>
          <a:p>
            <a:pPr>
              <a:buNone/>
            </a:pPr>
            <a:r>
              <a:rPr lang="zh-CN" altLang="en-US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长篇白话小说：</a:t>
            </a:r>
            <a:endParaRPr lang="zh-CN" altLang="en-US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  </a:t>
            </a:r>
            <a:r>
              <a:rPr lang="zh-CN" altLang="en-US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历史演义</a:t>
            </a:r>
          </a:p>
          <a:p>
            <a:pPr>
              <a:buNone/>
            </a:pPr>
            <a:r>
              <a:rPr lang="zh-CN" altLang="en-US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     英雄传奇</a:t>
            </a:r>
          </a:p>
          <a:p>
            <a:pPr>
              <a:buNone/>
            </a:pPr>
            <a:r>
              <a:rPr lang="zh-CN" altLang="en-US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     神魔小说</a:t>
            </a:r>
          </a:p>
          <a:p>
            <a:pPr>
              <a:buNone/>
            </a:pPr>
            <a:r>
              <a:rPr lang="zh-CN" altLang="en-US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     世情小说</a:t>
            </a:r>
            <a:r>
              <a:rPr lang="en-US" altLang="zh-CN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……</a:t>
            </a:r>
            <a:endParaRPr lang="zh-CN" altLang="en-US" sz="3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buNone/>
            </a:pPr>
            <a:r>
              <a:rPr lang="zh-CN" altLang="en-US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中、短篇白话小说：</a:t>
            </a:r>
            <a:r>
              <a:rPr lang="zh-CN" altLang="en-US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“才子佳人”“三言二拍”等</a:t>
            </a:r>
            <a:endParaRPr lang="zh-CN" altLang="en-US" sz="28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buNone/>
            </a:pPr>
            <a:r>
              <a:rPr lang="zh-CN" altLang="en-US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文言小说的复兴：</a:t>
            </a:r>
            <a:r>
              <a:rPr lang="en-US" altLang="zh-CN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聊斋志异</a:t>
            </a:r>
            <a:r>
              <a:rPr lang="en-US" altLang="zh-CN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阅微草堂笔记</a:t>
            </a:r>
            <a:r>
              <a:rPr lang="en-US" altLang="zh-CN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等</a:t>
            </a:r>
            <a:endParaRPr lang="zh-CN" altLang="en-US" sz="28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17409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251176"/>
          </a:xfrm>
        </p:spPr>
        <p:txBody>
          <a:bodyPr anchor="t">
            <a:normAutofit fontScale="92500" lnSpcReduction="20000"/>
          </a:bodyPr>
          <a:lstStyle/>
          <a:p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过渡期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（晚清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五四运动前）：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狭邪小说：</a:t>
            </a:r>
          </a:p>
          <a:p>
            <a:pPr>
              <a:buNone/>
            </a:pP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品花宝鉴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青楼梦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花月痕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</a:p>
          <a:p>
            <a:pPr>
              <a:buNone/>
            </a:pP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 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海上花列传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九尾龟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》……</a:t>
            </a:r>
            <a:endParaRPr lang="zh-CN" altLang="en-US" sz="28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谴责小说：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     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官场现形记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二十年目睹之怪现状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老残游记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孽海花</a:t>
            </a:r>
            <a:r>
              <a:rPr lang="en-US" altLang="zh-CN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</a:p>
          <a:p>
            <a:pPr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新小说：</a:t>
            </a:r>
          </a:p>
          <a:p>
            <a:pPr>
              <a:buNone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8433"/>
          <p:cNvSpPr>
            <a:spLocks noGrp="1"/>
          </p:cNvSpPr>
          <p:nvPr>
            <p:ph type="title"/>
          </p:nvPr>
        </p:nvSpPr>
        <p:spPr>
          <a:xfrm>
            <a:off x="1415480" y="1041400"/>
            <a:ext cx="9023920" cy="685800"/>
          </a:xfrm>
        </p:spPr>
        <p:txBody>
          <a:bodyPr anchor="ctr">
            <a:normAutofit/>
          </a:bodyPr>
          <a:lstStyle/>
          <a:p>
            <a:r>
              <a:rPr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主要参考书目：</a:t>
            </a:r>
          </a:p>
        </p:txBody>
      </p:sp>
      <p:sp>
        <p:nvSpPr>
          <p:cNvPr id="17410" name="文本占位符 18434"/>
          <p:cNvSpPr>
            <a:spLocks noGrp="1"/>
          </p:cNvSpPr>
          <p:nvPr>
            <p:ph idx="1"/>
          </p:nvPr>
        </p:nvSpPr>
        <p:spPr>
          <a:xfrm>
            <a:off x="1415480" y="1988840"/>
            <a:ext cx="9649072" cy="3827760"/>
          </a:xfrm>
        </p:spPr>
        <p:txBody>
          <a:bodyPr anchor="t">
            <a:normAutofit fontScale="32500" lnSpcReduction="20000"/>
          </a:bodyPr>
          <a:lstStyle/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古本小说集成</a:t>
            </a:r>
            <a:r>
              <a:rPr lang="zh-CN" altLang="en-US" sz="6200" dirty="0">
                <a:latin typeface="SimSun" panose="02010600030101010101" pitchFamily="2" charset="-122"/>
                <a:ea typeface="SimSun" panose="02010600030101010101" pitchFamily="2" charset="-122"/>
              </a:rPr>
              <a:t>（上海古籍出版社）</a:t>
            </a:r>
            <a:endParaRPr lang="zh-CN" altLang="en-US" sz="7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古本小说丛刊</a:t>
            </a:r>
            <a:r>
              <a:rPr lang="zh-CN" altLang="en-US" sz="6200" dirty="0">
                <a:latin typeface="SimSun" panose="02010600030101010101" pitchFamily="2" charset="-122"/>
                <a:ea typeface="SimSun" panose="02010600030101010101" pitchFamily="2" charset="-122"/>
              </a:rPr>
              <a:t>（中华书局）</a:t>
            </a:r>
          </a:p>
          <a:p>
            <a:endParaRPr lang="zh-CN" altLang="en-US" sz="3400" b="1" dirty="0"/>
          </a:p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鲁  迅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中国小说史略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7400" dirty="0">
                <a:latin typeface="SimSun" panose="02010600030101010101" pitchFamily="2" charset="-122"/>
                <a:ea typeface="SimSun" panose="02010600030101010101" pitchFamily="2" charset="-122"/>
              </a:rPr>
              <a:t>（上海古籍出版社）</a:t>
            </a:r>
            <a:endParaRPr lang="en-US" altLang="zh-CN" sz="7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胡  适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章回小说考证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7400" dirty="0">
                <a:latin typeface="SimSun" panose="02010600030101010101" pitchFamily="2" charset="-122"/>
                <a:ea typeface="SimSun" panose="02010600030101010101" pitchFamily="2" charset="-122"/>
              </a:rPr>
              <a:t>（中国书店）</a:t>
            </a:r>
            <a:endParaRPr lang="en-US" altLang="zh-CN" sz="7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胡士莹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话本小说概论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7400" dirty="0">
                <a:latin typeface="SimSun" panose="02010600030101010101" pitchFamily="2" charset="-122"/>
                <a:ea typeface="SimSun" panose="02010600030101010101" pitchFamily="2" charset="-122"/>
              </a:rPr>
              <a:t>（中华书局，商务印书馆）</a:t>
            </a:r>
          </a:p>
          <a:p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侯忠义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中国文言小说史稿</a:t>
            </a:r>
            <a:r>
              <a:rPr lang="en-US" altLang="zh-CN" sz="74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7400" dirty="0">
                <a:latin typeface="SimSun" panose="02010600030101010101" pitchFamily="2" charset="-122"/>
                <a:ea typeface="SimSun" panose="02010600030101010101" pitchFamily="2" charset="-122"/>
              </a:rPr>
              <a:t>（北京大学出版社）</a:t>
            </a:r>
          </a:p>
          <a:p>
            <a:pPr>
              <a:lnSpc>
                <a:spcPct val="80000"/>
              </a:lnSpc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9457"/>
          <p:cNvSpPr>
            <a:spLocks noGrp="1"/>
          </p:cNvSpPr>
          <p:nvPr>
            <p:ph idx="1"/>
          </p:nvPr>
        </p:nvSpPr>
        <p:spPr>
          <a:xfrm>
            <a:off x="1487488" y="1916832"/>
            <a:ext cx="9577064" cy="41044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古代小说评介丛书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（辽宁教育出版社）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中国小说史丛书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（浙江古籍出版社）</a:t>
            </a:r>
          </a:p>
          <a:p>
            <a:pPr>
              <a:lnSpc>
                <a:spcPct val="120000"/>
              </a:lnSpc>
            </a:pPr>
            <a:endParaRPr lang="en-US" altLang="zh-CN" sz="1800" b="1" dirty="0"/>
          </a:p>
          <a:p>
            <a:pPr>
              <a:lnSpc>
                <a:spcPct val="80000"/>
              </a:lnSpc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512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b="1" dirty="0">
                <a:ea typeface="黑体" panose="02010609060101010101" pitchFamily="2" charset="-122"/>
              </a:rPr>
              <a:t>第一讲  概    述</a:t>
            </a:r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1451579" y="1989138"/>
            <a:ext cx="9603275" cy="4114800"/>
          </a:xfrm>
        </p:spPr>
        <p:txBody>
          <a:bodyPr anchor="t">
            <a:normAutofit fontScale="92500"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课程内容：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、描述中国古代小说发展的历史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、介绍各个时期代表性的优秀小说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、分析中国古代小说的主要特点</a:t>
            </a:r>
          </a:p>
          <a:p>
            <a:r>
              <a:rPr lang="zh-CN" altLang="en-US" sz="2800" b="1" dirty="0">
                <a:ea typeface="黑体" panose="02010609060101010101" pitchFamily="2" charset="-122"/>
              </a:rPr>
              <a:t>课程目标：</a:t>
            </a:r>
          </a:p>
          <a:p>
            <a:pPr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、丰富古代文学知识，掌握解读古代小说的角度和方法，增强艺术鉴赏力；</a:t>
            </a:r>
          </a:p>
          <a:p>
            <a:pPr>
              <a:buNone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、通过小说了解古代社会生活和精神世界，提高人文修养，增强文化自信。</a:t>
            </a:r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6145"/>
          <p:cNvSpPr>
            <a:spLocks noGrp="1"/>
          </p:cNvSpPr>
          <p:nvPr>
            <p:ph type="title"/>
          </p:nvPr>
        </p:nvSpPr>
        <p:spPr>
          <a:xfrm>
            <a:off x="1487488" y="908720"/>
            <a:ext cx="8799512" cy="838200"/>
          </a:xfrm>
        </p:spPr>
        <p:txBody>
          <a:bodyPr anchor="ctr">
            <a:normAutofit/>
          </a:bodyPr>
          <a:lstStyle/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一、古代小说观念的演变</a:t>
            </a:r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>
          <a:xfrm>
            <a:off x="1343472" y="1916832"/>
            <a:ext cx="9721080" cy="4407768"/>
          </a:xfrm>
        </p:spPr>
        <p:txBody>
          <a:bodyPr anchor="t">
            <a:normAutofit fontScale="92500"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“小说”的语源</a:t>
            </a:r>
            <a:r>
              <a:rPr lang="zh-CN" altLang="en-US" sz="2800" dirty="0"/>
              <a:t>：</a:t>
            </a:r>
          </a:p>
          <a:p>
            <a:pPr>
              <a:buNone/>
            </a:pPr>
            <a:r>
              <a:rPr lang="en-US" altLang="zh-CN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庄子</a:t>
            </a:r>
            <a:r>
              <a:rPr lang="en-US" altLang="zh-CN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杂篇</a:t>
            </a:r>
            <a:r>
              <a:rPr lang="en-US" altLang="zh-CN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》“</a:t>
            </a:r>
            <a:r>
              <a:rPr lang="zh-CN" altLang="en-US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外物”：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/>
              <a:t>        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任公子为大钩巨缁，五十辖以为饵，蹲于会稽，投杆东海，旦旦而钓，期年不得鱼。已而大鱼食之，牵巨钩，錎没而下，骛扬而奋鳍，白若波山，海水震荡，声侔鬼神，惮赫千里。任公子得若鱼，离而腊之，自制河以东，苍梧以北，莫不厌若鱼者。已而后世辁才讽说之徒，皆惊而相告也。夫揭竿累，趣灌渎，守鲵鲋，其于得大鱼难矣。饰小说以干县令，其于大达亦远矣。是以未尝闻任氏之风俗，其不可与经于世亦远矣。</a:t>
            </a:r>
            <a:endParaRPr lang="zh-CN" altLang="en-US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7170"/>
          <p:cNvSpPr>
            <a:spLocks noGrp="1"/>
          </p:cNvSpPr>
          <p:nvPr>
            <p:ph type="title"/>
          </p:nvPr>
        </p:nvSpPr>
        <p:spPr>
          <a:xfrm>
            <a:off x="2781300" y="457200"/>
            <a:ext cx="7772400" cy="457200"/>
          </a:xfrm>
        </p:spPr>
        <p:txBody>
          <a:bodyPr anchor="ctr">
            <a:normAutofit fontScale="90000"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  </a:t>
            </a:r>
          </a:p>
        </p:txBody>
      </p:sp>
      <p:sp>
        <p:nvSpPr>
          <p:cNvPr id="6145" name="文本占位符 7169"/>
          <p:cNvSpPr>
            <a:spLocks noGrp="1"/>
          </p:cNvSpPr>
          <p:nvPr>
            <p:ph idx="1"/>
          </p:nvPr>
        </p:nvSpPr>
        <p:spPr>
          <a:xfrm>
            <a:off x="1415480" y="1916832"/>
            <a:ext cx="9649072" cy="4636368"/>
          </a:xfrm>
        </p:spPr>
        <p:txBody>
          <a:bodyPr anchor="t">
            <a:normAutofit lnSpcReduction="10000"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东汉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桓谭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新论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</a:p>
          <a:p>
            <a:pPr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    若其小说家，合丛残小语，近取譬论，以作短书，治身理家，有可观之言。</a:t>
            </a:r>
            <a:r>
              <a:rPr lang="zh-CN" altLang="en-US" sz="2000" dirty="0">
                <a:ea typeface="仿宋_GB2312" pitchFamily="1" charset="-122"/>
              </a:rPr>
              <a:t>（</a:t>
            </a:r>
            <a:r>
              <a:rPr lang="en-US" altLang="zh-CN" sz="2000" dirty="0">
                <a:ea typeface="仿宋_GB2312" pitchFamily="1" charset="-122"/>
              </a:rPr>
              <a:t>《</a:t>
            </a:r>
            <a:r>
              <a:rPr lang="zh-CN" altLang="en-US" sz="2000" dirty="0">
                <a:ea typeface="仿宋_GB2312" pitchFamily="1" charset="-122"/>
              </a:rPr>
              <a:t>文选</a:t>
            </a:r>
            <a:r>
              <a:rPr lang="en-US" altLang="zh-CN" sz="2000" dirty="0">
                <a:ea typeface="仿宋_GB2312" pitchFamily="1" charset="-122"/>
              </a:rPr>
              <a:t>》</a:t>
            </a:r>
            <a:r>
              <a:rPr lang="zh-CN" altLang="en-US" sz="2000" dirty="0">
                <a:ea typeface="仿宋_GB2312" pitchFamily="1" charset="-122"/>
              </a:rPr>
              <a:t>卷三十一江淹杂体诗</a:t>
            </a:r>
            <a:r>
              <a:rPr lang="en-US" altLang="zh-CN" sz="2000" dirty="0">
                <a:ea typeface="仿宋_GB2312" pitchFamily="1" charset="-122"/>
              </a:rPr>
              <a:t>《</a:t>
            </a:r>
            <a:r>
              <a:rPr lang="zh-CN" altLang="en-US" sz="2000" dirty="0">
                <a:ea typeface="仿宋_GB2312" pitchFamily="1" charset="-122"/>
              </a:rPr>
              <a:t>李都尉陵从军</a:t>
            </a:r>
            <a:r>
              <a:rPr lang="en-US" altLang="zh-CN" sz="2000" dirty="0">
                <a:ea typeface="仿宋_GB2312" pitchFamily="1" charset="-122"/>
              </a:rPr>
              <a:t>》</a:t>
            </a:r>
            <a:r>
              <a:rPr lang="zh-CN" altLang="en-US" sz="2000" dirty="0">
                <a:ea typeface="仿宋_GB2312" pitchFamily="1" charset="-122"/>
              </a:rPr>
              <a:t>注）</a:t>
            </a:r>
          </a:p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东汉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班固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汉书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艺文志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</a:p>
          <a:p>
            <a:pPr>
              <a:buNone/>
            </a:pP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小说家流，盖出于稗官，街谈巷语、道听途说之所造也。孔子曰：“虽小道，必有可观者焉。致远恐泥。”是以君子弗为也，然亦弗灭也。闾里小知者之所及，亦使缀而不忘，如或一言可采，此亦刍荛狂夫之议也。</a:t>
            </a:r>
          </a:p>
          <a:p>
            <a:pPr>
              <a:buNone/>
            </a:pPr>
            <a:endParaRPr lang="zh-CN" altLang="en-US" sz="2800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8193"/>
          <p:cNvSpPr>
            <a:spLocks noGrp="1"/>
          </p:cNvSpPr>
          <p:nvPr>
            <p:ph idx="1"/>
          </p:nvPr>
        </p:nvSpPr>
        <p:spPr>
          <a:xfrm>
            <a:off x="1415480" y="1916832"/>
            <a:ext cx="9721080" cy="4255368"/>
          </a:xfrm>
        </p:spPr>
        <p:txBody>
          <a:bodyPr anchor="t"/>
          <a:lstStyle/>
          <a:p>
            <a:pPr>
              <a:lnSpc>
                <a:spcPct val="140000"/>
              </a:lnSpc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以上观点是中国古代对“小说”的基本看法，即将小说看作记载小事或小言的文体，介于传统的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史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子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之间，重在“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记载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”。因此，它的基本特点就是排斥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虚构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而注重</a:t>
            </a:r>
            <a:r>
              <a:rPr lang="zh-CN" alt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实录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。这一观念在正统文人中根深蒂固。虽然古代小说不断进步发展，文学虚构在小说发展进程中占据越来越重要的地位，但正统学者还是坚持这样的小说观。清代纪昀对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聊斋志异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的批评：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占位符 9217"/>
          <p:cNvSpPr>
            <a:spLocks noGrp="1"/>
          </p:cNvSpPr>
          <p:nvPr>
            <p:ph idx="1"/>
          </p:nvPr>
        </p:nvSpPr>
        <p:spPr>
          <a:xfrm>
            <a:off x="1415480" y="1916832"/>
            <a:ext cx="9649072" cy="3569568"/>
          </a:xfrm>
        </p:spPr>
        <p:txBody>
          <a:bodyPr anchor="t"/>
          <a:lstStyle/>
          <a:p>
            <a:pPr>
              <a:lnSpc>
                <a:spcPct val="110000"/>
              </a:lnSpc>
              <a:buNone/>
            </a:pP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聊斋志异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盛行一时，然才子之笔，非著书者之笔也。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小说既述见闻，即属叙事，不比戏场关目，随意装点。今燕昵之词，蝶狎之态，细微曲折，摹绘如生，使出自言，似无此理；使出作者代言，则何从而见之？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——《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阅微草堂笔记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姑妄言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10241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25117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3200" b="1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但另一方面，虚构性的叙事作品很早就出现了，从远古的神话、传说，到先秦两汉时期的历史散文、诸子散文，其中不乏虚构性的故事。到了唐代，小说创作空前繁荣，并且从史、子中摆脱出来，成为一种独立的文体。到了宋代，白话小说兴起，更是中国小说发展的一个重大转折。元明清时期，小说创作成就超越了正统的诗文，而在文学殿堂中占据了重要的地位。与此同时，小说的价值、特性也得到了重新的认识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1265"/>
          <p:cNvSpPr>
            <a:spLocks noGrp="1"/>
          </p:cNvSpPr>
          <p:nvPr>
            <p:ph idx="1"/>
          </p:nvPr>
        </p:nvSpPr>
        <p:spPr>
          <a:xfrm>
            <a:off x="1415480" y="1844824"/>
            <a:ext cx="9649072" cy="4251176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明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谢肇浙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《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五杂俎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》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卷十五：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凡为小说及杂剧戏文，须是虚实相半，方为游戏三昧之笔。亦要情景造极而止，不必问其有无也。古今小说家，如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西京杂记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飞燕外传 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天宝遗事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诸书，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虬髯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红线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隐娘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白猿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诸传，杂剧家如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琵琶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西厢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荆钗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蒙正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等词，岂必真有是事哉？近来作小说，稍涉怪诞，人便笑其不经，而新作杂剧，如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浣沙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青衫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义乳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孤儿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等作，必事事考之正史，年月不合，姓字不同，不敢作也。如此，则有史传足矣，何名为戏？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占位符 12289"/>
          <p:cNvSpPr>
            <a:spLocks noGrp="1"/>
          </p:cNvSpPr>
          <p:nvPr>
            <p:ph idx="1"/>
          </p:nvPr>
        </p:nvSpPr>
        <p:spPr>
          <a:xfrm>
            <a:off x="1415480" y="1268760"/>
            <a:ext cx="9721080" cy="482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3500" b="1" dirty="0">
                <a:latin typeface="SimHei" panose="02010609060101010101" pitchFamily="49" charset="-122"/>
                <a:ea typeface="SimHei" panose="02010609060101010101" pitchFamily="49" charset="-122"/>
              </a:rPr>
              <a:t>两种小说观念，两类小说体裁：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一类上传统史学家、目录学家心目中的小说，注重实录，被看作是史传的别体，因此小说又被称为“野史”“别传”，基本是文言，如轶事、丛谈、琐记之类。</a:t>
            </a:r>
            <a:endParaRPr lang="zh-CN" altLang="en-US" sz="2000" b="1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     一类是大众心目中的小说，故事曲折，描述生动、带有想象与虚构色彩的叙事文体。既有文言，如传奇、志怪等，也有大量的白话小说。</a:t>
            </a:r>
            <a:endParaRPr lang="zh-CN" altLang="en-US" sz="2800" b="1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/>
              <a:t>         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两类作品并非经纬分明，而是相互渗透。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327</TotalTime>
  <Words>1387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FangSong</vt:lpstr>
      <vt:lpstr>KaiTi</vt:lpstr>
      <vt:lpstr>等线</vt:lpstr>
      <vt:lpstr>等线 Light</vt:lpstr>
      <vt:lpstr>仿宋_GB2312</vt:lpstr>
      <vt:lpstr>黑体</vt:lpstr>
      <vt:lpstr>黑体</vt:lpstr>
      <vt:lpstr>华文新魏</vt:lpstr>
      <vt:lpstr>楷体_GB2312</vt:lpstr>
      <vt:lpstr>隶书</vt:lpstr>
      <vt:lpstr>SimSun</vt:lpstr>
      <vt:lpstr>SimSun</vt:lpstr>
      <vt:lpstr>Arial</vt:lpstr>
      <vt:lpstr>Gill Sans MT</vt:lpstr>
      <vt:lpstr>Times New Roman</vt:lpstr>
      <vt:lpstr>画廊</vt:lpstr>
      <vt:lpstr>通识核心课程  中国古代小说鉴赏</vt:lpstr>
      <vt:lpstr>第一讲  概    述</vt:lpstr>
      <vt:lpstr>一、古代小说观念的演变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二、古代小说的源流与分期</vt:lpstr>
      <vt:lpstr>PowerPoint 演示文稿</vt:lpstr>
      <vt:lpstr>PowerPoint 演示文稿</vt:lpstr>
      <vt:lpstr>PowerPoint 演示文稿</vt:lpstr>
      <vt:lpstr>PowerPoint 演示文稿</vt:lpstr>
      <vt:lpstr>主要参考书目：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中国古代小说史</dc:title>
  <dc:creator>Administrator</dc:creator>
  <cp:lastModifiedBy>楼含松</cp:lastModifiedBy>
  <cp:revision>33</cp:revision>
  <dcterms:created xsi:type="dcterms:W3CDTF">2013-03-07T02:44:00Z</dcterms:created>
  <dcterms:modified xsi:type="dcterms:W3CDTF">2020-09-14T08:52:43Z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