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8D7E9-7C38-44F1-AA5A-587A59E70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唐传奇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18B934-D476-4F39-B72D-12F114CB5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50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E3A46-CA7E-47FF-BCA6-E69A076D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一、“传奇”释名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8BFD9-83F0-48E4-B2B8-970E3218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b="1" dirty="0"/>
              <a:t>本义：</a:t>
            </a:r>
            <a:r>
              <a:rPr lang="zh-CN" altLang="en-US" sz="2400" dirty="0"/>
              <a:t>传述奇闻异事</a:t>
            </a:r>
            <a:endParaRPr lang="en-US" altLang="zh-CN" sz="2400" dirty="0"/>
          </a:p>
          <a:p>
            <a:r>
              <a:rPr lang="zh-CN" altLang="en-US" sz="2400" b="1" dirty="0"/>
              <a:t>出处：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元稹（</a:t>
            </a:r>
            <a:r>
              <a:rPr lang="en-US" altLang="zh-CN" sz="2400" dirty="0"/>
              <a:t>779-831</a:t>
            </a:r>
            <a:r>
              <a:rPr lang="zh-CN" altLang="en-US" sz="2400" dirty="0"/>
              <a:t>）</a:t>
            </a:r>
            <a:r>
              <a:rPr lang="en-US" altLang="zh-CN" sz="2400" dirty="0"/>
              <a:t>《</a:t>
            </a:r>
            <a:r>
              <a:rPr lang="zh-CN" altLang="en-US" sz="2400" dirty="0"/>
              <a:t>莺莺传</a:t>
            </a:r>
            <a:r>
              <a:rPr lang="en-US" altLang="zh-CN" sz="2400" dirty="0"/>
              <a:t>》</a:t>
            </a:r>
            <a:r>
              <a:rPr lang="zh-CN" altLang="en-US" sz="2400" dirty="0"/>
              <a:t>原题</a:t>
            </a:r>
            <a:r>
              <a:rPr lang="en-US" altLang="zh-CN" sz="2400" dirty="0"/>
              <a:t>《</a:t>
            </a:r>
            <a:r>
              <a:rPr lang="zh-CN" altLang="en-US" sz="2400" dirty="0"/>
              <a:t>传奇</a:t>
            </a:r>
            <a:r>
              <a:rPr lang="en-US" altLang="zh-CN" sz="2400" dirty="0"/>
              <a:t>》</a:t>
            </a:r>
            <a:r>
              <a:rPr lang="zh-CN" altLang="en-US" sz="2400" dirty="0"/>
              <a:t>，</a:t>
            </a:r>
            <a:r>
              <a:rPr lang="en-US" altLang="zh-CN" sz="2400" dirty="0"/>
              <a:t>《</a:t>
            </a:r>
            <a:r>
              <a:rPr lang="zh-CN" altLang="en-US" sz="2400" dirty="0"/>
              <a:t>异闻集</a:t>
            </a:r>
            <a:r>
              <a:rPr lang="en-US" altLang="zh-CN" sz="2400" dirty="0"/>
              <a:t>》</a:t>
            </a:r>
            <a:r>
              <a:rPr lang="zh-CN" altLang="en-US" sz="2400" dirty="0"/>
              <a:t>载此篇，还保存原题，收入</a:t>
            </a:r>
            <a:r>
              <a:rPr lang="en-US" altLang="zh-CN" sz="2400" dirty="0"/>
              <a:t>《</a:t>
            </a:r>
            <a:r>
              <a:rPr lang="zh-CN" altLang="en-US" sz="2400" dirty="0"/>
              <a:t>太平广记</a:t>
            </a:r>
            <a:r>
              <a:rPr lang="en-US" altLang="zh-CN" sz="2400" dirty="0"/>
              <a:t>》488</a:t>
            </a:r>
            <a:r>
              <a:rPr lang="zh-CN" altLang="en-US" sz="2400" dirty="0"/>
              <a:t>卷，改作</a:t>
            </a:r>
            <a:r>
              <a:rPr lang="en-US" altLang="zh-CN" sz="2400" dirty="0"/>
              <a:t>《</a:t>
            </a:r>
            <a:r>
              <a:rPr lang="zh-CN" altLang="en-US" sz="2400" dirty="0"/>
              <a:t>莺莺传</a:t>
            </a:r>
            <a:r>
              <a:rPr lang="en-US" altLang="zh-CN" sz="2400" dirty="0"/>
              <a:t>》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裴铏（约</a:t>
            </a:r>
            <a:r>
              <a:rPr lang="en-US" altLang="zh-CN" sz="2400" dirty="0"/>
              <a:t>860</a:t>
            </a:r>
            <a:r>
              <a:rPr lang="zh-CN" altLang="en-US" sz="2400" dirty="0"/>
              <a:t>年前后在世）有作品集</a:t>
            </a:r>
            <a:r>
              <a:rPr lang="en-US" altLang="zh-CN" sz="2400" dirty="0"/>
              <a:t>《</a:t>
            </a:r>
            <a:r>
              <a:rPr lang="zh-CN" altLang="en-US" sz="2400" dirty="0"/>
              <a:t>传奇</a:t>
            </a:r>
            <a:r>
              <a:rPr lang="en-US" altLang="zh-CN" sz="2400" dirty="0"/>
              <a:t>》</a:t>
            </a:r>
            <a:r>
              <a:rPr lang="zh-CN" altLang="en-US" sz="2400" dirty="0"/>
              <a:t>三卷，原书久已失传，从</a:t>
            </a:r>
            <a:r>
              <a:rPr lang="en-US" altLang="zh-CN" sz="2400" dirty="0"/>
              <a:t>《</a:t>
            </a:r>
            <a:r>
              <a:rPr lang="zh-CN" altLang="en-US" sz="2400" dirty="0"/>
              <a:t>太平广记</a:t>
            </a:r>
            <a:r>
              <a:rPr lang="en-US" altLang="zh-CN" sz="2400" dirty="0"/>
              <a:t>》</a:t>
            </a:r>
            <a:r>
              <a:rPr lang="zh-CN" altLang="en-US" sz="2400" dirty="0"/>
              <a:t>中录得四则，如</a:t>
            </a:r>
            <a:r>
              <a:rPr lang="en-US" altLang="zh-CN" sz="2400" dirty="0"/>
              <a:t>《</a:t>
            </a:r>
            <a:r>
              <a:rPr lang="zh-CN" altLang="en-US" sz="2400" dirty="0"/>
              <a:t>裴航</a:t>
            </a:r>
            <a:r>
              <a:rPr lang="en-US" altLang="zh-CN" sz="2400" dirty="0"/>
              <a:t>》《</a:t>
            </a:r>
            <a:r>
              <a:rPr lang="zh-CN" altLang="en-US" sz="2400" dirty="0"/>
              <a:t>聂隐娘</a:t>
            </a:r>
            <a:r>
              <a:rPr lang="en-US" altLang="zh-CN" sz="2400" dirty="0"/>
              <a:t>》《</a:t>
            </a:r>
            <a:r>
              <a:rPr lang="zh-CN" altLang="en-US" sz="2400" dirty="0"/>
              <a:t>昆仑奴</a:t>
            </a:r>
            <a:r>
              <a:rPr lang="en-US" altLang="zh-CN" sz="2400" dirty="0"/>
              <a:t>》</a:t>
            </a:r>
            <a:r>
              <a:rPr lang="zh-CN" altLang="en-US" sz="2400" dirty="0"/>
              <a:t>等。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北宋陈师道</a:t>
            </a:r>
            <a:r>
              <a:rPr lang="en-US" altLang="zh-CN" sz="2400" dirty="0"/>
              <a:t>《</a:t>
            </a:r>
            <a:r>
              <a:rPr lang="zh-CN" altLang="en-US" sz="2400" dirty="0"/>
              <a:t>后山诗话</a:t>
            </a:r>
            <a:r>
              <a:rPr lang="en-US" altLang="zh-CN" sz="2400" dirty="0"/>
              <a:t>》</a:t>
            </a:r>
            <a:r>
              <a:rPr lang="zh-CN" altLang="en-US" sz="2400" dirty="0"/>
              <a:t>：范文正公为</a:t>
            </a:r>
            <a:r>
              <a:rPr lang="en-US" altLang="zh-CN" sz="2400" dirty="0"/>
              <a:t>《</a:t>
            </a:r>
            <a:r>
              <a:rPr lang="zh-CN" altLang="en-US" sz="2400" dirty="0"/>
              <a:t>岳阳楼记</a:t>
            </a:r>
            <a:r>
              <a:rPr lang="en-US" altLang="zh-CN" sz="2400" dirty="0"/>
              <a:t>》</a:t>
            </a:r>
            <a:r>
              <a:rPr lang="zh-CN" altLang="en-US" sz="2400" dirty="0"/>
              <a:t>，用对语说时景，世以为奇。尹师鲁（洙）读之曰：“传奇体尔。” </a:t>
            </a:r>
            <a:r>
              <a:rPr lang="en-US" altLang="zh-CN" sz="2400" dirty="0"/>
              <a:t>《</a:t>
            </a:r>
            <a:r>
              <a:rPr lang="zh-CN" altLang="en-US" sz="2400" dirty="0"/>
              <a:t>传奇</a:t>
            </a:r>
            <a:r>
              <a:rPr lang="en-US" altLang="zh-CN" sz="2400" dirty="0"/>
              <a:t>》</a:t>
            </a:r>
            <a:r>
              <a:rPr lang="zh-CN" altLang="en-US" sz="2400" dirty="0"/>
              <a:t>，唐裴铏所著小说也。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在中国文学史上，传奇，一为唐人文言小说，一为明清戏曲作品</a:t>
            </a:r>
          </a:p>
        </p:txBody>
      </p:sp>
    </p:spTree>
    <p:extLst>
      <p:ext uri="{BB962C8B-B14F-4D97-AF65-F5344CB8AC3E}">
        <p14:creationId xmlns:p14="http://schemas.microsoft.com/office/powerpoint/2010/main" val="301462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9AFCF-E393-4EA5-B91B-0E075938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二、唐传奇概况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4DDD9B-55AA-41C9-BF1C-410A73B8B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/>
              <a:t>    </a:t>
            </a:r>
            <a:r>
              <a:rPr lang="zh-CN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小说亦如诗，至唐代而一变，虽尚不离于搜奇记逸，然叙述宛转，文辞华艳，与六朝之粗陈梗概者较，演进之迹甚明，而尤显者乃在是时则始有意为小说。胡应麟（《笔丛》三十六）云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zh-CN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变异之谈，盛于六朝，然多是传录舛讹，未必尽幻设语，至唐人乃作意好奇，假小说以寄笔端。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  <a:r>
              <a:rPr lang="zh-CN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其云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zh-CN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作意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云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zh-CN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幻设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  <a:r>
              <a:rPr lang="zh-CN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者，则即意识之创造矣。此类文字，当时或为丛集，或为单篇，大率篇幅曼长，记叙委曲，时亦近于俳谐，故论者每訾其卑下，贬之曰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zh-CN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传奇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  <a:r>
              <a:rPr lang="zh-CN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，以别于韩柳辈之高文。顾世间则甚风行，文人往往有作，投谒时或用之为行卷，今颇有留存于《太平广记》中者（他书所收，时代及撰人多错误不足据），实唐代特绝之作也。然而后来流派，乃亦不昌，但有演述，或者摹拟而已，惟元明人多本其事作杂剧或传奇，而影响遂及于曲。</a:t>
            </a:r>
            <a:r>
              <a:rPr lang="zh-CN" altLang="zh-CN" sz="2000" dirty="0"/>
              <a:t>（鲁迅《中国小说史略》）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7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FBFFE-A2E6-4166-9863-AEAAEF58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5EC23-FEA5-4F37-B898-DC8BE92BB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lnSpc>
                <a:spcPct val="150000"/>
              </a:lnSpc>
              <a:buNone/>
            </a:pPr>
            <a:r>
              <a:rPr lang="en-US" altLang="zh-CN" sz="2200" b="1" dirty="0"/>
              <a:t>       </a:t>
            </a:r>
            <a:r>
              <a:rPr lang="zh-CN" altLang="zh-CN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唐之举人，先藉当世显人，以姓名达之主司，然后以所业投献。逾数日又投，谓之‘温卷’。如《幽怪录》、《传奇》等皆是也。盖此等文备众体，可以见史才、诗笔、议论。</a:t>
            </a:r>
            <a:r>
              <a:rPr lang="zh-CN" altLang="zh-CN" sz="2200" dirty="0"/>
              <a:t>（宋·赵彦卫《云麓漫钞》）</a:t>
            </a:r>
            <a:endParaRPr lang="en-US" altLang="zh-CN" sz="2200" dirty="0"/>
          </a:p>
          <a:p>
            <a:pPr marL="274320" lvl="1" indent="0">
              <a:lnSpc>
                <a:spcPct val="150000"/>
              </a:lnSpc>
              <a:buNone/>
            </a:pPr>
            <a:endParaRPr lang="en-US" altLang="zh-CN" sz="2200" dirty="0"/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zh-CN" sz="2200" dirty="0"/>
              <a:t>《</a:t>
            </a:r>
            <a:r>
              <a:rPr lang="zh-CN" altLang="en-US" sz="2200" dirty="0"/>
              <a:t>唐代进士行卷与文学</a:t>
            </a:r>
            <a:r>
              <a:rPr lang="en-US" altLang="zh-CN" sz="2200" dirty="0"/>
              <a:t>》</a:t>
            </a:r>
            <a:r>
              <a:rPr lang="zh-CN" altLang="en-US" sz="2200" dirty="0"/>
              <a:t>，程千帆著，上海古籍出版社，</a:t>
            </a:r>
            <a:r>
              <a:rPr lang="en-US" altLang="zh-CN" sz="2200" dirty="0"/>
              <a:t>1980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zh-CN" sz="2200" dirty="0"/>
              <a:t>《</a:t>
            </a:r>
            <a:r>
              <a:rPr lang="zh-CN" altLang="en-US" sz="2200" dirty="0"/>
              <a:t>唐代科举与文学</a:t>
            </a:r>
            <a:r>
              <a:rPr lang="en-US" altLang="zh-CN" sz="2200" dirty="0"/>
              <a:t>》</a:t>
            </a:r>
            <a:r>
              <a:rPr lang="zh-CN" altLang="en-US" sz="2200" dirty="0"/>
              <a:t>，傅璇琮著，陕西人民出版社，</a:t>
            </a:r>
            <a:r>
              <a:rPr lang="en-US" altLang="zh-CN" sz="2200" dirty="0"/>
              <a:t>2003</a:t>
            </a:r>
            <a:endParaRPr lang="zh-CN" altLang="zh-CN" sz="2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70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A7F60-B3B6-4192-84C8-C8943B88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三、唐传奇的发展阶段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08F1E2-5854-4D3E-8BD1-DAA76BA5E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/>
              <a:t>初期（初唐</a:t>
            </a:r>
            <a:r>
              <a:rPr lang="en-US" altLang="zh-CN" sz="2000" b="1" dirty="0"/>
              <a:t>-</a:t>
            </a:r>
            <a:r>
              <a:rPr lang="zh-CN" altLang="en-US" sz="2000" b="1" dirty="0"/>
              <a:t>盛唐）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王度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古镜记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</a:p>
          <a:p>
            <a:pPr marL="0" indent="0">
              <a:buNone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  《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补江总白猿传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</a:p>
          <a:p>
            <a:pPr marL="0" indent="0">
              <a:buNone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张鷟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游仙窟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</a:p>
          <a:p>
            <a:r>
              <a:rPr lang="zh-CN" altLang="en-US" sz="2000" b="1" dirty="0"/>
              <a:t>中期（中唐）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枕中记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》《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南柯太守传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》《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柳毅传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》《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任氏传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》《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离魂记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》《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李章武传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》《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莺莺传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》《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霍小玉传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》《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李娃传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》《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长恨歌传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》《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东城老父传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》……</a:t>
            </a:r>
          </a:p>
          <a:p>
            <a:r>
              <a:rPr lang="zh-CN" altLang="en-US" sz="2000" b="1" dirty="0"/>
              <a:t>晚期（晚唐）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  《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玄怪录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》《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续玄怪录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》《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宣室志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》《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甘泽谣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》《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传奇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》《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三水小牍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》……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438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2DA93-854C-40DE-A4CF-AFC7BBDE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四、参考书目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AF050-7351-4F47-BB96-7C5E91061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/>
              <a:t>《</a:t>
            </a:r>
            <a:r>
              <a:rPr lang="zh-CN" altLang="zh-CN" sz="2400" b="1" dirty="0"/>
              <a:t>唐宋传奇集</a:t>
            </a:r>
            <a:r>
              <a:rPr lang="en-US" altLang="zh-CN" sz="2400" b="1" dirty="0"/>
              <a:t> 》</a:t>
            </a:r>
            <a:r>
              <a:rPr lang="zh-CN" altLang="en-US" sz="2400" b="1" dirty="0"/>
              <a:t>，</a:t>
            </a:r>
            <a:r>
              <a:rPr lang="zh-CN" altLang="zh-CN" sz="2400" b="1" dirty="0"/>
              <a:t>鲁迅</a:t>
            </a:r>
            <a:r>
              <a:rPr lang="zh-CN" altLang="en-US" sz="2400" b="1" dirty="0"/>
              <a:t>编</a:t>
            </a:r>
            <a:r>
              <a:rPr lang="en-US" altLang="zh-CN" sz="2400" b="1" dirty="0"/>
              <a:t>          </a:t>
            </a:r>
            <a:r>
              <a:rPr lang="zh-CN" altLang="zh-CN" sz="2400" b="1" dirty="0"/>
              <a:t>人民文学出版社</a:t>
            </a:r>
            <a:endParaRPr lang="zh-CN" altLang="zh-CN" sz="2400" dirty="0"/>
          </a:p>
          <a:p>
            <a:r>
              <a:rPr lang="en-US" altLang="zh-CN" sz="2400" b="1" dirty="0"/>
              <a:t>《</a:t>
            </a:r>
            <a:r>
              <a:rPr lang="zh-CN" altLang="zh-CN" sz="2400" b="1" dirty="0"/>
              <a:t>唐人小说</a:t>
            </a:r>
            <a:r>
              <a:rPr lang="en-US" altLang="zh-CN" sz="2400" b="1" dirty="0"/>
              <a:t> 》</a:t>
            </a:r>
            <a:r>
              <a:rPr lang="zh-CN" altLang="en-US" sz="2400" b="1" dirty="0"/>
              <a:t>，</a:t>
            </a:r>
            <a:r>
              <a:rPr lang="zh-CN" altLang="zh-CN" sz="2400" b="1" dirty="0"/>
              <a:t>汪辟疆</a:t>
            </a:r>
            <a:r>
              <a:rPr lang="zh-CN" altLang="en-US" sz="2400" b="1" dirty="0"/>
              <a:t>编</a:t>
            </a:r>
            <a:r>
              <a:rPr lang="en-US" altLang="zh-CN" sz="2400" b="1" dirty="0"/>
              <a:t>         </a:t>
            </a:r>
            <a:r>
              <a:rPr lang="zh-CN" altLang="zh-CN" sz="2400" b="1" dirty="0"/>
              <a:t>上海古籍出版社</a:t>
            </a:r>
            <a:endParaRPr lang="zh-CN" altLang="zh-CN" sz="2400" dirty="0"/>
          </a:p>
          <a:p>
            <a:r>
              <a:rPr lang="en-US" altLang="zh-CN" sz="2400" b="1" dirty="0"/>
              <a:t>《</a:t>
            </a:r>
            <a:r>
              <a:rPr lang="zh-CN" altLang="zh-CN" sz="2400" b="1" dirty="0"/>
              <a:t>唐宋传奇选</a:t>
            </a:r>
            <a:r>
              <a:rPr lang="en-US" altLang="zh-CN" sz="2400" b="1" dirty="0"/>
              <a:t> 》</a:t>
            </a:r>
            <a:r>
              <a:rPr lang="zh-CN" altLang="zh-CN" sz="2400" b="1" dirty="0"/>
              <a:t>张友鹤</a:t>
            </a:r>
            <a:r>
              <a:rPr lang="zh-CN" altLang="en-US" sz="2400" b="1" dirty="0"/>
              <a:t>选注</a:t>
            </a:r>
            <a:r>
              <a:rPr lang="en-US" altLang="zh-CN" sz="2400" b="1" dirty="0"/>
              <a:t>         </a:t>
            </a:r>
            <a:r>
              <a:rPr lang="zh-CN" altLang="zh-CN" sz="2400" b="1" dirty="0"/>
              <a:t>人民文学出版社</a:t>
            </a:r>
            <a:endParaRPr lang="zh-CN" altLang="zh-CN" sz="2400" dirty="0"/>
          </a:p>
          <a:p>
            <a:r>
              <a:rPr lang="en-US" altLang="zh-CN" sz="2400" b="1" dirty="0"/>
              <a:t>《</a:t>
            </a:r>
            <a:r>
              <a:rPr lang="zh-CN" altLang="zh-CN" sz="2400" b="1" dirty="0"/>
              <a:t>全唐五代小说</a:t>
            </a:r>
            <a:r>
              <a:rPr lang="en-US" altLang="zh-CN" sz="2400" b="1" dirty="0"/>
              <a:t> 》</a:t>
            </a:r>
            <a:r>
              <a:rPr lang="zh-CN" altLang="en-US" sz="2400" b="1" dirty="0"/>
              <a:t>，</a:t>
            </a:r>
            <a:r>
              <a:rPr lang="zh-CN" altLang="zh-CN" sz="2400" b="1" dirty="0"/>
              <a:t>李时人编校，何满子审定</a:t>
            </a:r>
            <a:r>
              <a:rPr lang="zh-CN" altLang="en-US" sz="2400" b="1" dirty="0"/>
              <a:t>，</a:t>
            </a:r>
            <a:r>
              <a:rPr lang="zh-CN" altLang="zh-CN" sz="2400" b="1" dirty="0"/>
              <a:t>陕西人民出版社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1998</a:t>
            </a:r>
            <a:endParaRPr lang="zh-CN" altLang="zh-CN" sz="2400" dirty="0"/>
          </a:p>
          <a:p>
            <a:pPr marL="0" indent="0">
              <a:buNone/>
            </a:pPr>
            <a:endParaRPr lang="zh-CN" altLang="zh-CN" sz="2400" dirty="0"/>
          </a:p>
          <a:p>
            <a:r>
              <a:rPr lang="en-US" altLang="zh-CN" sz="2400" b="1" dirty="0"/>
              <a:t>《</a:t>
            </a:r>
            <a:r>
              <a:rPr lang="zh-CN" altLang="zh-CN" sz="2400" b="1" dirty="0"/>
              <a:t>隋唐五代小说研究资料</a:t>
            </a:r>
            <a:r>
              <a:rPr lang="en-US" altLang="zh-CN" sz="2400" b="1" dirty="0"/>
              <a:t> 》</a:t>
            </a:r>
            <a:r>
              <a:rPr lang="zh-CN" altLang="en-US" sz="2400" b="1" dirty="0"/>
              <a:t>，</a:t>
            </a:r>
            <a:r>
              <a:rPr lang="zh-CN" altLang="zh-CN" sz="2400" b="1" dirty="0"/>
              <a:t>程国赋编著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上海古籍出版社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2005</a:t>
            </a:r>
            <a:endParaRPr lang="zh-CN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549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97</TotalTime>
  <Words>746</Words>
  <Application>Microsoft Office PowerPoint</Application>
  <PresentationFormat>宽屏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仿宋</vt:lpstr>
      <vt:lpstr>宋体</vt:lpstr>
      <vt:lpstr>微软雅黑</vt:lpstr>
      <vt:lpstr>Century Gothic</vt:lpstr>
      <vt:lpstr>Garamond</vt:lpstr>
      <vt:lpstr>肥皂</vt:lpstr>
      <vt:lpstr>唐传奇</vt:lpstr>
      <vt:lpstr>一、“传奇”释名</vt:lpstr>
      <vt:lpstr>二、唐传奇概况</vt:lpstr>
      <vt:lpstr>  </vt:lpstr>
      <vt:lpstr>三、唐传奇的发展阶段</vt:lpstr>
      <vt:lpstr>四、参考书目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唐传奇</dc:title>
  <dc:creator>楼含松</dc:creator>
  <cp:lastModifiedBy>楼含松</cp:lastModifiedBy>
  <cp:revision>10</cp:revision>
  <dcterms:created xsi:type="dcterms:W3CDTF">2020-10-12T06:10:14Z</dcterms:created>
  <dcterms:modified xsi:type="dcterms:W3CDTF">2020-10-12T07:47:14Z</dcterms:modified>
</cp:coreProperties>
</file>