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g1P5rnAWGTxTOeyosSiZ8IPQO2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FE1CBF-9C20-4621-8405-6CF3842E193D}">
  <a:tblStyle styleId="{9EFE1CBF-9C20-4621-8405-6CF3842E193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1891353" y="1378071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zh-TW"/>
              <a:t>小專</a:t>
            </a:r>
            <a:r>
              <a:rPr lang="zh-TW"/>
              <a:t>題發表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/>
              <a:t>飲料店</a:t>
            </a:r>
            <a:endParaRPr b="1"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1891350" y="3114396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製作:蔡亞倫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258100" y="243300"/>
            <a:ext cx="40452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報告大綱</a:t>
            </a:r>
            <a:endParaRPr/>
          </a:p>
        </p:txBody>
      </p:sp>
      <p:sp>
        <p:nvSpPr>
          <p:cNvPr id="63" name="Google Shape;63;p2"/>
          <p:cNvSpPr txBox="1"/>
          <p:nvPr>
            <p:ph idx="2" type="body"/>
          </p:nvPr>
        </p:nvSpPr>
        <p:spPr>
          <a:xfrm>
            <a:off x="362200" y="12061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 sz="1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rPr b="1" lang="zh-TW" sz="3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※ 動機 &amp; 設計構想</a:t>
            </a:r>
            <a:endParaRPr b="1" sz="3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t/>
            </a:r>
            <a:endParaRPr b="1" sz="3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rPr b="1" lang="zh-TW" sz="3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※ 使用技術</a:t>
            </a:r>
            <a:endParaRPr b="1" sz="3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t/>
            </a:r>
            <a:endParaRPr b="1" sz="3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rPr b="1" lang="zh-TW" sz="3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※ 時程</a:t>
            </a:r>
            <a:endParaRPr b="1" sz="3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t/>
            </a:r>
            <a:endParaRPr b="1" sz="3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rPr b="1" lang="zh-TW" sz="3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※ 網站DEMO</a:t>
            </a:r>
            <a:endParaRPr b="1" sz="3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t/>
            </a:r>
            <a:endParaRPr b="1" sz="3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rPr b="1" lang="zh-TW" sz="3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※ 參考資料</a:t>
            </a:r>
            <a:endParaRPr b="1" sz="3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 sz="1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700" y="190500"/>
            <a:ext cx="2286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258100" y="243300"/>
            <a:ext cx="40452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動機 &amp; 設計構想</a:t>
            </a:r>
            <a:endParaRPr/>
          </a:p>
        </p:txBody>
      </p:sp>
      <p:sp>
        <p:nvSpPr>
          <p:cNvPr id="70" name="Google Shape;70;p3"/>
          <p:cNvSpPr txBox="1"/>
          <p:nvPr>
            <p:ph idx="2" type="body"/>
          </p:nvPr>
        </p:nvSpPr>
        <p:spPr>
          <a:xfrm>
            <a:off x="362200" y="11544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zh-TW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※ 目的性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zh-TW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※ 使用者操作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zh-TW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※更多互動元素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zh-TW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※更好的用戶體驗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zh-TW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※ 功能性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700" y="190500"/>
            <a:ext cx="2286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28600"/>
            <a:ext cx="85206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zh-TW" sz="4200"/>
              <a:t>使用技術</a:t>
            </a:r>
            <a:endParaRPr sz="4200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063" y="1481300"/>
            <a:ext cx="5215875" cy="30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399050"/>
            <a:ext cx="85206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4550"/>
              <a:buNone/>
            </a:pPr>
            <a:r>
              <a:rPr lang="zh-TW" sz="4200"/>
              <a:t>時程</a:t>
            </a:r>
            <a:endParaRPr sz="4200"/>
          </a:p>
        </p:txBody>
      </p:sp>
      <p:graphicFrame>
        <p:nvGraphicFramePr>
          <p:cNvPr id="84" name="Google Shape;84;p5"/>
          <p:cNvGraphicFramePr/>
          <p:nvPr/>
        </p:nvGraphicFramePr>
        <p:xfrm>
          <a:off x="509075" y="21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{9EFE1CBF-9C20-4621-8405-6CF3842E193D}</a:tableStyleId>
              </a:tblPr>
              <a:tblGrid>
                <a:gridCol w="786575"/>
                <a:gridCol w="786575"/>
                <a:gridCol w="786575"/>
                <a:gridCol w="786575"/>
                <a:gridCol w="786575"/>
                <a:gridCol w="786575"/>
                <a:gridCol w="786575"/>
              </a:tblGrid>
              <a:tr h="30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SUN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MON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TUE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WED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THR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FRI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SAT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14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15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F2F2F2"/>
                          </a:solidFill>
                        </a:rPr>
                        <a:t>16</a:t>
                      </a:r>
                      <a:endParaRPr b="1" sz="14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</a:tr>
              <a:tr h="30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17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18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19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</a:rPr>
                        <a:t>22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</a:rPr>
                        <a:t>23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Google Shape;85;p5"/>
          <p:cNvGraphicFramePr/>
          <p:nvPr/>
        </p:nvGraphicFramePr>
        <p:xfrm>
          <a:off x="6311125" y="133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{9EFE1CBF-9C20-4621-8405-6CF3842E193D}</a:tableStyleId>
              </a:tblPr>
              <a:tblGrid>
                <a:gridCol w="521450"/>
                <a:gridCol w="19997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zh-TW" sz="1000" u="none" cap="none" strike="noStrike"/>
                        <a:t>網站架構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zh-TW" sz="1000" u="none" cap="none" strike="noStrike"/>
                        <a:t>首頁(最新消息)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zh-TW" sz="1000" u="none" cap="none" strike="noStrike"/>
                        <a:t>飲品菜單&amp;門市據點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zh-TW" sz="1000" u="none" cap="none" strike="noStrike"/>
                        <a:t>品牌故事&amp;媒體報導&amp;聯絡我們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zh-TW" sz="1000" u="none" cap="none" strike="noStrike"/>
                        <a:t>購物車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zh-TW" sz="1000" u="none" cap="none" strike="noStrike"/>
                        <a:t>整體內容規劃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zh-TW" sz="1000" u="none" cap="none" strike="noStrike"/>
                        <a:t>PPT製作&amp;DEMO影片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17667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DEMO影片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4135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1039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zh-TW" sz="19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※</a:t>
            </a:r>
            <a:r>
              <a:rPr b="1" lang="zh-TW">
                <a:solidFill>
                  <a:schemeClr val="dk1"/>
                </a:solidFill>
              </a:rPr>
              <a:t>珍煮丹官網: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zh-TW">
                <a:solidFill>
                  <a:schemeClr val="dk1"/>
                </a:solidFill>
              </a:rPr>
              <a:t>https://www.truedan.com.tw/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193537"/>
      </a:dk1>
      <a:lt1>
        <a:srgbClr val="F8F8F8"/>
      </a:lt1>
      <a:dk2>
        <a:srgbClr val="FFFFFF"/>
      </a:dk2>
      <a:lt2>
        <a:srgbClr val="BFC7CA"/>
      </a:lt2>
      <a:accent1>
        <a:srgbClr val="0C0B0B"/>
      </a:accent1>
      <a:accent2>
        <a:srgbClr val="FFFFFF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