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330" r:id="rId3"/>
    <p:sldId id="332" r:id="rId4"/>
    <p:sldId id="258" r:id="rId5"/>
    <p:sldId id="331" r:id="rId6"/>
    <p:sldId id="342" r:id="rId7"/>
    <p:sldId id="344" r:id="rId8"/>
    <p:sldId id="333" r:id="rId9"/>
    <p:sldId id="334" r:id="rId10"/>
    <p:sldId id="335" r:id="rId11"/>
    <p:sldId id="336" r:id="rId12"/>
    <p:sldId id="337" r:id="rId13"/>
    <p:sldId id="350" r:id="rId14"/>
    <p:sldId id="339" r:id="rId15"/>
    <p:sldId id="340" r:id="rId16"/>
    <p:sldId id="341" r:id="rId17"/>
    <p:sldId id="343" r:id="rId18"/>
    <p:sldId id="345" r:id="rId19"/>
    <p:sldId id="346" r:id="rId20"/>
    <p:sldId id="347" r:id="rId21"/>
    <p:sldId id="348" r:id="rId22"/>
    <p:sldId id="349" r:id="rId23"/>
    <p:sldId id="351" r:id="rId24"/>
    <p:sldId id="323" r:id="rId25"/>
    <p:sldId id="371" r:id="rId26"/>
    <p:sldId id="355" r:id="rId27"/>
    <p:sldId id="352" r:id="rId28"/>
    <p:sldId id="356" r:id="rId29"/>
    <p:sldId id="357" r:id="rId30"/>
    <p:sldId id="359" r:id="rId31"/>
    <p:sldId id="360" r:id="rId32"/>
    <p:sldId id="361" r:id="rId33"/>
    <p:sldId id="353" r:id="rId34"/>
    <p:sldId id="363" r:id="rId35"/>
    <p:sldId id="364" r:id="rId36"/>
    <p:sldId id="365" r:id="rId37"/>
    <p:sldId id="366" r:id="rId38"/>
    <p:sldId id="367" r:id="rId39"/>
    <p:sldId id="369" r:id="rId40"/>
    <p:sldId id="370" r:id="rId41"/>
    <p:sldId id="362" r:id="rId42"/>
    <p:sldId id="354" r:id="rId43"/>
    <p:sldId id="368" r:id="rId44"/>
    <p:sldId id="29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14D"/>
    <a:srgbClr val="EEF8FD"/>
    <a:srgbClr val="008DC4"/>
    <a:srgbClr val="FFFFFF"/>
    <a:srgbClr val="809AC1"/>
    <a:srgbClr val="A8B3C4"/>
    <a:srgbClr val="5CBF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0" autoAdjust="0"/>
    <p:restoredTop sz="94660"/>
  </p:normalViewPr>
  <p:slideViewPr>
    <p:cSldViewPr snapToGrid="0">
      <p:cViewPr>
        <p:scale>
          <a:sx n="66" d="100"/>
          <a:sy n="66" d="100"/>
        </p:scale>
        <p:origin x="1020" y="19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A1A81-192D-4278-B969-808D84990D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5E98F3B-7B97-413A-88DE-6976F3F74C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BFA5E059-991A-4D1B-A03A-78BC1A95ACC1}"/>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5" name="Marcador de pie de página 4">
            <a:extLst>
              <a:ext uri="{FF2B5EF4-FFF2-40B4-BE49-F238E27FC236}">
                <a16:creationId xmlns:a16="http://schemas.microsoft.com/office/drawing/2014/main" id="{399FDFD0-A8BB-44FA-90B5-E19D251C847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BDF75BC-911F-418E-BA0B-4FCDB3D5143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83407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B8E6-838B-4539-B859-E1F1ED4A101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28449694-5E5B-4FCC-9A1C-299E2F192E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7D078CD-5C9C-4A90-980B-991510517C6B}"/>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5" name="Marcador de pie de página 4">
            <a:extLst>
              <a:ext uri="{FF2B5EF4-FFF2-40B4-BE49-F238E27FC236}">
                <a16:creationId xmlns:a16="http://schemas.microsoft.com/office/drawing/2014/main" id="{8C36D716-0FB2-4FEA-BFAA-D5BF88A9E8E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C5F1B4A-C55A-4B19-9729-98C29FF0665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405256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F39847A-2188-4FDA-BAFE-331B9C1589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5E1E03C-0288-4267-815C-D055FE5737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19370B4-5613-44BD-9EC0-A6F5E3AA81D1}"/>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5" name="Marcador de pie de página 4">
            <a:extLst>
              <a:ext uri="{FF2B5EF4-FFF2-40B4-BE49-F238E27FC236}">
                <a16:creationId xmlns:a16="http://schemas.microsoft.com/office/drawing/2014/main" id="{24D5256E-F32D-4475-B4EB-06013B54933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C1BAAD4-7DB4-47E5-837C-B8CAD030204E}"/>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78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31E50-896A-437C-8295-A710E1642EE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F611678-59A7-46F7-B58C-140D9108318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9E52DF3-7090-4B64-A85F-8F2D1F349F7D}"/>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5" name="Marcador de pie de página 4">
            <a:extLst>
              <a:ext uri="{FF2B5EF4-FFF2-40B4-BE49-F238E27FC236}">
                <a16:creationId xmlns:a16="http://schemas.microsoft.com/office/drawing/2014/main" id="{2DC4A8DD-0663-42CC-9708-29E9C5CDEF1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E9FC034-4833-463F-B76F-2E8CCC89791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238680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CB9ED-6B19-4ADF-AD48-B0B7E0E9AC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BD148CD-0E68-4D64-A6C8-3CBE1E106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BC9352-52BE-44F4-AF8D-C50686073E54}"/>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5" name="Marcador de pie de página 4">
            <a:extLst>
              <a:ext uri="{FF2B5EF4-FFF2-40B4-BE49-F238E27FC236}">
                <a16:creationId xmlns:a16="http://schemas.microsoft.com/office/drawing/2014/main" id="{F3CE46C2-44D5-4F61-B519-4F11555C5F4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7D2E756-B1AB-4B56-829D-517E846D7EB6}"/>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45798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91257-C520-4480-BDEA-C129E41121D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88A2062-ECB8-4E5A-909C-A69C63883D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9FA792C-5636-4C2E-80CC-0BD303E4611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21EA2F69-E58A-41E2-A661-A8586C7F6E1B}"/>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6" name="Marcador de pie de página 5">
            <a:extLst>
              <a:ext uri="{FF2B5EF4-FFF2-40B4-BE49-F238E27FC236}">
                <a16:creationId xmlns:a16="http://schemas.microsoft.com/office/drawing/2014/main" id="{9B99DED1-B78E-4159-9ED0-A8FDE1AEEFE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A2F13DB-93B5-4A4A-8A5C-B6FD2C2ED5F4}"/>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1089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1A448-A3CB-4AF1-8FB3-1489847D3F1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C791E2B-8903-4972-8322-34A82E06E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E665C69-B24A-49D2-A5F8-34E4C1EB53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004C16B-BFCD-4C95-8D20-B380B85FE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C01102-1847-490B-A3E3-050C9B72C85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C02B343A-7DD9-48CD-B5BA-781A3D6D5C9E}"/>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8" name="Marcador de pie de página 7">
            <a:extLst>
              <a:ext uri="{FF2B5EF4-FFF2-40B4-BE49-F238E27FC236}">
                <a16:creationId xmlns:a16="http://schemas.microsoft.com/office/drawing/2014/main" id="{CF84EEC2-7955-4BC4-84F8-BF625183F388}"/>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AFB9615-6A70-41A4-B41D-543C6CE4A6E5}"/>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6322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7833-033A-4E2F-969A-12EAE2D207C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A7C61560-3419-4A1B-A98D-26A3E52DAFB8}"/>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4" name="Marcador de pie de página 3">
            <a:extLst>
              <a:ext uri="{FF2B5EF4-FFF2-40B4-BE49-F238E27FC236}">
                <a16:creationId xmlns:a16="http://schemas.microsoft.com/office/drawing/2014/main" id="{7D3B0A86-F1DC-4958-A342-83C718430815}"/>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7C4BC87F-1879-4969-AD66-7DB6DDD2B339}"/>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9640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04F7B4-CF65-4E97-ABA3-AFF7BE27918B}"/>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3" name="Marcador de pie de página 2">
            <a:extLst>
              <a:ext uri="{FF2B5EF4-FFF2-40B4-BE49-F238E27FC236}">
                <a16:creationId xmlns:a16="http://schemas.microsoft.com/office/drawing/2014/main" id="{C115FB0F-4CB5-4D86-9A1D-7B1456706121}"/>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9044DCE-B9D7-41FD-9103-A3C548C0CC40}"/>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60993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42B50-2F9A-46E4-91AF-73F17BB66A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47F302E-E82A-46B5-A894-68A5F12C4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3D429850-F3A4-45E4-AC1D-D21818BE4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BC6BD2-0909-4DA4-A907-CB0912983468}"/>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6" name="Marcador de pie de página 5">
            <a:extLst>
              <a:ext uri="{FF2B5EF4-FFF2-40B4-BE49-F238E27FC236}">
                <a16:creationId xmlns:a16="http://schemas.microsoft.com/office/drawing/2014/main" id="{29280996-1DE1-42B2-9751-25312FA2532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62A7677-266C-4201-9943-83A6124041B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3118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E17DD-410D-4DF2-89D1-8B5C5732D2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4AC8F5E8-D0CA-4541-A71E-7D3FFCA5C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6DE8666-CA28-44FB-8537-B416CD2F7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2C4813-E44B-48A0-A545-21793F49C062}"/>
              </a:ext>
            </a:extLst>
          </p:cNvPr>
          <p:cNvSpPr>
            <a:spLocks noGrp="1"/>
          </p:cNvSpPr>
          <p:nvPr>
            <p:ph type="dt" sz="half" idx="10"/>
          </p:nvPr>
        </p:nvSpPr>
        <p:spPr/>
        <p:txBody>
          <a:bodyPr/>
          <a:lstStyle/>
          <a:p>
            <a:fld id="{96FFF4BA-95EE-4541-9DB6-9082F159B665}" type="datetimeFigureOut">
              <a:rPr lang="en-US" smtClean="0"/>
              <a:t>3/24/2020</a:t>
            </a:fld>
            <a:endParaRPr lang="en-US"/>
          </a:p>
        </p:txBody>
      </p:sp>
      <p:sp>
        <p:nvSpPr>
          <p:cNvPr id="6" name="Marcador de pie de página 5">
            <a:extLst>
              <a:ext uri="{FF2B5EF4-FFF2-40B4-BE49-F238E27FC236}">
                <a16:creationId xmlns:a16="http://schemas.microsoft.com/office/drawing/2014/main" id="{31D93740-A043-4801-832A-94A13751ABC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F62DB72-EC65-4F47-AD4D-E1F0AFC30A9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296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737A2DA-1150-4118-A299-26FAF743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6EFF1BA-C58E-46EA-8748-A652338AD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AB3B784-53EA-4E82-8568-8BEB6628B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FF4BA-95EE-4541-9DB6-9082F159B665}" type="datetimeFigureOut">
              <a:rPr lang="en-US" smtClean="0"/>
              <a:t>3/24/2020</a:t>
            </a:fld>
            <a:endParaRPr lang="en-US"/>
          </a:p>
        </p:txBody>
      </p:sp>
      <p:sp>
        <p:nvSpPr>
          <p:cNvPr id="5" name="Marcador de pie de página 4">
            <a:extLst>
              <a:ext uri="{FF2B5EF4-FFF2-40B4-BE49-F238E27FC236}">
                <a16:creationId xmlns:a16="http://schemas.microsoft.com/office/drawing/2014/main" id="{547D0407-68C6-4DEB-A119-82229F3E8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36119D7C-2C8E-458E-B4A0-BB5317E14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081A3-AF06-4A44-B2F3-053CEBB6E237}" type="slidenum">
              <a:rPr lang="en-US" smtClean="0"/>
              <a:t>‹Nº›</a:t>
            </a:fld>
            <a:endParaRPr lang="en-US"/>
          </a:p>
        </p:txBody>
      </p:sp>
    </p:spTree>
    <p:extLst>
      <p:ext uri="{BB962C8B-B14F-4D97-AF65-F5344CB8AC3E}">
        <p14:creationId xmlns:p14="http://schemas.microsoft.com/office/powerpoint/2010/main" val="1201731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morethanbooks.eu/topic-modeling-introduccion/"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s.wikipedia.org/wiki/Latent_Dirichlet_Allocation"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0" y="0"/>
            <a:ext cx="374903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flipH="1">
            <a:off x="3735975" y="0"/>
            <a:ext cx="8456024"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468650" y="816407"/>
            <a:ext cx="6547716" cy="2599530"/>
          </a:xfrm>
        </p:spPr>
        <p:txBody>
          <a:bodyPr anchor="t">
            <a:noAutofit/>
          </a:bodyPr>
          <a:lstStyle/>
          <a:p>
            <a:pPr algn="l"/>
            <a:r>
              <a:rPr lang="es-US" b="1" dirty="0">
                <a:solidFill>
                  <a:schemeClr val="accent1">
                    <a:lumMod val="75000"/>
                  </a:schemeClr>
                </a:solidFill>
                <a:latin typeface="Dubai Medium" panose="020B0603030403030204" pitchFamily="34" charset="-78"/>
                <a:ea typeface="+mn-ea"/>
                <a:cs typeface="Dubai Medium" panose="020B0603030403030204" pitchFamily="34" charset="-78"/>
              </a:rPr>
              <a:t>Análisis de Redes Sociales</a:t>
            </a:r>
            <a:endParaRPr lang="en-US" b="1" dirty="0">
              <a:solidFill>
                <a:schemeClr val="accent1">
                  <a:lumMod val="75000"/>
                </a:schemeClr>
              </a:solidFill>
              <a:latin typeface="Dubai Medium" panose="020B0603030403030204" pitchFamily="34" charset="-78"/>
              <a:ea typeface="+mn-ea"/>
              <a:cs typeface="Dubai Medium" panose="020B06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576224" y="2647935"/>
            <a:ext cx="6547715" cy="768002"/>
          </a:xfrm>
        </p:spPr>
        <p:txBody>
          <a:bodyPr anchor="b">
            <a:noAutofit/>
          </a:bodyPr>
          <a:lstStyle/>
          <a:p>
            <a:pPr algn="l"/>
            <a:r>
              <a:rPr lang="es-US" sz="4000" dirty="0">
                <a:solidFill>
                  <a:srgbClr val="000000"/>
                </a:solidFill>
                <a:latin typeface="Dubai" panose="020B0503030403030204" pitchFamily="34" charset="-78"/>
                <a:ea typeface="+mj-ea"/>
                <a:cs typeface="Dubai" panose="020B0503030403030204" pitchFamily="34" charset="-78"/>
              </a:rPr>
              <a:t>Caso #</a:t>
            </a:r>
            <a:r>
              <a:rPr lang="es-US" sz="4000" dirty="0" err="1">
                <a:solidFill>
                  <a:srgbClr val="000000"/>
                </a:solidFill>
                <a:latin typeface="Dubai" panose="020B0503030403030204" pitchFamily="34" charset="-78"/>
                <a:ea typeface="+mj-ea"/>
                <a:cs typeface="Dubai" panose="020B0503030403030204" pitchFamily="34" charset="-78"/>
              </a:rPr>
              <a:t>CoronaVirus</a:t>
            </a:r>
            <a:endParaRPr lang="en-US" sz="4000" dirty="0">
              <a:solidFill>
                <a:srgbClr val="000000"/>
              </a:solidFill>
              <a:latin typeface="Dubai" panose="020B0503030403030204" pitchFamily="34" charset="-78"/>
              <a:ea typeface="+mj-ea"/>
              <a:cs typeface="Dubai" panose="020B0503030403030204" pitchFamily="34" charset="-78"/>
            </a:endParaRPr>
          </a:p>
        </p:txBody>
      </p:sp>
      <p:sp>
        <p:nvSpPr>
          <p:cNvPr id="5" name="CuadroTexto 4">
            <a:extLst>
              <a:ext uri="{FF2B5EF4-FFF2-40B4-BE49-F238E27FC236}">
                <a16:creationId xmlns:a16="http://schemas.microsoft.com/office/drawing/2014/main" id="{D5DE6492-C0CC-4423-A664-2B9FF4A16483}"/>
              </a:ext>
            </a:extLst>
          </p:cNvPr>
          <p:cNvSpPr txBox="1"/>
          <p:nvPr/>
        </p:nvSpPr>
        <p:spPr>
          <a:xfrm>
            <a:off x="7498078" y="6325206"/>
            <a:ext cx="4285263" cy="323165"/>
          </a:xfrm>
          <a:prstGeom prst="rect">
            <a:avLst/>
          </a:prstGeom>
          <a:noFill/>
        </p:spPr>
        <p:txBody>
          <a:bodyPr wrap="square" rtlCol="0">
            <a:spAutoFit/>
          </a:bodyPr>
          <a:lstStyle/>
          <a:p>
            <a:pPr algn="r"/>
            <a:r>
              <a:rPr lang="es-US" sz="1500" b="1" dirty="0">
                <a:latin typeface="Bahnschrift Light" panose="020B0502040204020203" pitchFamily="34" charset="0"/>
              </a:rPr>
              <a:t>Roberto Esteves</a:t>
            </a:r>
          </a:p>
        </p:txBody>
      </p:sp>
      <p:pic>
        <p:nvPicPr>
          <p:cNvPr id="13" name="Imagen 12">
            <a:extLst>
              <a:ext uri="{FF2B5EF4-FFF2-40B4-BE49-F238E27FC236}">
                <a16:creationId xmlns:a16="http://schemas.microsoft.com/office/drawing/2014/main" id="{B8A3A33B-3EB2-4FEB-9DBA-DB2267F062D2}"/>
              </a:ext>
            </a:extLst>
          </p:cNvPr>
          <p:cNvPicPr>
            <a:picLocks noChangeAspect="1"/>
          </p:cNvPicPr>
          <p:nvPr/>
        </p:nvPicPr>
        <p:blipFill rotWithShape="1">
          <a:blip r:embed="rId3">
            <a:clrChange>
              <a:clrFrom>
                <a:srgbClr val="FFFFFF"/>
              </a:clrFrom>
              <a:clrTo>
                <a:srgbClr val="FFFFFF">
                  <a:alpha val="0"/>
                </a:srgbClr>
              </a:clrTo>
            </a:clrChange>
          </a:blip>
          <a:srcRect l="8495" t="13992" r="10364" b="14733"/>
          <a:stretch/>
        </p:blipFill>
        <p:spPr>
          <a:xfrm>
            <a:off x="468649" y="5380080"/>
            <a:ext cx="2433652" cy="1268291"/>
          </a:xfrm>
          <a:prstGeom prst="rect">
            <a:avLst/>
          </a:prstGeom>
          <a:effectLst/>
        </p:spPr>
      </p:pic>
    </p:spTree>
    <p:extLst>
      <p:ext uri="{BB962C8B-B14F-4D97-AF65-F5344CB8AC3E}">
        <p14:creationId xmlns:p14="http://schemas.microsoft.com/office/powerpoint/2010/main" val="7385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C4F5132E-D2D2-44E6-ACE4-A9F0F691B7C2}"/>
              </a:ext>
            </a:extLst>
          </p:cNvPr>
          <p:cNvPicPr>
            <a:picLocks noChangeAspect="1"/>
          </p:cNvPicPr>
          <p:nvPr/>
        </p:nvPicPr>
        <p:blipFill>
          <a:blip r:embed="rId3"/>
          <a:stretch>
            <a:fillRect/>
          </a:stretch>
        </p:blipFill>
        <p:spPr>
          <a:xfrm>
            <a:off x="580571" y="477898"/>
            <a:ext cx="11234058" cy="5797957"/>
          </a:xfrm>
          <a:prstGeom prst="rect">
            <a:avLst/>
          </a:prstGeom>
        </p:spPr>
      </p:pic>
    </p:spTree>
    <p:extLst>
      <p:ext uri="{BB962C8B-B14F-4D97-AF65-F5344CB8AC3E}">
        <p14:creationId xmlns:p14="http://schemas.microsoft.com/office/powerpoint/2010/main" val="288756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060532" y="657595"/>
            <a:ext cx="9230426" cy="5355312"/>
          </a:xfrm>
          <a:prstGeom prst="rect">
            <a:avLst/>
          </a:prstGeom>
        </p:spPr>
        <p:txBody>
          <a:bodyPr wrap="square">
            <a:spAutoFit/>
          </a:bodyPr>
          <a:lstStyle/>
          <a:p>
            <a:r>
              <a:rPr lang="es-EC" dirty="0"/>
              <a:t># HT usados desde Febrero</a:t>
            </a:r>
          </a:p>
          <a:p>
            <a:r>
              <a:rPr lang="es-EC" dirty="0" err="1"/>
              <a:t>tweets_tidyGobierno</a:t>
            </a:r>
            <a:r>
              <a:rPr lang="es-EC" dirty="0"/>
              <a:t> &lt;- </a:t>
            </a:r>
            <a:r>
              <a:rPr lang="es-EC" dirty="0" err="1"/>
              <a:t>usersTL</a:t>
            </a:r>
            <a:r>
              <a:rPr lang="es-EC" dirty="0"/>
              <a:t> %&gt;% </a:t>
            </a:r>
            <a:r>
              <a:rPr lang="es-EC" dirty="0" err="1"/>
              <a:t>unnest</a:t>
            </a:r>
            <a:r>
              <a:rPr lang="es-EC" dirty="0"/>
              <a:t>(hashtags)</a:t>
            </a:r>
          </a:p>
          <a:p>
            <a:endParaRPr lang="es-EC" dirty="0"/>
          </a:p>
          <a:p>
            <a:r>
              <a:rPr lang="es-EC" dirty="0" err="1"/>
              <a:t>tweets_tidyGobierno</a:t>
            </a:r>
            <a:r>
              <a:rPr lang="es-EC" dirty="0"/>
              <a:t> %&gt;% </a:t>
            </a:r>
            <a:r>
              <a:rPr lang="es-EC" dirty="0" err="1"/>
              <a:t>filter</a:t>
            </a:r>
            <a:r>
              <a:rPr lang="es-EC" dirty="0"/>
              <a:t>(!is.na(hashtags)) %&gt;% </a:t>
            </a:r>
          </a:p>
          <a:p>
            <a:r>
              <a:rPr lang="es-EC" dirty="0"/>
              <a:t>  </a:t>
            </a:r>
            <a:r>
              <a:rPr lang="es-EC" dirty="0" err="1"/>
              <a:t>filter</a:t>
            </a:r>
            <a:r>
              <a:rPr lang="es-EC" dirty="0"/>
              <a:t>(</a:t>
            </a:r>
            <a:r>
              <a:rPr lang="es-EC" dirty="0" err="1"/>
              <a:t>created_at</a:t>
            </a:r>
            <a:r>
              <a:rPr lang="es-EC" dirty="0"/>
              <a:t> &gt; '2020/02/01' ) %&gt;% </a:t>
            </a:r>
          </a:p>
          <a:p>
            <a:r>
              <a:rPr lang="es-EC" dirty="0"/>
              <a:t>  </a:t>
            </a:r>
            <a:r>
              <a:rPr lang="es-EC" dirty="0" err="1"/>
              <a:t>group_by</a:t>
            </a:r>
            <a:r>
              <a:rPr lang="es-EC" dirty="0"/>
              <a:t>(hashtags) %&gt;% </a:t>
            </a:r>
            <a:r>
              <a:rPr lang="es-EC" dirty="0" err="1"/>
              <a:t>summarise</a:t>
            </a:r>
            <a:r>
              <a:rPr lang="es-EC" dirty="0"/>
              <a:t>(n=n()) %&gt;% </a:t>
            </a:r>
            <a:r>
              <a:rPr lang="es-EC" dirty="0" err="1"/>
              <a:t>arrange</a:t>
            </a:r>
            <a:r>
              <a:rPr lang="es-EC" dirty="0"/>
              <a:t>(</a:t>
            </a:r>
            <a:r>
              <a:rPr lang="es-EC" dirty="0" err="1"/>
              <a:t>desc</a:t>
            </a:r>
            <a:r>
              <a:rPr lang="es-EC" dirty="0"/>
              <a:t>(n)) %&gt;% </a:t>
            </a:r>
          </a:p>
          <a:p>
            <a:r>
              <a:rPr lang="es-EC" dirty="0"/>
              <a:t>  head(n=20L) %&gt;% </a:t>
            </a:r>
          </a:p>
          <a:p>
            <a:r>
              <a:rPr lang="es-EC" dirty="0"/>
              <a:t>  </a:t>
            </a:r>
            <a:r>
              <a:rPr lang="es-EC" dirty="0" err="1"/>
              <a:t>ggplot</a:t>
            </a:r>
            <a:r>
              <a:rPr lang="es-EC" dirty="0"/>
              <a:t>(aes(x = </a:t>
            </a:r>
            <a:r>
              <a:rPr lang="es-EC" dirty="0" err="1"/>
              <a:t>reorder</a:t>
            </a:r>
            <a:r>
              <a:rPr lang="es-EC" dirty="0"/>
              <a:t>(</a:t>
            </a:r>
            <a:r>
              <a:rPr lang="es-EC" dirty="0" err="1"/>
              <a:t>hashtags,n</a:t>
            </a:r>
            <a:r>
              <a:rPr lang="es-EC" dirty="0"/>
              <a:t>), y = n)) +</a:t>
            </a:r>
          </a:p>
          <a:p>
            <a:r>
              <a:rPr lang="es-EC" dirty="0"/>
              <a:t>  </a:t>
            </a:r>
            <a:r>
              <a:rPr lang="es-EC" dirty="0" err="1"/>
              <a:t>geom_col</a:t>
            </a:r>
            <a:r>
              <a:rPr lang="es-EC" dirty="0"/>
              <a:t>() +</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"Hashtag más utilizados mes Febrero - Marzo",</a:t>
            </a:r>
          </a:p>
          <a:p>
            <a:r>
              <a:rPr lang="es-EC" dirty="0"/>
              <a:t>    </a:t>
            </a:r>
            <a:r>
              <a:rPr lang="es-EC" dirty="0" err="1"/>
              <a:t>subtitle</a:t>
            </a:r>
            <a:r>
              <a:rPr lang="es-EC" dirty="0"/>
              <a:t> = "Gobierno ecuatoriano",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 +</a:t>
            </a:r>
          </a:p>
          <a:p>
            <a:r>
              <a:rPr lang="es-EC" dirty="0"/>
              <a:t>  </a:t>
            </a:r>
            <a:r>
              <a:rPr lang="es-EC" dirty="0" err="1"/>
              <a:t>coord_flip</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272571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5" name="Imagen 4">
            <a:extLst>
              <a:ext uri="{FF2B5EF4-FFF2-40B4-BE49-F238E27FC236}">
                <a16:creationId xmlns:a16="http://schemas.microsoft.com/office/drawing/2014/main" id="{F70872E1-3A0B-4B21-AD7E-E7D76AC286E5}"/>
              </a:ext>
            </a:extLst>
          </p:cNvPr>
          <p:cNvPicPr>
            <a:picLocks noChangeAspect="1"/>
          </p:cNvPicPr>
          <p:nvPr/>
        </p:nvPicPr>
        <p:blipFill rotWithShape="1">
          <a:blip r:embed="rId4"/>
          <a:srcRect t="-33" r="14049" b="79784"/>
          <a:stretch/>
        </p:blipFill>
        <p:spPr>
          <a:xfrm>
            <a:off x="458644" y="1405045"/>
            <a:ext cx="5641311" cy="877371"/>
          </a:xfrm>
          <a:prstGeom prst="rect">
            <a:avLst/>
          </a:prstGeom>
        </p:spPr>
      </p:pic>
      <p:pic>
        <p:nvPicPr>
          <p:cNvPr id="6" name="Imagen 5">
            <a:extLst>
              <a:ext uri="{FF2B5EF4-FFF2-40B4-BE49-F238E27FC236}">
                <a16:creationId xmlns:a16="http://schemas.microsoft.com/office/drawing/2014/main" id="{A7E0A319-A477-4374-8B92-A2D52D5B9A17}"/>
              </a:ext>
            </a:extLst>
          </p:cNvPr>
          <p:cNvPicPr>
            <a:picLocks noChangeAspect="1"/>
          </p:cNvPicPr>
          <p:nvPr/>
        </p:nvPicPr>
        <p:blipFill rotWithShape="1">
          <a:blip r:embed="rId5"/>
          <a:srcRect l="5722" t="2961" r="7926" b="52029"/>
          <a:stretch/>
        </p:blipFill>
        <p:spPr>
          <a:xfrm>
            <a:off x="6558598" y="450002"/>
            <a:ext cx="2687001" cy="2427642"/>
          </a:xfrm>
          <a:prstGeom prst="rect">
            <a:avLst/>
          </a:prstGeom>
        </p:spPr>
      </p:pic>
      <p:pic>
        <p:nvPicPr>
          <p:cNvPr id="8" name="Imagen 7">
            <a:extLst>
              <a:ext uri="{FF2B5EF4-FFF2-40B4-BE49-F238E27FC236}">
                <a16:creationId xmlns:a16="http://schemas.microsoft.com/office/drawing/2014/main" id="{6016AA8D-A071-4EE5-8713-CDFFAB51FE9D}"/>
              </a:ext>
            </a:extLst>
          </p:cNvPr>
          <p:cNvPicPr>
            <a:picLocks noChangeAspect="1"/>
          </p:cNvPicPr>
          <p:nvPr/>
        </p:nvPicPr>
        <p:blipFill>
          <a:blip r:embed="rId6"/>
          <a:stretch>
            <a:fillRect/>
          </a:stretch>
        </p:blipFill>
        <p:spPr>
          <a:xfrm>
            <a:off x="412623" y="3081775"/>
            <a:ext cx="10119843" cy="2015013"/>
          </a:xfrm>
          <a:prstGeom prst="rect">
            <a:avLst/>
          </a:prstGeom>
        </p:spPr>
      </p:pic>
      <p:sp>
        <p:nvSpPr>
          <p:cNvPr id="15" name="Rectángulo 14">
            <a:extLst>
              <a:ext uri="{FF2B5EF4-FFF2-40B4-BE49-F238E27FC236}">
                <a16:creationId xmlns:a16="http://schemas.microsoft.com/office/drawing/2014/main" id="{76F4637A-7CC6-4DF2-837C-E4E486F4C443}"/>
              </a:ext>
            </a:extLst>
          </p:cNvPr>
          <p:cNvSpPr/>
          <p:nvPr/>
        </p:nvSpPr>
        <p:spPr>
          <a:xfrm>
            <a:off x="3052187" y="5385956"/>
            <a:ext cx="3435108" cy="523220"/>
          </a:xfrm>
          <a:prstGeom prst="rect">
            <a:avLst/>
          </a:prstGeom>
        </p:spPr>
        <p:txBody>
          <a:bodyPr wrap="none">
            <a:spAutoFit/>
          </a:bodyPr>
          <a:lstStyle/>
          <a:p>
            <a:r>
              <a:rPr lang="es-EC" sz="2800" b="1" dirty="0" err="1"/>
              <a:t>tweets_tidyGobierno</a:t>
            </a:r>
            <a:r>
              <a:rPr lang="es-EC" sz="2800" b="1" dirty="0"/>
              <a:t> </a:t>
            </a:r>
          </a:p>
        </p:txBody>
      </p:sp>
    </p:spTree>
    <p:extLst>
      <p:ext uri="{BB962C8B-B14F-4D97-AF65-F5344CB8AC3E}">
        <p14:creationId xmlns:p14="http://schemas.microsoft.com/office/powerpoint/2010/main" val="347708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E6860F2B-7D10-43D8-97F6-37D3E86C83E5}"/>
              </a:ext>
            </a:extLst>
          </p:cNvPr>
          <p:cNvPicPr>
            <a:picLocks noChangeAspect="1"/>
          </p:cNvPicPr>
          <p:nvPr/>
        </p:nvPicPr>
        <p:blipFill>
          <a:blip r:embed="rId3"/>
          <a:stretch>
            <a:fillRect/>
          </a:stretch>
        </p:blipFill>
        <p:spPr>
          <a:xfrm>
            <a:off x="749893" y="718426"/>
            <a:ext cx="9772963" cy="5486843"/>
          </a:xfrm>
          <a:prstGeom prst="rect">
            <a:avLst/>
          </a:prstGeom>
        </p:spPr>
      </p:pic>
    </p:spTree>
    <p:extLst>
      <p:ext uri="{BB962C8B-B14F-4D97-AF65-F5344CB8AC3E}">
        <p14:creationId xmlns:p14="http://schemas.microsoft.com/office/powerpoint/2010/main" val="404780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1E86E288-D789-4730-8AA6-2A51BB078205}"/>
              </a:ext>
            </a:extLst>
          </p:cNvPr>
          <p:cNvSpPr/>
          <p:nvPr/>
        </p:nvSpPr>
        <p:spPr>
          <a:xfrm>
            <a:off x="575722" y="1658131"/>
            <a:ext cx="8771477" cy="3416320"/>
          </a:xfrm>
          <a:prstGeom prst="rect">
            <a:avLst/>
          </a:prstGeom>
        </p:spPr>
        <p:txBody>
          <a:bodyPr wrap="square">
            <a:spAutoFit/>
          </a:bodyPr>
          <a:lstStyle/>
          <a:p>
            <a:r>
              <a:rPr lang="es-EC" sz="2400" dirty="0"/>
              <a:t>#Para crear nubes de palabras </a:t>
            </a:r>
          </a:p>
          <a:p>
            <a:r>
              <a:rPr lang="es-EC" sz="2400" dirty="0" err="1"/>
              <a:t>df_grouped</a:t>
            </a:r>
            <a:r>
              <a:rPr lang="es-EC" sz="2400" dirty="0"/>
              <a:t> &lt;- </a:t>
            </a:r>
            <a:r>
              <a:rPr lang="es-EC" sz="2400" dirty="0" err="1"/>
              <a:t>tweets_tidyGobierno</a:t>
            </a:r>
            <a:r>
              <a:rPr lang="es-EC" sz="2400" dirty="0"/>
              <a:t> %&gt;% </a:t>
            </a:r>
            <a:r>
              <a:rPr lang="es-EC" sz="2400" dirty="0" err="1"/>
              <a:t>filter</a:t>
            </a:r>
            <a:r>
              <a:rPr lang="es-EC" sz="2400" dirty="0"/>
              <a:t>(!is.na(hashtags)) %&gt;%</a:t>
            </a:r>
          </a:p>
          <a:p>
            <a:r>
              <a:rPr lang="es-EC" sz="2400" dirty="0"/>
              <a: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group_by</a:t>
            </a:r>
            <a:r>
              <a:rPr lang="es-EC" sz="2400" dirty="0"/>
              <a:t>(hashtags) %&gt;% </a:t>
            </a:r>
          </a:p>
          <a:p>
            <a:r>
              <a:rPr lang="es-EC" sz="2400" dirty="0"/>
              <a:t>  </a:t>
            </a:r>
            <a:r>
              <a:rPr lang="es-EC" sz="2400" dirty="0" err="1"/>
              <a:t>summarise</a:t>
            </a:r>
            <a:r>
              <a:rPr lang="es-EC" sz="2400" dirty="0"/>
              <a:t>(total=n()) %&gt;% </a:t>
            </a:r>
          </a:p>
          <a:p>
            <a:r>
              <a:rPr lang="es-EC" sz="2400" dirty="0"/>
              <a:t>  </a:t>
            </a:r>
            <a:r>
              <a:rPr lang="es-EC" sz="2400" dirty="0" err="1"/>
              <a:t>mutate</a:t>
            </a:r>
            <a:r>
              <a:rPr lang="es-EC" sz="2400" dirty="0"/>
              <a:t>(frecuencia = (total / n()) ) %&gt;%</a:t>
            </a:r>
          </a:p>
          <a:p>
            <a:r>
              <a:rPr lang="es-EC" sz="2400" dirty="0"/>
              <a:t>  </a:t>
            </a:r>
            <a:r>
              <a:rPr lang="es-EC" sz="2400" dirty="0" err="1"/>
              <a:t>arrange</a:t>
            </a:r>
            <a:r>
              <a:rPr lang="es-EC" sz="2400" dirty="0"/>
              <a:t>(</a:t>
            </a:r>
            <a:r>
              <a:rPr lang="es-EC" sz="2400" dirty="0" err="1"/>
              <a:t>desc</a:t>
            </a:r>
            <a:r>
              <a:rPr lang="es-EC" sz="2400" dirty="0"/>
              <a:t>(frecuencia))</a:t>
            </a:r>
          </a:p>
          <a:p>
            <a:endParaRPr lang="es-EC" sz="2400" dirty="0"/>
          </a:p>
          <a:p>
            <a:r>
              <a:rPr lang="es-EC" sz="2400" dirty="0" err="1"/>
              <a:t>df_grouped</a:t>
            </a:r>
            <a:r>
              <a:rPr lang="es-EC" sz="2400" dirty="0"/>
              <a:t> %&gt;% </a:t>
            </a:r>
            <a:r>
              <a:rPr lang="es-EC" sz="2400" dirty="0" err="1"/>
              <a:t>filter</a:t>
            </a:r>
            <a:r>
              <a:rPr lang="es-EC" sz="2400" dirty="0"/>
              <a:t>(total &gt; 20) %&gt;% wordcloud2::wordcloud2()</a:t>
            </a:r>
          </a:p>
        </p:txBody>
      </p:sp>
    </p:spTree>
    <p:extLst>
      <p:ext uri="{BB962C8B-B14F-4D97-AF65-F5344CB8AC3E}">
        <p14:creationId xmlns:p14="http://schemas.microsoft.com/office/powerpoint/2010/main" val="194394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5" name="Imagen 4">
            <a:extLst>
              <a:ext uri="{FF2B5EF4-FFF2-40B4-BE49-F238E27FC236}">
                <a16:creationId xmlns:a16="http://schemas.microsoft.com/office/drawing/2014/main" id="{B416C04E-64F6-4F0E-8A6E-7F5F4EE314B7}"/>
              </a:ext>
            </a:extLst>
          </p:cNvPr>
          <p:cNvPicPr>
            <a:picLocks noChangeAspect="1"/>
          </p:cNvPicPr>
          <p:nvPr/>
        </p:nvPicPr>
        <p:blipFill>
          <a:blip r:embed="rId4"/>
          <a:stretch>
            <a:fillRect/>
          </a:stretch>
        </p:blipFill>
        <p:spPr>
          <a:xfrm>
            <a:off x="504286" y="499544"/>
            <a:ext cx="11266139" cy="5814515"/>
          </a:xfrm>
          <a:prstGeom prst="rect">
            <a:avLst/>
          </a:prstGeom>
        </p:spPr>
      </p:pic>
    </p:spTree>
    <p:extLst>
      <p:ext uri="{BB962C8B-B14F-4D97-AF65-F5344CB8AC3E}">
        <p14:creationId xmlns:p14="http://schemas.microsoft.com/office/powerpoint/2010/main" val="62589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4893647"/>
          </a:xfrm>
          <a:prstGeom prst="rect">
            <a:avLst/>
          </a:prstGeom>
        </p:spPr>
        <p:txBody>
          <a:bodyPr wrap="square">
            <a:spAutoFit/>
          </a:bodyPr>
          <a:lstStyle/>
          <a:p>
            <a:r>
              <a:rPr lang="es-EC" sz="2400" b="1" dirty="0"/>
              <a:t>#Distribución de Tweets por usuario</a:t>
            </a:r>
          </a:p>
          <a:p>
            <a:r>
              <a:rPr lang="es-EC" sz="2400" dirty="0" err="1"/>
              <a:t>usersTL</a:t>
            </a:r>
            <a:r>
              <a:rPr lang="es-EC" sz="2400" dirty="0"/>
              <a:t> %&gt;%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ggplot</a:t>
            </a:r>
            <a:r>
              <a:rPr lang="es-EC" sz="2400" dirty="0"/>
              <a:t>(aes(x =</a:t>
            </a:r>
            <a:r>
              <a:rPr lang="es-EC" sz="2400" dirty="0" err="1"/>
              <a:t>created_at</a:t>
            </a:r>
            <a:r>
              <a:rPr lang="es-EC" sz="2400" dirty="0"/>
              <a:t>, </a:t>
            </a:r>
            <a:r>
              <a:rPr lang="es-EC" sz="2400" dirty="0" err="1"/>
              <a:t>fill</a:t>
            </a:r>
            <a:r>
              <a:rPr lang="es-EC" sz="2400" dirty="0"/>
              <a:t> = </a:t>
            </a:r>
            <a:r>
              <a:rPr lang="es-EC" sz="2400" dirty="0" err="1"/>
              <a:t>screen_name</a:t>
            </a:r>
            <a:r>
              <a:rPr lang="es-EC" sz="2400" dirty="0"/>
              <a:t>)) +</a:t>
            </a:r>
          </a:p>
          <a:p>
            <a:r>
              <a:rPr lang="es-EC" sz="2400" dirty="0"/>
              <a:t>  </a:t>
            </a:r>
            <a:r>
              <a:rPr lang="es-EC" sz="2400" dirty="0" err="1"/>
              <a:t>geom_histogram</a:t>
            </a:r>
            <a:r>
              <a:rPr lang="es-EC" sz="2400" dirty="0"/>
              <a:t>(position = "</a:t>
            </a:r>
            <a:r>
              <a:rPr lang="es-EC" sz="2400" dirty="0" err="1"/>
              <a:t>identity</a:t>
            </a:r>
            <a:r>
              <a:rPr lang="es-EC" sz="2400" dirty="0"/>
              <a:t>", </a:t>
            </a:r>
            <a:r>
              <a:rPr lang="es-EC" sz="2400" dirty="0" err="1"/>
              <a:t>bins</a:t>
            </a:r>
            <a:r>
              <a:rPr lang="es-EC" sz="2400" dirty="0"/>
              <a:t> = 20, </a:t>
            </a:r>
            <a:r>
              <a:rPr lang="es-EC" sz="2400" dirty="0" err="1"/>
              <a:t>show.legend</a:t>
            </a:r>
            <a:r>
              <a:rPr lang="es-EC" sz="2400" dirty="0"/>
              <a:t> = FALSE) +</a:t>
            </a:r>
          </a:p>
          <a:p>
            <a:r>
              <a:rPr lang="es-EC" sz="2400" dirty="0"/>
              <a:t>  </a:t>
            </a:r>
            <a:r>
              <a:rPr lang="es-EC" sz="2400" dirty="0" err="1"/>
              <a:t>facet_wrap</a:t>
            </a:r>
            <a:r>
              <a:rPr lang="es-EC" sz="2400" dirty="0"/>
              <a:t>(~</a:t>
            </a:r>
            <a:r>
              <a:rPr lang="es-EC" sz="2400" dirty="0" err="1"/>
              <a:t>screen_name</a:t>
            </a:r>
            <a:r>
              <a:rPr lang="es-EC" sz="2400" dirty="0"/>
              <a:t>, </a:t>
            </a:r>
            <a:r>
              <a:rPr lang="es-EC" sz="2400" dirty="0" err="1"/>
              <a:t>ncol</a:t>
            </a:r>
            <a:r>
              <a:rPr lang="es-EC" sz="2400" dirty="0"/>
              <a:t> = 2,scales="free") +</a:t>
            </a:r>
          </a:p>
          <a:p>
            <a:r>
              <a:rPr lang="es-EC" sz="2400" dirty="0"/>
              <a:t>  ggplot2::</a:t>
            </a:r>
            <a:r>
              <a:rPr lang="es-EC" sz="2400" dirty="0" err="1"/>
              <a:t>theme_minimal</a:t>
            </a:r>
            <a:r>
              <a:rPr lang="es-EC" sz="2400" dirty="0"/>
              <a:t>() +</a:t>
            </a:r>
          </a:p>
          <a:p>
            <a:r>
              <a:rPr lang="es-EC" sz="2400" dirty="0"/>
              <a:t>  ggplot2::</a:t>
            </a:r>
            <a:r>
              <a:rPr lang="es-EC" sz="2400" dirty="0" err="1"/>
              <a:t>theme</a:t>
            </a:r>
            <a:r>
              <a:rPr lang="es-EC" sz="2400" dirty="0"/>
              <a:t>(</a:t>
            </a:r>
            <a:r>
              <a:rPr lang="es-EC" sz="2400" dirty="0" err="1"/>
              <a:t>plot.title</a:t>
            </a:r>
            <a:r>
              <a:rPr lang="es-EC" sz="2400" dirty="0"/>
              <a:t> = ggplot2::</a:t>
            </a:r>
            <a:r>
              <a:rPr lang="es-EC" sz="2400" dirty="0" err="1"/>
              <a:t>element_text</a:t>
            </a:r>
            <a:r>
              <a:rPr lang="es-EC" sz="2400" dirty="0"/>
              <a:t>(</a:t>
            </a:r>
            <a:r>
              <a:rPr lang="es-EC" sz="2400" dirty="0" err="1"/>
              <a:t>face</a:t>
            </a:r>
            <a:r>
              <a:rPr lang="es-EC" sz="2400" dirty="0"/>
              <a:t> = "</a:t>
            </a:r>
            <a:r>
              <a:rPr lang="es-EC" sz="2400" dirty="0" err="1"/>
              <a:t>bold</a:t>
            </a:r>
            <a:r>
              <a:rPr lang="es-EC" sz="2400" dirty="0"/>
              <a:t>")) +</a:t>
            </a:r>
          </a:p>
          <a:p>
            <a:r>
              <a:rPr lang="es-EC" sz="2400" dirty="0"/>
              <a:t>  ggplot2::</a:t>
            </a:r>
            <a:r>
              <a:rPr lang="es-EC" sz="2400" dirty="0" err="1"/>
              <a:t>labs</a:t>
            </a:r>
            <a:r>
              <a:rPr lang="es-EC" sz="2400" dirty="0"/>
              <a:t>(</a:t>
            </a:r>
          </a:p>
          <a:p>
            <a:r>
              <a:rPr lang="es-EC" sz="2400" dirty="0"/>
              <a:t>    x = NULL, y = NULL,</a:t>
            </a:r>
          </a:p>
          <a:p>
            <a:r>
              <a:rPr lang="es-EC" sz="2400" dirty="0"/>
              <a:t>    </a:t>
            </a:r>
            <a:r>
              <a:rPr lang="es-EC" sz="2400" dirty="0" err="1"/>
              <a:t>title</a:t>
            </a:r>
            <a:r>
              <a:rPr lang="es-EC" sz="2400" dirty="0"/>
              <a:t> = "Distribución de </a:t>
            </a:r>
            <a:r>
              <a:rPr lang="es-EC" sz="2400" dirty="0" err="1"/>
              <a:t>posteos</a:t>
            </a:r>
            <a:r>
              <a:rPr lang="es-EC" sz="2400" dirty="0"/>
              <a:t> mes Febrero - Marzo",</a:t>
            </a:r>
          </a:p>
          <a:p>
            <a:r>
              <a:rPr lang="es-EC" sz="2400" dirty="0"/>
              <a:t>    </a:t>
            </a:r>
            <a:r>
              <a:rPr lang="es-EC" sz="2400" dirty="0" err="1"/>
              <a:t>subtitle</a:t>
            </a:r>
            <a:r>
              <a:rPr lang="es-EC" sz="2400" dirty="0"/>
              <a:t> = "Gobierno ecuatoriano - Distribución por usuario",</a:t>
            </a:r>
          </a:p>
          <a:p>
            <a:r>
              <a:rPr lang="es-EC" sz="2400" dirty="0"/>
              <a:t>    </a:t>
            </a:r>
            <a:r>
              <a:rPr lang="es-EC" sz="2400" dirty="0" err="1"/>
              <a:t>caption</a:t>
            </a:r>
            <a:r>
              <a:rPr lang="es-EC" sz="2400" dirty="0"/>
              <a:t> = "\</a:t>
            </a:r>
            <a:r>
              <a:rPr lang="es-EC" sz="2400" dirty="0" err="1"/>
              <a:t>nSource</a:t>
            </a:r>
            <a:r>
              <a:rPr lang="es-EC" sz="2400" dirty="0"/>
              <a:t>: Data </a:t>
            </a:r>
            <a:r>
              <a:rPr lang="es-EC" sz="2400" dirty="0" err="1"/>
              <a:t>collected</a:t>
            </a:r>
            <a:r>
              <a:rPr lang="es-EC" sz="2400" dirty="0"/>
              <a:t> </a:t>
            </a:r>
            <a:r>
              <a:rPr lang="es-EC" sz="2400" dirty="0" err="1"/>
              <a:t>from</a:t>
            </a:r>
            <a:r>
              <a:rPr lang="es-EC" sz="2400" dirty="0"/>
              <a:t> </a:t>
            </a:r>
            <a:r>
              <a:rPr lang="es-EC" sz="2400" dirty="0" err="1"/>
              <a:t>Twitter's</a:t>
            </a:r>
            <a:r>
              <a:rPr lang="es-EC" sz="2400" dirty="0"/>
              <a:t> REST API </a:t>
            </a:r>
            <a:r>
              <a:rPr lang="es-EC" sz="2400" dirty="0" err="1"/>
              <a:t>via</a:t>
            </a:r>
            <a:r>
              <a:rPr lang="es-EC" sz="2400" dirty="0"/>
              <a:t> </a:t>
            </a:r>
            <a:r>
              <a:rPr lang="es-EC" sz="2400" dirty="0" err="1"/>
              <a:t>rtweet</a:t>
            </a:r>
            <a:r>
              <a:rPr lang="es-EC" sz="2400" dirty="0"/>
              <a:t>"</a:t>
            </a:r>
          </a:p>
          <a:p>
            <a:r>
              <a:rPr lang="es-EC" sz="2400" dirty="0"/>
              <a:t>  )</a:t>
            </a:r>
          </a:p>
        </p:txBody>
      </p:sp>
    </p:spTree>
    <p:extLst>
      <p:ext uri="{BB962C8B-B14F-4D97-AF65-F5344CB8AC3E}">
        <p14:creationId xmlns:p14="http://schemas.microsoft.com/office/powerpoint/2010/main" val="17936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5BE39C1-B0E2-4C91-A425-45DE604A7271}"/>
              </a:ext>
            </a:extLst>
          </p:cNvPr>
          <p:cNvPicPr>
            <a:picLocks noChangeAspect="1"/>
          </p:cNvPicPr>
          <p:nvPr/>
        </p:nvPicPr>
        <p:blipFill>
          <a:blip r:embed="rId3"/>
          <a:stretch>
            <a:fillRect/>
          </a:stretch>
        </p:blipFill>
        <p:spPr>
          <a:xfrm>
            <a:off x="380592" y="522808"/>
            <a:ext cx="11161486" cy="5686965"/>
          </a:xfrm>
          <a:prstGeom prst="rect">
            <a:avLst/>
          </a:prstGeom>
        </p:spPr>
      </p:pic>
    </p:spTree>
    <p:extLst>
      <p:ext uri="{BB962C8B-B14F-4D97-AF65-F5344CB8AC3E}">
        <p14:creationId xmlns:p14="http://schemas.microsoft.com/office/powerpoint/2010/main" val="411298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3785652"/>
          </a:xfrm>
          <a:prstGeom prst="rect">
            <a:avLst/>
          </a:prstGeom>
        </p:spPr>
        <p:txBody>
          <a:bodyPr wrap="square">
            <a:spAutoFit/>
          </a:bodyPr>
          <a:lstStyle/>
          <a:p>
            <a:r>
              <a:rPr lang="en-US" sz="2400" b="1" dirty="0"/>
              <a:t># </a:t>
            </a:r>
            <a:r>
              <a:rPr lang="en-US" sz="2400" b="1" dirty="0" err="1"/>
              <a:t>Grafo</a:t>
            </a:r>
            <a:r>
              <a:rPr lang="en-US" sz="2400" b="1" dirty="0"/>
              <a:t> de </a:t>
            </a:r>
            <a:r>
              <a:rPr lang="en-US" sz="2400" b="1" dirty="0" err="1"/>
              <a:t>Relaciones</a:t>
            </a:r>
            <a:endParaRPr lang="en-US" sz="2400" b="1" dirty="0"/>
          </a:p>
          <a:p>
            <a:r>
              <a:rPr lang="en-US" sz="2400" dirty="0" err="1"/>
              <a:t>from_to_gobierno</a:t>
            </a:r>
            <a:r>
              <a:rPr lang="en-US" sz="2400" dirty="0"/>
              <a:t> &lt;- </a:t>
            </a:r>
            <a:r>
              <a:rPr lang="en-US" sz="2400" dirty="0" err="1"/>
              <a:t>usersTL</a:t>
            </a:r>
            <a:r>
              <a:rPr lang="en-US" sz="2400" dirty="0"/>
              <a:t> %&gt;% filter(</a:t>
            </a:r>
            <a:r>
              <a:rPr lang="en-US" sz="2400" dirty="0" err="1"/>
              <a:t>created_at</a:t>
            </a:r>
            <a:r>
              <a:rPr lang="en-US" sz="2400" dirty="0"/>
              <a:t> &gt;= '2020-02-01 00:00:00') %&gt;%</a:t>
            </a:r>
          </a:p>
          <a:p>
            <a:r>
              <a:rPr lang="en-US" sz="2400" dirty="0"/>
              <a:t>  mutate(</a:t>
            </a:r>
            <a:r>
              <a:rPr lang="en-US" sz="2400" dirty="0" err="1"/>
              <a:t>menciones</a:t>
            </a:r>
            <a:r>
              <a:rPr lang="en-US" sz="2400" dirty="0"/>
              <a:t>=</a:t>
            </a:r>
            <a:r>
              <a:rPr lang="en-US" sz="2400" dirty="0" err="1"/>
              <a:t>purrr</a:t>
            </a:r>
            <a:r>
              <a:rPr lang="en-US" sz="2400" dirty="0"/>
              <a:t>::map(.x=text,</a:t>
            </a:r>
          </a:p>
          <a:p>
            <a:r>
              <a:rPr lang="en-US" sz="2400" dirty="0"/>
              <a:t>                              pattern='@\\w+',</a:t>
            </a:r>
          </a:p>
          <a:p>
            <a:r>
              <a:rPr lang="en-US" sz="2400" dirty="0"/>
              <a:t>                              .f=</a:t>
            </a:r>
            <a:r>
              <a:rPr lang="en-US" sz="2400" dirty="0" err="1"/>
              <a:t>str_extract_all</a:t>
            </a:r>
            <a:r>
              <a:rPr lang="en-US" sz="2400" dirty="0"/>
              <a:t>)) %&gt;% </a:t>
            </a:r>
          </a:p>
          <a:p>
            <a:r>
              <a:rPr lang="en-US" sz="2400" dirty="0"/>
              <a:t>  select(</a:t>
            </a:r>
            <a:r>
              <a:rPr lang="en-US" sz="2400" dirty="0" err="1"/>
              <a:t>screen_name,menciones,created_at</a:t>
            </a:r>
            <a:r>
              <a:rPr lang="en-US" sz="2400" dirty="0"/>
              <a:t>) %&gt;% </a:t>
            </a:r>
          </a:p>
          <a:p>
            <a:r>
              <a:rPr lang="en-US" sz="2400" dirty="0"/>
              <a:t>  mutate(</a:t>
            </a:r>
            <a:r>
              <a:rPr lang="en-US" sz="2400" dirty="0" err="1"/>
              <a:t>nombre_usuario</a:t>
            </a:r>
            <a:r>
              <a:rPr lang="en-US" sz="2400" dirty="0"/>
              <a:t>=</a:t>
            </a:r>
            <a:r>
              <a:rPr lang="en-US" sz="2400" dirty="0" err="1"/>
              <a:t>str_to_lower</a:t>
            </a:r>
            <a:r>
              <a:rPr lang="en-US" sz="2400" dirty="0"/>
              <a:t>(paste0('@',</a:t>
            </a:r>
            <a:r>
              <a:rPr lang="en-US" sz="2400" dirty="0" err="1"/>
              <a:t>screen_name</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mutate(</a:t>
            </a:r>
            <a:r>
              <a:rPr lang="en-US" sz="2400" dirty="0" err="1"/>
              <a:t>menciones</a:t>
            </a:r>
            <a:r>
              <a:rPr lang="en-US" sz="2400" dirty="0"/>
              <a:t>=</a:t>
            </a:r>
            <a:r>
              <a:rPr lang="en-US" sz="2400" dirty="0" err="1"/>
              <a:t>str_to_lower</a:t>
            </a:r>
            <a:r>
              <a:rPr lang="en-US" sz="2400" dirty="0"/>
              <a:t>(</a:t>
            </a:r>
            <a:r>
              <a:rPr lang="en-US" sz="2400" dirty="0" err="1"/>
              <a:t>menciones</a:t>
            </a:r>
            <a:r>
              <a:rPr lang="en-US" sz="2400" dirty="0"/>
              <a:t>))</a:t>
            </a:r>
            <a:r>
              <a:rPr lang="es-EC" sz="2400" dirty="0"/>
              <a:t>  )</a:t>
            </a:r>
          </a:p>
        </p:txBody>
      </p:sp>
    </p:spTree>
    <p:extLst>
      <p:ext uri="{BB962C8B-B14F-4D97-AF65-F5344CB8AC3E}">
        <p14:creationId xmlns:p14="http://schemas.microsoft.com/office/powerpoint/2010/main" val="193602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4" name="Imagen 3">
            <a:extLst>
              <a:ext uri="{FF2B5EF4-FFF2-40B4-BE49-F238E27FC236}">
                <a16:creationId xmlns:a16="http://schemas.microsoft.com/office/drawing/2014/main" id="{9C4E70A2-A8D2-4AE9-A4EF-A985AB67EB45}"/>
              </a:ext>
            </a:extLst>
          </p:cNvPr>
          <p:cNvPicPr>
            <a:picLocks noChangeAspect="1"/>
          </p:cNvPicPr>
          <p:nvPr/>
        </p:nvPicPr>
        <p:blipFill>
          <a:blip r:embed="rId4"/>
          <a:stretch>
            <a:fillRect/>
          </a:stretch>
        </p:blipFill>
        <p:spPr>
          <a:xfrm>
            <a:off x="1337024" y="770678"/>
            <a:ext cx="7924294" cy="5256710"/>
          </a:xfrm>
          <a:prstGeom prst="rect">
            <a:avLst/>
          </a:prstGeom>
        </p:spPr>
      </p:pic>
      <p:sp>
        <p:nvSpPr>
          <p:cNvPr id="5" name="Rectángulo 4">
            <a:extLst>
              <a:ext uri="{FF2B5EF4-FFF2-40B4-BE49-F238E27FC236}">
                <a16:creationId xmlns:a16="http://schemas.microsoft.com/office/drawing/2014/main" id="{F84182FD-95B2-4861-BFBD-1B41D9D2D1B8}"/>
              </a:ext>
            </a:extLst>
          </p:cNvPr>
          <p:cNvSpPr/>
          <p:nvPr/>
        </p:nvSpPr>
        <p:spPr>
          <a:xfrm>
            <a:off x="9714180" y="2891899"/>
            <a:ext cx="1961243" cy="369332"/>
          </a:xfrm>
          <a:prstGeom prst="rect">
            <a:avLst/>
          </a:prstGeom>
        </p:spPr>
        <p:txBody>
          <a:bodyPr wrap="none">
            <a:spAutoFit/>
          </a:bodyPr>
          <a:lstStyle/>
          <a:p>
            <a:r>
              <a:rPr lang="en-US" dirty="0" err="1"/>
              <a:t>from_to_gobierno</a:t>
            </a:r>
            <a:r>
              <a:rPr lang="en-US" dirty="0"/>
              <a:t> </a:t>
            </a:r>
            <a:endParaRPr lang="es-EC" dirty="0"/>
          </a:p>
        </p:txBody>
      </p:sp>
    </p:spTree>
    <p:extLst>
      <p:ext uri="{BB962C8B-B14F-4D97-AF65-F5344CB8AC3E}">
        <p14:creationId xmlns:p14="http://schemas.microsoft.com/office/powerpoint/2010/main" val="183703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Contexto</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4524315"/>
          </a:xfrm>
          <a:prstGeom prst="rect">
            <a:avLst/>
          </a:prstGeom>
          <a:noFill/>
        </p:spPr>
        <p:txBody>
          <a:bodyPr wrap="square" rtlCol="0">
            <a:spAutoFit/>
          </a:bodyPr>
          <a:lstStyle/>
          <a:p>
            <a:r>
              <a:rPr lang="es-EC" dirty="0"/>
              <a:t>Estamos viviendo una época de cambios en los hábitos, en la forma de ver la vida, en la forma de comunicarnos.</a:t>
            </a:r>
          </a:p>
          <a:p>
            <a:endParaRPr lang="es-EC" dirty="0"/>
          </a:p>
          <a:p>
            <a:r>
              <a:rPr lang="es-EC" dirty="0"/>
              <a:t>Estamos en medio de una pandemia GLOBAL, por un virus llamada </a:t>
            </a:r>
            <a:r>
              <a:rPr lang="es-EC" sz="2400" b="1" dirty="0">
                <a:solidFill>
                  <a:schemeClr val="tx2">
                    <a:lumMod val="60000"/>
                    <a:lumOff val="40000"/>
                  </a:schemeClr>
                </a:solidFill>
              </a:rPr>
              <a:t>COVID-19 o CORONA VIRUS</a:t>
            </a:r>
            <a:endParaRPr lang="es-EC" b="1" dirty="0">
              <a:solidFill>
                <a:schemeClr val="tx2">
                  <a:lumMod val="60000"/>
                  <a:lumOff val="40000"/>
                </a:schemeClr>
              </a:solidFill>
            </a:endParaRPr>
          </a:p>
          <a:p>
            <a:endParaRPr lang="es-EC" dirty="0"/>
          </a:p>
          <a:p>
            <a:r>
              <a:rPr lang="es-EC" dirty="0"/>
              <a:t>En redes sociales, </a:t>
            </a:r>
            <a:r>
              <a:rPr lang="es-EC" sz="2800" b="1" dirty="0" err="1">
                <a:solidFill>
                  <a:schemeClr val="tx2">
                    <a:lumMod val="60000"/>
                    <a:lumOff val="40000"/>
                  </a:schemeClr>
                </a:solidFill>
              </a:rPr>
              <a:t>twitter</a:t>
            </a:r>
            <a:r>
              <a:rPr lang="es-EC" dirty="0"/>
              <a:t> especialmente, vemos que los actores principales se han convertido las cuentas de los dirigentes de nuestro país.</a:t>
            </a:r>
          </a:p>
          <a:p>
            <a:endParaRPr lang="es-EC" dirty="0"/>
          </a:p>
          <a:p>
            <a:r>
              <a:rPr lang="es-EC" dirty="0"/>
              <a:t>Para esta presentación he seleccionado algunos personajes, sin necesidad que sean los más relevantes o los más activos, que a mi perspectiva están aportando más a las conversaciones en redes sociales.</a:t>
            </a:r>
          </a:p>
          <a:p>
            <a:endParaRPr lang="es-EC" dirty="0"/>
          </a:p>
          <a:p>
            <a:r>
              <a:rPr lang="es-EC" dirty="0"/>
              <a:t>He seleccionado: la cuenta del Ministerio de Salud, la cuenta del Presidente de la República, la cuenta de la Ministra de Gobierno, las cuentas de los dos Ministros de Salud, la cuenta de la Ministra de Educación, la cuenta del Vicepresidente de la República, la cuenta de Secretaría de Comunicación y la de la </a:t>
            </a:r>
            <a:r>
              <a:rPr lang="es-MX" dirty="0"/>
              <a:t>Secretaria de Gestión d Riesgos.</a:t>
            </a:r>
          </a:p>
          <a:p>
            <a:endParaRPr lang="es-MX" dirty="0"/>
          </a:p>
          <a:p>
            <a:r>
              <a:rPr lang="es-MX" sz="2000" b="1" dirty="0">
                <a:solidFill>
                  <a:schemeClr val="tx2">
                    <a:lumMod val="60000"/>
                    <a:lumOff val="40000"/>
                  </a:schemeClr>
                </a:solidFill>
              </a:rPr>
              <a:t>En total 9 cuentas.</a:t>
            </a:r>
            <a:endParaRPr lang="es-EC" sz="2000" b="1" dirty="0">
              <a:solidFill>
                <a:schemeClr val="tx2">
                  <a:lumMod val="60000"/>
                  <a:lumOff val="40000"/>
                </a:schemeClr>
              </a:solidFill>
            </a:endParaRPr>
          </a:p>
        </p:txBody>
      </p:sp>
    </p:spTree>
    <p:extLst>
      <p:ext uri="{BB962C8B-B14F-4D97-AF65-F5344CB8AC3E}">
        <p14:creationId xmlns:p14="http://schemas.microsoft.com/office/powerpoint/2010/main" val="68121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749894" y="2732684"/>
            <a:ext cx="10936746" cy="1938992"/>
          </a:xfrm>
          <a:prstGeom prst="rect">
            <a:avLst/>
          </a:prstGeom>
        </p:spPr>
        <p:txBody>
          <a:bodyPr wrap="square">
            <a:spAutoFit/>
          </a:bodyPr>
          <a:lstStyle/>
          <a:p>
            <a:r>
              <a:rPr lang="es-MX" sz="2400" b="1" dirty="0"/>
              <a:t>### Agrupo y cuento cuantas </a:t>
            </a:r>
            <a:r>
              <a:rPr lang="es-MX" sz="2400" b="1" dirty="0" err="1"/>
              <a:t>interaciones</a:t>
            </a:r>
            <a:r>
              <a:rPr lang="es-MX" sz="2400" b="1" dirty="0"/>
              <a:t> tienen cada par de usuarios ####</a:t>
            </a:r>
          </a:p>
          <a:p>
            <a:endParaRPr lang="es-MX" sz="2400" dirty="0"/>
          </a:p>
          <a:p>
            <a:r>
              <a:rPr lang="es-MX" sz="2400" dirty="0"/>
              <a:t>grafo &lt;- </a:t>
            </a:r>
            <a:r>
              <a:rPr lang="es-MX" sz="2400" dirty="0" err="1"/>
              <a:t>from_to_gobierno</a:t>
            </a:r>
            <a:r>
              <a:rPr lang="es-MX" sz="2400" dirty="0"/>
              <a:t> %&gt;% </a:t>
            </a:r>
            <a:r>
              <a:rPr lang="es-MX" sz="2400" dirty="0" err="1"/>
              <a:t>select</a:t>
            </a:r>
            <a:r>
              <a:rPr lang="es-MX" sz="2400" dirty="0"/>
              <a:t>(</a:t>
            </a:r>
            <a:r>
              <a:rPr lang="es-MX" sz="2400" dirty="0" err="1"/>
              <a:t>nombre_usuario,menciones</a:t>
            </a:r>
            <a:r>
              <a:rPr lang="es-MX" sz="2400" dirty="0"/>
              <a:t>) %&gt;% </a:t>
            </a:r>
          </a:p>
          <a:p>
            <a:r>
              <a:rPr lang="es-MX" sz="2400" dirty="0"/>
              <a:t>  </a:t>
            </a:r>
            <a:r>
              <a:rPr lang="es-MX" sz="2400" dirty="0" err="1"/>
              <a:t>group_by</a:t>
            </a:r>
            <a:r>
              <a:rPr lang="es-MX" sz="2400" dirty="0"/>
              <a:t>(</a:t>
            </a:r>
            <a:r>
              <a:rPr lang="es-MX" sz="2400" dirty="0" err="1"/>
              <a:t>nombre_usuario,menciones</a:t>
            </a:r>
            <a:r>
              <a:rPr lang="es-MX" sz="2400" dirty="0"/>
              <a:t>) %&gt;% </a:t>
            </a:r>
          </a:p>
          <a:p>
            <a:r>
              <a:rPr lang="es-MX" sz="2400" dirty="0"/>
              <a:t>  </a:t>
            </a:r>
            <a:r>
              <a:rPr lang="es-MX" sz="2400" dirty="0" err="1"/>
              <a:t>summarise</a:t>
            </a:r>
            <a:r>
              <a:rPr lang="es-MX" sz="2400" dirty="0"/>
              <a:t>(n=n()) %&gt;% </a:t>
            </a:r>
            <a:r>
              <a:rPr lang="es-MX" sz="2400" dirty="0" err="1"/>
              <a:t>arrange</a:t>
            </a:r>
            <a:r>
              <a:rPr lang="es-MX" sz="2400" dirty="0"/>
              <a:t>(</a:t>
            </a:r>
            <a:r>
              <a:rPr lang="es-MX" sz="2400" dirty="0" err="1"/>
              <a:t>desc</a:t>
            </a:r>
            <a:r>
              <a:rPr lang="es-MX" sz="2400" dirty="0"/>
              <a:t>(n))</a:t>
            </a:r>
            <a:endParaRPr lang="es-EC" sz="2400" dirty="0"/>
          </a:p>
        </p:txBody>
      </p:sp>
    </p:spTree>
    <p:extLst>
      <p:ext uri="{BB962C8B-B14F-4D97-AF65-F5344CB8AC3E}">
        <p14:creationId xmlns:p14="http://schemas.microsoft.com/office/powerpoint/2010/main" val="4028775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3" name="Imagen 2">
            <a:extLst>
              <a:ext uri="{FF2B5EF4-FFF2-40B4-BE49-F238E27FC236}">
                <a16:creationId xmlns:a16="http://schemas.microsoft.com/office/drawing/2014/main" id="{D55DE74C-AE9C-4B8E-B8A9-7C075B57C615}"/>
              </a:ext>
            </a:extLst>
          </p:cNvPr>
          <p:cNvPicPr>
            <a:picLocks noChangeAspect="1"/>
          </p:cNvPicPr>
          <p:nvPr/>
        </p:nvPicPr>
        <p:blipFill>
          <a:blip r:embed="rId4"/>
          <a:stretch>
            <a:fillRect/>
          </a:stretch>
        </p:blipFill>
        <p:spPr>
          <a:xfrm>
            <a:off x="2537184" y="774481"/>
            <a:ext cx="5561787" cy="5373251"/>
          </a:xfrm>
          <a:prstGeom prst="rect">
            <a:avLst/>
          </a:prstGeom>
        </p:spPr>
      </p:pic>
      <p:sp>
        <p:nvSpPr>
          <p:cNvPr id="5" name="Rectángulo 4">
            <a:extLst>
              <a:ext uri="{FF2B5EF4-FFF2-40B4-BE49-F238E27FC236}">
                <a16:creationId xmlns:a16="http://schemas.microsoft.com/office/drawing/2014/main" id="{A00D43B1-10C2-4B10-B42D-C33013E4B9C2}"/>
              </a:ext>
            </a:extLst>
          </p:cNvPr>
          <p:cNvSpPr/>
          <p:nvPr/>
        </p:nvSpPr>
        <p:spPr>
          <a:xfrm>
            <a:off x="10076480" y="3461106"/>
            <a:ext cx="665823" cy="369332"/>
          </a:xfrm>
          <a:prstGeom prst="rect">
            <a:avLst/>
          </a:prstGeom>
        </p:spPr>
        <p:txBody>
          <a:bodyPr wrap="none">
            <a:spAutoFit/>
          </a:bodyPr>
          <a:lstStyle/>
          <a:p>
            <a:r>
              <a:rPr lang="es-MX" dirty="0"/>
              <a:t>grafo</a:t>
            </a:r>
            <a:endParaRPr lang="es-EC" dirty="0"/>
          </a:p>
        </p:txBody>
      </p:sp>
    </p:spTree>
    <p:extLst>
      <p:ext uri="{BB962C8B-B14F-4D97-AF65-F5344CB8AC3E}">
        <p14:creationId xmlns:p14="http://schemas.microsoft.com/office/powerpoint/2010/main" val="353516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81984"/>
            <a:ext cx="10936746" cy="4401205"/>
          </a:xfrm>
          <a:prstGeom prst="rect">
            <a:avLst/>
          </a:prstGeom>
        </p:spPr>
        <p:txBody>
          <a:bodyPr wrap="square">
            <a:spAutoFit/>
          </a:bodyPr>
          <a:lstStyle/>
          <a:p>
            <a:r>
              <a:rPr lang="es-MX" sz="2000" b="1" dirty="0"/>
              <a:t>### </a:t>
            </a:r>
            <a:r>
              <a:rPr lang="es-MX" sz="2000" b="1" dirty="0" err="1"/>
              <a:t>Aqui</a:t>
            </a:r>
            <a:r>
              <a:rPr lang="es-MX" sz="2000" b="1" dirty="0"/>
              <a:t> selecciono las veces que ha interactuado las cuentas</a:t>
            </a:r>
          </a:p>
          <a:p>
            <a:r>
              <a:rPr lang="es-MX" sz="2000" dirty="0"/>
              <a:t>grafo &lt;- grafo %&gt;% </a:t>
            </a:r>
            <a:r>
              <a:rPr lang="es-MX" sz="2000" dirty="0" err="1"/>
              <a:t>filter</a:t>
            </a:r>
            <a:r>
              <a:rPr lang="es-MX" sz="2000" dirty="0"/>
              <a:t>(n&gt;9)</a:t>
            </a:r>
          </a:p>
          <a:p>
            <a:endParaRPr lang="es-MX" sz="2000" b="1" dirty="0"/>
          </a:p>
          <a:p>
            <a:r>
              <a:rPr lang="es-MX" sz="2000" b="1" dirty="0"/>
              <a:t>#### Creo el grafo ######</a:t>
            </a:r>
          </a:p>
          <a:p>
            <a:r>
              <a:rPr lang="es-MX" sz="2000" dirty="0" err="1"/>
              <a:t>BP_graph</a:t>
            </a:r>
            <a:r>
              <a:rPr lang="es-MX" sz="2000" dirty="0"/>
              <a:t> &lt;- </a:t>
            </a:r>
          </a:p>
          <a:p>
            <a:r>
              <a:rPr lang="es-MX" sz="2000" dirty="0"/>
              <a:t>  </a:t>
            </a:r>
            <a:r>
              <a:rPr lang="es-MX" sz="2000" dirty="0" err="1"/>
              <a:t>graph_from_data_frame</a:t>
            </a:r>
            <a:r>
              <a:rPr lang="es-MX" sz="2000" dirty="0"/>
              <a:t>(d = </a:t>
            </a:r>
            <a:r>
              <a:rPr lang="es-MX" sz="2000" dirty="0" err="1"/>
              <a:t>grafo,directed</a:t>
            </a:r>
            <a:r>
              <a:rPr lang="es-MX" sz="2000" dirty="0"/>
              <a:t> = TRUE)</a:t>
            </a:r>
          </a:p>
          <a:p>
            <a:endParaRPr lang="es-MX" sz="2000" dirty="0"/>
          </a:p>
          <a:p>
            <a:r>
              <a:rPr lang="es-EC" sz="2000" b="1" dirty="0"/>
              <a:t>## Gráfico Final  ###</a:t>
            </a:r>
          </a:p>
          <a:p>
            <a:r>
              <a:rPr lang="es-EC" sz="2000" dirty="0" err="1"/>
              <a:t>BP_graph</a:t>
            </a:r>
            <a:r>
              <a:rPr lang="es-EC" sz="2000" dirty="0"/>
              <a:t> %&gt;%</a:t>
            </a:r>
          </a:p>
          <a:p>
            <a:r>
              <a:rPr lang="es-EC" sz="2000" dirty="0"/>
              <a:t>  </a:t>
            </a:r>
            <a:r>
              <a:rPr lang="es-EC" sz="2000" dirty="0" err="1"/>
              <a:t>ggraph</a:t>
            </a:r>
            <a:r>
              <a:rPr lang="es-EC" sz="2000" dirty="0"/>
              <a:t>() +</a:t>
            </a:r>
          </a:p>
          <a:p>
            <a:r>
              <a:rPr lang="es-EC" sz="2000" dirty="0"/>
              <a:t>  </a:t>
            </a:r>
            <a:r>
              <a:rPr lang="es-EC" sz="2000" dirty="0" err="1"/>
              <a:t>geom_edge_link</a:t>
            </a:r>
            <a:r>
              <a:rPr lang="es-EC" sz="2000" dirty="0"/>
              <a:t>(</a:t>
            </a:r>
            <a:r>
              <a:rPr lang="es-EC" sz="2000" dirty="0" err="1"/>
              <a:t>arrow</a:t>
            </a:r>
            <a:r>
              <a:rPr lang="es-EC" sz="2000" dirty="0"/>
              <a:t> = </a:t>
            </a:r>
            <a:r>
              <a:rPr lang="es-EC" sz="2000" dirty="0" err="1"/>
              <a:t>arrow</a:t>
            </a:r>
            <a:r>
              <a:rPr lang="es-EC" sz="2000" dirty="0"/>
              <a:t>(</a:t>
            </a:r>
            <a:r>
              <a:rPr lang="es-EC" sz="2000" dirty="0" err="1"/>
              <a:t>type</a:t>
            </a:r>
            <a:r>
              <a:rPr lang="es-EC" sz="2000" dirty="0"/>
              <a:t> = "</a:t>
            </a:r>
            <a:r>
              <a:rPr lang="es-EC" sz="2000" dirty="0" err="1"/>
              <a:t>closed</a:t>
            </a:r>
            <a:r>
              <a:rPr lang="es-EC" sz="2000" dirty="0"/>
              <a:t>", </a:t>
            </a:r>
            <a:r>
              <a:rPr lang="es-EC" sz="2000" dirty="0" err="1"/>
              <a:t>length</a:t>
            </a:r>
            <a:r>
              <a:rPr lang="es-EC" sz="2000" dirty="0"/>
              <a:t> = </a:t>
            </a:r>
            <a:r>
              <a:rPr lang="es-EC" sz="2000" dirty="0" err="1"/>
              <a:t>unit</a:t>
            </a:r>
            <a:r>
              <a:rPr lang="es-EC" sz="2000" dirty="0"/>
              <a:t>(1.5, "mm")),</a:t>
            </a:r>
          </a:p>
          <a:p>
            <a:r>
              <a:rPr lang="es-EC" sz="2000" dirty="0"/>
              <a:t>                 aes(</a:t>
            </a:r>
            <a:r>
              <a:rPr lang="es-EC" sz="2000" dirty="0" err="1"/>
              <a:t>end_cap</a:t>
            </a:r>
            <a:r>
              <a:rPr lang="es-EC" sz="2000" dirty="0"/>
              <a:t> = </a:t>
            </a:r>
            <a:r>
              <a:rPr lang="es-EC" sz="2000" dirty="0" err="1"/>
              <a:t>label_rect</a:t>
            </a:r>
            <a:r>
              <a:rPr lang="es-EC" sz="2000" dirty="0"/>
              <a:t>(node2.name))) +</a:t>
            </a:r>
          </a:p>
          <a:p>
            <a:r>
              <a:rPr lang="es-EC" sz="2000" dirty="0"/>
              <a:t>  </a:t>
            </a:r>
            <a:r>
              <a:rPr lang="es-EC" sz="2000" dirty="0" err="1"/>
              <a:t>geom_node_label</a:t>
            </a:r>
            <a:r>
              <a:rPr lang="es-EC" sz="2000" dirty="0"/>
              <a:t>(aes(</a:t>
            </a:r>
            <a:r>
              <a:rPr lang="es-EC" sz="2000" dirty="0" err="1"/>
              <a:t>label</a:t>
            </a:r>
            <a:r>
              <a:rPr lang="es-EC" sz="2000" dirty="0"/>
              <a:t> = </a:t>
            </a:r>
            <a:r>
              <a:rPr lang="es-EC" sz="2000" dirty="0" err="1"/>
              <a:t>name</a:t>
            </a:r>
            <a:r>
              <a:rPr lang="es-EC" sz="2000" dirty="0"/>
              <a:t>)) +</a:t>
            </a:r>
          </a:p>
          <a:p>
            <a:r>
              <a:rPr lang="es-EC" sz="2000" dirty="0"/>
              <a:t>  </a:t>
            </a:r>
            <a:r>
              <a:rPr lang="es-EC" sz="2000" dirty="0" err="1"/>
              <a:t>theme_graph</a:t>
            </a:r>
            <a:r>
              <a:rPr lang="es-EC" sz="2000" dirty="0"/>
              <a:t>()</a:t>
            </a:r>
          </a:p>
        </p:txBody>
      </p:sp>
    </p:spTree>
    <p:extLst>
      <p:ext uri="{BB962C8B-B14F-4D97-AF65-F5344CB8AC3E}">
        <p14:creationId xmlns:p14="http://schemas.microsoft.com/office/powerpoint/2010/main" val="296501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5BE39C1-B0E2-4C91-A425-45DE604A7271}"/>
              </a:ext>
            </a:extLst>
          </p:cNvPr>
          <p:cNvPicPr>
            <a:picLocks noChangeAspect="1"/>
          </p:cNvPicPr>
          <p:nvPr/>
        </p:nvPicPr>
        <p:blipFill>
          <a:blip r:embed="rId3"/>
          <a:stretch>
            <a:fillRect/>
          </a:stretch>
        </p:blipFill>
        <p:spPr>
          <a:xfrm>
            <a:off x="380592" y="522808"/>
            <a:ext cx="11161486" cy="5686965"/>
          </a:xfrm>
          <a:prstGeom prst="rect">
            <a:avLst/>
          </a:prstGeom>
        </p:spPr>
      </p:pic>
    </p:spTree>
    <p:extLst>
      <p:ext uri="{BB962C8B-B14F-4D97-AF65-F5344CB8AC3E}">
        <p14:creationId xmlns:p14="http://schemas.microsoft.com/office/powerpoint/2010/main" val="3175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Temas</a:t>
            </a:r>
            <a:r>
              <a:rPr lang="en-US" sz="8000" dirty="0">
                <a:solidFill>
                  <a:schemeClr val="accent2">
                    <a:lumMod val="75000"/>
                  </a:schemeClr>
                </a:solidFill>
                <a:latin typeface="Dubai Medium" panose="020B0603030403030204" pitchFamily="34" charset="-78"/>
                <a:cs typeface="Dubai Medium" panose="020B0603030403030204" pitchFamily="34" charset="-78"/>
              </a:rPr>
              <a:t> </a:t>
            </a:r>
            <a:r>
              <a:rPr lang="en-US" sz="8000" dirty="0" err="1">
                <a:solidFill>
                  <a:schemeClr val="accent2">
                    <a:lumMod val="75000"/>
                  </a:schemeClr>
                </a:solidFill>
                <a:latin typeface="Dubai Medium" panose="020B0603030403030204" pitchFamily="34" charset="-78"/>
                <a:cs typeface="Dubai Medium" panose="020B0603030403030204" pitchFamily="34" charset="-78"/>
              </a:rPr>
              <a:t>relacionados</a:t>
            </a:r>
            <a:endParaRPr lang="en-US" sz="8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Tree>
    <p:extLst>
      <p:ext uri="{BB962C8B-B14F-4D97-AF65-F5344CB8AC3E}">
        <p14:creationId xmlns:p14="http://schemas.microsoft.com/office/powerpoint/2010/main" val="136500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1569660"/>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p:txBody>
      </p:sp>
    </p:spTree>
    <p:extLst>
      <p:ext uri="{BB962C8B-B14F-4D97-AF65-F5344CB8AC3E}">
        <p14:creationId xmlns:p14="http://schemas.microsoft.com/office/powerpoint/2010/main" val="552394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0987C79-7A56-4EDC-B71E-EAA0547B38FE}"/>
              </a:ext>
            </a:extLst>
          </p:cNvPr>
          <p:cNvPicPr>
            <a:picLocks noChangeAspect="1"/>
          </p:cNvPicPr>
          <p:nvPr/>
        </p:nvPicPr>
        <p:blipFill>
          <a:blip r:embed="rId3"/>
          <a:stretch>
            <a:fillRect/>
          </a:stretch>
        </p:blipFill>
        <p:spPr>
          <a:xfrm>
            <a:off x="506367" y="557466"/>
            <a:ext cx="10918008" cy="5562909"/>
          </a:xfrm>
          <a:prstGeom prst="rect">
            <a:avLst/>
          </a:prstGeom>
        </p:spPr>
      </p:pic>
      <p:sp>
        <p:nvSpPr>
          <p:cNvPr id="14" name="Subtítulo 2">
            <a:extLst>
              <a:ext uri="{FF2B5EF4-FFF2-40B4-BE49-F238E27FC236}">
                <a16:creationId xmlns:a16="http://schemas.microsoft.com/office/drawing/2014/main" id="{16B97580-6EC0-4AB3-AD64-FBBF40ACE1A1}"/>
              </a:ext>
            </a:extLst>
          </p:cNvPr>
          <p:cNvSpPr txBox="1">
            <a:spLocks/>
          </p:cNvSpPr>
          <p:nvPr/>
        </p:nvSpPr>
        <p:spPr>
          <a:xfrm>
            <a:off x="6954254" y="4455886"/>
            <a:ext cx="4323346" cy="121656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5400" b="1" dirty="0">
                <a:solidFill>
                  <a:srgbClr val="008DC4"/>
                </a:solidFill>
                <a:latin typeface="Dubai Medium" panose="020B0603030403030204" pitchFamily="34" charset="-78"/>
                <a:cs typeface="Dubai Medium" panose="020B0603030403030204" pitchFamily="34" charset="-78"/>
              </a:rPr>
              <a:t>9 – 22 Marzo</a:t>
            </a:r>
            <a:endParaRPr lang="en-US" sz="5400" b="1" dirty="0">
              <a:solidFill>
                <a:srgbClr val="008DC4"/>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991729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5262979"/>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a:p>
            <a:endParaRPr lang="es-EC" sz="2400" dirty="0"/>
          </a:p>
          <a:p>
            <a:r>
              <a:rPr lang="es-EC" sz="2400" dirty="0" err="1"/>
              <a:t>coronaGYE</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Guayaquil,Ecuador</a:t>
            </a:r>
            <a:r>
              <a:rPr lang="es-EC" sz="2400" dirty="0"/>
              <a:t>"),</a:t>
            </a:r>
          </a:p>
          <a:p>
            <a:r>
              <a:rPr lang="es-EC" sz="2400" dirty="0"/>
              <a:t>                          </a:t>
            </a:r>
            <a:r>
              <a:rPr lang="es-EC" sz="2400" dirty="0" err="1"/>
              <a:t>retryonratelimit</a:t>
            </a:r>
            <a:r>
              <a:rPr lang="es-EC" sz="2400" dirty="0"/>
              <a:t> = TRUE)</a:t>
            </a:r>
          </a:p>
          <a:p>
            <a:r>
              <a:rPr lang="es-EC" sz="2400" dirty="0" err="1"/>
              <a:t>coronaUIO</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Quito,Ecuador</a:t>
            </a:r>
            <a:r>
              <a:rPr lang="es-EC" sz="2400" dirty="0"/>
              <a:t>"),</a:t>
            </a:r>
          </a:p>
          <a:p>
            <a:r>
              <a:rPr lang="es-EC" sz="2400" dirty="0"/>
              <a:t>                          </a:t>
            </a:r>
            <a:r>
              <a:rPr lang="es-EC" sz="2400" dirty="0" err="1"/>
              <a:t>retryonratelimit</a:t>
            </a:r>
            <a:r>
              <a:rPr lang="es-EC" sz="2400" dirty="0"/>
              <a:t> = FALSE)</a:t>
            </a:r>
          </a:p>
          <a:p>
            <a:r>
              <a:rPr lang="es-EC" sz="2400" dirty="0" err="1"/>
              <a:t>coronaEC</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("Ecuador"),</a:t>
            </a:r>
          </a:p>
          <a:p>
            <a:r>
              <a:rPr lang="es-EC" sz="2400" dirty="0"/>
              <a:t>                           </a:t>
            </a:r>
            <a:r>
              <a:rPr lang="es-EC" sz="2400" dirty="0" err="1"/>
              <a:t>retryonratelimit</a:t>
            </a:r>
            <a:r>
              <a:rPr lang="es-EC" sz="2400" dirty="0"/>
              <a:t> = TRUE)</a:t>
            </a:r>
            <a:endParaRPr lang="es-EC" sz="2800" b="1" dirty="0">
              <a:solidFill>
                <a:schemeClr val="tx2">
                  <a:lumMod val="60000"/>
                  <a:lumOff val="40000"/>
                </a:schemeClr>
              </a:solidFill>
            </a:endParaRPr>
          </a:p>
        </p:txBody>
      </p:sp>
    </p:spTree>
    <p:extLst>
      <p:ext uri="{BB962C8B-B14F-4D97-AF65-F5344CB8AC3E}">
        <p14:creationId xmlns:p14="http://schemas.microsoft.com/office/powerpoint/2010/main" val="3963968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222825"/>
            <a:ext cx="10936746" cy="5324535"/>
          </a:xfrm>
          <a:prstGeom prst="rect">
            <a:avLst/>
          </a:prstGeom>
        </p:spPr>
        <p:txBody>
          <a:bodyPr wrap="square">
            <a:spAutoFit/>
          </a:bodyPr>
          <a:lstStyle/>
          <a:p>
            <a:r>
              <a:rPr lang="es-MX" sz="2000" dirty="0" err="1"/>
              <a:t>gye</a:t>
            </a:r>
            <a:r>
              <a:rPr lang="es-MX" sz="2000" dirty="0"/>
              <a:t> &lt;- </a:t>
            </a:r>
            <a:r>
              <a:rPr lang="es-MX" sz="2000" dirty="0" err="1"/>
              <a:t>htGYE</a:t>
            </a:r>
            <a:r>
              <a:rPr lang="es-MX" sz="2000" dirty="0"/>
              <a:t> %&gt;% </a:t>
            </a:r>
            <a:r>
              <a:rPr lang="es-MX" sz="2000" dirty="0" err="1"/>
              <a:t>group_by</a:t>
            </a:r>
            <a:r>
              <a:rPr lang="es-MX" sz="2000" dirty="0"/>
              <a:t>(</a:t>
            </a:r>
            <a:r>
              <a:rPr lang="es-MX" sz="2000" dirty="0" err="1"/>
              <a:t>screen_name</a:t>
            </a:r>
            <a:r>
              <a:rPr lang="es-MX" sz="2000" dirty="0"/>
              <a:t>) %&gt;%</a:t>
            </a:r>
          </a:p>
          <a:p>
            <a:r>
              <a:rPr lang="es-MX" sz="2000" dirty="0"/>
              <a:t>  </a:t>
            </a:r>
            <a:r>
              <a:rPr lang="es-MX" sz="2000" dirty="0" err="1"/>
              <a:t>filter</a:t>
            </a:r>
            <a:r>
              <a:rPr lang="es-MX" sz="2000" dirty="0"/>
              <a:t>(</a:t>
            </a:r>
            <a:r>
              <a:rPr lang="es-MX" sz="2000" dirty="0" err="1"/>
              <a:t>created_at</a:t>
            </a:r>
            <a:r>
              <a:rPr lang="es-MX" sz="2000" dirty="0"/>
              <a:t> &gt;= '2020/03/01' ) %&gt;% </a:t>
            </a:r>
            <a:r>
              <a:rPr lang="es-MX" sz="2000" dirty="0" err="1"/>
              <a:t>summarise</a:t>
            </a:r>
            <a:r>
              <a:rPr lang="es-MX" sz="2000" dirty="0"/>
              <a:t>(</a:t>
            </a:r>
            <a:r>
              <a:rPr lang="es-MX" sz="2000" dirty="0" err="1"/>
              <a:t>numero_tweets</a:t>
            </a:r>
            <a:r>
              <a:rPr lang="es-MX" sz="2000" dirty="0"/>
              <a:t> = n()) %&gt;% </a:t>
            </a:r>
          </a:p>
          <a:p>
            <a:r>
              <a:rPr lang="es-MX" sz="2000" dirty="0"/>
              <a:t>  </a:t>
            </a:r>
            <a:r>
              <a:rPr lang="es-MX" sz="2000" dirty="0" err="1"/>
              <a:t>arrange</a:t>
            </a:r>
            <a:r>
              <a:rPr lang="es-MX" sz="2000" dirty="0"/>
              <a:t>(</a:t>
            </a:r>
            <a:r>
              <a:rPr lang="es-MX" sz="2000" dirty="0" err="1"/>
              <a:t>desc</a:t>
            </a:r>
            <a:r>
              <a:rPr lang="es-MX" sz="2000" dirty="0"/>
              <a:t>(</a:t>
            </a:r>
            <a:r>
              <a:rPr lang="es-MX" sz="2000" dirty="0" err="1"/>
              <a:t>numero_tweets</a:t>
            </a:r>
            <a:r>
              <a:rPr lang="es-MX" sz="2000" dirty="0"/>
              <a:t>)) %&gt;% </a:t>
            </a:r>
            <a:r>
              <a:rPr lang="es-MX" sz="2000" dirty="0" err="1"/>
              <a:t>top_n</a:t>
            </a:r>
            <a:r>
              <a:rPr lang="es-MX" sz="2000" dirty="0"/>
              <a:t>(10,numero_tweets) %&gt;% </a:t>
            </a:r>
          </a:p>
          <a:p>
            <a:r>
              <a:rPr lang="es-MX" sz="2000" dirty="0"/>
              <a:t>  </a:t>
            </a:r>
            <a:r>
              <a:rPr lang="es-MX" sz="2000" dirty="0" err="1"/>
              <a:t>ggplot</a:t>
            </a:r>
            <a:r>
              <a:rPr lang="es-MX" sz="2000" dirty="0"/>
              <a:t>(aes(</a:t>
            </a:r>
            <a:r>
              <a:rPr lang="es-MX" sz="2000" dirty="0" err="1"/>
              <a:t>reorder</a:t>
            </a:r>
            <a:r>
              <a:rPr lang="es-MX" sz="2000" dirty="0"/>
              <a:t>(</a:t>
            </a:r>
            <a:r>
              <a:rPr lang="es-MX" sz="2000" dirty="0" err="1"/>
              <a:t>screen_name</a:t>
            </a:r>
            <a:r>
              <a:rPr lang="es-MX" sz="2000" dirty="0"/>
              <a:t>, -</a:t>
            </a:r>
            <a:r>
              <a:rPr lang="es-MX" sz="2000" dirty="0" err="1"/>
              <a:t>numero_tweets</a:t>
            </a:r>
            <a:r>
              <a:rPr lang="es-MX" sz="2000" dirty="0"/>
              <a:t>),</a:t>
            </a:r>
          </a:p>
          <a:p>
            <a:r>
              <a:rPr lang="es-MX" sz="2000" dirty="0"/>
              <a:t>             </a:t>
            </a:r>
            <a:r>
              <a:rPr lang="es-MX" sz="2000" dirty="0" err="1"/>
              <a:t>numero_tweets,label</a:t>
            </a:r>
            <a:r>
              <a:rPr lang="es-MX" sz="2000" dirty="0"/>
              <a:t> = </a:t>
            </a:r>
            <a:r>
              <a:rPr lang="es-MX" sz="2000" dirty="0" err="1"/>
              <a:t>numero_tweets</a:t>
            </a:r>
            <a:r>
              <a:rPr lang="es-MX" sz="2000" dirty="0"/>
              <a:t>))+</a:t>
            </a:r>
          </a:p>
          <a:p>
            <a:r>
              <a:rPr lang="es-MX" sz="2000" dirty="0"/>
              <a:t>  </a:t>
            </a:r>
            <a:r>
              <a:rPr lang="es-MX" sz="2000" dirty="0" err="1"/>
              <a:t>geom_bar</a:t>
            </a:r>
            <a:r>
              <a:rPr lang="es-MX" sz="2000" dirty="0"/>
              <a:t>(</a:t>
            </a:r>
            <a:r>
              <a:rPr lang="es-MX" sz="2000" dirty="0" err="1"/>
              <a:t>stat</a:t>
            </a:r>
            <a:r>
              <a:rPr lang="es-MX" sz="2000" dirty="0"/>
              <a:t>="</a:t>
            </a:r>
            <a:r>
              <a:rPr lang="es-MX" sz="2000" dirty="0" err="1"/>
              <a:t>identity</a:t>
            </a:r>
            <a:r>
              <a:rPr lang="es-MX" sz="2000" dirty="0"/>
              <a:t>") +</a:t>
            </a:r>
          </a:p>
          <a:p>
            <a:r>
              <a:rPr lang="es-MX" sz="2000" dirty="0"/>
              <a:t>  </a:t>
            </a:r>
            <a:r>
              <a:rPr lang="es-MX" sz="2000" dirty="0" err="1"/>
              <a:t>geom_label</a:t>
            </a:r>
            <a:r>
              <a:rPr lang="es-MX" sz="2000" dirty="0"/>
              <a:t>()+</a:t>
            </a:r>
          </a:p>
          <a:p>
            <a:r>
              <a:rPr lang="es-MX" sz="2000" dirty="0"/>
              <a:t>  </a:t>
            </a:r>
            <a:r>
              <a:rPr lang="es-MX" sz="2000" dirty="0" err="1"/>
              <a:t>theme_minimal</a:t>
            </a:r>
            <a:r>
              <a:rPr lang="es-MX" sz="2000" dirty="0"/>
              <a:t>() +</a:t>
            </a:r>
          </a:p>
          <a:p>
            <a:r>
              <a:rPr lang="es-MX" sz="2000" dirty="0"/>
              <a:t>  </a:t>
            </a:r>
            <a:r>
              <a:rPr lang="es-MX" sz="2000" dirty="0" err="1"/>
              <a:t>theme</a:t>
            </a:r>
            <a:r>
              <a:rPr lang="es-MX" sz="2000" dirty="0"/>
              <a:t>(</a:t>
            </a:r>
            <a:r>
              <a:rPr lang="es-MX" sz="2000" dirty="0" err="1"/>
              <a:t>plot.title</a:t>
            </a:r>
            <a:r>
              <a:rPr lang="es-MX" sz="2000" dirty="0"/>
              <a:t> = </a:t>
            </a:r>
            <a:r>
              <a:rPr lang="es-MX" sz="2000" dirty="0" err="1"/>
              <a:t>element_text</a:t>
            </a:r>
            <a:r>
              <a:rPr lang="es-MX" sz="2000" dirty="0"/>
              <a:t>(</a:t>
            </a:r>
            <a:r>
              <a:rPr lang="es-MX" sz="2000" dirty="0" err="1"/>
              <a:t>face</a:t>
            </a:r>
            <a:r>
              <a:rPr lang="es-MX" sz="2000" dirty="0"/>
              <a:t> = "</a:t>
            </a:r>
            <a:r>
              <a:rPr lang="es-MX" sz="2000" dirty="0" err="1"/>
              <a:t>bold</a:t>
            </a:r>
            <a:r>
              <a:rPr lang="es-MX" sz="2000" dirty="0"/>
              <a:t>", </a:t>
            </a:r>
            <a:r>
              <a:rPr lang="es-MX" sz="2000" dirty="0" err="1"/>
              <a:t>size</a:t>
            </a:r>
            <a:r>
              <a:rPr lang="es-MX" sz="2000" dirty="0"/>
              <a:t> = 13)) +</a:t>
            </a:r>
          </a:p>
          <a:p>
            <a:r>
              <a:rPr lang="es-MX" sz="2000" dirty="0"/>
              <a:t>  </a:t>
            </a:r>
            <a:r>
              <a:rPr lang="es-MX" sz="2000" dirty="0" err="1"/>
              <a:t>theme</a:t>
            </a:r>
            <a:r>
              <a:rPr lang="es-MX" sz="2000" dirty="0"/>
              <a:t>(</a:t>
            </a:r>
            <a:r>
              <a:rPr lang="es-MX" sz="2000" dirty="0" err="1"/>
              <a:t>axis.text</a:t>
            </a:r>
            <a:r>
              <a:rPr lang="es-MX" sz="2000" dirty="0"/>
              <a:t> = </a:t>
            </a:r>
            <a:r>
              <a:rPr lang="es-MX" sz="2000" dirty="0" err="1"/>
              <a:t>element_text</a:t>
            </a:r>
            <a:r>
              <a:rPr lang="es-MX" sz="2000" dirty="0"/>
              <a:t>(</a:t>
            </a:r>
            <a:r>
              <a:rPr lang="es-MX" sz="2000" dirty="0" err="1"/>
              <a:t>size</a:t>
            </a:r>
            <a:r>
              <a:rPr lang="es-MX" sz="2000" dirty="0"/>
              <a:t>=9))+</a:t>
            </a:r>
          </a:p>
          <a:p>
            <a:r>
              <a:rPr lang="es-MX" sz="2000" dirty="0"/>
              <a:t>  </a:t>
            </a:r>
            <a:r>
              <a:rPr lang="es-MX" sz="2000" dirty="0" err="1"/>
              <a:t>theme</a:t>
            </a:r>
            <a:r>
              <a:rPr lang="es-MX" sz="2000" dirty="0"/>
              <a:t>(</a:t>
            </a:r>
            <a:r>
              <a:rPr lang="es-MX" sz="2000" dirty="0" err="1"/>
              <a:t>axis.text.x</a:t>
            </a:r>
            <a:r>
              <a:rPr lang="es-MX" sz="2000" dirty="0"/>
              <a:t> = </a:t>
            </a:r>
            <a:r>
              <a:rPr lang="es-MX" sz="2000" dirty="0" err="1"/>
              <a:t>element_text</a:t>
            </a:r>
            <a:r>
              <a:rPr lang="es-MX" sz="2000" dirty="0"/>
              <a:t>(</a:t>
            </a:r>
            <a:r>
              <a:rPr lang="es-MX" sz="2000" dirty="0" err="1"/>
              <a:t>angle</a:t>
            </a:r>
            <a:r>
              <a:rPr lang="es-MX" sz="2000" dirty="0"/>
              <a:t> = 90))+</a:t>
            </a:r>
          </a:p>
          <a:p>
            <a:r>
              <a:rPr lang="es-MX" sz="2000" dirty="0"/>
              <a:t>  </a:t>
            </a:r>
            <a:r>
              <a:rPr lang="es-MX" sz="2000" dirty="0" err="1"/>
              <a:t>labs</a:t>
            </a:r>
            <a:r>
              <a:rPr lang="es-MX" sz="2000" dirty="0"/>
              <a:t>(</a:t>
            </a:r>
          </a:p>
          <a:p>
            <a:r>
              <a:rPr lang="es-MX" sz="2000" dirty="0"/>
              <a:t>    x = NULL, y = NULL,</a:t>
            </a:r>
          </a:p>
          <a:p>
            <a:r>
              <a:rPr lang="es-MX" sz="2000" dirty="0"/>
              <a:t>    </a:t>
            </a:r>
            <a:r>
              <a:rPr lang="es-MX" sz="2000" dirty="0" err="1"/>
              <a:t>title</a:t>
            </a:r>
            <a:r>
              <a:rPr lang="es-MX" sz="2000" dirty="0"/>
              <a:t> = "Cantidad de </a:t>
            </a:r>
            <a:r>
              <a:rPr lang="es-MX" sz="2000" dirty="0" err="1"/>
              <a:t>posteos</a:t>
            </a:r>
            <a:r>
              <a:rPr lang="es-MX" sz="2000" dirty="0"/>
              <a:t> mes Marzo Guayaquil",</a:t>
            </a:r>
          </a:p>
          <a:p>
            <a:r>
              <a:rPr lang="es-MX" sz="2000" dirty="0"/>
              <a:t>    </a:t>
            </a:r>
            <a:r>
              <a:rPr lang="es-MX" sz="2000" dirty="0" err="1"/>
              <a:t>subtitle</a:t>
            </a:r>
            <a:r>
              <a:rPr lang="es-MX" sz="2000" dirty="0"/>
              <a:t> = "Hashtags relacionados al #</a:t>
            </a:r>
            <a:r>
              <a:rPr lang="es-MX" sz="2000" dirty="0" err="1"/>
              <a:t>CoronaVirus</a:t>
            </a:r>
            <a:r>
              <a:rPr lang="es-MX" sz="2000" dirty="0"/>
              <a:t>",</a:t>
            </a:r>
          </a:p>
          <a:p>
            <a:r>
              <a:rPr lang="es-MX" sz="2000" dirty="0"/>
              <a:t>    </a:t>
            </a:r>
            <a:r>
              <a:rPr lang="es-MX" sz="2000" dirty="0" err="1"/>
              <a:t>caption</a:t>
            </a:r>
            <a:r>
              <a:rPr lang="es-MX" sz="2000" dirty="0"/>
              <a:t> = "\</a:t>
            </a:r>
            <a:r>
              <a:rPr lang="es-MX" sz="2000" dirty="0" err="1"/>
              <a:t>nSource</a:t>
            </a:r>
            <a:r>
              <a:rPr lang="es-MX" sz="2000" dirty="0"/>
              <a:t>: Data </a:t>
            </a:r>
            <a:r>
              <a:rPr lang="es-MX" sz="2000" dirty="0" err="1"/>
              <a:t>collected</a:t>
            </a:r>
            <a:r>
              <a:rPr lang="es-MX" sz="2000" dirty="0"/>
              <a:t> </a:t>
            </a:r>
            <a:r>
              <a:rPr lang="es-MX" sz="2000" dirty="0" err="1"/>
              <a:t>from</a:t>
            </a:r>
            <a:r>
              <a:rPr lang="es-MX" sz="2000" dirty="0"/>
              <a:t> </a:t>
            </a:r>
            <a:r>
              <a:rPr lang="es-MX" sz="2000" dirty="0" err="1"/>
              <a:t>Twitter's</a:t>
            </a:r>
            <a:r>
              <a:rPr lang="es-MX" sz="2000" dirty="0"/>
              <a:t> REST API </a:t>
            </a:r>
            <a:r>
              <a:rPr lang="es-MX" sz="2000" dirty="0" err="1"/>
              <a:t>via</a:t>
            </a:r>
            <a:r>
              <a:rPr lang="es-MX" sz="2000" dirty="0"/>
              <a:t> </a:t>
            </a:r>
            <a:r>
              <a:rPr lang="es-MX" sz="2000" dirty="0" err="1"/>
              <a:t>rtweet</a:t>
            </a:r>
            <a:r>
              <a:rPr lang="es-MX" sz="2000" dirty="0"/>
              <a:t>"</a:t>
            </a:r>
          </a:p>
          <a:p>
            <a:r>
              <a:rPr lang="es-MX" sz="2000" b="1" dirty="0"/>
              <a:t>  )</a:t>
            </a:r>
            <a:endParaRPr lang="es-EC" sz="2000" dirty="0"/>
          </a:p>
        </p:txBody>
      </p:sp>
    </p:spTree>
    <p:extLst>
      <p:ext uri="{BB962C8B-B14F-4D97-AF65-F5344CB8AC3E}">
        <p14:creationId xmlns:p14="http://schemas.microsoft.com/office/powerpoint/2010/main" val="3747125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4" name="Rectángulo 3">
            <a:extLst>
              <a:ext uri="{FF2B5EF4-FFF2-40B4-BE49-F238E27FC236}">
                <a16:creationId xmlns:a16="http://schemas.microsoft.com/office/drawing/2014/main" id="{0D983E94-1A11-4FF6-AA51-65DBD8CD1B7C}"/>
              </a:ext>
            </a:extLst>
          </p:cNvPr>
          <p:cNvSpPr/>
          <p:nvPr/>
        </p:nvSpPr>
        <p:spPr>
          <a:xfrm>
            <a:off x="1912674" y="2968843"/>
            <a:ext cx="5642891" cy="584775"/>
          </a:xfrm>
          <a:prstGeom prst="rect">
            <a:avLst/>
          </a:prstGeom>
        </p:spPr>
        <p:txBody>
          <a:bodyPr wrap="none">
            <a:spAutoFit/>
          </a:bodyPr>
          <a:lstStyle/>
          <a:p>
            <a:r>
              <a:rPr lang="es-EC" sz="3200" dirty="0" err="1"/>
              <a:t>grid.arrange</a:t>
            </a:r>
            <a:r>
              <a:rPr lang="es-EC" sz="3200" dirty="0"/>
              <a:t>(</a:t>
            </a:r>
            <a:r>
              <a:rPr lang="es-EC" sz="3200" dirty="0" err="1"/>
              <a:t>gye</a:t>
            </a:r>
            <a:r>
              <a:rPr lang="es-EC" sz="3200" dirty="0"/>
              <a:t>, </a:t>
            </a:r>
            <a:r>
              <a:rPr lang="es-EC" sz="3200" dirty="0" err="1"/>
              <a:t>uio</a:t>
            </a:r>
            <a:r>
              <a:rPr lang="es-EC" sz="3200" dirty="0"/>
              <a:t>, </a:t>
            </a:r>
            <a:r>
              <a:rPr lang="es-EC" sz="3200" dirty="0" err="1"/>
              <a:t>ec</a:t>
            </a:r>
            <a:r>
              <a:rPr lang="es-EC" sz="3200" dirty="0"/>
              <a:t>, </a:t>
            </a:r>
            <a:r>
              <a:rPr lang="es-EC" sz="3200" dirty="0" err="1"/>
              <a:t>ncol</a:t>
            </a:r>
            <a:r>
              <a:rPr lang="es-EC" sz="3200" dirty="0"/>
              <a:t>=2)</a:t>
            </a:r>
          </a:p>
        </p:txBody>
      </p:sp>
      <p:sp>
        <p:nvSpPr>
          <p:cNvPr id="14" name="Rectángulo 13">
            <a:extLst>
              <a:ext uri="{FF2B5EF4-FFF2-40B4-BE49-F238E27FC236}">
                <a16:creationId xmlns:a16="http://schemas.microsoft.com/office/drawing/2014/main" id="{29203DFE-FF46-4144-9BB9-43999D5F7EFB}"/>
              </a:ext>
            </a:extLst>
          </p:cNvPr>
          <p:cNvSpPr/>
          <p:nvPr/>
        </p:nvSpPr>
        <p:spPr>
          <a:xfrm>
            <a:off x="1933827" y="2203953"/>
            <a:ext cx="3000758" cy="584775"/>
          </a:xfrm>
          <a:prstGeom prst="rect">
            <a:avLst/>
          </a:prstGeom>
        </p:spPr>
        <p:txBody>
          <a:bodyPr wrap="none">
            <a:spAutoFit/>
          </a:bodyPr>
          <a:lstStyle/>
          <a:p>
            <a:r>
              <a:rPr lang="es-EC" sz="3200" dirty="0" err="1"/>
              <a:t>library</a:t>
            </a:r>
            <a:r>
              <a:rPr lang="es-EC" sz="3200" dirty="0"/>
              <a:t>(</a:t>
            </a:r>
            <a:r>
              <a:rPr lang="es-EC" sz="3200" dirty="0" err="1"/>
              <a:t>gridExtra</a:t>
            </a:r>
            <a:r>
              <a:rPr lang="es-EC" sz="3200" dirty="0"/>
              <a:t>)</a:t>
            </a:r>
          </a:p>
        </p:txBody>
      </p:sp>
    </p:spTree>
    <p:extLst>
      <p:ext uri="{BB962C8B-B14F-4D97-AF65-F5344CB8AC3E}">
        <p14:creationId xmlns:p14="http://schemas.microsoft.com/office/powerpoint/2010/main" val="256530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026" name="Picture 2">
            <a:extLst>
              <a:ext uri="{FF2B5EF4-FFF2-40B4-BE49-F238E27FC236}">
                <a16:creationId xmlns:a16="http://schemas.microsoft.com/office/drawing/2014/main" id="{4CB0FD4B-64AC-4DB8-85F9-DA315BA064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789" b="10436"/>
          <a:stretch/>
        </p:blipFill>
        <p:spPr bwMode="auto">
          <a:xfrm>
            <a:off x="1099451" y="543087"/>
            <a:ext cx="5007427" cy="524632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CA7D3F3F-7A2B-45B3-BEDF-87BAC0FB6828}"/>
              </a:ext>
            </a:extLst>
          </p:cNvPr>
          <p:cNvSpPr/>
          <p:nvPr/>
        </p:nvSpPr>
        <p:spPr>
          <a:xfrm>
            <a:off x="6903645" y="770678"/>
            <a:ext cx="4188904" cy="1862048"/>
          </a:xfrm>
          <a:prstGeom prst="rect">
            <a:avLst/>
          </a:prstGeom>
        </p:spPr>
        <p:txBody>
          <a:bodyPr wrap="none">
            <a:spAutoFit/>
          </a:bodyPr>
          <a:lstStyle/>
          <a:p>
            <a:r>
              <a:rPr lang="es-EC" sz="11500" dirty="0" err="1"/>
              <a:t>rtweet</a:t>
            </a:r>
            <a:endParaRPr lang="es-EC" sz="11500" dirty="0"/>
          </a:p>
        </p:txBody>
      </p:sp>
      <p:pic>
        <p:nvPicPr>
          <p:cNvPr id="14" name="Imagen 13">
            <a:extLst>
              <a:ext uri="{FF2B5EF4-FFF2-40B4-BE49-F238E27FC236}">
                <a16:creationId xmlns:a16="http://schemas.microsoft.com/office/drawing/2014/main" id="{64BE9F4C-8800-4B4D-B33E-0DEED5452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151" y="3005654"/>
            <a:ext cx="3153892" cy="2443831"/>
          </a:xfrm>
          <a:prstGeom prst="rect">
            <a:avLst/>
          </a:prstGeom>
        </p:spPr>
      </p:pic>
    </p:spTree>
    <p:extLst>
      <p:ext uri="{BB962C8B-B14F-4D97-AF65-F5344CB8AC3E}">
        <p14:creationId xmlns:p14="http://schemas.microsoft.com/office/powerpoint/2010/main" val="798748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CD2AEEA1-60AB-4A11-828D-20CB01973A50}"/>
              </a:ext>
            </a:extLst>
          </p:cNvPr>
          <p:cNvPicPr>
            <a:picLocks noChangeAspect="1"/>
          </p:cNvPicPr>
          <p:nvPr/>
        </p:nvPicPr>
        <p:blipFill>
          <a:blip r:embed="rId3"/>
          <a:stretch>
            <a:fillRect/>
          </a:stretch>
        </p:blipFill>
        <p:spPr>
          <a:xfrm>
            <a:off x="217715" y="515413"/>
            <a:ext cx="11190514" cy="5701755"/>
          </a:xfrm>
          <a:prstGeom prst="rect">
            <a:avLst/>
          </a:prstGeom>
        </p:spPr>
      </p:pic>
      <p:sp>
        <p:nvSpPr>
          <p:cNvPr id="15" name="Rectángulo 14">
            <a:extLst>
              <a:ext uri="{FF2B5EF4-FFF2-40B4-BE49-F238E27FC236}">
                <a16:creationId xmlns:a16="http://schemas.microsoft.com/office/drawing/2014/main" id="{CC6E36BC-7382-4993-B4F4-085206A9CEB6}"/>
              </a:ext>
            </a:extLst>
          </p:cNvPr>
          <p:cNvSpPr/>
          <p:nvPr/>
        </p:nvSpPr>
        <p:spPr>
          <a:xfrm>
            <a:off x="10020509" y="5592188"/>
            <a:ext cx="1849161" cy="584775"/>
          </a:xfrm>
          <a:prstGeom prst="rect">
            <a:avLst/>
          </a:prstGeom>
        </p:spPr>
        <p:txBody>
          <a:bodyPr wrap="none">
            <a:spAutoFit/>
          </a:bodyPr>
          <a:lstStyle/>
          <a:p>
            <a:r>
              <a:rPr lang="es-EC" sz="3200" dirty="0"/>
              <a:t>Guayaquil</a:t>
            </a:r>
          </a:p>
        </p:txBody>
      </p:sp>
      <p:sp>
        <p:nvSpPr>
          <p:cNvPr id="17" name="Rectángulo 16">
            <a:extLst>
              <a:ext uri="{FF2B5EF4-FFF2-40B4-BE49-F238E27FC236}">
                <a16:creationId xmlns:a16="http://schemas.microsoft.com/office/drawing/2014/main" id="{9FD7AAFD-DAD3-4BA6-9418-ABBB7C3AAB7C}"/>
              </a:ext>
            </a:extLst>
          </p:cNvPr>
          <p:cNvSpPr/>
          <p:nvPr/>
        </p:nvSpPr>
        <p:spPr>
          <a:xfrm>
            <a:off x="9325464" y="640832"/>
            <a:ext cx="2805576" cy="584775"/>
          </a:xfrm>
          <a:prstGeom prst="rect">
            <a:avLst/>
          </a:prstGeom>
        </p:spPr>
        <p:txBody>
          <a:bodyPr wrap="none">
            <a:spAutoFit/>
          </a:bodyPr>
          <a:lstStyle/>
          <a:p>
            <a:r>
              <a:rPr lang="es-EC" sz="3200" dirty="0"/>
              <a:t>&gt; 10 menciones</a:t>
            </a:r>
          </a:p>
        </p:txBody>
      </p:sp>
    </p:spTree>
    <p:extLst>
      <p:ext uri="{BB962C8B-B14F-4D97-AF65-F5344CB8AC3E}">
        <p14:creationId xmlns:p14="http://schemas.microsoft.com/office/powerpoint/2010/main" val="1287488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7CBE176-9F8A-45CB-A271-149567DC8151}"/>
              </a:ext>
            </a:extLst>
          </p:cNvPr>
          <p:cNvPicPr>
            <a:picLocks noChangeAspect="1"/>
          </p:cNvPicPr>
          <p:nvPr/>
        </p:nvPicPr>
        <p:blipFill>
          <a:blip r:embed="rId3"/>
          <a:stretch>
            <a:fillRect/>
          </a:stretch>
        </p:blipFill>
        <p:spPr>
          <a:xfrm>
            <a:off x="720866" y="522566"/>
            <a:ext cx="11059886" cy="5635198"/>
          </a:xfrm>
          <a:prstGeom prst="rect">
            <a:avLst/>
          </a:prstGeom>
        </p:spPr>
      </p:pic>
    </p:spTree>
    <p:extLst>
      <p:ext uri="{BB962C8B-B14F-4D97-AF65-F5344CB8AC3E}">
        <p14:creationId xmlns:p14="http://schemas.microsoft.com/office/powerpoint/2010/main" val="1678726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386" name="Picture 2">
            <a:extLst>
              <a:ext uri="{FF2B5EF4-FFF2-40B4-BE49-F238E27FC236}">
                <a16:creationId xmlns:a16="http://schemas.microsoft.com/office/drawing/2014/main" id="{F8FB8FBF-510C-4219-87D2-6D517368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99" y="1547089"/>
            <a:ext cx="5753101" cy="345871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669F16AE-9195-4AA6-840F-964CBFCB2764}"/>
              </a:ext>
            </a:extLst>
          </p:cNvPr>
          <p:cNvSpPr/>
          <p:nvPr/>
        </p:nvSpPr>
        <p:spPr>
          <a:xfrm>
            <a:off x="6197603" y="1973180"/>
            <a:ext cx="5297712" cy="2031325"/>
          </a:xfrm>
          <a:prstGeom prst="rect">
            <a:avLst/>
          </a:prstGeom>
        </p:spPr>
        <p:txBody>
          <a:bodyPr wrap="square">
            <a:spAutoFit/>
          </a:bodyPr>
          <a:lstStyle/>
          <a:p>
            <a:r>
              <a:rPr lang="es-EC" dirty="0"/>
              <a:t># tweet más RT </a:t>
            </a:r>
          </a:p>
          <a:p>
            <a:r>
              <a:rPr lang="es-EC" dirty="0" err="1"/>
              <a:t>htGYE</a:t>
            </a:r>
            <a:r>
              <a:rPr lang="es-EC" dirty="0"/>
              <a:t> %&gt;% </a:t>
            </a:r>
          </a:p>
          <a:p>
            <a:r>
              <a:rPr lang="es-EC" dirty="0"/>
              <a:t>  </a:t>
            </a:r>
            <a:r>
              <a:rPr lang="es-EC" dirty="0" err="1"/>
              <a:t>filter</a:t>
            </a:r>
            <a:r>
              <a:rPr lang="es-EC" dirty="0"/>
              <a:t>(!</a:t>
            </a:r>
            <a:r>
              <a:rPr lang="es-EC" dirty="0" err="1"/>
              <a:t>is_retweet</a:t>
            </a:r>
            <a:r>
              <a:rPr lang="es-EC" dirty="0"/>
              <a:t>) %&gt;% </a:t>
            </a:r>
          </a:p>
          <a:p>
            <a:r>
              <a:rPr lang="es-EC" dirty="0"/>
              <a:t>  </a:t>
            </a:r>
            <a:r>
              <a:rPr lang="es-EC" dirty="0" err="1"/>
              <a:t>filter</a:t>
            </a:r>
            <a:r>
              <a:rPr lang="es-EC" dirty="0"/>
              <a:t>(</a:t>
            </a:r>
            <a:r>
              <a:rPr lang="es-EC" dirty="0" err="1"/>
              <a:t>retweet_count</a:t>
            </a:r>
            <a:r>
              <a:rPr lang="es-EC" dirty="0"/>
              <a:t> == </a:t>
            </a:r>
            <a:r>
              <a:rPr lang="es-EC" dirty="0" err="1"/>
              <a:t>max</a:t>
            </a:r>
            <a:r>
              <a:rPr lang="es-EC" dirty="0"/>
              <a:t>(</a:t>
            </a:r>
            <a:r>
              <a:rPr lang="es-EC" dirty="0" err="1"/>
              <a:t>retweet_count</a:t>
            </a:r>
            <a:r>
              <a:rPr lang="es-EC" dirty="0"/>
              <a:t>)) %&gt;% </a:t>
            </a:r>
          </a:p>
          <a:p>
            <a:r>
              <a:rPr lang="es-EC" dirty="0"/>
              <a:t>  </a:t>
            </a:r>
            <a:r>
              <a:rPr lang="es-EC" dirty="0" err="1"/>
              <a:t>select</a:t>
            </a:r>
            <a:r>
              <a:rPr lang="es-EC" dirty="0"/>
              <a:t>(</a:t>
            </a:r>
            <a:r>
              <a:rPr lang="es-EC" dirty="0" err="1"/>
              <a:t>status_id,created_at,screen_name</a:t>
            </a:r>
            <a:r>
              <a:rPr lang="es-EC" dirty="0"/>
              <a:t>, </a:t>
            </a:r>
            <a:r>
              <a:rPr lang="es-EC" dirty="0" err="1"/>
              <a:t>retweet_count</a:t>
            </a:r>
            <a:r>
              <a:rPr lang="es-EC" dirty="0"/>
              <a:t>, </a:t>
            </a:r>
            <a:r>
              <a:rPr lang="es-EC" dirty="0" err="1"/>
              <a:t>followers_count</a:t>
            </a:r>
            <a:r>
              <a:rPr lang="es-EC" dirty="0"/>
              <a:t>, </a:t>
            </a:r>
            <a:r>
              <a:rPr lang="es-EC" dirty="0" err="1"/>
              <a:t>location</a:t>
            </a:r>
            <a:r>
              <a:rPr lang="es-EC" dirty="0"/>
              <a:t>, </a:t>
            </a:r>
            <a:r>
              <a:rPr lang="es-EC" dirty="0" err="1"/>
              <a:t>text</a:t>
            </a:r>
            <a:r>
              <a:rPr lang="es-EC" dirty="0"/>
              <a:t>) %&gt;% View()</a:t>
            </a:r>
          </a:p>
        </p:txBody>
      </p:sp>
    </p:spTree>
    <p:extLst>
      <p:ext uri="{BB962C8B-B14F-4D97-AF65-F5344CB8AC3E}">
        <p14:creationId xmlns:p14="http://schemas.microsoft.com/office/powerpoint/2010/main" val="178845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Ahora</a:t>
            </a:r>
            <a:r>
              <a:rPr lang="en-US" sz="8000" dirty="0">
                <a:solidFill>
                  <a:schemeClr val="accent2">
                    <a:lumMod val="75000"/>
                  </a:schemeClr>
                </a:solidFill>
                <a:latin typeface="Dubai Medium" panose="020B0603030403030204" pitchFamily="34" charset="-78"/>
                <a:cs typeface="Dubai Medium" panose="020B0603030403030204" pitchFamily="34" charset="-78"/>
              </a:rPr>
              <a:t> la </a:t>
            </a:r>
            <a:r>
              <a:rPr lang="en-US" sz="8000" dirty="0" err="1">
                <a:solidFill>
                  <a:schemeClr val="accent2">
                    <a:lumMod val="75000"/>
                  </a:schemeClr>
                </a:solidFill>
                <a:latin typeface="Dubai Medium" panose="020B0603030403030204" pitchFamily="34" charset="-78"/>
                <a:cs typeface="Dubai Medium" panose="020B0603030403030204" pitchFamily="34" charset="-78"/>
              </a:rPr>
              <a:t>parte</a:t>
            </a:r>
            <a:r>
              <a:rPr lang="en-US" sz="8000" dirty="0">
                <a:solidFill>
                  <a:schemeClr val="accent2">
                    <a:lumMod val="75000"/>
                  </a:schemeClr>
                </a:solidFill>
                <a:latin typeface="Dubai Medium" panose="020B0603030403030204" pitchFamily="34" charset="-78"/>
                <a:cs typeface="Dubai Medium" panose="020B0603030403030204" pitchFamily="34" charset="-78"/>
              </a:rPr>
              <a:t> </a:t>
            </a:r>
            <a:r>
              <a:rPr lang="en-US" sz="8000" dirty="0" err="1">
                <a:solidFill>
                  <a:schemeClr val="accent2">
                    <a:lumMod val="75000"/>
                  </a:schemeClr>
                </a:solidFill>
                <a:latin typeface="Dubai Medium" panose="020B0603030403030204" pitchFamily="34" charset="-78"/>
                <a:cs typeface="Dubai Medium" panose="020B0603030403030204" pitchFamily="34" charset="-78"/>
              </a:rPr>
              <a:t>pepa</a:t>
            </a:r>
            <a:r>
              <a:rPr lang="en-US" sz="8000" dirty="0">
                <a:solidFill>
                  <a:schemeClr val="accent2">
                    <a:lumMod val="75000"/>
                  </a:schemeClr>
                </a:solidFill>
                <a:latin typeface="Dubai Medium" panose="020B0603030403030204" pitchFamily="34" charset="-78"/>
                <a:cs typeface="Dubai Medium" panose="020B0603030403030204" pitchFamily="34" charset="-78"/>
              </a:rPr>
              <a:t>…</a:t>
            </a:r>
            <a:br>
              <a:rPr lang="en-US" sz="8000" dirty="0">
                <a:solidFill>
                  <a:schemeClr val="accent2">
                    <a:lumMod val="75000"/>
                  </a:schemeClr>
                </a:solidFill>
                <a:latin typeface="Dubai Medium" panose="020B0603030403030204" pitchFamily="34" charset="-78"/>
                <a:cs typeface="Dubai Medium" panose="020B0603030403030204" pitchFamily="34" charset="-78"/>
              </a:rPr>
            </a:br>
            <a:br>
              <a:rPr lang="en-US" sz="8000" dirty="0">
                <a:solidFill>
                  <a:schemeClr val="accent2">
                    <a:lumMod val="75000"/>
                  </a:schemeClr>
                </a:solidFill>
                <a:latin typeface="Dubai Medium" panose="020B0603030403030204" pitchFamily="34" charset="-78"/>
                <a:cs typeface="Dubai Medium" panose="020B0603030403030204" pitchFamily="34" charset="-78"/>
              </a:rPr>
            </a:br>
            <a:r>
              <a:rPr lang="en-US" sz="8000" dirty="0">
                <a:solidFill>
                  <a:schemeClr val="accent2">
                    <a:lumMod val="75000"/>
                  </a:schemeClr>
                </a:solidFill>
                <a:latin typeface="Dubai Medium" panose="020B0603030403030204" pitchFamily="34" charset="-78"/>
                <a:cs typeface="Dubai Medium" panose="020B0603030403030204" pitchFamily="34" charset="-78"/>
              </a:rPr>
              <a:t>“Topic Modeling – LDA”</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69555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6" name="Rectángulo 5">
            <a:extLst>
              <a:ext uri="{FF2B5EF4-FFF2-40B4-BE49-F238E27FC236}">
                <a16:creationId xmlns:a16="http://schemas.microsoft.com/office/drawing/2014/main" id="{D5AC4BF4-EBC3-4F06-8621-84C93C3D8480}"/>
              </a:ext>
            </a:extLst>
          </p:cNvPr>
          <p:cNvSpPr/>
          <p:nvPr/>
        </p:nvSpPr>
        <p:spPr>
          <a:xfrm>
            <a:off x="921706" y="496641"/>
            <a:ext cx="9653220" cy="5755422"/>
          </a:xfrm>
          <a:prstGeom prst="rect">
            <a:avLst/>
          </a:prstGeom>
        </p:spPr>
        <p:txBody>
          <a:bodyPr wrap="square">
            <a:spAutoFit/>
          </a:bodyPr>
          <a:lstStyle/>
          <a:p>
            <a:r>
              <a:rPr lang="es-EC" sz="1600" dirty="0"/>
              <a:t>#### TOPICOS #####</a:t>
            </a:r>
          </a:p>
          <a:p>
            <a:r>
              <a:rPr lang="es-EC" sz="1600" dirty="0"/>
              <a:t>tweets &lt;- </a:t>
            </a:r>
            <a:r>
              <a:rPr lang="es-EC" sz="1600" dirty="0" err="1"/>
              <a:t>htGYE$text</a:t>
            </a:r>
            <a:endParaRPr lang="es-EC" sz="1600" dirty="0"/>
          </a:p>
          <a:p>
            <a:r>
              <a:rPr lang="es-EC" sz="1600" dirty="0"/>
              <a:t>tweets &lt;- </a:t>
            </a:r>
            <a:r>
              <a:rPr lang="es-EC" sz="1600" dirty="0" err="1"/>
              <a:t>chartr</a:t>
            </a:r>
            <a:r>
              <a:rPr lang="es-EC" sz="1600" dirty="0"/>
              <a:t>('</a:t>
            </a:r>
            <a:r>
              <a:rPr lang="es-EC" sz="1600" dirty="0" err="1"/>
              <a:t>áéíóúñ</a:t>
            </a:r>
            <a:r>
              <a:rPr lang="es-EC" sz="1600" dirty="0"/>
              <a:t>','</a:t>
            </a:r>
            <a:r>
              <a:rPr lang="es-EC" sz="1600" dirty="0" err="1"/>
              <a:t>aeioun</a:t>
            </a:r>
            <a:r>
              <a:rPr lang="es-EC" sz="1600" dirty="0"/>
              <a:t>',tweets) # Quitar las tildes</a:t>
            </a:r>
          </a:p>
          <a:p>
            <a:r>
              <a:rPr lang="es-EC" sz="1600" dirty="0"/>
              <a:t>tweets &lt;- </a:t>
            </a:r>
            <a:r>
              <a:rPr lang="es-EC" sz="1600" dirty="0" err="1"/>
              <a:t>iconv</a:t>
            </a:r>
            <a:r>
              <a:rPr lang="es-EC" sz="1600" dirty="0"/>
              <a:t>(tweets, </a:t>
            </a:r>
            <a:r>
              <a:rPr lang="es-EC" sz="1600" dirty="0" err="1"/>
              <a:t>to</a:t>
            </a:r>
            <a:r>
              <a:rPr lang="es-EC" sz="1600" dirty="0"/>
              <a:t> = "ASCII", sub = "")  </a:t>
            </a:r>
          </a:p>
          <a:p>
            <a:endParaRPr lang="es-EC" sz="1600" dirty="0"/>
          </a:p>
          <a:p>
            <a:r>
              <a:rPr lang="es-EC" sz="1600" dirty="0"/>
              <a:t>tweets = </a:t>
            </a:r>
            <a:r>
              <a:rPr lang="es-EC" sz="1600" dirty="0" err="1"/>
              <a:t>gsub</a:t>
            </a:r>
            <a:r>
              <a:rPr lang="es-EC" sz="1600" dirty="0"/>
              <a:t>("(</a:t>
            </a:r>
            <a:r>
              <a:rPr lang="es-EC" sz="1600" dirty="0" err="1"/>
              <a:t>RT|via</a:t>
            </a:r>
            <a:r>
              <a:rPr lang="es-EC" sz="1600" dirty="0"/>
              <a:t>)((?:\\b\\W*@\\w+)+)", "", tweets)  # </a:t>
            </a:r>
            <a:r>
              <a:rPr lang="es-EC" sz="1600" dirty="0" err="1"/>
              <a:t>Remove</a:t>
            </a:r>
            <a:r>
              <a:rPr lang="es-EC" sz="1600" dirty="0"/>
              <a:t> </a:t>
            </a:r>
            <a:r>
              <a:rPr lang="es-EC" sz="1600" dirty="0" err="1"/>
              <a:t>the</a:t>
            </a:r>
            <a:r>
              <a:rPr lang="es-EC" sz="1600" dirty="0"/>
              <a:t> "RT" (</a:t>
            </a:r>
            <a:r>
              <a:rPr lang="es-EC" sz="1600" dirty="0" err="1"/>
              <a:t>retweet</a:t>
            </a:r>
            <a:r>
              <a:rPr lang="es-EC" sz="1600" dirty="0"/>
              <a:t>) and </a:t>
            </a:r>
            <a:r>
              <a:rPr lang="es-EC" sz="1600" dirty="0" err="1"/>
              <a:t>usernames</a:t>
            </a:r>
            <a:r>
              <a:rPr lang="es-EC" sz="1600" dirty="0"/>
              <a:t> </a:t>
            </a:r>
          </a:p>
          <a:p>
            <a:r>
              <a:rPr lang="es-EC" sz="1600" dirty="0"/>
              <a:t>tweets = </a:t>
            </a:r>
            <a:r>
              <a:rPr lang="es-EC" sz="1600" dirty="0" err="1"/>
              <a:t>gsub</a:t>
            </a:r>
            <a:r>
              <a:rPr lang="es-EC" sz="1600" dirty="0"/>
              <a:t>("http.+ |http.+$", " ", tweets)  # </a:t>
            </a:r>
            <a:r>
              <a:rPr lang="es-EC" sz="1600" dirty="0" err="1"/>
              <a:t>Remove</a:t>
            </a:r>
            <a:r>
              <a:rPr lang="es-EC" sz="1600" dirty="0"/>
              <a:t> </a:t>
            </a:r>
            <a:r>
              <a:rPr lang="es-EC" sz="1600" dirty="0" err="1"/>
              <a:t>html</a:t>
            </a:r>
            <a:r>
              <a:rPr lang="es-EC" sz="1600" dirty="0"/>
              <a:t> links</a:t>
            </a:r>
          </a:p>
          <a:p>
            <a:r>
              <a:rPr lang="es-EC" sz="1600" dirty="0"/>
              <a:t>tweets = </a:t>
            </a:r>
            <a:r>
              <a:rPr lang="es-EC" sz="1600" dirty="0" err="1"/>
              <a:t>gsub</a:t>
            </a:r>
            <a:r>
              <a:rPr lang="es-EC" sz="1600" dirty="0"/>
              <a:t>("http[[:</a:t>
            </a:r>
            <a:r>
              <a:rPr lang="es-EC" sz="1600" dirty="0" err="1"/>
              <a:t>alnum</a:t>
            </a:r>
            <a:r>
              <a:rPr lang="es-EC" sz="1600" dirty="0"/>
              <a:t>:]]*", "", tweets)</a:t>
            </a:r>
          </a:p>
          <a:p>
            <a:r>
              <a:rPr lang="es-EC" sz="1600" dirty="0"/>
              <a:t>tweets = </a:t>
            </a:r>
            <a:r>
              <a:rPr lang="es-EC" sz="1600" dirty="0" err="1"/>
              <a:t>gsub</a:t>
            </a:r>
            <a:r>
              <a:rPr lang="es-EC" sz="1600" dirty="0"/>
              <a:t>("[[:</a:t>
            </a:r>
            <a:r>
              <a:rPr lang="es-EC" sz="1600" dirty="0" err="1"/>
              <a:t>punct</a:t>
            </a:r>
            <a:r>
              <a:rPr lang="es-EC" sz="1600" dirty="0"/>
              <a:t>:]]", " ", tweets)  # </a:t>
            </a:r>
            <a:r>
              <a:rPr lang="es-EC" sz="1600" dirty="0" err="1"/>
              <a:t>Remove</a:t>
            </a:r>
            <a:r>
              <a:rPr lang="es-EC" sz="1600" dirty="0"/>
              <a:t> </a:t>
            </a:r>
            <a:r>
              <a:rPr lang="es-EC" sz="1600" dirty="0" err="1"/>
              <a:t>punctuation</a:t>
            </a:r>
            <a:endParaRPr lang="es-EC" sz="1600" dirty="0"/>
          </a:p>
          <a:p>
            <a:r>
              <a:rPr lang="es-EC" sz="1600" dirty="0"/>
              <a:t>tweets = </a:t>
            </a:r>
            <a:r>
              <a:rPr lang="es-EC" sz="1600" dirty="0" err="1"/>
              <a:t>gsub</a:t>
            </a:r>
            <a:r>
              <a:rPr lang="es-EC" sz="1600" dirty="0"/>
              <a:t>("[ |\t]{2,}", " ", tweets)  # </a:t>
            </a:r>
            <a:r>
              <a:rPr lang="es-EC" sz="1600" dirty="0" err="1"/>
              <a:t>Remove</a:t>
            </a:r>
            <a:r>
              <a:rPr lang="es-EC" sz="1600" dirty="0"/>
              <a:t> </a:t>
            </a:r>
            <a:r>
              <a:rPr lang="es-EC" sz="1600" dirty="0" err="1"/>
              <a:t>tabs</a:t>
            </a:r>
            <a:endParaRPr lang="es-EC" sz="1600" dirty="0"/>
          </a:p>
          <a:p>
            <a:r>
              <a:rPr lang="es-EC" sz="1600" dirty="0"/>
              <a:t>tweets = </a:t>
            </a:r>
            <a:r>
              <a:rPr lang="es-EC" sz="1600" dirty="0" err="1"/>
              <a:t>gsub</a:t>
            </a:r>
            <a:r>
              <a:rPr lang="es-EC" sz="1600" dirty="0"/>
              <a:t>("^ ", "", tweets)  # </a:t>
            </a:r>
            <a:r>
              <a:rPr lang="es-EC" sz="1600" dirty="0" err="1"/>
              <a:t>Leading</a:t>
            </a:r>
            <a:r>
              <a:rPr lang="es-EC" sz="1600" dirty="0"/>
              <a:t> </a:t>
            </a:r>
            <a:r>
              <a:rPr lang="es-EC" sz="1600" dirty="0" err="1"/>
              <a:t>blanks</a:t>
            </a:r>
            <a:endParaRPr lang="es-EC" sz="1600" dirty="0"/>
          </a:p>
          <a:p>
            <a:r>
              <a:rPr lang="es-EC" sz="1600" dirty="0"/>
              <a:t>tweets = </a:t>
            </a:r>
            <a:r>
              <a:rPr lang="es-EC" sz="1600" dirty="0" err="1"/>
              <a:t>gsub</a:t>
            </a:r>
            <a:r>
              <a:rPr lang="es-EC" sz="1600" dirty="0"/>
              <a:t>(" $", "", tweets)  # </a:t>
            </a:r>
            <a:r>
              <a:rPr lang="es-EC" sz="1600" dirty="0" err="1"/>
              <a:t>Lagging</a:t>
            </a:r>
            <a:r>
              <a:rPr lang="es-EC" sz="1600" dirty="0"/>
              <a:t> </a:t>
            </a:r>
            <a:r>
              <a:rPr lang="es-EC" sz="1600" dirty="0" err="1"/>
              <a:t>blanks</a:t>
            </a:r>
            <a:endParaRPr lang="es-EC" sz="1600" dirty="0"/>
          </a:p>
          <a:p>
            <a:r>
              <a:rPr lang="es-EC" sz="1600" dirty="0"/>
              <a:t>tweets = </a:t>
            </a:r>
            <a:r>
              <a:rPr lang="es-EC" sz="1600" dirty="0" err="1"/>
              <a:t>gsub</a:t>
            </a:r>
            <a:r>
              <a:rPr lang="es-EC" sz="1600" dirty="0"/>
              <a:t>(" +", " ", tweets) # General </a:t>
            </a:r>
            <a:r>
              <a:rPr lang="es-EC" sz="1600" dirty="0" err="1"/>
              <a:t>spaces</a:t>
            </a:r>
            <a:r>
              <a:rPr lang="es-EC" sz="1600" dirty="0"/>
              <a:t> </a:t>
            </a:r>
          </a:p>
          <a:p>
            <a:r>
              <a:rPr lang="es-EC" sz="1600" dirty="0"/>
              <a:t>tweets = </a:t>
            </a:r>
            <a:r>
              <a:rPr lang="es-EC" sz="1600" dirty="0" err="1"/>
              <a:t>gsub</a:t>
            </a:r>
            <a:r>
              <a:rPr lang="es-EC" sz="1600" dirty="0"/>
              <a:t>("[[:</a:t>
            </a:r>
            <a:r>
              <a:rPr lang="es-EC" sz="1600" dirty="0" err="1"/>
              <a:t>cntrl</a:t>
            </a:r>
            <a:r>
              <a:rPr lang="es-EC" sz="1600" dirty="0"/>
              <a:t>:]]", " ", tweets) # saltos de </a:t>
            </a:r>
            <a:r>
              <a:rPr lang="es-EC" sz="1600" dirty="0" err="1"/>
              <a:t>linea</a:t>
            </a:r>
            <a:r>
              <a:rPr lang="es-EC" sz="1600" dirty="0"/>
              <a:t> y tabulaciones</a:t>
            </a:r>
          </a:p>
          <a:p>
            <a:r>
              <a:rPr lang="es-EC" sz="1600" dirty="0"/>
              <a:t>tweets = </a:t>
            </a:r>
            <a:r>
              <a:rPr lang="es-EC" sz="1600" dirty="0" err="1"/>
              <a:t>tolower</a:t>
            </a:r>
            <a:r>
              <a:rPr lang="es-EC" sz="1600" dirty="0"/>
              <a:t>(tweets) #convertimos todo a minúsculas</a:t>
            </a:r>
          </a:p>
          <a:p>
            <a:r>
              <a:rPr lang="es-EC" sz="1600" dirty="0"/>
              <a:t>tweets = </a:t>
            </a:r>
            <a:r>
              <a:rPr lang="es-EC" sz="1600" dirty="0" err="1"/>
              <a:t>removeWords</a:t>
            </a:r>
            <a:r>
              <a:rPr lang="es-EC" sz="1600" dirty="0"/>
              <a:t>(tweets, </a:t>
            </a:r>
            <a:r>
              <a:rPr lang="es-EC" sz="1600" dirty="0" err="1"/>
              <a:t>words</a:t>
            </a:r>
            <a:r>
              <a:rPr lang="es-EC" sz="1600" dirty="0"/>
              <a:t> = </a:t>
            </a:r>
            <a:r>
              <a:rPr lang="es-EC" sz="1600" dirty="0" err="1"/>
              <a:t>stopwords</a:t>
            </a:r>
            <a:r>
              <a:rPr lang="es-EC" sz="1600" dirty="0"/>
              <a:t>("</a:t>
            </a:r>
            <a:r>
              <a:rPr lang="es-EC" sz="1600" dirty="0" err="1"/>
              <a:t>spanish</a:t>
            </a:r>
            <a:r>
              <a:rPr lang="es-EC" sz="1600" dirty="0"/>
              <a:t>"))</a:t>
            </a:r>
          </a:p>
          <a:p>
            <a:r>
              <a:rPr lang="es-EC" sz="1600" dirty="0"/>
              <a:t>tweets = </a:t>
            </a:r>
            <a:r>
              <a:rPr lang="es-EC" sz="1600" dirty="0" err="1"/>
              <a:t>removePunctuation</a:t>
            </a:r>
            <a:r>
              <a:rPr lang="es-EC" sz="1600" dirty="0"/>
              <a:t>(tweets)</a:t>
            </a:r>
          </a:p>
          <a:p>
            <a:r>
              <a:rPr lang="es-EC" sz="1600" dirty="0"/>
              <a:t>tweets = </a:t>
            </a:r>
            <a:r>
              <a:rPr lang="es-EC" sz="1600" dirty="0" err="1"/>
              <a:t>removeNumbers</a:t>
            </a:r>
            <a:r>
              <a:rPr lang="es-EC" sz="1600" dirty="0"/>
              <a:t>(tweets)</a:t>
            </a:r>
          </a:p>
          <a:p>
            <a:r>
              <a:rPr lang="es-EC" sz="1600" dirty="0"/>
              <a:t>tweets = </a:t>
            </a:r>
            <a:r>
              <a:rPr lang="es-EC" sz="1600" dirty="0" err="1"/>
              <a:t>stripWhitespace</a:t>
            </a:r>
            <a:r>
              <a:rPr lang="es-EC" sz="1600" dirty="0"/>
              <a:t>(tweets)</a:t>
            </a:r>
          </a:p>
          <a:p>
            <a:endParaRPr lang="es-EC" sz="1600" dirty="0"/>
          </a:p>
          <a:p>
            <a:r>
              <a:rPr lang="es-EC" sz="1600" dirty="0"/>
              <a:t>tweets = </a:t>
            </a:r>
            <a:r>
              <a:rPr lang="es-EC" sz="1600" dirty="0" err="1"/>
              <a:t>unique</a:t>
            </a:r>
            <a:r>
              <a:rPr lang="es-EC" sz="1600" dirty="0"/>
              <a:t>(tweets)</a:t>
            </a:r>
          </a:p>
          <a:p>
            <a:endParaRPr lang="es-EC" sz="1600" dirty="0"/>
          </a:p>
          <a:p>
            <a:r>
              <a:rPr lang="es-EC" sz="1600" dirty="0"/>
              <a:t>corpus &lt;- Corpus(</a:t>
            </a:r>
            <a:r>
              <a:rPr lang="es-EC" sz="1600" dirty="0" err="1"/>
              <a:t>VectorSource</a:t>
            </a:r>
            <a:r>
              <a:rPr lang="es-EC" sz="1600" dirty="0"/>
              <a:t>(tweets))</a:t>
            </a:r>
          </a:p>
        </p:txBody>
      </p:sp>
    </p:spTree>
    <p:extLst>
      <p:ext uri="{BB962C8B-B14F-4D97-AF65-F5344CB8AC3E}">
        <p14:creationId xmlns:p14="http://schemas.microsoft.com/office/powerpoint/2010/main" val="3674835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76072"/>
            <a:ext cx="10469649" cy="3108543"/>
          </a:xfrm>
          <a:prstGeom prst="rect">
            <a:avLst/>
          </a:prstGeom>
        </p:spPr>
        <p:txBody>
          <a:bodyPr wrap="square">
            <a:spAutoFit/>
          </a:bodyPr>
          <a:lstStyle/>
          <a:p>
            <a:endParaRPr lang="es-EC" sz="2800" dirty="0"/>
          </a:p>
          <a:p>
            <a:r>
              <a:rPr lang="es-EC" sz="2800" dirty="0"/>
              <a:t>corpus &lt;- </a:t>
            </a:r>
            <a:r>
              <a:rPr lang="es-EC" sz="2800" dirty="0" err="1"/>
              <a:t>tm_map</a:t>
            </a:r>
            <a:r>
              <a:rPr lang="es-EC" sz="2800" dirty="0"/>
              <a:t>(corpus, </a:t>
            </a:r>
            <a:r>
              <a:rPr lang="es-EC" sz="2800" dirty="0" err="1"/>
              <a:t>stemDocument</a:t>
            </a:r>
            <a:r>
              <a:rPr lang="es-EC" sz="2800" dirty="0"/>
              <a:t>)</a:t>
            </a:r>
          </a:p>
          <a:p>
            <a:r>
              <a:rPr lang="es-EC" sz="2800" dirty="0"/>
              <a:t>corpus &lt;- </a:t>
            </a:r>
            <a:r>
              <a:rPr lang="es-EC" sz="2800" dirty="0" err="1"/>
              <a:t>tm_map</a:t>
            </a:r>
            <a:r>
              <a:rPr lang="es-EC" sz="2800" dirty="0"/>
              <a:t>(corpus, </a:t>
            </a:r>
            <a:r>
              <a:rPr lang="es-EC" sz="2800" dirty="0" err="1"/>
              <a:t>removeWords</a:t>
            </a:r>
            <a:r>
              <a:rPr lang="es-EC" sz="2800" dirty="0"/>
              <a:t>, c("coronavirus","</a:t>
            </a:r>
            <a:r>
              <a:rPr lang="es-EC" sz="2800" dirty="0" err="1"/>
              <a:t>covid</a:t>
            </a:r>
            <a:r>
              <a:rPr lang="es-EC" sz="2800" dirty="0"/>
              <a:t>", "coronavirusecuador","codvid19",                   "pandemia","</a:t>
            </a:r>
            <a:r>
              <a:rPr lang="es-EC" sz="2800" dirty="0" err="1"/>
              <a:t>emergenciasanitaria</a:t>
            </a:r>
            <a:r>
              <a:rPr lang="es-EC" sz="2800" dirty="0"/>
              <a:t>",                                       "</a:t>
            </a:r>
            <a:r>
              <a:rPr lang="es-EC" sz="2800" dirty="0" err="1"/>
              <a:t>quedateencasa</a:t>
            </a:r>
            <a:r>
              <a:rPr lang="es-EC" sz="2800" dirty="0"/>
              <a:t>","</a:t>
            </a:r>
            <a:r>
              <a:rPr lang="es-EC" sz="2800" dirty="0" err="1"/>
              <a:t>toquedequedaecuador</a:t>
            </a:r>
            <a:r>
              <a:rPr lang="es-EC" sz="2800" dirty="0"/>
              <a:t>",</a:t>
            </a:r>
          </a:p>
          <a:p>
            <a:r>
              <a:rPr lang="es-EC" sz="2800" dirty="0"/>
              <a:t>                                       "</a:t>
            </a:r>
            <a:r>
              <a:rPr lang="es-EC" sz="2800" dirty="0" err="1"/>
              <a:t>quedateenlacasa</a:t>
            </a:r>
            <a:r>
              <a:rPr lang="es-EC" sz="2800" dirty="0"/>
              <a:t>"))</a:t>
            </a:r>
          </a:p>
        </p:txBody>
      </p:sp>
    </p:spTree>
    <p:extLst>
      <p:ext uri="{BB962C8B-B14F-4D97-AF65-F5344CB8AC3E}">
        <p14:creationId xmlns:p14="http://schemas.microsoft.com/office/powerpoint/2010/main" val="1422731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5D23C4AA-73EE-42CA-B78A-FE410F874623}"/>
              </a:ext>
            </a:extLst>
          </p:cNvPr>
          <p:cNvSpPr/>
          <p:nvPr/>
        </p:nvSpPr>
        <p:spPr>
          <a:xfrm>
            <a:off x="427163" y="747529"/>
            <a:ext cx="10262919" cy="4893647"/>
          </a:xfrm>
          <a:prstGeom prst="rect">
            <a:avLst/>
          </a:prstGeom>
        </p:spPr>
        <p:txBody>
          <a:bodyPr wrap="square">
            <a:spAutoFit/>
          </a:bodyPr>
          <a:lstStyle/>
          <a:p>
            <a:r>
              <a:rPr lang="es-EC" sz="3200" dirty="0"/>
              <a:t>&gt; Procesado</a:t>
            </a:r>
          </a:p>
          <a:p>
            <a:r>
              <a:rPr lang="es-MX" sz="3600" dirty="0">
                <a:solidFill>
                  <a:schemeClr val="tx2">
                    <a:lumMod val="60000"/>
                    <a:lumOff val="40000"/>
                  </a:schemeClr>
                </a:solidFill>
              </a:rPr>
              <a:t> actual emergencia sanitaria </a:t>
            </a:r>
            <a:r>
              <a:rPr lang="es-MX" sz="3600" dirty="0" err="1">
                <a:solidFill>
                  <a:schemeClr val="tx2">
                    <a:lumMod val="60000"/>
                    <a:lumOff val="40000"/>
                  </a:schemeClr>
                </a:solidFill>
              </a:rPr>
              <a:t>paul</a:t>
            </a:r>
            <a:r>
              <a:rPr lang="es-MX" sz="3600" dirty="0">
                <a:solidFill>
                  <a:schemeClr val="tx2">
                    <a:lumMod val="60000"/>
                    <a:lumOff val="40000"/>
                  </a:schemeClr>
                </a:solidFill>
              </a:rPr>
              <a:t> granda indico alrededor </a:t>
            </a:r>
            <a:r>
              <a:rPr lang="es-MX" sz="3600" dirty="0" err="1">
                <a:solidFill>
                  <a:schemeClr val="tx2">
                    <a:lumMod val="60000"/>
                    <a:lumOff val="40000"/>
                  </a:schemeClr>
                </a:solidFill>
              </a:rPr>
              <a:t>tramit</a:t>
            </a:r>
            <a:r>
              <a:rPr lang="es-MX" sz="3600" dirty="0">
                <a:solidFill>
                  <a:schemeClr val="tx2">
                    <a:lumMod val="60000"/>
                    <a:lumOff val="40000"/>
                  </a:schemeClr>
                </a:solidFill>
              </a:rPr>
              <a:t> pueden </a:t>
            </a:r>
            <a:r>
              <a:rPr lang="es-MX" sz="3600" dirty="0" err="1">
                <a:solidFill>
                  <a:schemeClr val="tx2">
                    <a:lumMod val="60000"/>
                    <a:lumOff val="40000"/>
                  </a:schemeClr>
                </a:solidFill>
              </a:rPr>
              <a:t>hacers</a:t>
            </a:r>
            <a:r>
              <a:rPr lang="es-MX" sz="3600" dirty="0">
                <a:solidFill>
                  <a:schemeClr val="tx2">
                    <a:lumMod val="60000"/>
                    <a:lumOff val="40000"/>
                  </a:schemeClr>
                </a:solidFill>
              </a:rPr>
              <a:t> </a:t>
            </a:r>
            <a:r>
              <a:rPr lang="es-MX" sz="3600" dirty="0" err="1">
                <a:solidFill>
                  <a:schemeClr val="tx2">
                    <a:lumMod val="60000"/>
                    <a:lumOff val="40000"/>
                  </a:schemeClr>
                </a:solidFill>
              </a:rPr>
              <a:t>digitalment</a:t>
            </a:r>
            <a:endParaRPr lang="es-MX" sz="3600" dirty="0">
              <a:solidFill>
                <a:schemeClr val="tx2">
                  <a:lumMod val="60000"/>
                  <a:lumOff val="40000"/>
                </a:schemeClr>
              </a:solidFill>
            </a:endParaRPr>
          </a:p>
          <a:p>
            <a:endParaRPr lang="es-EC" sz="3200" dirty="0"/>
          </a:p>
          <a:p>
            <a:r>
              <a:rPr lang="es-EC" sz="3200" dirty="0"/>
              <a:t>&gt; Original</a:t>
            </a:r>
          </a:p>
          <a:p>
            <a:r>
              <a:rPr lang="es-MX" sz="3600" dirty="0">
                <a:solidFill>
                  <a:schemeClr val="tx2">
                    <a:lumMod val="60000"/>
                    <a:lumOff val="40000"/>
                  </a:schemeClr>
                </a:solidFill>
              </a:rPr>
              <a:t>#</a:t>
            </a:r>
            <a:r>
              <a:rPr lang="es-MX" sz="3600" dirty="0" err="1">
                <a:solidFill>
                  <a:schemeClr val="tx2">
                    <a:lumMod val="60000"/>
                    <a:lumOff val="40000"/>
                  </a:schemeClr>
                </a:solidFill>
              </a:rPr>
              <a:t>Coronavirusecuador</a:t>
            </a:r>
            <a:r>
              <a:rPr lang="es-MX" sz="3600" dirty="0">
                <a:solidFill>
                  <a:schemeClr val="tx2">
                    <a:lumMod val="60000"/>
                    <a:lumOff val="40000"/>
                  </a:schemeClr>
                </a:solidFill>
              </a:rPr>
              <a:t>: Ante la actual emergencia sanitaria, Paúl Granda indicó que alrededor del 70 % de trámites ya pueden hacerse digitalmente &lt;U+0001F447&gt;</a:t>
            </a:r>
            <a:endParaRPr lang="es-EC" sz="3600" dirty="0">
              <a:solidFill>
                <a:schemeClr val="tx2">
                  <a:lumMod val="60000"/>
                  <a:lumOff val="40000"/>
                </a:schemeClr>
              </a:solidFill>
            </a:endParaRPr>
          </a:p>
        </p:txBody>
      </p:sp>
    </p:spTree>
    <p:extLst>
      <p:ext uri="{BB962C8B-B14F-4D97-AF65-F5344CB8AC3E}">
        <p14:creationId xmlns:p14="http://schemas.microsoft.com/office/powerpoint/2010/main" val="251094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6129DF8A-FD22-4A40-A339-14F0A5468E3F}"/>
              </a:ext>
            </a:extLst>
          </p:cNvPr>
          <p:cNvPicPr>
            <a:picLocks noChangeAspect="1"/>
          </p:cNvPicPr>
          <p:nvPr/>
        </p:nvPicPr>
        <p:blipFill>
          <a:blip r:embed="rId3"/>
          <a:stretch>
            <a:fillRect/>
          </a:stretch>
        </p:blipFill>
        <p:spPr>
          <a:xfrm>
            <a:off x="787993" y="508130"/>
            <a:ext cx="10157097" cy="5716321"/>
          </a:xfrm>
          <a:prstGeom prst="rect">
            <a:avLst/>
          </a:prstGeom>
        </p:spPr>
      </p:pic>
    </p:spTree>
    <p:extLst>
      <p:ext uri="{BB962C8B-B14F-4D97-AF65-F5344CB8AC3E}">
        <p14:creationId xmlns:p14="http://schemas.microsoft.com/office/powerpoint/2010/main" val="1004841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7F4CD1D9-F67C-4D5D-95BE-4758816A216E}"/>
              </a:ext>
            </a:extLst>
          </p:cNvPr>
          <p:cNvPicPr>
            <a:picLocks noChangeAspect="1"/>
          </p:cNvPicPr>
          <p:nvPr/>
        </p:nvPicPr>
        <p:blipFill>
          <a:blip r:embed="rId3"/>
          <a:stretch>
            <a:fillRect/>
          </a:stretch>
        </p:blipFill>
        <p:spPr>
          <a:xfrm>
            <a:off x="749894" y="527587"/>
            <a:ext cx="10945090" cy="5576707"/>
          </a:xfrm>
          <a:prstGeom prst="rect">
            <a:avLst/>
          </a:prstGeom>
        </p:spPr>
      </p:pic>
    </p:spTree>
    <p:extLst>
      <p:ext uri="{BB962C8B-B14F-4D97-AF65-F5344CB8AC3E}">
        <p14:creationId xmlns:p14="http://schemas.microsoft.com/office/powerpoint/2010/main" val="81602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31A5FE39-2E22-4D9F-A38E-EE13B0B0A5D1}"/>
              </a:ext>
            </a:extLst>
          </p:cNvPr>
          <p:cNvPicPr>
            <a:picLocks noChangeAspect="1"/>
          </p:cNvPicPr>
          <p:nvPr/>
        </p:nvPicPr>
        <p:blipFill>
          <a:blip r:embed="rId3"/>
          <a:stretch>
            <a:fillRect/>
          </a:stretch>
        </p:blipFill>
        <p:spPr>
          <a:xfrm>
            <a:off x="220934" y="989594"/>
            <a:ext cx="11402082" cy="4482291"/>
          </a:xfrm>
          <a:prstGeom prst="rect">
            <a:avLst/>
          </a:prstGeom>
        </p:spPr>
      </p:pic>
    </p:spTree>
    <p:extLst>
      <p:ext uri="{BB962C8B-B14F-4D97-AF65-F5344CB8AC3E}">
        <p14:creationId xmlns:p14="http://schemas.microsoft.com/office/powerpoint/2010/main" val="236242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793828" y="682763"/>
            <a:ext cx="7572835"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Empecemos…. 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246910" y="1839466"/>
            <a:ext cx="9230426" cy="3693319"/>
          </a:xfrm>
          <a:prstGeom prst="rect">
            <a:avLst/>
          </a:prstGeom>
        </p:spPr>
        <p:txBody>
          <a:bodyPr wrap="square">
            <a:spAutoFit/>
          </a:bodyPr>
          <a:lstStyle/>
          <a:p>
            <a:r>
              <a:rPr lang="es-EC" dirty="0" err="1"/>
              <a:t>library</a:t>
            </a:r>
            <a:r>
              <a:rPr lang="es-EC" dirty="0"/>
              <a:t>(</a:t>
            </a:r>
            <a:r>
              <a:rPr lang="es-EC" dirty="0" err="1"/>
              <a:t>rtweet</a:t>
            </a:r>
            <a:r>
              <a:rPr lang="es-EC" dirty="0"/>
              <a:t>)</a:t>
            </a:r>
          </a:p>
          <a:p>
            <a:r>
              <a:rPr lang="es-EC" dirty="0" err="1"/>
              <a:t>library</a:t>
            </a:r>
            <a:r>
              <a:rPr lang="es-EC" dirty="0"/>
              <a:t>(</a:t>
            </a:r>
            <a:r>
              <a:rPr lang="es-EC" dirty="0" err="1"/>
              <a:t>tidyverse</a:t>
            </a:r>
            <a:r>
              <a:rPr lang="es-EC" dirty="0"/>
              <a:t>)</a:t>
            </a:r>
          </a:p>
          <a:p>
            <a:r>
              <a:rPr lang="es-EC" dirty="0" err="1"/>
              <a:t>library</a:t>
            </a:r>
            <a:r>
              <a:rPr lang="es-EC" dirty="0"/>
              <a:t>(</a:t>
            </a:r>
            <a:r>
              <a:rPr lang="es-EC" dirty="0" err="1"/>
              <a:t>lubridate</a:t>
            </a:r>
            <a:r>
              <a:rPr lang="es-EC" dirty="0"/>
              <a:t>)</a:t>
            </a:r>
          </a:p>
          <a:p>
            <a:r>
              <a:rPr lang="es-EC" dirty="0" err="1"/>
              <a:t>library</a:t>
            </a:r>
            <a:r>
              <a:rPr lang="es-EC" dirty="0"/>
              <a:t>(</a:t>
            </a:r>
            <a:r>
              <a:rPr lang="es-EC" dirty="0" err="1"/>
              <a:t>igraph</a:t>
            </a:r>
            <a:r>
              <a:rPr lang="es-EC" dirty="0"/>
              <a:t>)</a:t>
            </a:r>
          </a:p>
          <a:p>
            <a:r>
              <a:rPr lang="es-EC" dirty="0"/>
              <a:t>Library(</a:t>
            </a:r>
            <a:r>
              <a:rPr lang="es-EC" dirty="0" err="1"/>
              <a:t>ggprah</a:t>
            </a:r>
            <a:r>
              <a:rPr lang="es-EC" dirty="0"/>
              <a:t>)</a:t>
            </a:r>
          </a:p>
          <a:p>
            <a:endParaRPr lang="es-EC" dirty="0"/>
          </a:p>
          <a:p>
            <a:r>
              <a:rPr lang="es-EC" dirty="0"/>
              <a:t>## </a:t>
            </a:r>
            <a:r>
              <a:rPr lang="es-EC" dirty="0" err="1"/>
              <a:t>authenticate</a:t>
            </a:r>
            <a:r>
              <a:rPr lang="es-EC" dirty="0"/>
              <a:t> </a:t>
            </a:r>
            <a:r>
              <a:rPr lang="es-EC" dirty="0" err="1"/>
              <a:t>via</a:t>
            </a:r>
            <a:r>
              <a:rPr lang="es-EC" dirty="0"/>
              <a:t> </a:t>
            </a:r>
            <a:r>
              <a:rPr lang="es-EC" dirty="0" err="1"/>
              <a:t>access</a:t>
            </a:r>
            <a:r>
              <a:rPr lang="es-EC" dirty="0"/>
              <a:t> token</a:t>
            </a:r>
          </a:p>
          <a:p>
            <a:r>
              <a:rPr lang="es-EC" dirty="0"/>
              <a:t>token &lt;- </a:t>
            </a:r>
            <a:r>
              <a:rPr lang="es-EC" dirty="0" err="1"/>
              <a:t>create_token</a:t>
            </a:r>
            <a:r>
              <a:rPr lang="es-EC" dirty="0"/>
              <a:t>(</a:t>
            </a:r>
          </a:p>
          <a:p>
            <a:r>
              <a:rPr lang="es-EC" dirty="0"/>
              <a:t>  app = "</a:t>
            </a:r>
            <a:r>
              <a:rPr lang="es-EC" dirty="0" err="1"/>
              <a:t>DatosTW</a:t>
            </a:r>
            <a:r>
              <a:rPr lang="es-EC" dirty="0"/>
              <a:t>",</a:t>
            </a:r>
          </a:p>
          <a:p>
            <a:r>
              <a:rPr lang="es-EC" dirty="0"/>
              <a:t>  </a:t>
            </a:r>
            <a:r>
              <a:rPr lang="es-EC" dirty="0" err="1"/>
              <a:t>consumer_key</a:t>
            </a:r>
            <a:r>
              <a:rPr lang="es-EC" dirty="0"/>
              <a:t> = ‘</a:t>
            </a:r>
            <a:r>
              <a:rPr lang="es-EC" dirty="0" err="1"/>
              <a:t>xxxx</a:t>
            </a:r>
            <a:r>
              <a:rPr lang="es-EC" dirty="0"/>
              <a:t>',</a:t>
            </a:r>
          </a:p>
          <a:p>
            <a:r>
              <a:rPr lang="es-EC" dirty="0"/>
              <a:t>  </a:t>
            </a:r>
            <a:r>
              <a:rPr lang="es-EC" dirty="0" err="1"/>
              <a:t>consumer_secret</a:t>
            </a:r>
            <a:r>
              <a:rPr lang="es-EC" dirty="0"/>
              <a:t> = ‘</a:t>
            </a:r>
            <a:r>
              <a:rPr lang="es-EC" dirty="0" err="1"/>
              <a:t>xxxxxx</a:t>
            </a:r>
            <a:r>
              <a:rPr lang="es-EC" dirty="0"/>
              <a:t>',</a:t>
            </a:r>
          </a:p>
          <a:p>
            <a:r>
              <a:rPr lang="es-EC" dirty="0"/>
              <a:t>  </a:t>
            </a:r>
            <a:r>
              <a:rPr lang="es-EC" dirty="0" err="1"/>
              <a:t>access_token</a:t>
            </a:r>
            <a:r>
              <a:rPr lang="es-EC" dirty="0"/>
              <a:t> = ‘</a:t>
            </a:r>
            <a:r>
              <a:rPr lang="es-EC" dirty="0" err="1"/>
              <a:t>xxxxxx</a:t>
            </a:r>
            <a:r>
              <a:rPr lang="es-EC" dirty="0"/>
              <a:t>',</a:t>
            </a:r>
          </a:p>
          <a:p>
            <a:r>
              <a:rPr lang="es-EC" dirty="0"/>
              <a:t>  </a:t>
            </a:r>
            <a:r>
              <a:rPr lang="es-EC" dirty="0" err="1"/>
              <a:t>access_secret</a:t>
            </a:r>
            <a:r>
              <a:rPr lang="es-EC" dirty="0"/>
              <a:t> = ‘</a:t>
            </a:r>
            <a:r>
              <a:rPr lang="es-EC" dirty="0" err="1"/>
              <a:t>xxxxxx</a:t>
            </a:r>
            <a:r>
              <a:rPr lang="es-EC" dirty="0"/>
              <a:t>')</a:t>
            </a:r>
          </a:p>
        </p:txBody>
      </p:sp>
      <p:sp>
        <p:nvSpPr>
          <p:cNvPr id="8" name="CuadroTexto 7">
            <a:extLst>
              <a:ext uri="{FF2B5EF4-FFF2-40B4-BE49-F238E27FC236}">
                <a16:creationId xmlns:a16="http://schemas.microsoft.com/office/drawing/2014/main" id="{38C8525C-F458-4CFC-AFED-A737AEC880AF}"/>
              </a:ext>
            </a:extLst>
          </p:cNvPr>
          <p:cNvSpPr txBox="1"/>
          <p:nvPr/>
        </p:nvSpPr>
        <p:spPr>
          <a:xfrm>
            <a:off x="6313055" y="3972564"/>
            <a:ext cx="4800930" cy="523220"/>
          </a:xfrm>
          <a:prstGeom prst="rect">
            <a:avLst/>
          </a:prstGeom>
          <a:noFill/>
        </p:spPr>
        <p:txBody>
          <a:bodyPr wrap="none" rtlCol="0">
            <a:spAutoFit/>
          </a:bodyPr>
          <a:lstStyle/>
          <a:p>
            <a:r>
              <a:rPr lang="es-EC" sz="2800" b="1" dirty="0"/>
              <a:t>https://developer.twitter.com/</a:t>
            </a:r>
          </a:p>
        </p:txBody>
      </p:sp>
      <p:sp>
        <p:nvSpPr>
          <p:cNvPr id="17" name="Flecha: a la derecha 16">
            <a:extLst>
              <a:ext uri="{FF2B5EF4-FFF2-40B4-BE49-F238E27FC236}">
                <a16:creationId xmlns:a16="http://schemas.microsoft.com/office/drawing/2014/main" id="{7EF2A85D-476D-4573-84EE-3CD0C8DB6FAA}"/>
              </a:ext>
            </a:extLst>
          </p:cNvPr>
          <p:cNvSpPr/>
          <p:nvPr/>
        </p:nvSpPr>
        <p:spPr>
          <a:xfrm>
            <a:off x="4731657" y="4136571"/>
            <a:ext cx="1233714" cy="33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651915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23263"/>
            <a:ext cx="10469649" cy="3970318"/>
          </a:xfrm>
          <a:prstGeom prst="rect">
            <a:avLst/>
          </a:prstGeom>
        </p:spPr>
        <p:txBody>
          <a:bodyPr wrap="square">
            <a:spAutoFit/>
          </a:bodyPr>
          <a:lstStyle/>
          <a:p>
            <a:r>
              <a:rPr lang="es-EC" sz="2800" dirty="0" err="1"/>
              <a:t>library</a:t>
            </a:r>
            <a:r>
              <a:rPr lang="es-EC" sz="2800" dirty="0"/>
              <a:t>(</a:t>
            </a:r>
            <a:r>
              <a:rPr lang="es-EC" sz="2800" dirty="0" err="1"/>
              <a:t>topicmodels</a:t>
            </a:r>
            <a:r>
              <a:rPr lang="es-EC" sz="2800" dirty="0"/>
              <a:t>)</a:t>
            </a:r>
          </a:p>
          <a:p>
            <a:endParaRPr lang="es-EC" sz="2800" dirty="0"/>
          </a:p>
          <a:p>
            <a:r>
              <a:rPr lang="es-EC" sz="2800" dirty="0"/>
              <a:t>#LDA </a:t>
            </a:r>
            <a:r>
              <a:rPr lang="es-EC" sz="2800" dirty="0" err="1"/>
              <a:t>model</a:t>
            </a:r>
            <a:r>
              <a:rPr lang="es-EC" sz="2800" dirty="0"/>
              <a:t> </a:t>
            </a:r>
            <a:r>
              <a:rPr lang="es-EC" sz="2800" dirty="0" err="1"/>
              <a:t>with</a:t>
            </a:r>
            <a:r>
              <a:rPr lang="es-EC" sz="2800" dirty="0"/>
              <a:t> 10 </a:t>
            </a:r>
            <a:r>
              <a:rPr lang="es-EC" sz="2800" dirty="0" err="1"/>
              <a:t>topics</a:t>
            </a:r>
            <a:r>
              <a:rPr lang="es-EC" sz="2800" dirty="0"/>
              <a:t> </a:t>
            </a:r>
            <a:r>
              <a:rPr lang="es-EC" sz="2800" dirty="0" err="1"/>
              <a:t>selected</a:t>
            </a:r>
            <a:endParaRPr lang="es-EC" sz="2800" dirty="0"/>
          </a:p>
          <a:p>
            <a:endParaRPr lang="es-EC" sz="2800" dirty="0"/>
          </a:p>
          <a:p>
            <a:r>
              <a:rPr lang="es-EC" sz="2800" dirty="0"/>
              <a:t>lda_10 = LDA(</a:t>
            </a:r>
            <a:r>
              <a:rPr lang="es-EC" sz="2800" dirty="0" err="1"/>
              <a:t>dtm</a:t>
            </a:r>
            <a:r>
              <a:rPr lang="es-EC" sz="2800" dirty="0"/>
              <a:t>, k = 10, </a:t>
            </a:r>
            <a:r>
              <a:rPr lang="es-EC" sz="2800" dirty="0" err="1"/>
              <a:t>method</a:t>
            </a:r>
            <a:r>
              <a:rPr lang="es-EC" sz="2800" dirty="0"/>
              <a:t> = 'Gibbs', control = </a:t>
            </a:r>
            <a:r>
              <a:rPr lang="es-EC" sz="2800" dirty="0" err="1"/>
              <a:t>list</a:t>
            </a:r>
            <a:r>
              <a:rPr lang="es-EC" sz="2800" dirty="0"/>
              <a:t>(</a:t>
            </a:r>
            <a:r>
              <a:rPr lang="es-EC" sz="2800" dirty="0" err="1"/>
              <a:t>nstart</a:t>
            </a:r>
            <a:r>
              <a:rPr lang="es-EC" sz="2800" dirty="0"/>
              <a:t> = 5, </a:t>
            </a:r>
            <a:r>
              <a:rPr lang="es-EC" sz="2800" dirty="0" err="1"/>
              <a:t>seed</a:t>
            </a:r>
            <a:r>
              <a:rPr lang="es-EC" sz="2800" dirty="0"/>
              <a:t> = </a:t>
            </a:r>
            <a:r>
              <a:rPr lang="es-EC" sz="2800" dirty="0" err="1"/>
              <a:t>list</a:t>
            </a:r>
            <a:r>
              <a:rPr lang="es-EC" sz="2800" dirty="0"/>
              <a:t>(1505,99,36,56,88), </a:t>
            </a:r>
            <a:r>
              <a:rPr lang="es-EC" sz="2800" dirty="0" err="1"/>
              <a:t>best</a:t>
            </a:r>
            <a:r>
              <a:rPr lang="es-EC" sz="2800" dirty="0"/>
              <a:t> = TRUE,  </a:t>
            </a:r>
            <a:r>
              <a:rPr lang="es-EC" sz="2800" dirty="0" err="1"/>
              <a:t>thin</a:t>
            </a:r>
            <a:r>
              <a:rPr lang="es-EC" sz="2800" dirty="0"/>
              <a:t> = 500, </a:t>
            </a:r>
            <a:r>
              <a:rPr lang="es-EC" sz="2800" dirty="0" err="1"/>
              <a:t>burnin</a:t>
            </a:r>
            <a:r>
              <a:rPr lang="es-EC" sz="2800" dirty="0"/>
              <a:t> = 4000, </a:t>
            </a:r>
            <a:r>
              <a:rPr lang="es-EC" sz="2800" dirty="0" err="1"/>
              <a:t>iter</a:t>
            </a:r>
            <a:r>
              <a:rPr lang="es-EC" sz="2800" dirty="0"/>
              <a:t> = 2000))</a:t>
            </a:r>
          </a:p>
          <a:p>
            <a:endParaRPr lang="es-EC" sz="2800" dirty="0"/>
          </a:p>
          <a:p>
            <a:r>
              <a:rPr lang="en-US" sz="2800" dirty="0"/>
              <a:t>top10terms_10 = </a:t>
            </a:r>
            <a:r>
              <a:rPr lang="en-US" sz="2800" dirty="0" err="1"/>
              <a:t>as.matrix</a:t>
            </a:r>
            <a:r>
              <a:rPr lang="en-US" sz="2800" dirty="0"/>
              <a:t>(terms(lda_10,10))</a:t>
            </a:r>
            <a:endParaRPr lang="es-EC" sz="2800" dirty="0"/>
          </a:p>
        </p:txBody>
      </p:sp>
      <p:sp>
        <p:nvSpPr>
          <p:cNvPr id="3" name="Rectángulo 2">
            <a:extLst>
              <a:ext uri="{FF2B5EF4-FFF2-40B4-BE49-F238E27FC236}">
                <a16:creationId xmlns:a16="http://schemas.microsoft.com/office/drawing/2014/main" id="{DEA0A2EB-F851-4FA1-BF5E-D1EC3BBB2266}"/>
              </a:ext>
            </a:extLst>
          </p:cNvPr>
          <p:cNvSpPr/>
          <p:nvPr/>
        </p:nvSpPr>
        <p:spPr>
          <a:xfrm>
            <a:off x="6096000" y="5469077"/>
            <a:ext cx="6003759" cy="707886"/>
          </a:xfrm>
          <a:prstGeom prst="rect">
            <a:avLst/>
          </a:prstGeom>
        </p:spPr>
        <p:txBody>
          <a:bodyPr wrap="none">
            <a:spAutoFit/>
          </a:bodyPr>
          <a:lstStyle/>
          <a:p>
            <a:r>
              <a:rPr lang="es-EC" sz="4000" b="1" dirty="0" err="1">
                <a:solidFill>
                  <a:schemeClr val="tx2">
                    <a:lumMod val="60000"/>
                    <a:lumOff val="40000"/>
                  </a:schemeClr>
                </a:solidFill>
              </a:rPr>
              <a:t>Latent_Dirichlet_Allocation</a:t>
            </a:r>
            <a:endParaRPr lang="es-EC" sz="4000" b="1" dirty="0">
              <a:solidFill>
                <a:schemeClr val="tx2">
                  <a:lumMod val="60000"/>
                  <a:lumOff val="40000"/>
                </a:schemeClr>
              </a:solidFill>
            </a:endParaRPr>
          </a:p>
        </p:txBody>
      </p:sp>
    </p:spTree>
    <p:extLst>
      <p:ext uri="{BB962C8B-B14F-4D97-AF65-F5344CB8AC3E}">
        <p14:creationId xmlns:p14="http://schemas.microsoft.com/office/powerpoint/2010/main" val="4178368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Conclusiones</a:t>
            </a:r>
            <a:endParaRPr lang="en-US" sz="8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375854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970318"/>
          </a:xfrm>
          <a:prstGeom prst="rect">
            <a:avLst/>
          </a:prstGeom>
          <a:noFill/>
        </p:spPr>
        <p:txBody>
          <a:bodyPr wrap="square" rtlCol="0">
            <a:spAutoFit/>
          </a:bodyPr>
          <a:lstStyle/>
          <a:p>
            <a:r>
              <a:rPr lang="es-EC" sz="2800" dirty="0"/>
              <a:t>Este tipo de análisis me permite entre otras cosas:</a:t>
            </a:r>
          </a:p>
          <a:p>
            <a:pPr marL="457200" indent="-457200">
              <a:buFont typeface="Arial" panose="020B0604020202020204" pitchFamily="34" charset="0"/>
              <a:buChar char="•"/>
            </a:pPr>
            <a:r>
              <a:rPr lang="es-EC" sz="2800" dirty="0"/>
              <a:t>Hacer Auditorías de campañas de marketing</a:t>
            </a:r>
          </a:p>
          <a:p>
            <a:pPr marL="914400" lvl="1" indent="-457200">
              <a:buFont typeface="Arial" panose="020B0604020202020204" pitchFamily="34" charset="0"/>
              <a:buChar char="•"/>
            </a:pPr>
            <a:r>
              <a:rPr lang="es-EC" sz="2800" dirty="0"/>
              <a:t>Mi mensaje está llegando</a:t>
            </a:r>
          </a:p>
          <a:p>
            <a:pPr marL="914400" lvl="1" indent="-457200">
              <a:buFont typeface="Arial" panose="020B0604020202020204" pitchFamily="34" charset="0"/>
              <a:buChar char="•"/>
            </a:pPr>
            <a:r>
              <a:rPr lang="es-EC" sz="2800" dirty="0"/>
              <a:t>Quienes están interactuando</a:t>
            </a:r>
          </a:p>
          <a:p>
            <a:pPr marL="914400" lvl="1" indent="-457200">
              <a:buFont typeface="Arial" panose="020B0604020202020204" pitchFamily="34" charset="0"/>
              <a:buChar char="•"/>
            </a:pPr>
            <a:r>
              <a:rPr lang="es-EC" sz="2800" dirty="0"/>
              <a:t>Los </a:t>
            </a:r>
            <a:r>
              <a:rPr lang="es-EC" sz="2800" dirty="0" err="1"/>
              <a:t>influencers</a:t>
            </a:r>
            <a:r>
              <a:rPr lang="es-EC" sz="2800" dirty="0"/>
              <a:t> están funcionando</a:t>
            </a:r>
          </a:p>
          <a:p>
            <a:pPr marL="457200" indent="-457200">
              <a:buFont typeface="Arial" panose="020B0604020202020204" pitchFamily="34" charset="0"/>
              <a:buChar char="•"/>
            </a:pPr>
            <a:r>
              <a:rPr lang="es-EC" sz="2800" dirty="0"/>
              <a:t>Para campañas de políticas</a:t>
            </a:r>
          </a:p>
          <a:p>
            <a:pPr marL="914400" lvl="1" indent="-457200">
              <a:buFont typeface="Arial" panose="020B0604020202020204" pitchFamily="34" charset="0"/>
              <a:buChar char="•"/>
            </a:pPr>
            <a:r>
              <a:rPr lang="es-EC" sz="2800" dirty="0"/>
              <a:t>Ver los temas que están hablando los otros candidatos</a:t>
            </a:r>
          </a:p>
          <a:p>
            <a:pPr marL="914400" lvl="1" indent="-457200">
              <a:buFont typeface="Arial" panose="020B0604020202020204" pitchFamily="34" charset="0"/>
              <a:buChar char="•"/>
            </a:pPr>
            <a:r>
              <a:rPr lang="es-EC" sz="2800" dirty="0"/>
              <a:t>Sentimiento</a:t>
            </a:r>
          </a:p>
          <a:p>
            <a:pPr marL="914400" lvl="1" indent="-457200">
              <a:buFont typeface="Arial" panose="020B0604020202020204" pitchFamily="34" charset="0"/>
              <a:buChar char="•"/>
            </a:pPr>
            <a:r>
              <a:rPr lang="es-EC" sz="2800" dirty="0"/>
              <a:t>Temas de interés por parte del electorado ( ejemplo por ciudad ) </a:t>
            </a:r>
            <a:endParaRPr lang="es-EC" sz="3200" b="1" dirty="0">
              <a:solidFill>
                <a:schemeClr val="tx2">
                  <a:lumMod val="60000"/>
                  <a:lumOff val="40000"/>
                </a:schemeClr>
              </a:solidFill>
            </a:endParaRPr>
          </a:p>
        </p:txBody>
      </p:sp>
    </p:spTree>
    <p:extLst>
      <p:ext uri="{BB962C8B-B14F-4D97-AF65-F5344CB8AC3E}">
        <p14:creationId xmlns:p14="http://schemas.microsoft.com/office/powerpoint/2010/main" val="2620126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1877437"/>
          </a:xfrm>
          <a:prstGeom prst="rect">
            <a:avLst/>
          </a:prstGeom>
          <a:noFill/>
        </p:spPr>
        <p:txBody>
          <a:bodyPr wrap="square" rtlCol="0">
            <a:spAutoFit/>
          </a:bodyPr>
          <a:lstStyle/>
          <a:p>
            <a:r>
              <a:rPr lang="es-EC" sz="2800" dirty="0">
                <a:hlinkClick r:id="rId3"/>
              </a:rPr>
              <a:t>http://www.morethanbooks.eu/topic-modeling-introduccion/</a:t>
            </a:r>
            <a:endParaRPr lang="es-EC" sz="2800" dirty="0"/>
          </a:p>
          <a:p>
            <a:endParaRPr lang="es-EC" sz="2800" dirty="0"/>
          </a:p>
          <a:p>
            <a:r>
              <a:rPr lang="es-EC" sz="2800" dirty="0">
                <a:hlinkClick r:id="rId4"/>
              </a:rPr>
              <a:t>https://es.wikipedia.org/wiki/Latent_Dirichlet_Allocation</a:t>
            </a:r>
            <a:endParaRPr lang="es-EC" sz="2800" dirty="0"/>
          </a:p>
          <a:p>
            <a:endParaRPr lang="es-EC" sz="3200" b="1" dirty="0">
              <a:solidFill>
                <a:schemeClr val="tx2">
                  <a:lumMod val="60000"/>
                  <a:lumOff val="40000"/>
                </a:schemeClr>
              </a:solidFill>
            </a:endParaRPr>
          </a:p>
        </p:txBody>
      </p:sp>
    </p:spTree>
    <p:extLst>
      <p:ext uri="{BB962C8B-B14F-4D97-AF65-F5344CB8AC3E}">
        <p14:creationId xmlns:p14="http://schemas.microsoft.com/office/powerpoint/2010/main" val="335330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8827910" y="0"/>
            <a:ext cx="336408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a:off x="-187597" y="0"/>
            <a:ext cx="9042400"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5565422" y="3235906"/>
            <a:ext cx="6400800" cy="1401448"/>
          </a:xfrm>
        </p:spPr>
        <p:txBody>
          <a:bodyPr anchor="t">
            <a:normAutofit/>
          </a:bodyPr>
          <a:lstStyle/>
          <a:p>
            <a:pPr algn="r"/>
            <a:r>
              <a:rPr lang="es-US" sz="4400" dirty="0">
                <a:solidFill>
                  <a:srgbClr val="000000"/>
                </a:solidFill>
                <a:latin typeface="Dubai" panose="020B0503030403030204" pitchFamily="34" charset="-78"/>
                <a:cs typeface="Dubai" panose="020B0503030403030204" pitchFamily="34" charset="-78"/>
              </a:rPr>
              <a:t>Análisis de Redes Sociales</a:t>
            </a:r>
            <a:endParaRPr lang="en-US" sz="4400" dirty="0">
              <a:solidFill>
                <a:srgbClr val="000000"/>
              </a:solidFill>
              <a:latin typeface="Dubai" panose="020B0503030403030204" pitchFamily="34" charset="-78"/>
              <a:cs typeface="Dubai" panose="020B05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6100848" y="2397075"/>
            <a:ext cx="5791200" cy="838831"/>
          </a:xfrm>
        </p:spPr>
        <p:txBody>
          <a:bodyPr anchor="b">
            <a:normAutofit/>
          </a:bodyPr>
          <a:lstStyle/>
          <a:p>
            <a:r>
              <a:rPr lang="es-US" dirty="0">
                <a:solidFill>
                  <a:schemeClr val="accent1">
                    <a:lumMod val="75000"/>
                  </a:schemeClr>
                </a:solidFill>
                <a:latin typeface="Dubai Medium" panose="020B0603030403030204" pitchFamily="34" charset="-78"/>
                <a:cs typeface="Dubai Medium" panose="020B0603030403030204" pitchFamily="34" charset="-78"/>
              </a:rPr>
              <a:t>| Guayaquil 2019 |</a:t>
            </a:r>
            <a:endParaRPr lang="en-US" dirty="0">
              <a:solidFill>
                <a:schemeClr val="accent1">
                  <a:lumMod val="75000"/>
                </a:schemeClr>
              </a:solidFill>
              <a:latin typeface="Dubai Medium" panose="020B0603030403030204" pitchFamily="34" charset="-78"/>
              <a:cs typeface="Dubai Medium" panose="020B0603030403030204" pitchFamily="34" charset="-78"/>
            </a:endParaRPr>
          </a:p>
        </p:txBody>
      </p:sp>
      <p:sp>
        <p:nvSpPr>
          <p:cNvPr id="10" name="Rectángulo: esquinas redondeadas 9">
            <a:extLst>
              <a:ext uri="{FF2B5EF4-FFF2-40B4-BE49-F238E27FC236}">
                <a16:creationId xmlns:a16="http://schemas.microsoft.com/office/drawing/2014/main" id="{45C48810-8A25-460D-9074-6462A0E098D9}"/>
              </a:ext>
            </a:extLst>
          </p:cNvPr>
          <p:cNvSpPr/>
          <p:nvPr/>
        </p:nvSpPr>
        <p:spPr>
          <a:xfrm>
            <a:off x="-201429" y="71704"/>
            <a:ext cx="12393428" cy="6857999"/>
          </a:xfrm>
          <a:prstGeom prst="roundRect">
            <a:avLst>
              <a:gd name="adj" fmla="val 0"/>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Imagen 13">
            <a:extLst>
              <a:ext uri="{FF2B5EF4-FFF2-40B4-BE49-F238E27FC236}">
                <a16:creationId xmlns:a16="http://schemas.microsoft.com/office/drawing/2014/main" id="{9A126928-F4E0-4621-8543-B05843508F24}"/>
              </a:ext>
            </a:extLst>
          </p:cNvPr>
          <p:cNvPicPr>
            <a:picLocks noChangeAspect="1"/>
          </p:cNvPicPr>
          <p:nvPr/>
        </p:nvPicPr>
        <p:blipFill rotWithShape="1">
          <a:blip r:embed="rId3">
            <a:clrChange>
              <a:clrFrom>
                <a:srgbClr val="FFFFFF"/>
              </a:clrFrom>
              <a:clrTo>
                <a:srgbClr val="FFFFFF">
                  <a:alpha val="0"/>
                </a:srgbClr>
              </a:clrTo>
            </a:clrChange>
          </a:blip>
          <a:srcRect l="16942" t="18180" r="21529" b="14896"/>
          <a:stretch/>
        </p:blipFill>
        <p:spPr>
          <a:xfrm>
            <a:off x="8402988" y="5495320"/>
            <a:ext cx="1186920" cy="1290976"/>
          </a:xfrm>
          <a:prstGeom prst="rect">
            <a:avLst/>
          </a:prstGeom>
          <a:effectLst/>
        </p:spPr>
      </p:pic>
      <p:sp>
        <p:nvSpPr>
          <p:cNvPr id="15" name="CuadroTexto 14">
            <a:extLst>
              <a:ext uri="{FF2B5EF4-FFF2-40B4-BE49-F238E27FC236}">
                <a16:creationId xmlns:a16="http://schemas.microsoft.com/office/drawing/2014/main" id="{15D7A236-4C68-4319-B32A-CF78A1F4EDFF}"/>
              </a:ext>
            </a:extLst>
          </p:cNvPr>
          <p:cNvSpPr txBox="1"/>
          <p:nvPr/>
        </p:nvSpPr>
        <p:spPr>
          <a:xfrm>
            <a:off x="4292079" y="4637354"/>
            <a:ext cx="3601499" cy="1169551"/>
          </a:xfrm>
          <a:prstGeom prst="rect">
            <a:avLst/>
          </a:prstGeom>
          <a:noFill/>
        </p:spPr>
        <p:txBody>
          <a:bodyPr wrap="none" rtlCol="0">
            <a:spAutoFit/>
          </a:bodyPr>
          <a:lstStyle/>
          <a:p>
            <a:r>
              <a:rPr lang="es-US" sz="7000" b="1" dirty="0">
                <a:latin typeface="Dubai" panose="020B0503030403030204" pitchFamily="34" charset="-78"/>
                <a:cs typeface="Dubai" panose="020B0503030403030204" pitchFamily="34" charset="-78"/>
              </a:rPr>
              <a:t>¡Gracias!</a:t>
            </a:r>
            <a:endParaRPr lang="en-US" sz="70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59820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857332" y="2423275"/>
            <a:ext cx="9230426" cy="2585323"/>
          </a:xfrm>
          <a:prstGeom prst="rect">
            <a:avLst/>
          </a:prstGeom>
        </p:spPr>
        <p:txBody>
          <a:bodyPr wrap="square">
            <a:spAutoFit/>
          </a:bodyPr>
          <a:lstStyle/>
          <a:p>
            <a:r>
              <a:rPr lang="es-EC" dirty="0"/>
              <a:t>#Gobierno</a:t>
            </a:r>
          </a:p>
          <a:p>
            <a:r>
              <a:rPr lang="es-EC" dirty="0" err="1"/>
              <a:t>users</a:t>
            </a:r>
            <a:r>
              <a:rPr lang="es-EC" dirty="0"/>
              <a:t> &lt;- c("Salud_Ec","Lenin","mariapaularomo","monserratcream1","CataAndramuno",</a:t>
            </a:r>
          </a:p>
          <a:p>
            <a:r>
              <a:rPr lang="es-EC" dirty="0"/>
              <a:t>           "</a:t>
            </a:r>
            <a:r>
              <a:rPr lang="es-EC" dirty="0" err="1"/>
              <a:t>ottosonnenh</a:t>
            </a:r>
            <a:r>
              <a:rPr lang="es-EC" dirty="0"/>
              <a:t>","</a:t>
            </a:r>
            <a:r>
              <a:rPr lang="es-EC" dirty="0" err="1"/>
              <a:t>DrJuanCZevallos</a:t>
            </a:r>
            <a:r>
              <a:rPr lang="es-EC" dirty="0"/>
              <a:t>","</a:t>
            </a:r>
            <a:r>
              <a:rPr lang="es-EC" dirty="0" err="1"/>
              <a:t>ComunicacionEc</a:t>
            </a:r>
            <a:r>
              <a:rPr lang="es-EC" dirty="0"/>
              <a:t>","</a:t>
            </a:r>
            <a:r>
              <a:rPr lang="es-EC" dirty="0" err="1"/>
              <a:t>alexocles</a:t>
            </a:r>
            <a:r>
              <a:rPr lang="es-EC" dirty="0"/>
              <a:t>")</a:t>
            </a:r>
          </a:p>
          <a:p>
            <a:endParaRPr lang="es-EC" dirty="0"/>
          </a:p>
          <a:p>
            <a:r>
              <a:rPr lang="es-EC" dirty="0" err="1"/>
              <a:t>usersTL</a:t>
            </a:r>
            <a:r>
              <a:rPr lang="es-EC" dirty="0"/>
              <a:t> &lt;- </a:t>
            </a:r>
            <a:r>
              <a:rPr lang="es-EC" dirty="0" err="1"/>
              <a:t>get_timeline</a:t>
            </a:r>
            <a:r>
              <a:rPr lang="es-EC" dirty="0"/>
              <a:t>(</a:t>
            </a:r>
            <a:r>
              <a:rPr lang="es-EC" dirty="0" err="1"/>
              <a:t>users,n</a:t>
            </a:r>
            <a:r>
              <a:rPr lang="es-EC" dirty="0"/>
              <a:t>=3200)</a:t>
            </a:r>
          </a:p>
          <a:p>
            <a:endParaRPr lang="es-EC" dirty="0"/>
          </a:p>
          <a:p>
            <a:r>
              <a:rPr lang="es-EC" dirty="0" err="1"/>
              <a:t>usersTL</a:t>
            </a:r>
            <a:r>
              <a:rPr lang="es-EC" dirty="0"/>
              <a:t> &lt;- </a:t>
            </a:r>
            <a:r>
              <a:rPr lang="es-EC" dirty="0" err="1"/>
              <a:t>usersTL</a:t>
            </a:r>
            <a:r>
              <a:rPr lang="es-EC" dirty="0"/>
              <a:t> %&gt;% </a:t>
            </a:r>
            <a:r>
              <a:rPr lang="es-EC" dirty="0" err="1"/>
              <a:t>mutate</a:t>
            </a:r>
            <a:r>
              <a:rPr lang="es-EC" dirty="0"/>
              <a:t>(</a:t>
            </a:r>
            <a:r>
              <a:rPr lang="es-EC" dirty="0" err="1"/>
              <a:t>created_at</a:t>
            </a:r>
            <a:r>
              <a:rPr lang="es-EC" dirty="0"/>
              <a:t> = </a:t>
            </a:r>
            <a:r>
              <a:rPr lang="es-EC" dirty="0" err="1"/>
              <a:t>with_tz</a:t>
            </a:r>
            <a:r>
              <a:rPr lang="es-EC" dirty="0"/>
              <a:t>(</a:t>
            </a:r>
            <a:r>
              <a:rPr lang="es-EC" dirty="0" err="1"/>
              <a:t>created_at</a:t>
            </a:r>
            <a:r>
              <a:rPr lang="es-EC" dirty="0"/>
              <a:t>, </a:t>
            </a:r>
            <a:r>
              <a:rPr lang="es-EC" dirty="0" err="1"/>
              <a:t>tz</a:t>
            </a:r>
            <a:r>
              <a:rPr lang="es-EC" dirty="0"/>
              <a:t> = "</a:t>
            </a:r>
            <a:r>
              <a:rPr lang="es-EC" dirty="0" err="1"/>
              <a:t>America</a:t>
            </a:r>
            <a:r>
              <a:rPr lang="es-EC" dirty="0"/>
              <a:t>/</a:t>
            </a:r>
            <a:r>
              <a:rPr lang="es-EC" dirty="0" err="1"/>
              <a:t>Bogota</a:t>
            </a:r>
            <a:r>
              <a:rPr lang="es-EC" dirty="0"/>
              <a:t>") )</a:t>
            </a:r>
          </a:p>
          <a:p>
            <a:endParaRPr lang="es-EC" dirty="0"/>
          </a:p>
          <a:p>
            <a:r>
              <a:rPr lang="es-EC" dirty="0" err="1"/>
              <a:t>saveRDS</a:t>
            </a:r>
            <a:r>
              <a:rPr lang="es-EC" dirty="0"/>
              <a:t>(</a:t>
            </a:r>
            <a:r>
              <a:rPr lang="es-EC" dirty="0" err="1"/>
              <a:t>usersTL,file</a:t>
            </a:r>
            <a:r>
              <a:rPr lang="es-EC" dirty="0"/>
              <a:t> = "</a:t>
            </a:r>
            <a:r>
              <a:rPr lang="es-EC" dirty="0" err="1"/>
              <a:t>usersTL.rds</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65375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E7BFBFD-D2C9-4955-A0B5-E751AD476177}"/>
              </a:ext>
            </a:extLst>
          </p:cNvPr>
          <p:cNvPicPr>
            <a:picLocks noChangeAspect="1"/>
          </p:cNvPicPr>
          <p:nvPr/>
        </p:nvPicPr>
        <p:blipFill>
          <a:blip r:embed="rId3"/>
          <a:stretch>
            <a:fillRect/>
          </a:stretch>
        </p:blipFill>
        <p:spPr>
          <a:xfrm>
            <a:off x="380592" y="485947"/>
            <a:ext cx="11263086" cy="5812939"/>
          </a:xfrm>
          <a:prstGeom prst="rect">
            <a:avLst/>
          </a:prstGeom>
        </p:spPr>
      </p:pic>
    </p:spTree>
    <p:extLst>
      <p:ext uri="{BB962C8B-B14F-4D97-AF65-F5344CB8AC3E}">
        <p14:creationId xmlns:p14="http://schemas.microsoft.com/office/powerpoint/2010/main" val="198158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593265" y="1375390"/>
            <a:ext cx="11122132" cy="4832092"/>
          </a:xfrm>
          <a:prstGeom prst="rect">
            <a:avLst/>
          </a:prstGeom>
        </p:spPr>
        <p:txBody>
          <a:bodyPr wrap="square">
            <a:spAutoFit/>
          </a:bodyPr>
          <a:lstStyle/>
          <a:p>
            <a:r>
              <a:rPr lang="es-EC" sz="2800" dirty="0"/>
              <a:t># Serie de tiempo evolución de tweets</a:t>
            </a:r>
          </a:p>
          <a:p>
            <a:r>
              <a:rPr lang="es-EC" sz="2800" dirty="0" err="1"/>
              <a:t>usersTL</a:t>
            </a:r>
            <a:r>
              <a:rPr lang="es-EC" sz="2800" dirty="0"/>
              <a:t> %&gt;% </a:t>
            </a:r>
            <a:r>
              <a:rPr lang="es-EC" sz="2800" dirty="0" err="1"/>
              <a:t>filter</a:t>
            </a:r>
            <a:r>
              <a:rPr lang="es-EC" sz="2800" dirty="0"/>
              <a:t>(</a:t>
            </a:r>
            <a:r>
              <a:rPr lang="es-EC" sz="2800" dirty="0" err="1"/>
              <a:t>created_at</a:t>
            </a:r>
            <a:r>
              <a:rPr lang="es-EC" sz="2800" dirty="0"/>
              <a:t> &gt; '2020/02/01' ) %&gt;%</a:t>
            </a:r>
          </a:p>
          <a:p>
            <a:r>
              <a:rPr lang="es-EC" sz="2800" dirty="0"/>
              <a:t>  </a:t>
            </a:r>
            <a:r>
              <a:rPr lang="es-EC" sz="2800" dirty="0" err="1"/>
              <a:t>ts_plot</a:t>
            </a:r>
            <a:r>
              <a:rPr lang="es-EC" sz="2800" dirty="0"/>
              <a:t>("24 </a:t>
            </a:r>
            <a:r>
              <a:rPr lang="es-EC" sz="2800" dirty="0" err="1"/>
              <a:t>hours</a:t>
            </a:r>
            <a:r>
              <a:rPr lang="es-EC" sz="2800" dirty="0"/>
              <a:t>") +</a:t>
            </a:r>
          </a:p>
          <a:p>
            <a:r>
              <a:rPr lang="es-EC" sz="2800" dirty="0"/>
              <a:t>  ggplot2::</a:t>
            </a:r>
            <a:r>
              <a:rPr lang="es-EC" sz="2800" dirty="0" err="1"/>
              <a:t>theme_minimal</a:t>
            </a:r>
            <a:r>
              <a:rPr lang="es-EC" sz="2800" dirty="0"/>
              <a:t>() +</a:t>
            </a:r>
          </a:p>
          <a:p>
            <a:r>
              <a:rPr lang="es-EC" sz="2800" dirty="0"/>
              <a:t>  ggplot2::</a:t>
            </a:r>
            <a:r>
              <a:rPr lang="es-EC" sz="2800" dirty="0" err="1"/>
              <a:t>theme</a:t>
            </a:r>
            <a:r>
              <a:rPr lang="es-EC" sz="2800" dirty="0"/>
              <a:t>(</a:t>
            </a:r>
            <a:r>
              <a:rPr lang="es-EC" sz="2800" dirty="0" err="1"/>
              <a:t>plot.title</a:t>
            </a:r>
            <a:r>
              <a:rPr lang="es-EC" sz="2800" dirty="0"/>
              <a:t> = ggplot2::</a:t>
            </a:r>
            <a:r>
              <a:rPr lang="es-EC" sz="2800" dirty="0" err="1"/>
              <a:t>element_text</a:t>
            </a:r>
            <a:r>
              <a:rPr lang="es-EC" sz="2800" dirty="0"/>
              <a:t>(</a:t>
            </a:r>
            <a:r>
              <a:rPr lang="es-EC" sz="2800" dirty="0" err="1"/>
              <a:t>face</a:t>
            </a:r>
            <a:r>
              <a:rPr lang="es-EC" sz="2800" dirty="0"/>
              <a:t> = "</a:t>
            </a:r>
            <a:r>
              <a:rPr lang="es-EC" sz="2800" dirty="0" err="1"/>
              <a:t>bold</a:t>
            </a:r>
            <a:r>
              <a:rPr lang="es-EC" sz="2800" dirty="0"/>
              <a:t>")) +</a:t>
            </a:r>
          </a:p>
          <a:p>
            <a:r>
              <a:rPr lang="es-EC" sz="2800" dirty="0"/>
              <a:t>  ggplot2::</a:t>
            </a:r>
            <a:r>
              <a:rPr lang="es-EC" sz="2800" dirty="0" err="1"/>
              <a:t>labs</a:t>
            </a:r>
            <a:r>
              <a:rPr lang="es-EC" sz="2800" dirty="0"/>
              <a:t>(</a:t>
            </a:r>
          </a:p>
          <a:p>
            <a:r>
              <a:rPr lang="es-EC" sz="2800" dirty="0"/>
              <a:t>    x = NULL, y = NULL,</a:t>
            </a:r>
          </a:p>
          <a:p>
            <a:r>
              <a:rPr lang="es-EC" sz="2800" dirty="0"/>
              <a:t>    </a:t>
            </a:r>
            <a:r>
              <a:rPr lang="es-EC" sz="2800" dirty="0" err="1"/>
              <a:t>title</a:t>
            </a:r>
            <a:r>
              <a:rPr lang="es-EC" sz="2800" dirty="0"/>
              <a:t> = "Frecuencia de </a:t>
            </a:r>
            <a:r>
              <a:rPr lang="es-EC" sz="2800" dirty="0" err="1"/>
              <a:t>posteos</a:t>
            </a:r>
            <a:r>
              <a:rPr lang="es-EC" sz="2800" dirty="0"/>
              <a:t> mes Febrero - Marzo",</a:t>
            </a:r>
          </a:p>
          <a:p>
            <a:r>
              <a:rPr lang="es-EC" sz="2800" dirty="0"/>
              <a:t>    </a:t>
            </a:r>
            <a:r>
              <a:rPr lang="es-EC" sz="2800" dirty="0" err="1"/>
              <a:t>subtitle</a:t>
            </a:r>
            <a:r>
              <a:rPr lang="es-EC" sz="2800" dirty="0"/>
              <a:t> = "Gobierno ecuatoriano - cortes cada 24 horas",</a:t>
            </a:r>
          </a:p>
          <a:p>
            <a:r>
              <a:rPr lang="es-EC" sz="2800" dirty="0"/>
              <a:t>    </a:t>
            </a:r>
            <a:r>
              <a:rPr lang="es-EC" sz="2800" dirty="0" err="1"/>
              <a:t>caption</a:t>
            </a:r>
            <a:r>
              <a:rPr lang="es-EC" sz="2800" dirty="0"/>
              <a:t> = "\</a:t>
            </a:r>
            <a:r>
              <a:rPr lang="es-EC" sz="2800" dirty="0" err="1"/>
              <a:t>nSource</a:t>
            </a:r>
            <a:r>
              <a:rPr lang="es-EC" sz="2800" dirty="0"/>
              <a:t>: Data </a:t>
            </a:r>
            <a:r>
              <a:rPr lang="es-EC" sz="2800" dirty="0" err="1"/>
              <a:t>collected</a:t>
            </a:r>
            <a:r>
              <a:rPr lang="es-EC" sz="2800" dirty="0"/>
              <a:t> </a:t>
            </a:r>
            <a:r>
              <a:rPr lang="es-EC" sz="2800" dirty="0" err="1"/>
              <a:t>from</a:t>
            </a:r>
            <a:r>
              <a:rPr lang="es-EC" sz="2800" dirty="0"/>
              <a:t> </a:t>
            </a:r>
            <a:r>
              <a:rPr lang="es-EC" sz="2800" dirty="0" err="1"/>
              <a:t>Twitter's</a:t>
            </a:r>
            <a:r>
              <a:rPr lang="es-EC" sz="2800" dirty="0"/>
              <a:t> REST API </a:t>
            </a:r>
            <a:r>
              <a:rPr lang="es-EC" sz="2800" dirty="0" err="1"/>
              <a:t>via</a:t>
            </a:r>
            <a:r>
              <a:rPr lang="es-EC" sz="2800" dirty="0"/>
              <a:t> </a:t>
            </a:r>
            <a:r>
              <a:rPr lang="es-EC" sz="2800" dirty="0" err="1"/>
              <a:t>rtweet</a:t>
            </a:r>
            <a:r>
              <a:rPr lang="es-EC" sz="2800" dirty="0"/>
              <a:t>"</a:t>
            </a:r>
          </a:p>
          <a:p>
            <a:r>
              <a:rPr lang="es-EC" sz="2800"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284329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157FB77C-1A43-4BF9-A8DC-90D33E4E64A0}"/>
              </a:ext>
            </a:extLst>
          </p:cNvPr>
          <p:cNvPicPr>
            <a:picLocks noChangeAspect="1"/>
          </p:cNvPicPr>
          <p:nvPr/>
        </p:nvPicPr>
        <p:blipFill>
          <a:blip r:embed="rId3"/>
          <a:stretch>
            <a:fillRect/>
          </a:stretch>
        </p:blipFill>
        <p:spPr>
          <a:xfrm>
            <a:off x="749894" y="776209"/>
            <a:ext cx="10363200" cy="5348503"/>
          </a:xfrm>
          <a:prstGeom prst="rect">
            <a:avLst/>
          </a:prstGeom>
        </p:spPr>
      </p:pic>
    </p:spTree>
    <p:extLst>
      <p:ext uri="{BB962C8B-B14F-4D97-AF65-F5344CB8AC3E}">
        <p14:creationId xmlns:p14="http://schemas.microsoft.com/office/powerpoint/2010/main" val="349451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648294" y="1398895"/>
            <a:ext cx="9230426" cy="4524315"/>
          </a:xfrm>
          <a:prstGeom prst="rect">
            <a:avLst/>
          </a:prstGeom>
        </p:spPr>
        <p:txBody>
          <a:bodyPr wrap="square">
            <a:spAutoFit/>
          </a:bodyPr>
          <a:lstStyle/>
          <a:p>
            <a:r>
              <a:rPr lang="es-EC" dirty="0" err="1"/>
              <a:t>usersTL</a:t>
            </a:r>
            <a:r>
              <a:rPr lang="es-EC" dirty="0"/>
              <a:t> %&gt;% </a:t>
            </a:r>
            <a:r>
              <a:rPr lang="es-EC" dirty="0" err="1"/>
              <a:t>group_by</a:t>
            </a:r>
            <a:r>
              <a:rPr lang="es-EC" dirty="0"/>
              <a:t>(</a:t>
            </a:r>
            <a:r>
              <a:rPr lang="es-EC" dirty="0" err="1"/>
              <a:t>screen_name</a:t>
            </a:r>
            <a:r>
              <a:rPr lang="es-EC" dirty="0"/>
              <a:t>) %&gt;%</a:t>
            </a:r>
          </a:p>
          <a:p>
            <a:r>
              <a:rPr lang="es-EC" dirty="0"/>
              <a:t>  </a:t>
            </a:r>
            <a:r>
              <a:rPr lang="es-EC" dirty="0" err="1"/>
              <a:t>filter</a:t>
            </a:r>
            <a:r>
              <a:rPr lang="es-EC" dirty="0"/>
              <a:t>(</a:t>
            </a:r>
            <a:r>
              <a:rPr lang="es-EC" dirty="0" err="1"/>
              <a:t>created_at</a:t>
            </a:r>
            <a:r>
              <a:rPr lang="es-EC" dirty="0"/>
              <a:t> &gt; '2020/02/01' ) %&gt;% </a:t>
            </a:r>
            <a:r>
              <a:rPr lang="es-EC" dirty="0" err="1"/>
              <a:t>summarise</a:t>
            </a:r>
            <a:r>
              <a:rPr lang="es-EC" dirty="0"/>
              <a:t>(</a:t>
            </a:r>
            <a:r>
              <a:rPr lang="es-EC" dirty="0" err="1"/>
              <a:t>numero_tweets</a:t>
            </a:r>
            <a:r>
              <a:rPr lang="es-EC" dirty="0"/>
              <a:t> = n()) %&gt;% </a:t>
            </a:r>
          </a:p>
          <a:p>
            <a:r>
              <a:rPr lang="es-EC" dirty="0"/>
              <a:t>  </a:t>
            </a:r>
            <a:r>
              <a:rPr lang="es-EC" dirty="0" err="1"/>
              <a:t>arrange</a:t>
            </a:r>
            <a:r>
              <a:rPr lang="es-EC" dirty="0"/>
              <a:t>(</a:t>
            </a:r>
            <a:r>
              <a:rPr lang="es-EC" dirty="0" err="1"/>
              <a:t>desc</a:t>
            </a:r>
            <a:r>
              <a:rPr lang="es-EC" dirty="0"/>
              <a:t>(</a:t>
            </a:r>
            <a:r>
              <a:rPr lang="es-EC" dirty="0" err="1"/>
              <a:t>numero_tweets</a:t>
            </a:r>
            <a:r>
              <a:rPr lang="es-EC" dirty="0"/>
              <a:t>)) %&gt;% </a:t>
            </a:r>
          </a:p>
          <a:p>
            <a:r>
              <a:rPr lang="es-EC" dirty="0"/>
              <a:t>  </a:t>
            </a:r>
            <a:r>
              <a:rPr lang="es-EC" dirty="0" err="1"/>
              <a:t>ggplot</a:t>
            </a:r>
            <a:r>
              <a:rPr lang="es-EC" dirty="0"/>
              <a:t>(aes(</a:t>
            </a:r>
            <a:r>
              <a:rPr lang="es-EC" dirty="0" err="1"/>
              <a:t>reorder</a:t>
            </a:r>
            <a:r>
              <a:rPr lang="es-EC" dirty="0"/>
              <a:t>(</a:t>
            </a:r>
            <a:r>
              <a:rPr lang="es-EC" dirty="0" err="1"/>
              <a:t>screen_name</a:t>
            </a:r>
            <a:r>
              <a:rPr lang="es-EC" dirty="0"/>
              <a:t>, -</a:t>
            </a:r>
            <a:r>
              <a:rPr lang="es-EC" dirty="0" err="1"/>
              <a:t>numero_tweets</a:t>
            </a:r>
            <a:r>
              <a:rPr lang="es-EC" dirty="0"/>
              <a:t>),</a:t>
            </a:r>
          </a:p>
          <a:p>
            <a:r>
              <a:rPr lang="es-EC" dirty="0"/>
              <a:t>             </a:t>
            </a:r>
            <a:r>
              <a:rPr lang="es-EC" dirty="0" err="1"/>
              <a:t>numero_tweets,label</a:t>
            </a:r>
            <a:r>
              <a:rPr lang="es-EC" dirty="0"/>
              <a:t> = </a:t>
            </a:r>
            <a:r>
              <a:rPr lang="es-EC" dirty="0" err="1"/>
              <a:t>numero_tweets</a:t>
            </a:r>
            <a:r>
              <a:rPr lang="es-EC" dirty="0"/>
              <a:t>))+</a:t>
            </a:r>
          </a:p>
          <a:p>
            <a:r>
              <a:rPr lang="es-EC" dirty="0"/>
              <a:t>  </a:t>
            </a:r>
            <a:r>
              <a:rPr lang="es-EC" dirty="0" err="1"/>
              <a:t>geom_bar</a:t>
            </a:r>
            <a:r>
              <a:rPr lang="es-EC" dirty="0"/>
              <a:t>(</a:t>
            </a:r>
            <a:r>
              <a:rPr lang="es-EC" dirty="0" err="1"/>
              <a:t>stat</a:t>
            </a:r>
            <a:r>
              <a:rPr lang="es-EC" dirty="0"/>
              <a:t>="</a:t>
            </a:r>
            <a:r>
              <a:rPr lang="es-EC" dirty="0" err="1"/>
              <a:t>identity</a:t>
            </a:r>
            <a:r>
              <a:rPr lang="es-EC" dirty="0"/>
              <a:t>") +</a:t>
            </a:r>
          </a:p>
          <a:p>
            <a:r>
              <a:rPr lang="es-EC" dirty="0"/>
              <a:t>  </a:t>
            </a:r>
            <a:r>
              <a:rPr lang="es-EC" dirty="0" err="1"/>
              <a:t>geom_label</a:t>
            </a:r>
            <a:r>
              <a:rPr lang="es-EC" dirty="0"/>
              <a:t>()+</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"Cantidad de </a:t>
            </a:r>
            <a:r>
              <a:rPr lang="es-EC" dirty="0" err="1"/>
              <a:t>posteos</a:t>
            </a:r>
            <a:r>
              <a:rPr lang="es-EC" dirty="0"/>
              <a:t> mes Febrero - Marzo",</a:t>
            </a:r>
          </a:p>
          <a:p>
            <a:r>
              <a:rPr lang="es-EC" dirty="0"/>
              <a:t>    </a:t>
            </a:r>
            <a:r>
              <a:rPr lang="es-EC" dirty="0" err="1"/>
              <a:t>subtitle</a:t>
            </a:r>
            <a:r>
              <a:rPr lang="es-EC" dirty="0"/>
              <a:t> = "Gobierno ecuatoriano - Conteo por usuario",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3604723086"/>
      </p:ext>
    </p:extLst>
  </p:cSld>
  <p:clrMapOvr>
    <a:masterClrMapping/>
  </p:clrMapOvr>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10932</TotalTime>
  <Words>2823</Words>
  <Application>Microsoft Office PowerPoint</Application>
  <PresentationFormat>Panorámica</PresentationFormat>
  <Paragraphs>345</Paragraphs>
  <Slides>44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44</vt:i4>
      </vt:variant>
    </vt:vector>
  </HeadingPairs>
  <TitlesOfParts>
    <vt:vector size="51" baseType="lpstr">
      <vt:lpstr>Arial</vt:lpstr>
      <vt:lpstr>Bahnschrift Light</vt:lpstr>
      <vt:lpstr>Calibri</vt:lpstr>
      <vt:lpstr>Calibri Light</vt:lpstr>
      <vt:lpstr>Dubai</vt:lpstr>
      <vt:lpstr>Dubai Medium</vt:lpstr>
      <vt:lpstr>Tema de Office</vt:lpstr>
      <vt:lpstr>Análisis de Redes Sociales</vt:lpstr>
      <vt:lpstr>Contexto</vt:lpstr>
      <vt:lpstr>Presentación de PowerPoint</vt:lpstr>
      <vt:lpstr>Empecemos…. Programemos</vt:lpstr>
      <vt:lpstr>Programemos….</vt:lpstr>
      <vt:lpstr>Presentación de PowerPoint</vt:lpstr>
      <vt:lpstr>Programemos….</vt:lpstr>
      <vt:lpstr>Presentación de PowerPoint</vt:lpstr>
      <vt:lpstr>Programemos….</vt:lpstr>
      <vt:lpstr>Presentación de PowerPoint</vt:lpstr>
      <vt:lpstr>Presentación de PowerPoint</vt:lpstr>
      <vt:lpstr>Presentación de PowerPoint</vt:lpstr>
      <vt:lpstr>Presentación de PowerPoint</vt:lpstr>
      <vt:lpstr>Presentación de PowerPoint</vt:lpstr>
      <vt:lpstr>Presentación de PowerPoint</vt:lpstr>
      <vt:lpstr>Programemos….</vt:lpstr>
      <vt:lpstr>Presentación de PowerPoint</vt:lpstr>
      <vt:lpstr>Programemos….</vt:lpstr>
      <vt:lpstr>Programemos….</vt:lpstr>
      <vt:lpstr>Programemos….</vt:lpstr>
      <vt:lpstr>Programemos….</vt:lpstr>
      <vt:lpstr>Programemos….</vt:lpstr>
      <vt:lpstr>Presentación de PowerPoint</vt:lpstr>
      <vt:lpstr>Temas relacionados</vt:lpstr>
      <vt:lpstr>A programar </vt:lpstr>
      <vt:lpstr>Presentación de PowerPoint</vt:lpstr>
      <vt:lpstr>A programar </vt:lpstr>
      <vt:lpstr>Programemos….</vt:lpstr>
      <vt:lpstr>Programemos….</vt:lpstr>
      <vt:lpstr>Programemos….</vt:lpstr>
      <vt:lpstr>Programemos….</vt:lpstr>
      <vt:lpstr>Programemos….</vt:lpstr>
      <vt:lpstr>Ahora la parte pepa…  “Topic Modeling – LDA”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Conclusiones</vt:lpstr>
      <vt:lpstr>Conclusiones</vt:lpstr>
      <vt:lpstr>Análisis de Redes Sociales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 y Machine Learning</dc:title>
  <dc:creator>Nestor Rafael Montano Pulzara</dc:creator>
  <cp:lastModifiedBy>Roberto Esteves</cp:lastModifiedBy>
  <cp:revision>147</cp:revision>
  <dcterms:created xsi:type="dcterms:W3CDTF">2019-10-20T21:19:25Z</dcterms:created>
  <dcterms:modified xsi:type="dcterms:W3CDTF">2020-03-25T21:54:32Z</dcterms:modified>
</cp:coreProperties>
</file>