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4" r:id="rId3"/>
    <p:sldId id="258" r:id="rId4"/>
    <p:sldId id="267" r:id="rId5"/>
    <p:sldId id="268" r:id="rId6"/>
    <p:sldId id="275" r:id="rId7"/>
    <p:sldId id="276" r:id="rId8"/>
    <p:sldId id="277" r:id="rId9"/>
    <p:sldId id="278" r:id="rId10"/>
    <p:sldId id="279" r:id="rId11"/>
    <p:sldId id="280" r:id="rId12"/>
    <p:sldId id="27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356BFD12-AD2D-4139-B921-BD9A4BC99B72}">
          <p14:sldIdLst>
            <p14:sldId id="257"/>
          </p14:sldIdLst>
        </p14:section>
        <p14:section name="Index" id="{79CA27DE-340B-47F8-9699-3A1E893D97EC}">
          <p14:sldIdLst>
            <p14:sldId id="264"/>
          </p14:sldIdLst>
        </p14:section>
        <p14:section name="What is the mission?" id="{00C02712-C09B-4BC7-95E3-3B68159E2D30}">
          <p14:sldIdLst>
            <p14:sldId id="258"/>
          </p14:sldIdLst>
        </p14:section>
        <p14:section name="Explanation of function used in source code" id="{3AD55387-507F-4ED3-B465-9BC97EAD68E1}">
          <p14:sldIdLst>
            <p14:sldId id="267"/>
          </p14:sldIdLst>
        </p14:section>
        <p14:section name="Method 1" id="{1183879F-4169-407D-A672-6F8413430A60}">
          <p14:sldIdLst>
            <p14:sldId id="268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Future work" id="{7403C748-F148-49E8-840D-DD7CEC95CEA5}">
          <p14:sldIdLst>
            <p14:sldId id="270"/>
          </p14:sldIdLst>
        </p14:section>
        <p14:section name="Concluding" id="{55C21C85-F01D-4D13-8DF4-9C7C1E4CF2D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4926"/>
    <a:srgbClr val="823F27"/>
    <a:srgbClr val="87939A"/>
    <a:srgbClr val="959799"/>
    <a:srgbClr val="499C54"/>
    <a:srgbClr val="3C3F41"/>
    <a:srgbClr val="4A8ACA"/>
    <a:srgbClr val="4E5254"/>
    <a:srgbClr val="AFB1B3"/>
    <a:srgbClr val="2D2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32" autoAdjust="0"/>
  </p:normalViewPr>
  <p:slideViewPr>
    <p:cSldViewPr snapToGrid="0">
      <p:cViewPr>
        <p:scale>
          <a:sx n="75" d="100"/>
          <a:sy n="75" d="100"/>
        </p:scale>
        <p:origin x="9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FFF6BD-E6EB-447A-B4D4-89712D9AA79C}" type="datetimeFigureOut">
              <a:rPr lang="ko-KR" altLang="en-US" smtClean="0"/>
              <a:t>2022-05-28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A47-3E13-40F7-9422-EF50EF3778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5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69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Voltage-Current </a:t>
            </a:r>
            <a:r>
              <a:rPr lang="ko-KR" altLang="en-US" dirty="0"/>
              <a:t>그래프와 같이 제목</a:t>
            </a:r>
            <a:r>
              <a:rPr lang="en-US" altLang="ko-KR" dirty="0"/>
              <a:t>, </a:t>
            </a:r>
            <a:r>
              <a:rPr lang="ko-KR" altLang="en-US" dirty="0"/>
              <a:t>축 제목</a:t>
            </a:r>
            <a:r>
              <a:rPr lang="en-US" altLang="ko-KR" dirty="0"/>
              <a:t>, y</a:t>
            </a:r>
            <a:r>
              <a:rPr lang="ko-KR" altLang="en-US" dirty="0"/>
              <a:t>축 </a:t>
            </a:r>
            <a:r>
              <a:rPr lang="en-US" altLang="ko-KR" dirty="0"/>
              <a:t>scale, </a:t>
            </a:r>
            <a:r>
              <a:rPr lang="ko-KR" altLang="en-US" dirty="0"/>
              <a:t>축 값의 폰트 설정을 바꾸고 추가적으로 범례를 설정한 뒤 그래프를 출력한다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628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결과 다음과 같은 그래프를 얻을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5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시간에는 아래 예제처럼 그래프를 </a:t>
            </a:r>
            <a:r>
              <a:rPr lang="en-US" altLang="ko-KR" dirty="0" err="1"/>
              <a:t>fittin</a:t>
            </a:r>
            <a:r>
              <a:rPr lang="ko-KR" altLang="en-US" dirty="0"/>
              <a:t>하는 시간을 가져보도록 할 것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235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Thank you for listening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89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0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 목표는 저번시간에 얻은 </a:t>
            </a:r>
            <a:r>
              <a:rPr lang="en-US" altLang="ko-KR" dirty="0"/>
              <a:t>XML </a:t>
            </a:r>
            <a:r>
              <a:rPr lang="ko-KR" altLang="en-US" dirty="0"/>
              <a:t>데이터를 바탕으로 그래프를 그려 자료를 </a:t>
            </a:r>
            <a:r>
              <a:rPr lang="ko-KR" altLang="en-US" dirty="0" err="1"/>
              <a:t>시각화하는</a:t>
            </a:r>
            <a:r>
              <a:rPr lang="ko-KR" altLang="en-US" dirty="0"/>
              <a:t>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282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각 함수의 역할 및 의미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228600" indent="-228600"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그래프를 그리기 위한 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noto"/>
              </a:rPr>
              <a:t>matplotlib.pyplot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라이브러리 불러오기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228600" indent="-228600"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그래프를 그리기 위한 공간 생성 및 위치 설정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228600" indent="-228600"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 작성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228600" indent="-228600"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그래프의 면적 색칠하기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228600" indent="-228600"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그래프의 제목 및 범례 설정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pPr marL="228600" indent="-228600">
              <a:buAutoNum type="arabicPeriod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그래프의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축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,y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축 및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"/>
              </a:rPr>
              <a:t>축제목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설정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48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저번시간에 </a:t>
            </a:r>
            <a:r>
              <a:rPr lang="en-US" altLang="ko-KR" dirty="0"/>
              <a:t>xml </a:t>
            </a:r>
            <a:r>
              <a:rPr lang="ko-KR" altLang="en-US" dirty="0"/>
              <a:t>데이터를 불러오는 작업을 진행했으므로 해당 내용에 대한 설명은 생략하고 그래프 관련 코드에 대해서만 설명</a:t>
            </a:r>
            <a:endParaRPr lang="en-US" altLang="ko-KR" dirty="0"/>
          </a:p>
          <a:p>
            <a:r>
              <a:rPr lang="ko-KR" altLang="en-US" dirty="0"/>
              <a:t>첫번째로 </a:t>
            </a:r>
            <a:r>
              <a:rPr lang="ko-KR" altLang="en-US" dirty="0" err="1"/>
              <a:t>축레이블과</a:t>
            </a:r>
            <a:r>
              <a:rPr lang="ko-KR" altLang="en-US" dirty="0"/>
              <a:t> 제목의 폰트를 설정해주는 </a:t>
            </a:r>
            <a:r>
              <a:rPr lang="ko-KR" altLang="en-US" dirty="0" err="1"/>
              <a:t>딕셔너리를</a:t>
            </a:r>
            <a:r>
              <a:rPr lang="ko-KR" altLang="en-US" dirty="0"/>
              <a:t> 먼저 만들어준다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family</a:t>
            </a:r>
            <a:r>
              <a:rPr lang="ko-KR" altLang="en-US" dirty="0"/>
              <a:t>는 글씨체</a:t>
            </a:r>
            <a:r>
              <a:rPr lang="en-US" altLang="ko-KR" dirty="0"/>
              <a:t>, weigh</a:t>
            </a:r>
            <a:r>
              <a:rPr lang="ko-KR" altLang="en-US" dirty="0"/>
              <a:t>는 글씨 두께</a:t>
            </a:r>
            <a:r>
              <a:rPr lang="en-US" altLang="ko-KR" dirty="0"/>
              <a:t>, size</a:t>
            </a:r>
            <a:r>
              <a:rPr lang="ko-KR" altLang="en-US" dirty="0"/>
              <a:t>는 글씨 크기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291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Subplot</a:t>
            </a:r>
            <a:r>
              <a:rPr lang="ko-KR" altLang="en-US" dirty="0"/>
              <a:t>으로 그래프가 그려질 공간을 설정한다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Voltage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, Current</a:t>
            </a:r>
            <a:r>
              <a:rPr lang="ko-KR" altLang="en-US" dirty="0"/>
              <a:t>를 </a:t>
            </a:r>
            <a:r>
              <a:rPr lang="en-US" altLang="ko-KR" dirty="0"/>
              <a:t>y</a:t>
            </a:r>
            <a:r>
              <a:rPr lang="ko-KR" altLang="en-US" dirty="0"/>
              <a:t>축으로 설정하여 색은 </a:t>
            </a:r>
            <a:r>
              <a:rPr lang="en-US" altLang="ko-KR" dirty="0"/>
              <a:t>cyan</a:t>
            </a:r>
            <a:r>
              <a:rPr lang="ko-KR" altLang="en-US" dirty="0"/>
              <a:t>이고 동그라미 모양의 마커를 가진 실선의 그래프를 그린다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0.2</a:t>
            </a:r>
            <a:r>
              <a:rPr lang="ko-KR" altLang="en-US" dirty="0"/>
              <a:t>의 투명도를 가진 하늘색으로 그래프의 면적을 색칠한다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2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다음의 함수들로 제목</a:t>
            </a:r>
            <a:r>
              <a:rPr lang="en-US" altLang="ko-KR" dirty="0"/>
              <a:t>, </a:t>
            </a:r>
            <a:r>
              <a:rPr lang="ko-KR" altLang="en-US" dirty="0"/>
              <a:t>축 제목</a:t>
            </a:r>
            <a:r>
              <a:rPr lang="en-US" altLang="ko-KR" dirty="0"/>
              <a:t>, y</a:t>
            </a:r>
            <a:r>
              <a:rPr lang="ko-KR" altLang="en-US" dirty="0"/>
              <a:t>축 </a:t>
            </a:r>
            <a:r>
              <a:rPr lang="en-US" altLang="ko-KR" dirty="0"/>
              <a:t>scale, </a:t>
            </a:r>
            <a:r>
              <a:rPr lang="ko-KR" altLang="en-US" dirty="0"/>
              <a:t>축 값의 폰트 설정을 바꾼다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5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Wavelength-Transmission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그래프의 경우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 list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만들어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반복문을 통해 그래프마다 각기 다른 색을 지정하여 그래프를 그린다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58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r>
              <a:rPr lang="ko-KR" altLang="en-US" dirty="0"/>
              <a:t> 그래프와 같이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＇#7f7f7f＇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linestyle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＇:＇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같은 방법으로도 그래프의 스타일을 바꿀 수 있다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A47-3E13-40F7-9422-EF50EF3778C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0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2F952-69AA-4EA5-A08A-A6FACF55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E21092-A5BB-4B5B-B018-61B21FF7D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2794F-C52F-4CC6-BF48-2251CC7E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2FB69-9BCC-4437-B712-6BEEF998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E73AE-6F6B-431D-BA7E-6E1A3893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B2C482-1A13-49C3-BFFC-8315F0EB1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B128C4-0F5C-40EE-825B-7B2ADD2E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56100D-2C29-4A64-83D8-72BA30FD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C5775-0E59-418F-8111-25C24BED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031D47-3B07-494F-B806-CD5AF782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0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EDEE6-057D-48E7-8D69-C56BDC8B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7F7CC-BCD0-4AE1-B3B9-20775B9D0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494CE-FA24-41F2-A4A6-8FEF7634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06CA1-53B5-4571-9D27-4F9E2EC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C8465-673C-4E67-99AF-76908C97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8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154497-E679-4A0E-8654-375B80A46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40C87-30F6-4988-88D8-058333134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02F85-2F64-47DB-889A-D81731C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A107BC-FE95-4DC6-B5B2-05F812F0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DA70C1-8DC6-45E2-80F8-0B3F47BB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93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E3BBA98-134F-4194-925C-D5FD4F143C7B}"/>
              </a:ext>
            </a:extLst>
          </p:cNvPr>
          <p:cNvGrpSpPr/>
          <p:nvPr userDrawn="1"/>
        </p:nvGrpSpPr>
        <p:grpSpPr>
          <a:xfrm>
            <a:off x="1164006" y="1500144"/>
            <a:ext cx="672784" cy="672784"/>
            <a:chOff x="3145155" y="1962149"/>
            <a:chExt cx="4884420" cy="176212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73AB7F-5F24-4392-82C4-21C8F47137DA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5715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6F740239-D721-4299-A3C9-A6C7068EB665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B61EEC8-7A70-4BF7-971F-92F832E3B269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7EC2D50-CD7C-4075-B84D-FEA8F0DCA056}"/>
              </a:ext>
            </a:extLst>
          </p:cNvPr>
          <p:cNvSpPr txBox="1"/>
          <p:nvPr userDrawn="1"/>
        </p:nvSpPr>
        <p:spPr>
          <a:xfrm>
            <a:off x="641259" y="345133"/>
            <a:ext cx="140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Index</a:t>
            </a:r>
            <a:endParaRPr lang="ko-KR" altLang="en-US" sz="3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39421BE-B39E-4CB4-8CF6-42A1077E2A95}"/>
              </a:ext>
            </a:extLst>
          </p:cNvPr>
          <p:cNvSpPr/>
          <p:nvPr userDrawn="1"/>
        </p:nvSpPr>
        <p:spPr>
          <a:xfrm>
            <a:off x="742334" y="991464"/>
            <a:ext cx="2054942" cy="0"/>
          </a:xfrm>
          <a:custGeom>
            <a:avLst/>
            <a:gdLst>
              <a:gd name="connsiteX0" fmla="*/ 0 w 2054942"/>
              <a:gd name="connsiteY0" fmla="*/ 0 h 0"/>
              <a:gd name="connsiteX1" fmla="*/ 2054942 w 205494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4942">
                <a:moveTo>
                  <a:pt x="0" y="0"/>
                </a:moveTo>
                <a:lnTo>
                  <a:pt x="2054942" y="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6C6692-8370-47B4-9AE8-5FD7A260868B}"/>
              </a:ext>
            </a:extLst>
          </p:cNvPr>
          <p:cNvSpPr txBox="1"/>
          <p:nvPr userDrawn="1"/>
        </p:nvSpPr>
        <p:spPr>
          <a:xfrm>
            <a:off x="1291790" y="1557762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</a:t>
            </a:r>
            <a:endParaRPr lang="ko-KR" altLang="en-US" sz="3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982455-B9EE-43E8-B302-544BB3885466}"/>
              </a:ext>
            </a:extLst>
          </p:cNvPr>
          <p:cNvGrpSpPr/>
          <p:nvPr userDrawn="1"/>
        </p:nvGrpSpPr>
        <p:grpSpPr>
          <a:xfrm>
            <a:off x="1164006" y="2772595"/>
            <a:ext cx="672784" cy="672784"/>
            <a:chOff x="3145155" y="1962149"/>
            <a:chExt cx="4884420" cy="1762126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FF4B74-7FBB-474E-BA17-5AED8BD83B46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5715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E8C62AB3-936B-4454-B0AC-0F2A438C661B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0CFF83A-7534-45FC-B9D8-3ED917005D4F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05D88A1-59DB-4E66-AFC3-81180C2A1480}"/>
              </a:ext>
            </a:extLst>
          </p:cNvPr>
          <p:cNvSpPr txBox="1"/>
          <p:nvPr userDrawn="1"/>
        </p:nvSpPr>
        <p:spPr>
          <a:xfrm>
            <a:off x="1291790" y="2830213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</a:t>
            </a:r>
            <a:endParaRPr lang="ko-KR" altLang="en-US" sz="3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4584BE-70D5-4D94-B08C-7A8C559CE4E9}"/>
              </a:ext>
            </a:extLst>
          </p:cNvPr>
          <p:cNvGrpSpPr/>
          <p:nvPr userDrawn="1"/>
        </p:nvGrpSpPr>
        <p:grpSpPr>
          <a:xfrm>
            <a:off x="1164006" y="4029588"/>
            <a:ext cx="672784" cy="672784"/>
            <a:chOff x="3145155" y="1962149"/>
            <a:chExt cx="4884420" cy="176212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56F45D-6A3E-4AD2-B9D2-F0CE3037CD7D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5715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74663CDB-7BFB-4430-9AAC-8CDFC4540774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D066EE42-07F6-44FF-9437-582F3A5F97AC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ADBEF66-1619-4908-9848-B43569C17DD7}"/>
              </a:ext>
            </a:extLst>
          </p:cNvPr>
          <p:cNvSpPr txBox="1"/>
          <p:nvPr userDrawn="1"/>
        </p:nvSpPr>
        <p:spPr>
          <a:xfrm>
            <a:off x="1291790" y="4087206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</a:t>
            </a:r>
            <a:endParaRPr lang="ko-KR" altLang="en-US" sz="3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14ADF02-F481-424B-B875-B3D8FC9D64E4}"/>
              </a:ext>
            </a:extLst>
          </p:cNvPr>
          <p:cNvGrpSpPr/>
          <p:nvPr userDrawn="1"/>
        </p:nvGrpSpPr>
        <p:grpSpPr>
          <a:xfrm>
            <a:off x="1164006" y="5282600"/>
            <a:ext cx="672784" cy="672784"/>
            <a:chOff x="3145155" y="1962149"/>
            <a:chExt cx="4884420" cy="176212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C781DDE-0CCA-497E-B32D-0D9F0F313011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5715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17EFC67-BD4A-411A-81D7-9EAEF72695C0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835795D-7B7D-4CA1-9D8A-48DC32B5DE94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5715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D973886-331E-4602-AD99-CF8A16ECEBB9}"/>
              </a:ext>
            </a:extLst>
          </p:cNvPr>
          <p:cNvSpPr txBox="1"/>
          <p:nvPr userDrawn="1"/>
        </p:nvSpPr>
        <p:spPr>
          <a:xfrm>
            <a:off x="1291790" y="5340218"/>
            <a:ext cx="4235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endParaRPr lang="ko-KR" altLang="en-US" sz="3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5D17219E-CF85-43F7-B256-6F1371086A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0588" y="1517650"/>
            <a:ext cx="6845300" cy="673100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content</a:t>
            </a:r>
            <a:endParaRPr lang="ko-KR" altLang="en-US" dirty="0"/>
          </a:p>
        </p:txBody>
      </p:sp>
      <p:sp>
        <p:nvSpPr>
          <p:cNvPr id="35" name="텍스트 개체 틀 33">
            <a:extLst>
              <a:ext uri="{FF2B5EF4-FFF2-40B4-BE49-F238E27FC236}">
                <a16:creationId xmlns:a16="http://schemas.microsoft.com/office/drawing/2014/main" id="{233DFBA1-5426-4326-97F1-BA45611FC9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0588" y="2773026"/>
            <a:ext cx="6845300" cy="673100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content</a:t>
            </a:r>
            <a:endParaRPr lang="ko-KR" altLang="en-US" dirty="0"/>
          </a:p>
        </p:txBody>
      </p:sp>
      <p:sp>
        <p:nvSpPr>
          <p:cNvPr id="36" name="텍스트 개체 틀 33">
            <a:extLst>
              <a:ext uri="{FF2B5EF4-FFF2-40B4-BE49-F238E27FC236}">
                <a16:creationId xmlns:a16="http://schemas.microsoft.com/office/drawing/2014/main" id="{0028DA60-10F4-4EF3-879C-0A7EF6B83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0588" y="4027655"/>
            <a:ext cx="6845300" cy="673100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content</a:t>
            </a:r>
            <a:endParaRPr lang="ko-KR" altLang="en-US" dirty="0"/>
          </a:p>
        </p:txBody>
      </p:sp>
      <p:sp>
        <p:nvSpPr>
          <p:cNvPr id="37" name="텍스트 개체 틀 33">
            <a:extLst>
              <a:ext uri="{FF2B5EF4-FFF2-40B4-BE49-F238E27FC236}">
                <a16:creationId xmlns:a16="http://schemas.microsoft.com/office/drawing/2014/main" id="{13042C31-53FF-4EBC-B8AD-42AE2C74B6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588" y="5282284"/>
            <a:ext cx="6845300" cy="673100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content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73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185B49C-93A9-495E-A6E6-817F3A97825F}"/>
              </a:ext>
            </a:extLst>
          </p:cNvPr>
          <p:cNvSpPr/>
          <p:nvPr userDrawn="1"/>
        </p:nvSpPr>
        <p:spPr>
          <a:xfrm>
            <a:off x="1" y="99214"/>
            <a:ext cx="1546859" cy="6730352"/>
          </a:xfrm>
          <a:prstGeom prst="rect">
            <a:avLst/>
          </a:prstGeom>
          <a:solidFill>
            <a:srgbClr val="3C3F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F3EE1D-CBE9-4F55-BF60-0A1E993EE6D7}"/>
              </a:ext>
            </a:extLst>
          </p:cNvPr>
          <p:cNvSpPr/>
          <p:nvPr userDrawn="1"/>
        </p:nvSpPr>
        <p:spPr>
          <a:xfrm>
            <a:off x="1" y="0"/>
            <a:ext cx="235670" cy="6858000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831A1F-D647-4F60-A839-86A900ACD0C4}"/>
              </a:ext>
            </a:extLst>
          </p:cNvPr>
          <p:cNvSpPr/>
          <p:nvPr userDrawn="1"/>
        </p:nvSpPr>
        <p:spPr>
          <a:xfrm>
            <a:off x="0" y="0"/>
            <a:ext cx="235670" cy="1260000"/>
          </a:xfrm>
          <a:prstGeom prst="rect">
            <a:avLst/>
          </a:prstGeom>
          <a:solidFill>
            <a:srgbClr val="2D2F30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DB5F67F-32D7-48B1-8308-90119D59DCE1}"/>
              </a:ext>
            </a:extLst>
          </p:cNvPr>
          <p:cNvSpPr/>
          <p:nvPr userDrawn="1"/>
        </p:nvSpPr>
        <p:spPr>
          <a:xfrm>
            <a:off x="48751" y="1022042"/>
            <a:ext cx="138168" cy="107892"/>
          </a:xfrm>
          <a:custGeom>
            <a:avLst/>
            <a:gdLst>
              <a:gd name="connsiteX0" fmla="*/ 0 w 468199"/>
              <a:gd name="connsiteY0" fmla="*/ 0 h 365604"/>
              <a:gd name="connsiteX1" fmla="*/ 171506 w 468199"/>
              <a:gd name="connsiteY1" fmla="*/ 0 h 365604"/>
              <a:gd name="connsiteX2" fmla="*/ 235670 w 468199"/>
              <a:gd name="connsiteY2" fmla="*/ 64164 h 365604"/>
              <a:gd name="connsiteX3" fmla="*/ 468199 w 468199"/>
              <a:gd name="connsiteY3" fmla="*/ 64164 h 365604"/>
              <a:gd name="connsiteX4" fmla="*/ 468199 w 468199"/>
              <a:gd name="connsiteY4" fmla="*/ 365604 h 365604"/>
              <a:gd name="connsiteX5" fmla="*/ 1 w 468199"/>
              <a:gd name="connsiteY5" fmla="*/ 365604 h 365604"/>
              <a:gd name="connsiteX6" fmla="*/ 1 w 468199"/>
              <a:gd name="connsiteY6" fmla="*/ 128328 h 365604"/>
              <a:gd name="connsiteX7" fmla="*/ 0 w 468199"/>
              <a:gd name="connsiteY7" fmla="*/ 128328 h 3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99" h="365604">
                <a:moveTo>
                  <a:pt x="0" y="0"/>
                </a:moveTo>
                <a:lnTo>
                  <a:pt x="171506" y="0"/>
                </a:lnTo>
                <a:lnTo>
                  <a:pt x="235670" y="64164"/>
                </a:lnTo>
                <a:lnTo>
                  <a:pt x="468199" y="64164"/>
                </a:lnTo>
                <a:lnTo>
                  <a:pt x="468199" y="365604"/>
                </a:lnTo>
                <a:lnTo>
                  <a:pt x="1" y="365604"/>
                </a:lnTo>
                <a:lnTo>
                  <a:pt x="1" y="128328"/>
                </a:lnTo>
                <a:lnTo>
                  <a:pt x="0" y="128328"/>
                </a:lnTo>
                <a:close/>
              </a:path>
            </a:pathLst>
          </a:custGeom>
          <a:solidFill>
            <a:srgbClr val="AFB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607EB0-0AA1-4648-8549-DA1001C2B084}"/>
              </a:ext>
            </a:extLst>
          </p:cNvPr>
          <p:cNvSpPr txBox="1"/>
          <p:nvPr userDrawn="1"/>
        </p:nvSpPr>
        <p:spPr>
          <a:xfrm rot="16200000">
            <a:off x="-148424" y="678529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PE_L14</a:t>
            </a:r>
            <a:endParaRPr lang="ko-KR" altLang="en-US" sz="80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543CD69-D56F-4138-A027-15B3B540A4F9}"/>
              </a:ext>
            </a:extLst>
          </p:cNvPr>
          <p:cNvSpPr/>
          <p:nvPr userDrawn="1"/>
        </p:nvSpPr>
        <p:spPr>
          <a:xfrm rot="16200000">
            <a:off x="5983220" y="-5973109"/>
            <a:ext cx="235670" cy="12181887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2D3591-05BB-46FB-989B-4E8D619A550A}"/>
              </a:ext>
            </a:extLst>
          </p:cNvPr>
          <p:cNvSpPr/>
          <p:nvPr userDrawn="1"/>
        </p:nvSpPr>
        <p:spPr>
          <a:xfrm rot="16200000">
            <a:off x="5983220" y="-5737438"/>
            <a:ext cx="235670" cy="12181887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E0DDD3-A64E-453F-A0FD-A75760CA9A5E}"/>
              </a:ext>
            </a:extLst>
          </p:cNvPr>
          <p:cNvSpPr/>
          <p:nvPr userDrawn="1"/>
        </p:nvSpPr>
        <p:spPr>
          <a:xfrm rot="16200000">
            <a:off x="6472744" y="-4459257"/>
            <a:ext cx="793373" cy="10645139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76FAA47-2373-4BFD-9D75-B877EDDBE51D}"/>
              </a:ext>
            </a:extLst>
          </p:cNvPr>
          <p:cNvGrpSpPr/>
          <p:nvPr userDrawn="1"/>
        </p:nvGrpSpPr>
        <p:grpSpPr>
          <a:xfrm>
            <a:off x="10111" y="28435"/>
            <a:ext cx="256049" cy="158584"/>
            <a:chOff x="29499" y="26405"/>
            <a:chExt cx="256049" cy="15858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1F11699-D2C8-4EC8-9044-2EE510C212B9}"/>
                </a:ext>
              </a:extLst>
            </p:cNvPr>
            <p:cNvGrpSpPr/>
            <p:nvPr userDrawn="1"/>
          </p:nvGrpSpPr>
          <p:grpSpPr>
            <a:xfrm>
              <a:off x="97031" y="60175"/>
              <a:ext cx="119865" cy="124814"/>
              <a:chOff x="97788" y="45366"/>
              <a:chExt cx="181078" cy="188554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175D523-1F41-439F-8278-EB7F60E23B14}"/>
                  </a:ext>
                </a:extLst>
              </p:cNvPr>
              <p:cNvGrpSpPr/>
              <p:nvPr/>
            </p:nvGrpSpPr>
            <p:grpSpPr>
              <a:xfrm>
                <a:off x="97788" y="45366"/>
                <a:ext cx="181078" cy="188554"/>
                <a:chOff x="3145155" y="1962149"/>
                <a:chExt cx="4884420" cy="1762126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F94FC57A-F5D2-4690-B205-273BC445A2C1}"/>
                    </a:ext>
                  </a:extLst>
                </p:cNvPr>
                <p:cNvSpPr/>
                <p:nvPr/>
              </p:nvSpPr>
              <p:spPr>
                <a:xfrm>
                  <a:off x="3190875" y="1962150"/>
                  <a:ext cx="4838700" cy="1762125"/>
                </a:xfrm>
                <a:prstGeom prst="rect">
                  <a:avLst/>
                </a:prstGeom>
                <a:solidFill>
                  <a:srgbClr val="020702"/>
                </a:solidFill>
                <a:ln w="12700">
                  <a:solidFill>
                    <a:srgbClr val="EFEC3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F2BF4BF5-6638-4E4E-B6AE-918A54E0324C}"/>
                    </a:ext>
                  </a:extLst>
                </p:cNvPr>
                <p:cNvSpPr/>
                <p:nvPr/>
              </p:nvSpPr>
              <p:spPr>
                <a:xfrm>
                  <a:off x="3167831" y="1962149"/>
                  <a:ext cx="3352800" cy="45719"/>
                </a:xfrm>
                <a:custGeom>
                  <a:avLst/>
                  <a:gdLst>
                    <a:gd name="connsiteX0" fmla="*/ 0 w 2381250"/>
                    <a:gd name="connsiteY0" fmla="*/ 0 h 0"/>
                    <a:gd name="connsiteX1" fmla="*/ 2381250 w 23812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81250">
                      <a:moveTo>
                        <a:pt x="0" y="0"/>
                      </a:moveTo>
                      <a:lnTo>
                        <a:pt x="2381250" y="0"/>
                      </a:lnTo>
                    </a:path>
                  </a:pathLst>
                </a:custGeom>
                <a:noFill/>
                <a:ln w="1270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8000">
                        <a:srgbClr val="47EE2B"/>
                      </a:gs>
                      <a:gs pos="100000">
                        <a:srgbClr val="EFEC30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3FA38689-8E2C-4D0A-A61F-C10BB94739C3}"/>
                    </a:ext>
                  </a:extLst>
                </p:cNvPr>
                <p:cNvSpPr/>
                <p:nvPr/>
              </p:nvSpPr>
              <p:spPr>
                <a:xfrm rot="5400000">
                  <a:off x="2286952" y="2820352"/>
                  <a:ext cx="1762126" cy="45719"/>
                </a:xfrm>
                <a:custGeom>
                  <a:avLst/>
                  <a:gdLst>
                    <a:gd name="connsiteX0" fmla="*/ 0 w 2381250"/>
                    <a:gd name="connsiteY0" fmla="*/ 0 h 0"/>
                    <a:gd name="connsiteX1" fmla="*/ 2381250 w 23812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381250">
                      <a:moveTo>
                        <a:pt x="0" y="0"/>
                      </a:moveTo>
                      <a:lnTo>
                        <a:pt x="2381250" y="0"/>
                      </a:lnTo>
                    </a:path>
                  </a:pathLst>
                </a:custGeom>
                <a:noFill/>
                <a:ln w="1270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8000">
                        <a:srgbClr val="47EE2B"/>
                      </a:gs>
                      <a:gs pos="100000">
                        <a:srgbClr val="EFEC30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111654FB-554A-4D45-9E2F-D69A63D50F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548" y="190147"/>
                <a:ext cx="54385" cy="0"/>
              </a:xfrm>
              <a:prstGeom prst="line">
                <a:avLst/>
              </a:prstGeom>
              <a:ln w="6350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F00E609-4676-4460-97C5-6F4C7A16C32F}"/>
                </a:ext>
              </a:extLst>
            </p:cNvPr>
            <p:cNvSpPr txBox="1"/>
            <p:nvPr/>
          </p:nvSpPr>
          <p:spPr>
            <a:xfrm>
              <a:off x="29499" y="26405"/>
              <a:ext cx="256049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PC</a:t>
              </a:r>
              <a:endParaRPr lang="ko-KR" altLang="en-US" sz="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8AF085-7952-472F-8D8F-6E00BD4254AA}"/>
              </a:ext>
            </a:extLst>
          </p:cNvPr>
          <p:cNvSpPr/>
          <p:nvPr userDrawn="1"/>
        </p:nvSpPr>
        <p:spPr>
          <a:xfrm rot="16200000">
            <a:off x="773428" y="-71136"/>
            <a:ext cx="235670" cy="1311193"/>
          </a:xfrm>
          <a:prstGeom prst="rect">
            <a:avLst/>
          </a:prstGeom>
          <a:solidFill>
            <a:srgbClr val="3C3F41"/>
          </a:solidFill>
          <a:ln>
            <a:solidFill>
              <a:srgbClr val="3536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DCDD3C-72F5-42DB-8798-90211A3BC67A}"/>
              </a:ext>
            </a:extLst>
          </p:cNvPr>
          <p:cNvSpPr txBox="1"/>
          <p:nvPr userDrawn="1"/>
        </p:nvSpPr>
        <p:spPr>
          <a:xfrm>
            <a:off x="10109" y="244328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PE_L14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C1BA92-E603-4EAC-9457-D7770E137784}"/>
              </a:ext>
            </a:extLst>
          </p:cNvPr>
          <p:cNvSpPr txBox="1"/>
          <p:nvPr userDrawn="1"/>
        </p:nvSpPr>
        <p:spPr>
          <a:xfrm>
            <a:off x="550642" y="244328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25246064-38EC-4A8C-A9EC-F9EEB745B6A1}"/>
              </a:ext>
            </a:extLst>
          </p:cNvPr>
          <p:cNvSpPr/>
          <p:nvPr userDrawn="1"/>
        </p:nvSpPr>
        <p:spPr>
          <a:xfrm>
            <a:off x="532860" y="289017"/>
            <a:ext cx="35560" cy="116205"/>
          </a:xfrm>
          <a:custGeom>
            <a:avLst/>
            <a:gdLst>
              <a:gd name="connsiteX0" fmla="*/ 0 w 35560"/>
              <a:gd name="connsiteY0" fmla="*/ 0 h 114300"/>
              <a:gd name="connsiteX1" fmla="*/ 35560 w 35560"/>
              <a:gd name="connsiteY1" fmla="*/ 58420 h 114300"/>
              <a:gd name="connsiteX2" fmla="*/ 7620 w 35560"/>
              <a:gd name="connsiteY2" fmla="*/ 114300 h 114300"/>
              <a:gd name="connsiteX0" fmla="*/ 0 w 35560"/>
              <a:gd name="connsiteY0" fmla="*/ 0 h 116205"/>
              <a:gd name="connsiteX1" fmla="*/ 35560 w 35560"/>
              <a:gd name="connsiteY1" fmla="*/ 58420 h 116205"/>
              <a:gd name="connsiteX2" fmla="*/ 0 w 35560"/>
              <a:gd name="connsiteY2" fmla="*/ 116205 h 1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" h="116205">
                <a:moveTo>
                  <a:pt x="0" y="0"/>
                </a:moveTo>
                <a:lnTo>
                  <a:pt x="35560" y="58420"/>
                </a:lnTo>
                <a:cubicBezTo>
                  <a:pt x="26247" y="77047"/>
                  <a:pt x="9313" y="97578"/>
                  <a:pt x="0" y="116205"/>
                </a:cubicBezTo>
              </a:path>
            </a:pathLst>
          </a:cu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BB91649-2ED7-4F52-8024-80FD1295D007}"/>
              </a:ext>
            </a:extLst>
          </p:cNvPr>
          <p:cNvSpPr/>
          <p:nvPr userDrawn="1"/>
        </p:nvSpPr>
        <p:spPr>
          <a:xfrm>
            <a:off x="957150" y="289017"/>
            <a:ext cx="35560" cy="116205"/>
          </a:xfrm>
          <a:custGeom>
            <a:avLst/>
            <a:gdLst>
              <a:gd name="connsiteX0" fmla="*/ 0 w 35560"/>
              <a:gd name="connsiteY0" fmla="*/ 0 h 114300"/>
              <a:gd name="connsiteX1" fmla="*/ 35560 w 35560"/>
              <a:gd name="connsiteY1" fmla="*/ 58420 h 114300"/>
              <a:gd name="connsiteX2" fmla="*/ 7620 w 35560"/>
              <a:gd name="connsiteY2" fmla="*/ 114300 h 114300"/>
              <a:gd name="connsiteX0" fmla="*/ 0 w 35560"/>
              <a:gd name="connsiteY0" fmla="*/ 0 h 116205"/>
              <a:gd name="connsiteX1" fmla="*/ 35560 w 35560"/>
              <a:gd name="connsiteY1" fmla="*/ 58420 h 116205"/>
              <a:gd name="connsiteX2" fmla="*/ 0 w 35560"/>
              <a:gd name="connsiteY2" fmla="*/ 116205 h 116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" h="116205">
                <a:moveTo>
                  <a:pt x="0" y="0"/>
                </a:moveTo>
                <a:lnTo>
                  <a:pt x="35560" y="58420"/>
                </a:lnTo>
                <a:cubicBezTo>
                  <a:pt x="26247" y="77047"/>
                  <a:pt x="9313" y="97578"/>
                  <a:pt x="0" y="116205"/>
                </a:cubicBezTo>
              </a:path>
            </a:pathLst>
          </a:cu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텍스트 개체 틀 45">
            <a:extLst>
              <a:ext uri="{FF2B5EF4-FFF2-40B4-BE49-F238E27FC236}">
                <a16:creationId xmlns:a16="http://schemas.microsoft.com/office/drawing/2014/main" id="{2F41A79A-2327-48D4-A0B0-F56A6E4F35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8677" y="630000"/>
            <a:ext cx="4193605" cy="468313"/>
          </a:xfrm>
        </p:spPr>
        <p:txBody>
          <a:bodyPr anchor="ctr" anchorCtr="0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D0F4E2E1-688E-4A46-8620-C5CA542CAD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976" t="6885" r="86348" b="90314"/>
          <a:stretch/>
        </p:blipFill>
        <p:spPr>
          <a:xfrm>
            <a:off x="272463" y="501637"/>
            <a:ext cx="1237599" cy="15942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25AEB77-285A-48BE-ABFF-D3A9B2656037}"/>
              </a:ext>
            </a:extLst>
          </p:cNvPr>
          <p:cNvSpPr txBox="1"/>
          <p:nvPr userDrawn="1"/>
        </p:nvSpPr>
        <p:spPr>
          <a:xfrm>
            <a:off x="262852" y="13310"/>
            <a:ext cx="50385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ile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dit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iew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avigate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ode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efactor       R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ools        VC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indow        </a:t>
            </a:r>
            <a:r>
              <a:rPr lang="en-US" altLang="ko-KR" sz="800" u="sng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elp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5DB34F9D-C344-4BB5-87FB-B4EBC7E9F603}"/>
              </a:ext>
            </a:extLst>
          </p:cNvPr>
          <p:cNvSpPr/>
          <p:nvPr userDrawn="1"/>
        </p:nvSpPr>
        <p:spPr>
          <a:xfrm rot="5400000">
            <a:off x="11007067" y="724336"/>
            <a:ext cx="345650" cy="297974"/>
          </a:xfrm>
          <a:prstGeom prst="triangle">
            <a:avLst/>
          </a:prstGeom>
          <a:solidFill>
            <a:srgbClr val="499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처리 58">
            <a:extLst>
              <a:ext uri="{FF2B5EF4-FFF2-40B4-BE49-F238E27FC236}">
                <a16:creationId xmlns:a16="http://schemas.microsoft.com/office/drawing/2014/main" id="{D0F01EBA-F183-499E-A06C-E7773ACA38C5}"/>
              </a:ext>
            </a:extLst>
          </p:cNvPr>
          <p:cNvSpPr/>
          <p:nvPr userDrawn="1"/>
        </p:nvSpPr>
        <p:spPr>
          <a:xfrm>
            <a:off x="11618663" y="682552"/>
            <a:ext cx="360000" cy="360000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60" name="텍스트 개체 틀 45">
            <a:extLst>
              <a:ext uri="{FF2B5EF4-FFF2-40B4-BE49-F238E27FC236}">
                <a16:creationId xmlns:a16="http://schemas.microsoft.com/office/drawing/2014/main" id="{3521A99E-56D6-4DC2-A00D-3420BAAA9A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86980" y="280917"/>
            <a:ext cx="2345500" cy="17776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BC533730-D5F1-4939-8052-914B2202E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6" t="9916" r="97417" b="88104"/>
          <a:stretch/>
        </p:blipFill>
        <p:spPr>
          <a:xfrm>
            <a:off x="268439" y="736401"/>
            <a:ext cx="120397" cy="128770"/>
          </a:xfrm>
          <a:prstGeom prst="rect">
            <a:avLst/>
          </a:prstGeom>
        </p:spPr>
      </p:pic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DFA35A8B-BBFE-497E-BDD1-08E4932916DF}"/>
              </a:ext>
            </a:extLst>
          </p:cNvPr>
          <p:cNvSpPr/>
          <p:nvPr userDrawn="1"/>
        </p:nvSpPr>
        <p:spPr>
          <a:xfrm>
            <a:off x="425042" y="752120"/>
            <a:ext cx="114207" cy="88543"/>
          </a:xfrm>
          <a:custGeom>
            <a:avLst/>
            <a:gdLst>
              <a:gd name="connsiteX0" fmla="*/ 0 w 468199"/>
              <a:gd name="connsiteY0" fmla="*/ 0 h 365604"/>
              <a:gd name="connsiteX1" fmla="*/ 171506 w 468199"/>
              <a:gd name="connsiteY1" fmla="*/ 0 h 365604"/>
              <a:gd name="connsiteX2" fmla="*/ 235670 w 468199"/>
              <a:gd name="connsiteY2" fmla="*/ 64164 h 365604"/>
              <a:gd name="connsiteX3" fmla="*/ 468199 w 468199"/>
              <a:gd name="connsiteY3" fmla="*/ 64164 h 365604"/>
              <a:gd name="connsiteX4" fmla="*/ 468199 w 468199"/>
              <a:gd name="connsiteY4" fmla="*/ 365604 h 365604"/>
              <a:gd name="connsiteX5" fmla="*/ 1 w 468199"/>
              <a:gd name="connsiteY5" fmla="*/ 365604 h 365604"/>
              <a:gd name="connsiteX6" fmla="*/ 1 w 468199"/>
              <a:gd name="connsiteY6" fmla="*/ 128328 h 365604"/>
              <a:gd name="connsiteX7" fmla="*/ 0 w 468199"/>
              <a:gd name="connsiteY7" fmla="*/ 128328 h 3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99" h="365604">
                <a:moveTo>
                  <a:pt x="0" y="0"/>
                </a:moveTo>
                <a:lnTo>
                  <a:pt x="171506" y="0"/>
                </a:lnTo>
                <a:lnTo>
                  <a:pt x="235670" y="64164"/>
                </a:lnTo>
                <a:lnTo>
                  <a:pt x="468199" y="64164"/>
                </a:lnTo>
                <a:lnTo>
                  <a:pt x="468199" y="365604"/>
                </a:lnTo>
                <a:lnTo>
                  <a:pt x="1" y="365604"/>
                </a:lnTo>
                <a:lnTo>
                  <a:pt x="1" y="128328"/>
                </a:lnTo>
                <a:lnTo>
                  <a:pt x="0" y="128328"/>
                </a:lnTo>
                <a:close/>
              </a:path>
            </a:pathLst>
          </a:custGeom>
          <a:solidFill>
            <a:srgbClr val="879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E18AEAE-16F9-451D-8347-99AA5DC4F72E}"/>
              </a:ext>
            </a:extLst>
          </p:cNvPr>
          <p:cNvSpPr txBox="1"/>
          <p:nvPr userDrawn="1"/>
        </p:nvSpPr>
        <p:spPr>
          <a:xfrm>
            <a:off x="511529" y="700498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PE_L14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5595A2E-F19E-4C69-86E8-AE0972C5B0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96" t="9916" r="97417" b="88104"/>
          <a:stretch/>
        </p:blipFill>
        <p:spPr>
          <a:xfrm>
            <a:off x="420478" y="917763"/>
            <a:ext cx="120397" cy="128770"/>
          </a:xfrm>
          <a:prstGeom prst="rect">
            <a:avLst/>
          </a:prstGeom>
        </p:spPr>
      </p:pic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A70B449B-DD24-43EE-AA72-78B3131137EA}"/>
              </a:ext>
            </a:extLst>
          </p:cNvPr>
          <p:cNvSpPr/>
          <p:nvPr userDrawn="1"/>
        </p:nvSpPr>
        <p:spPr>
          <a:xfrm>
            <a:off x="577081" y="933482"/>
            <a:ext cx="114207" cy="88543"/>
          </a:xfrm>
          <a:custGeom>
            <a:avLst/>
            <a:gdLst>
              <a:gd name="connsiteX0" fmla="*/ 0 w 468199"/>
              <a:gd name="connsiteY0" fmla="*/ 0 h 365604"/>
              <a:gd name="connsiteX1" fmla="*/ 171506 w 468199"/>
              <a:gd name="connsiteY1" fmla="*/ 0 h 365604"/>
              <a:gd name="connsiteX2" fmla="*/ 235670 w 468199"/>
              <a:gd name="connsiteY2" fmla="*/ 64164 h 365604"/>
              <a:gd name="connsiteX3" fmla="*/ 468199 w 468199"/>
              <a:gd name="connsiteY3" fmla="*/ 64164 h 365604"/>
              <a:gd name="connsiteX4" fmla="*/ 468199 w 468199"/>
              <a:gd name="connsiteY4" fmla="*/ 365604 h 365604"/>
              <a:gd name="connsiteX5" fmla="*/ 1 w 468199"/>
              <a:gd name="connsiteY5" fmla="*/ 365604 h 365604"/>
              <a:gd name="connsiteX6" fmla="*/ 1 w 468199"/>
              <a:gd name="connsiteY6" fmla="*/ 128328 h 365604"/>
              <a:gd name="connsiteX7" fmla="*/ 0 w 468199"/>
              <a:gd name="connsiteY7" fmla="*/ 128328 h 36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199" h="365604">
                <a:moveTo>
                  <a:pt x="0" y="0"/>
                </a:moveTo>
                <a:lnTo>
                  <a:pt x="171506" y="0"/>
                </a:lnTo>
                <a:lnTo>
                  <a:pt x="235670" y="64164"/>
                </a:lnTo>
                <a:lnTo>
                  <a:pt x="468199" y="64164"/>
                </a:lnTo>
                <a:lnTo>
                  <a:pt x="468199" y="365604"/>
                </a:lnTo>
                <a:lnTo>
                  <a:pt x="1" y="365604"/>
                </a:lnTo>
                <a:lnTo>
                  <a:pt x="1" y="128328"/>
                </a:lnTo>
                <a:lnTo>
                  <a:pt x="0" y="128328"/>
                </a:lnTo>
                <a:close/>
              </a:path>
            </a:pathLst>
          </a:custGeom>
          <a:solidFill>
            <a:srgbClr val="879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1EBCF2-5BE9-46CD-A1CF-C45CA52A6E1B}"/>
              </a:ext>
            </a:extLst>
          </p:cNvPr>
          <p:cNvSpPr txBox="1"/>
          <p:nvPr userDrawn="1"/>
        </p:nvSpPr>
        <p:spPr>
          <a:xfrm>
            <a:off x="663568" y="881860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Index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5D64B841-6DA4-448E-95A4-0E76FF8D50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0" t="26135" r="92394" b="71444"/>
          <a:stretch/>
        </p:blipFill>
        <p:spPr>
          <a:xfrm>
            <a:off x="577081" y="1106619"/>
            <a:ext cx="142240" cy="157480"/>
          </a:xfrm>
          <a:prstGeom prst="rect">
            <a:avLst/>
          </a:prstGeom>
        </p:spPr>
      </p:pic>
      <p:sp>
        <p:nvSpPr>
          <p:cNvPr id="74" name="텍스트 개체 틀 45">
            <a:extLst>
              <a:ext uri="{FF2B5EF4-FFF2-40B4-BE49-F238E27FC236}">
                <a16:creationId xmlns:a16="http://schemas.microsoft.com/office/drawing/2014/main" id="{4A10A2DD-2326-4043-A326-ACAC2DA949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2903" y="1094465"/>
            <a:ext cx="847160" cy="30089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1DD8FACA-6955-437C-BA0A-94B6AD413A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0" t="26135" r="92394" b="71444"/>
          <a:stretch/>
        </p:blipFill>
        <p:spPr>
          <a:xfrm>
            <a:off x="577081" y="1456769"/>
            <a:ext cx="142240" cy="157480"/>
          </a:xfrm>
          <a:prstGeom prst="rect">
            <a:avLst/>
          </a:prstGeom>
        </p:spPr>
      </p:pic>
      <p:sp>
        <p:nvSpPr>
          <p:cNvPr id="79" name="텍스트 개체 틀 45">
            <a:extLst>
              <a:ext uri="{FF2B5EF4-FFF2-40B4-BE49-F238E27FC236}">
                <a16:creationId xmlns:a16="http://schemas.microsoft.com/office/drawing/2014/main" id="{C85E9778-8C47-42F6-B785-4DD2A5AB86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903" y="1444615"/>
            <a:ext cx="847160" cy="30089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F9A89C8-A18A-4754-B715-15BB18321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0" t="26135" r="92394" b="71444"/>
          <a:stretch/>
        </p:blipFill>
        <p:spPr>
          <a:xfrm>
            <a:off x="577081" y="1889552"/>
            <a:ext cx="142240" cy="157480"/>
          </a:xfrm>
          <a:prstGeom prst="rect">
            <a:avLst/>
          </a:prstGeom>
        </p:spPr>
      </p:pic>
      <p:sp>
        <p:nvSpPr>
          <p:cNvPr id="81" name="텍스트 개체 틀 45">
            <a:extLst>
              <a:ext uri="{FF2B5EF4-FFF2-40B4-BE49-F238E27FC236}">
                <a16:creationId xmlns:a16="http://schemas.microsoft.com/office/drawing/2014/main" id="{9FD24A92-AF47-425B-AA71-C893FF1954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903" y="1877398"/>
            <a:ext cx="847160" cy="30089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1353361F-9CE7-4624-8345-8C54D3C9B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440" t="26135" r="92394" b="71444"/>
          <a:stretch/>
        </p:blipFill>
        <p:spPr>
          <a:xfrm>
            <a:off x="577081" y="2261224"/>
            <a:ext cx="142240" cy="157480"/>
          </a:xfrm>
          <a:prstGeom prst="rect">
            <a:avLst/>
          </a:prstGeom>
        </p:spPr>
      </p:pic>
      <p:sp>
        <p:nvSpPr>
          <p:cNvPr id="83" name="텍스트 개체 틀 45">
            <a:extLst>
              <a:ext uri="{FF2B5EF4-FFF2-40B4-BE49-F238E27FC236}">
                <a16:creationId xmlns:a16="http://schemas.microsoft.com/office/drawing/2014/main" id="{8A125A8E-FAF5-48D9-AEF6-D31837EE90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903" y="2249070"/>
            <a:ext cx="847160" cy="300893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pPr lvl="0"/>
            <a:r>
              <a:rPr lang="en-US" altLang="ko-KR" dirty="0"/>
              <a:t>Insert the Title</a:t>
            </a:r>
            <a:endParaRPr lang="ko-KR" altLang="en-US" dirty="0"/>
          </a:p>
        </p:txBody>
      </p:sp>
      <p:sp>
        <p:nvSpPr>
          <p:cNvPr id="45" name="슬라이드 번호 개체 틀 5">
            <a:extLst>
              <a:ext uri="{FF2B5EF4-FFF2-40B4-BE49-F238E27FC236}">
                <a16:creationId xmlns:a16="http://schemas.microsoft.com/office/drawing/2014/main" id="{ED1C95BB-A43A-4A61-B6BA-346779B83E8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73770" y="677427"/>
            <a:ext cx="64978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defRPr>
            </a:lvl1pPr>
          </a:lstStyle>
          <a:p>
            <a:fld id="{AC06F480-1DA7-46FE-A5B7-59816332FB1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9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CD25-700A-457B-A71A-26C14CFF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53716-3F30-4A7A-B636-01C5A7BEC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996E2-B5A0-4B38-B761-4611F87A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D3AA3-1FB5-4425-BA0A-CF6620CC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53F84-DA4A-4B7B-A4DC-7217C0F4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CE9D-BDF7-4AB3-889C-3DC2F6B1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99061-6F80-4CC2-A0CB-F972E493E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23ACA6-3821-417C-842B-D7E05C534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C2422-6B0C-4449-ADA1-D6A296E0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BDAE82-19E5-4D32-BFEB-F47FE707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A1EDF-4B35-44CA-8C2C-83449946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3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9A3DE-A110-4694-8594-301906E6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72402A-5B55-4EAB-B43E-D25419CB4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6BEA9D-7569-4359-BB3F-161BE67C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7EDA3-A2DC-48BE-8373-93889D3EA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572C58-42A4-487C-A726-9812BC8BA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4D775C-FCBB-47B4-8DAC-559706F6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CF6340-5547-49F0-B685-12B4DCFF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53894C-0E9F-4B34-BA0B-09E469EE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2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D2BCB-30EB-4443-AB0B-95C27248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DC2F79-4003-40FF-93D6-41F8DB33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6B9D63-E8E7-4EDB-BBD4-DB0D01C9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286A3D-A74E-4293-A48D-2D6065FA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1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2C3AAE-FB69-454F-838D-4D6A70E0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4BF925-8CD3-4902-A165-D18B38E79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36625-933F-47FE-8CB8-A1195005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26EAE-BB50-4AFC-883A-847AF3AB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04514-F0D3-41F2-930E-F6FEBE29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81CCB-0642-4556-9303-AD6DE537F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5579C-2ECA-45F5-84C1-CACC3929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80D63-356C-4AE0-9087-5A1E8D57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D8817-F1EE-4800-8A1D-0EFEDB96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4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3526B6-4668-4A00-A1EB-74ACD783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0E536D-C7C0-48B6-80E5-DD4C7F72A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0BE54-BBF2-4BA0-9948-813A26815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D6460-ED80-483E-8D10-EE740DCA2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BC51F-7064-42C0-83C0-47E31716D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F480-1DA7-46FE-A5B7-59816332F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90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D695C77-8AB3-46CA-ABBF-6AA5778EEED7}"/>
              </a:ext>
            </a:extLst>
          </p:cNvPr>
          <p:cNvGrpSpPr/>
          <p:nvPr/>
        </p:nvGrpSpPr>
        <p:grpSpPr>
          <a:xfrm>
            <a:off x="2446020" y="883673"/>
            <a:ext cx="7299960" cy="1685926"/>
            <a:chOff x="3145155" y="1962149"/>
            <a:chExt cx="4884420" cy="176212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3AAC7E6-E21A-4719-919D-B24FB4F4AE0F}"/>
                </a:ext>
              </a:extLst>
            </p:cNvPr>
            <p:cNvSpPr/>
            <p:nvPr/>
          </p:nvSpPr>
          <p:spPr>
            <a:xfrm>
              <a:off x="3190875" y="1962150"/>
              <a:ext cx="4838700" cy="1762125"/>
            </a:xfrm>
            <a:prstGeom prst="rect">
              <a:avLst/>
            </a:prstGeom>
            <a:solidFill>
              <a:srgbClr val="020702"/>
            </a:solidFill>
            <a:ln w="76200">
              <a:solidFill>
                <a:srgbClr val="EFEC3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2DC06644-C04A-45C8-820D-77405C50FAEE}"/>
                </a:ext>
              </a:extLst>
            </p:cNvPr>
            <p:cNvSpPr/>
            <p:nvPr/>
          </p:nvSpPr>
          <p:spPr>
            <a:xfrm>
              <a:off x="3167831" y="1962149"/>
              <a:ext cx="3352800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762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ED99CDB9-D2E6-4011-A834-7C5719E0CFD7}"/>
                </a:ext>
              </a:extLst>
            </p:cNvPr>
            <p:cNvSpPr/>
            <p:nvPr/>
          </p:nvSpPr>
          <p:spPr>
            <a:xfrm rot="5400000">
              <a:off x="2286952" y="2820352"/>
              <a:ext cx="1762126" cy="45719"/>
            </a:xfrm>
            <a:custGeom>
              <a:avLst/>
              <a:gdLst>
                <a:gd name="connsiteX0" fmla="*/ 0 w 2381250"/>
                <a:gd name="connsiteY0" fmla="*/ 0 h 0"/>
                <a:gd name="connsiteX1" fmla="*/ 2381250 w 238125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81250">
                  <a:moveTo>
                    <a:pt x="0" y="0"/>
                  </a:moveTo>
                  <a:lnTo>
                    <a:pt x="2381250" y="0"/>
                  </a:lnTo>
                </a:path>
              </a:pathLst>
            </a:custGeom>
            <a:noFill/>
            <a:ln w="762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47EE2B"/>
                  </a:gs>
                  <a:gs pos="100000">
                    <a:srgbClr val="EFEC3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3DA22B-C5D0-44C9-A477-0F6594DC0CC5}"/>
              </a:ext>
            </a:extLst>
          </p:cNvPr>
          <p:cNvCxnSpPr/>
          <p:nvPr/>
        </p:nvCxnSpPr>
        <p:spPr>
          <a:xfrm>
            <a:off x="2785960" y="2302899"/>
            <a:ext cx="1781175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A0E8D6-C825-45B8-AB42-86A428CC96FE}"/>
              </a:ext>
            </a:extLst>
          </p:cNvPr>
          <p:cNvSpPr txBox="1"/>
          <p:nvPr/>
        </p:nvSpPr>
        <p:spPr>
          <a:xfrm>
            <a:off x="2709356" y="1011874"/>
            <a:ext cx="68741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Programming for Engineering 2</a:t>
            </a:r>
            <a:endParaRPr lang="ko-KR" altLang="en-US" sz="34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6B56F-BAB2-41E3-8A10-70CB09EDF025}"/>
              </a:ext>
            </a:extLst>
          </p:cNvPr>
          <p:cNvSpPr txBox="1"/>
          <p:nvPr/>
        </p:nvSpPr>
        <p:spPr>
          <a:xfrm>
            <a:off x="3887181" y="3228797"/>
            <a:ext cx="4417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0" u="none" strike="noStrike" baseline="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Week 14 : Final </a:t>
            </a:r>
            <a:r>
              <a:rPr lang="en-US" altLang="ko-KR" sz="2000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Presentati</a:t>
            </a:r>
            <a:r>
              <a:rPr lang="en-US" altLang="ko-KR" sz="2000" b="1" i="0" u="none" strike="noStrike" baseline="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on</a:t>
            </a:r>
            <a:endParaRPr lang="ko-KR" altLang="en-US" sz="2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EDCBDFE3-A303-471B-881D-5C82A4BD8F30}"/>
              </a:ext>
            </a:extLst>
          </p:cNvPr>
          <p:cNvSpPr/>
          <p:nvPr/>
        </p:nvSpPr>
        <p:spPr>
          <a:xfrm>
            <a:off x="5068528" y="2998837"/>
            <a:ext cx="2054942" cy="0"/>
          </a:xfrm>
          <a:custGeom>
            <a:avLst/>
            <a:gdLst>
              <a:gd name="connsiteX0" fmla="*/ 0 w 2054942"/>
              <a:gd name="connsiteY0" fmla="*/ 0 h 0"/>
              <a:gd name="connsiteX1" fmla="*/ 2054942 w 205494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54942">
                <a:moveTo>
                  <a:pt x="0" y="0"/>
                </a:moveTo>
                <a:lnTo>
                  <a:pt x="2054942" y="0"/>
                </a:lnTo>
              </a:path>
            </a:pathLst>
          </a:custGeom>
          <a:noFill/>
          <a:ln w="285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91D1D03-C45F-414D-A958-3D1418BEB1CF}"/>
              </a:ext>
            </a:extLst>
          </p:cNvPr>
          <p:cNvGrpSpPr/>
          <p:nvPr/>
        </p:nvGrpSpPr>
        <p:grpSpPr>
          <a:xfrm>
            <a:off x="3197256" y="3858866"/>
            <a:ext cx="5837845" cy="2350767"/>
            <a:chOff x="3419474" y="3587917"/>
            <a:chExt cx="5837845" cy="235076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22E5DC8-D230-4B5E-8C8F-9F23248C1644}"/>
                </a:ext>
              </a:extLst>
            </p:cNvPr>
            <p:cNvSpPr/>
            <p:nvPr/>
          </p:nvSpPr>
          <p:spPr>
            <a:xfrm>
              <a:off x="3419474" y="3587917"/>
              <a:ext cx="5837845" cy="2350767"/>
            </a:xfrm>
            <a:prstGeom prst="roundRect">
              <a:avLst>
                <a:gd name="adj" fmla="val 3726"/>
              </a:avLst>
            </a:prstGeom>
            <a:solidFill>
              <a:schemeClr val="bg2"/>
            </a:solidFill>
            <a:ln cap="sq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89A52C4-39B7-43A5-B943-C382EA10F16B}"/>
                </a:ext>
              </a:extLst>
            </p:cNvPr>
            <p:cNvSpPr txBox="1"/>
            <p:nvPr/>
          </p:nvSpPr>
          <p:spPr>
            <a:xfrm>
              <a:off x="8895369" y="3598261"/>
              <a:ext cx="361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CCE94C1-BC6E-4CAB-9BC9-090E4996D509}"/>
                </a:ext>
              </a:extLst>
            </p:cNvPr>
            <p:cNvSpPr/>
            <p:nvPr/>
          </p:nvSpPr>
          <p:spPr>
            <a:xfrm>
              <a:off x="8396287" y="5601512"/>
              <a:ext cx="752475" cy="196215"/>
            </a:xfrm>
            <a:prstGeom prst="roundRect">
              <a:avLst/>
            </a:prstGeom>
            <a:solidFill>
              <a:srgbClr val="365880"/>
            </a:solidFill>
            <a:ln w="28575">
              <a:solidFill>
                <a:srgbClr val="476D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OK</a:t>
              </a:r>
              <a:endParaRPr lang="ko-KR" altLang="en-US" sz="10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1F7C360-94F8-49A6-8190-8D1B78309FF4}"/>
              </a:ext>
            </a:extLst>
          </p:cNvPr>
          <p:cNvGrpSpPr/>
          <p:nvPr/>
        </p:nvGrpSpPr>
        <p:grpSpPr>
          <a:xfrm>
            <a:off x="3273552" y="3938914"/>
            <a:ext cx="285656" cy="209240"/>
            <a:chOff x="3627511" y="4334083"/>
            <a:chExt cx="285656" cy="20924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1918728-C2D2-40D6-805C-2BE85704F14D}"/>
                </a:ext>
              </a:extLst>
            </p:cNvPr>
            <p:cNvGrpSpPr/>
            <p:nvPr/>
          </p:nvGrpSpPr>
          <p:grpSpPr>
            <a:xfrm>
              <a:off x="3676548" y="4354769"/>
              <a:ext cx="181078" cy="188554"/>
              <a:chOff x="3145155" y="1962149"/>
              <a:chExt cx="4884420" cy="1762126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9B24DD7-C6BA-4926-86D9-47CB1F713EF1}"/>
                  </a:ext>
                </a:extLst>
              </p:cNvPr>
              <p:cNvSpPr/>
              <p:nvPr/>
            </p:nvSpPr>
            <p:spPr>
              <a:xfrm>
                <a:off x="3190875" y="1962150"/>
                <a:ext cx="4838700" cy="1762125"/>
              </a:xfrm>
              <a:prstGeom prst="rect">
                <a:avLst/>
              </a:prstGeom>
              <a:solidFill>
                <a:srgbClr val="020702"/>
              </a:solidFill>
              <a:ln w="28575">
                <a:solidFill>
                  <a:srgbClr val="EFEC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55E83697-5585-46E2-8A14-3D2BB0E7615F}"/>
                  </a:ext>
                </a:extLst>
              </p:cNvPr>
              <p:cNvSpPr/>
              <p:nvPr/>
            </p:nvSpPr>
            <p:spPr>
              <a:xfrm>
                <a:off x="3167831" y="1962149"/>
                <a:ext cx="3352800" cy="45719"/>
              </a:xfrm>
              <a:custGeom>
                <a:avLst/>
                <a:gdLst>
                  <a:gd name="connsiteX0" fmla="*/ 0 w 2381250"/>
                  <a:gd name="connsiteY0" fmla="*/ 0 h 0"/>
                  <a:gd name="connsiteX1" fmla="*/ 2381250 w 23812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0">
                    <a:moveTo>
                      <a:pt x="0" y="0"/>
                    </a:moveTo>
                    <a:lnTo>
                      <a:pt x="2381250" y="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">
                      <a:srgbClr val="47EE2B"/>
                    </a:gs>
                    <a:gs pos="100000">
                      <a:srgbClr val="EFEC3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C0A48221-38E8-47DA-9B7E-BF0EF65AF4ED}"/>
                  </a:ext>
                </a:extLst>
              </p:cNvPr>
              <p:cNvSpPr/>
              <p:nvPr/>
            </p:nvSpPr>
            <p:spPr>
              <a:xfrm rot="5400000">
                <a:off x="2286952" y="2820352"/>
                <a:ext cx="1762126" cy="45719"/>
              </a:xfrm>
              <a:custGeom>
                <a:avLst/>
                <a:gdLst>
                  <a:gd name="connsiteX0" fmla="*/ 0 w 2381250"/>
                  <a:gd name="connsiteY0" fmla="*/ 0 h 0"/>
                  <a:gd name="connsiteX1" fmla="*/ 2381250 w 23812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0">
                    <a:moveTo>
                      <a:pt x="0" y="0"/>
                    </a:moveTo>
                    <a:lnTo>
                      <a:pt x="2381250" y="0"/>
                    </a:lnTo>
                  </a:path>
                </a:pathLst>
              </a:custGeom>
              <a:noFill/>
              <a:ln w="28575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">
                      <a:srgbClr val="47EE2B"/>
                    </a:gs>
                    <a:gs pos="100000">
                      <a:srgbClr val="EFEC3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878243F-B5EA-4860-AC5D-1BA3E0B5D33D}"/>
                </a:ext>
              </a:extLst>
            </p:cNvPr>
            <p:cNvCxnSpPr>
              <a:cxnSpLocks/>
            </p:cNvCxnSpPr>
            <p:nvPr/>
          </p:nvCxnSpPr>
          <p:spPr>
            <a:xfrm>
              <a:off x="3719308" y="4499550"/>
              <a:ext cx="72000" cy="0"/>
            </a:xfrm>
            <a:prstGeom prst="line">
              <a:avLst/>
            </a:prstGeom>
            <a:ln w="127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3C24FF-3F95-4230-BEB5-E4952D9E261E}"/>
                </a:ext>
              </a:extLst>
            </p:cNvPr>
            <p:cNvSpPr txBox="1"/>
            <p:nvPr/>
          </p:nvSpPr>
          <p:spPr>
            <a:xfrm>
              <a:off x="3627511" y="4334083"/>
              <a:ext cx="28565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PC</a:t>
              </a:r>
              <a:endParaRPr lang="ko-KR" altLang="en-US" sz="6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92B3C9C-8E66-43F8-B666-6A06A0647332}"/>
              </a:ext>
            </a:extLst>
          </p:cNvPr>
          <p:cNvSpPr txBox="1"/>
          <p:nvPr/>
        </p:nvSpPr>
        <p:spPr>
          <a:xfrm>
            <a:off x="3544732" y="3903809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Information of team</a:t>
            </a:r>
            <a:endParaRPr lang="ko-KR" altLang="en-US" sz="14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56EED-71D3-4F61-99F3-E2138BA1EDD2}"/>
              </a:ext>
            </a:extLst>
          </p:cNvPr>
          <p:cNvSpPr txBox="1"/>
          <p:nvPr/>
        </p:nvSpPr>
        <p:spPr>
          <a:xfrm>
            <a:off x="4471353" y="4595009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Member1 :</a:t>
            </a:r>
            <a:r>
              <a:rPr lang="en-US" altLang="ko-KR" sz="1500" b="0" i="0" u="none" strike="noStrike" baseline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Seo Jinchan	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B2800-AF6E-45B0-8F98-5618660FCDAF}"/>
              </a:ext>
            </a:extLst>
          </p:cNvPr>
          <p:cNvSpPr txBox="1"/>
          <p:nvPr/>
        </p:nvSpPr>
        <p:spPr>
          <a:xfrm>
            <a:off x="3408399" y="4687358"/>
            <a:ext cx="8489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0" i="0" u="none" strike="noStrike" baseline="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Team</a:t>
            </a:r>
          </a:p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A2</a:t>
            </a:r>
            <a:endParaRPr lang="en-US" altLang="ko-KR" sz="2000" b="0" i="0" u="none" strike="noStrike" baseline="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FDD46C-E4EC-4C01-9B56-6D85D96D91C7}"/>
              </a:ext>
            </a:extLst>
          </p:cNvPr>
          <p:cNvSpPr txBox="1"/>
          <p:nvPr/>
        </p:nvSpPr>
        <p:spPr>
          <a:xfrm>
            <a:off x="4471353" y="4897676"/>
            <a:ext cx="295465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Member2 : Kim</a:t>
            </a:r>
            <a:r>
              <a:rPr lang="ko-KR" altLang="en-US" sz="15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50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Chanyoung</a:t>
            </a:r>
            <a:r>
              <a:rPr lang="en-US" altLang="ko-KR" sz="1500" b="0" i="0" u="none" strike="noStrike" baseline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31356D-540A-40E4-A479-97F91CF00340}"/>
              </a:ext>
            </a:extLst>
          </p:cNvPr>
          <p:cNvSpPr txBox="1"/>
          <p:nvPr/>
        </p:nvSpPr>
        <p:spPr>
          <a:xfrm>
            <a:off x="4471353" y="5220841"/>
            <a:ext cx="36158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0" i="0" u="none" strike="noStrike" baseline="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Member3 : Jose Alan Barraza </a:t>
            </a:r>
            <a:r>
              <a:rPr lang="en-US" altLang="ko-KR" sz="1500" b="0" i="0" u="none" strike="noStrike" baseline="0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Villaverde</a:t>
            </a:r>
            <a:endParaRPr lang="en-US" altLang="ko-KR" sz="1500" b="0" i="0" u="none" strike="noStrike" baseline="0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6FA3F2F7-6ABB-4BAE-B26E-3315A8BD6213}"/>
              </a:ext>
            </a:extLst>
          </p:cNvPr>
          <p:cNvSpPr/>
          <p:nvPr/>
        </p:nvSpPr>
        <p:spPr>
          <a:xfrm>
            <a:off x="4364779" y="4528317"/>
            <a:ext cx="0" cy="1061884"/>
          </a:xfrm>
          <a:custGeom>
            <a:avLst/>
            <a:gdLst>
              <a:gd name="connsiteX0" fmla="*/ 0 w 0"/>
              <a:gd name="connsiteY0" fmla="*/ 0 h 1061884"/>
              <a:gd name="connsiteX1" fmla="*/ 0 w 0"/>
              <a:gd name="connsiteY1" fmla="*/ 1061884 h 106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061884">
                <a:moveTo>
                  <a:pt x="0" y="0"/>
                </a:moveTo>
                <a:lnTo>
                  <a:pt x="0" y="1061884"/>
                </a:lnTo>
              </a:path>
            </a:pathLst>
          </a:cu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37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33157E7-F384-4A9B-92C7-B20ADDFF2982}"/>
              </a:ext>
            </a:extLst>
          </p:cNvPr>
          <p:cNvSpPr/>
          <p:nvPr/>
        </p:nvSpPr>
        <p:spPr>
          <a:xfrm>
            <a:off x="251460" y="1858626"/>
            <a:ext cx="1295400" cy="324000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04B786-7771-40A4-9303-BE608F4A9FFC}"/>
              </a:ext>
            </a:extLst>
          </p:cNvPr>
          <p:cNvGrpSpPr/>
          <p:nvPr/>
        </p:nvGrpSpPr>
        <p:grpSpPr>
          <a:xfrm>
            <a:off x="1546862" y="466625"/>
            <a:ext cx="5119410" cy="790735"/>
            <a:chOff x="1546861" y="466625"/>
            <a:chExt cx="6896099" cy="79073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E7F621-E4F1-463C-9BA4-FBFA7AA9C028}"/>
                </a:ext>
              </a:extLst>
            </p:cNvPr>
            <p:cNvGrpSpPr/>
            <p:nvPr/>
          </p:nvGrpSpPr>
          <p:grpSpPr>
            <a:xfrm>
              <a:off x="1546861" y="466625"/>
              <a:ext cx="6896099" cy="790735"/>
              <a:chOff x="1546861" y="466625"/>
              <a:chExt cx="5148001" cy="79073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A9D0FF-2E12-4493-9389-4F4BD8FFBC41}"/>
                  </a:ext>
                </a:extLst>
              </p:cNvPr>
              <p:cNvSpPr/>
              <p:nvPr/>
            </p:nvSpPr>
            <p:spPr>
              <a:xfrm rot="16200000">
                <a:off x="3720704" y="-1707218"/>
                <a:ext cx="790733" cy="5138419"/>
              </a:xfrm>
              <a:prstGeom prst="rect">
                <a:avLst/>
              </a:prstGeom>
              <a:solidFill>
                <a:srgbClr val="4E5254"/>
              </a:solidFill>
              <a:ln>
                <a:solidFill>
                  <a:srgbClr val="3536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9AF74A-9ECF-4389-A3A1-CAA5B6A72741}"/>
                  </a:ext>
                </a:extLst>
              </p:cNvPr>
              <p:cNvSpPr/>
              <p:nvPr/>
            </p:nvSpPr>
            <p:spPr>
              <a:xfrm rot="16200000">
                <a:off x="4084862" y="-1352640"/>
                <a:ext cx="72000" cy="5148000"/>
              </a:xfrm>
              <a:prstGeom prst="rect">
                <a:avLst/>
              </a:prstGeom>
              <a:solidFill>
                <a:srgbClr val="4A8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D2B48A-EE24-474E-9962-50013BBDBE8C}"/>
                </a:ext>
              </a:extLst>
            </p:cNvPr>
            <p:cNvSpPr txBox="1"/>
            <p:nvPr/>
          </p:nvSpPr>
          <p:spPr>
            <a:xfrm>
              <a:off x="7866195" y="544315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F2F8864-8C1A-4A72-9AA3-143721C064C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4604" t="7252" r="84293" b="90722"/>
            <a:stretch/>
          </p:blipFill>
          <p:spPr>
            <a:xfrm>
              <a:off x="1717540" y="674527"/>
              <a:ext cx="455842" cy="338400"/>
            </a:xfrm>
            <a:prstGeom prst="rect">
              <a:avLst/>
            </a:prstGeom>
          </p:spPr>
        </p:pic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5845963" cy="46831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How to solve this mission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1440A-68E5-4BB5-A821-D68F79D89F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3DE5FC1-DD7E-4382-8275-1598C42AE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68" y="1390278"/>
            <a:ext cx="827592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Transmission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spectra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-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measured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Write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setting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font_title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plt.xlabel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labelpad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 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A9B7C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Write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setting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axis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plt.ylabel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Measured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transmission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dB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labelpad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A9B7C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Write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setting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axis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plt.xticks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plt.yticks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plt.legend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loc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center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ncol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legend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location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lower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center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2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column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13pt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plt.show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258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33157E7-F384-4A9B-92C7-B20ADDFF2982}"/>
              </a:ext>
            </a:extLst>
          </p:cNvPr>
          <p:cNvSpPr/>
          <p:nvPr/>
        </p:nvSpPr>
        <p:spPr>
          <a:xfrm>
            <a:off x="251460" y="1858626"/>
            <a:ext cx="1295400" cy="324000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04B786-7771-40A4-9303-BE608F4A9FFC}"/>
              </a:ext>
            </a:extLst>
          </p:cNvPr>
          <p:cNvGrpSpPr/>
          <p:nvPr/>
        </p:nvGrpSpPr>
        <p:grpSpPr>
          <a:xfrm>
            <a:off x="1546862" y="466625"/>
            <a:ext cx="5119410" cy="790735"/>
            <a:chOff x="1546861" y="466625"/>
            <a:chExt cx="6896099" cy="79073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E7F621-E4F1-463C-9BA4-FBFA7AA9C028}"/>
                </a:ext>
              </a:extLst>
            </p:cNvPr>
            <p:cNvGrpSpPr/>
            <p:nvPr/>
          </p:nvGrpSpPr>
          <p:grpSpPr>
            <a:xfrm>
              <a:off x="1546861" y="466625"/>
              <a:ext cx="6896099" cy="790735"/>
              <a:chOff x="1546861" y="466625"/>
              <a:chExt cx="5148001" cy="79073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A9D0FF-2E12-4493-9389-4F4BD8FFBC41}"/>
                  </a:ext>
                </a:extLst>
              </p:cNvPr>
              <p:cNvSpPr/>
              <p:nvPr/>
            </p:nvSpPr>
            <p:spPr>
              <a:xfrm rot="16200000">
                <a:off x="3720704" y="-1707218"/>
                <a:ext cx="790733" cy="5138419"/>
              </a:xfrm>
              <a:prstGeom prst="rect">
                <a:avLst/>
              </a:prstGeom>
              <a:solidFill>
                <a:srgbClr val="4E5254"/>
              </a:solidFill>
              <a:ln>
                <a:solidFill>
                  <a:srgbClr val="3536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9AF74A-9ECF-4389-A3A1-CAA5B6A72741}"/>
                  </a:ext>
                </a:extLst>
              </p:cNvPr>
              <p:cNvSpPr/>
              <p:nvPr/>
            </p:nvSpPr>
            <p:spPr>
              <a:xfrm rot="16200000">
                <a:off x="4084862" y="-1352640"/>
                <a:ext cx="72000" cy="5148000"/>
              </a:xfrm>
              <a:prstGeom prst="rect">
                <a:avLst/>
              </a:prstGeom>
              <a:solidFill>
                <a:srgbClr val="4A8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D2B48A-EE24-474E-9962-50013BBDBE8C}"/>
                </a:ext>
              </a:extLst>
            </p:cNvPr>
            <p:cNvSpPr txBox="1"/>
            <p:nvPr/>
          </p:nvSpPr>
          <p:spPr>
            <a:xfrm>
              <a:off x="7866195" y="544315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F2F8864-8C1A-4A72-9AA3-143721C064C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4604" t="7252" r="84293" b="90722"/>
            <a:stretch/>
          </p:blipFill>
          <p:spPr>
            <a:xfrm>
              <a:off x="1717540" y="674527"/>
              <a:ext cx="455842" cy="338400"/>
            </a:xfrm>
            <a:prstGeom prst="rect">
              <a:avLst/>
            </a:prstGeom>
          </p:spPr>
        </p:pic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5845963" cy="46831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How to solve this mission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1440A-68E5-4BB5-A821-D68F79D89F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379E72-4DAE-432E-BB28-F51A86C65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70" y="1520738"/>
            <a:ext cx="10167370" cy="50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DE7F621-E4F1-463C-9BA4-FBFA7AA9C028}"/>
              </a:ext>
            </a:extLst>
          </p:cNvPr>
          <p:cNvGrpSpPr/>
          <p:nvPr/>
        </p:nvGrpSpPr>
        <p:grpSpPr>
          <a:xfrm>
            <a:off x="1546861" y="466625"/>
            <a:ext cx="3595410" cy="790735"/>
            <a:chOff x="1546861" y="466625"/>
            <a:chExt cx="5148001" cy="79073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A9D0FF-2E12-4493-9389-4F4BD8FFBC41}"/>
                </a:ext>
              </a:extLst>
            </p:cNvPr>
            <p:cNvSpPr/>
            <p:nvPr/>
          </p:nvSpPr>
          <p:spPr>
            <a:xfrm rot="16200000">
              <a:off x="3720704" y="-1707218"/>
              <a:ext cx="790733" cy="5138419"/>
            </a:xfrm>
            <a:prstGeom prst="rect">
              <a:avLst/>
            </a:prstGeom>
            <a:solidFill>
              <a:srgbClr val="4E5254"/>
            </a:solidFill>
            <a:ln>
              <a:solidFill>
                <a:srgbClr val="353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69AF74A-9ECF-4389-A3A1-CAA5B6A72741}"/>
                </a:ext>
              </a:extLst>
            </p:cNvPr>
            <p:cNvSpPr/>
            <p:nvPr/>
          </p:nvSpPr>
          <p:spPr>
            <a:xfrm rot="16200000">
              <a:off x="4084862" y="-1352640"/>
              <a:ext cx="72000" cy="5148000"/>
            </a:xfrm>
            <a:prstGeom prst="rect">
              <a:avLst/>
            </a:prstGeom>
            <a:solidFill>
              <a:srgbClr val="4A8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DD2B48A-EE24-474E-9962-50013BBDBE8C}"/>
              </a:ext>
            </a:extLst>
          </p:cNvPr>
          <p:cNvSpPr txBox="1"/>
          <p:nvPr/>
        </p:nvSpPr>
        <p:spPr>
          <a:xfrm>
            <a:off x="4743803" y="548993"/>
            <a:ext cx="3825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30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F2F8864-8C1A-4A72-9AA3-143721C06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4" t="7252" r="84293" b="90722"/>
          <a:stretch/>
        </p:blipFill>
        <p:spPr>
          <a:xfrm>
            <a:off x="1718574" y="674527"/>
            <a:ext cx="345223" cy="33844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2665883" cy="46831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Future Work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BF64D-232D-4581-99B5-E723063CEA1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EED283D9-7F10-44DC-95D6-FBA4D339CC2E}"/>
              </a:ext>
            </a:extLst>
          </p:cNvPr>
          <p:cNvSpPr/>
          <p:nvPr/>
        </p:nvSpPr>
        <p:spPr>
          <a:xfrm>
            <a:off x="251460" y="2243293"/>
            <a:ext cx="1295400" cy="213395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32A09-67D8-440B-A529-9F2E89BD0D4C}"/>
              </a:ext>
            </a:extLst>
          </p:cNvPr>
          <p:cNvSpPr txBox="1"/>
          <p:nvPr/>
        </p:nvSpPr>
        <p:spPr>
          <a:xfrm>
            <a:off x="3060700" y="1689207"/>
            <a:ext cx="72720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0" i="0" u="none" strike="noStrike" baseline="0" dirty="0">
                <a:solidFill>
                  <a:schemeClr val="accent3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Fitting</a:t>
            </a:r>
            <a:r>
              <a:rPr lang="en-US" altLang="ko-KR" sz="3000" b="0" i="0" u="none" strike="noStrike" baseline="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the data using </a:t>
            </a:r>
            <a:r>
              <a:rPr lang="en-US" altLang="ko-KR" sz="3000" b="0" i="0" u="none" strike="noStrike" baseline="0" dirty="0" err="1">
                <a:solidFill>
                  <a:schemeClr val="accent4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Numpy</a:t>
            </a:r>
            <a:endParaRPr lang="en-US" altLang="ko-KR" sz="3000" b="0" i="0" u="none" strike="noStrike" baseline="0" dirty="0">
              <a:solidFill>
                <a:schemeClr val="accent4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B4405-D0C9-4FC0-9FB0-76D376E3B448}"/>
              </a:ext>
            </a:extLst>
          </p:cNvPr>
          <p:cNvSpPr txBox="1"/>
          <p:nvPr/>
        </p:nvSpPr>
        <p:spPr>
          <a:xfrm>
            <a:off x="2939939" y="587655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Example</a:t>
            </a:r>
            <a:endParaRPr lang="ko-KR" altLang="en-US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C5424C77-479D-4EE6-95E5-6837890E0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39" y="2675052"/>
            <a:ext cx="7513542" cy="313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65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E20C9D1-F036-4827-9BB9-568CE28EC01D}"/>
              </a:ext>
            </a:extLst>
          </p:cNvPr>
          <p:cNvGrpSpPr/>
          <p:nvPr/>
        </p:nvGrpSpPr>
        <p:grpSpPr>
          <a:xfrm>
            <a:off x="3312365" y="2586037"/>
            <a:ext cx="5567270" cy="1685926"/>
            <a:chOff x="3232601" y="2663312"/>
            <a:chExt cx="5567270" cy="1685926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D695C77-8AB3-46CA-ABBF-6AA5778EEED7}"/>
                </a:ext>
              </a:extLst>
            </p:cNvPr>
            <p:cNvGrpSpPr/>
            <p:nvPr/>
          </p:nvGrpSpPr>
          <p:grpSpPr>
            <a:xfrm>
              <a:off x="3232601" y="2663312"/>
              <a:ext cx="5567270" cy="1685926"/>
              <a:chOff x="3145155" y="1962149"/>
              <a:chExt cx="4884420" cy="176212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3AAC7E6-E21A-4719-919D-B24FB4F4AE0F}"/>
                  </a:ext>
                </a:extLst>
              </p:cNvPr>
              <p:cNvSpPr/>
              <p:nvPr/>
            </p:nvSpPr>
            <p:spPr>
              <a:xfrm>
                <a:off x="3190875" y="1962150"/>
                <a:ext cx="4838700" cy="1762125"/>
              </a:xfrm>
              <a:prstGeom prst="rect">
                <a:avLst/>
              </a:prstGeom>
              <a:solidFill>
                <a:srgbClr val="020702"/>
              </a:solidFill>
              <a:ln w="76200">
                <a:solidFill>
                  <a:srgbClr val="EFEC3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2DC06644-C04A-45C8-820D-77405C50FAEE}"/>
                  </a:ext>
                </a:extLst>
              </p:cNvPr>
              <p:cNvSpPr/>
              <p:nvPr/>
            </p:nvSpPr>
            <p:spPr>
              <a:xfrm>
                <a:off x="3167831" y="1962149"/>
                <a:ext cx="3352800" cy="45719"/>
              </a:xfrm>
              <a:custGeom>
                <a:avLst/>
                <a:gdLst>
                  <a:gd name="connsiteX0" fmla="*/ 0 w 2381250"/>
                  <a:gd name="connsiteY0" fmla="*/ 0 h 0"/>
                  <a:gd name="connsiteX1" fmla="*/ 2381250 w 23812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0">
                    <a:moveTo>
                      <a:pt x="0" y="0"/>
                    </a:moveTo>
                    <a:lnTo>
                      <a:pt x="2381250" y="0"/>
                    </a:lnTo>
                  </a:path>
                </a:pathLst>
              </a:custGeom>
              <a:noFill/>
              <a:ln w="7620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">
                      <a:srgbClr val="47EE2B"/>
                    </a:gs>
                    <a:gs pos="100000">
                      <a:srgbClr val="EFEC3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ED99CDB9-D2E6-4011-A834-7C5719E0CFD7}"/>
                  </a:ext>
                </a:extLst>
              </p:cNvPr>
              <p:cNvSpPr/>
              <p:nvPr/>
            </p:nvSpPr>
            <p:spPr>
              <a:xfrm rot="5400000">
                <a:off x="2286952" y="2820352"/>
                <a:ext cx="1762126" cy="45719"/>
              </a:xfrm>
              <a:custGeom>
                <a:avLst/>
                <a:gdLst>
                  <a:gd name="connsiteX0" fmla="*/ 0 w 2381250"/>
                  <a:gd name="connsiteY0" fmla="*/ 0 h 0"/>
                  <a:gd name="connsiteX1" fmla="*/ 2381250 w 23812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81250">
                    <a:moveTo>
                      <a:pt x="0" y="0"/>
                    </a:moveTo>
                    <a:lnTo>
                      <a:pt x="2381250" y="0"/>
                    </a:lnTo>
                  </a:path>
                </a:pathLst>
              </a:custGeom>
              <a:noFill/>
              <a:ln w="7620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">
                      <a:srgbClr val="47EE2B"/>
                    </a:gs>
                    <a:gs pos="100000">
                      <a:srgbClr val="EFEC30"/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F3DA22B-C5D0-44C9-A477-0F6594DC0CC5}"/>
                </a:ext>
              </a:extLst>
            </p:cNvPr>
            <p:cNvCxnSpPr/>
            <p:nvPr/>
          </p:nvCxnSpPr>
          <p:spPr>
            <a:xfrm>
              <a:off x="3572541" y="4082538"/>
              <a:ext cx="1781175" cy="0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A0E8D6-C825-45B8-AB42-86A428CC96FE}"/>
                </a:ext>
              </a:extLst>
            </p:cNvPr>
            <p:cNvSpPr txBox="1"/>
            <p:nvPr/>
          </p:nvSpPr>
          <p:spPr>
            <a:xfrm>
              <a:off x="3520223" y="2791513"/>
              <a:ext cx="504413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400" dirty="0">
                  <a:solidFill>
                    <a:schemeClr val="bg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Thank you for listening</a:t>
              </a:r>
              <a:endParaRPr lang="ko-KR" altLang="en-US" sz="34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436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F2C2EF6-E551-4538-B2DD-98E9D6454D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What is the </a:t>
            </a:r>
            <a:r>
              <a:rPr lang="en-US" altLang="ko-KR" dirty="0">
                <a:solidFill>
                  <a:schemeClr val="accent4"/>
                </a:solidFill>
              </a:rPr>
              <a:t>Problem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26BD0B-73A3-49D3-B993-1AD4617485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0587" y="2773026"/>
            <a:ext cx="8789353" cy="673100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accent6"/>
                </a:solidFill>
              </a:rPr>
              <a:t>Explanation</a:t>
            </a:r>
            <a:r>
              <a:rPr lang="en-US" altLang="ko-KR" dirty="0"/>
              <a:t> of our team project(</a:t>
            </a:r>
            <a:r>
              <a:rPr lang="en-US" altLang="ko-KR" dirty="0">
                <a:solidFill>
                  <a:schemeClr val="accent6"/>
                </a:solidFill>
              </a:rPr>
              <a:t>SW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540CDE-EBC0-4C4B-9720-6200B1F9E5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3"/>
                </a:solidFill>
              </a:rPr>
              <a:t>Process and results </a:t>
            </a:r>
            <a:r>
              <a:rPr lang="en-US" altLang="ko-KR" dirty="0"/>
              <a:t>of the program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EA4AE8-4C09-416B-BB5B-132EEE5A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60588" y="5282284"/>
            <a:ext cx="8131492" cy="673100"/>
          </a:xfrm>
        </p:spPr>
        <p:txBody>
          <a:bodyPr>
            <a:normAutofit/>
          </a:bodyPr>
          <a:lstStyle/>
          <a:p>
            <a:r>
              <a:rPr lang="en-US" altLang="ko-KR" dirty="0"/>
              <a:t>Let’s</a:t>
            </a:r>
            <a:r>
              <a:rPr lang="en-US" altLang="ko-KR" dirty="0">
                <a:solidFill>
                  <a:schemeClr val="accent2"/>
                </a:solidFill>
              </a:rPr>
              <a:t> watch it </a:t>
            </a:r>
            <a:r>
              <a:rPr lang="en-US" altLang="ko-KR" dirty="0"/>
              <a:t>together(Launch the program)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882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처리 39">
            <a:extLst>
              <a:ext uri="{FF2B5EF4-FFF2-40B4-BE49-F238E27FC236}">
                <a16:creationId xmlns:a16="http://schemas.microsoft.com/office/drawing/2014/main" id="{65440AA7-7E14-4E1F-853E-A3DEA8899FBE}"/>
              </a:ext>
            </a:extLst>
          </p:cNvPr>
          <p:cNvSpPr/>
          <p:nvPr/>
        </p:nvSpPr>
        <p:spPr>
          <a:xfrm>
            <a:off x="251460" y="1098313"/>
            <a:ext cx="1295400" cy="307516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E00612E-160F-4699-8118-96816D4AFDDD}"/>
              </a:ext>
            </a:extLst>
          </p:cNvPr>
          <p:cNvGrpSpPr/>
          <p:nvPr/>
        </p:nvGrpSpPr>
        <p:grpSpPr>
          <a:xfrm>
            <a:off x="1546861" y="466625"/>
            <a:ext cx="5148001" cy="790735"/>
            <a:chOff x="1546861" y="466625"/>
            <a:chExt cx="5148001" cy="79073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AEA6753-2309-44A8-B6EC-C4502155A892}"/>
                </a:ext>
              </a:extLst>
            </p:cNvPr>
            <p:cNvGrpSpPr/>
            <p:nvPr/>
          </p:nvGrpSpPr>
          <p:grpSpPr>
            <a:xfrm>
              <a:off x="1546861" y="466625"/>
              <a:ext cx="5148001" cy="790735"/>
              <a:chOff x="1546861" y="466625"/>
              <a:chExt cx="5148001" cy="79073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A9D0FF-2E12-4493-9389-4F4BD8FFBC41}"/>
                  </a:ext>
                </a:extLst>
              </p:cNvPr>
              <p:cNvSpPr/>
              <p:nvPr/>
            </p:nvSpPr>
            <p:spPr>
              <a:xfrm rot="16200000">
                <a:off x="3720704" y="-1707218"/>
                <a:ext cx="790733" cy="5138419"/>
              </a:xfrm>
              <a:prstGeom prst="rect">
                <a:avLst/>
              </a:prstGeom>
              <a:solidFill>
                <a:srgbClr val="4E5254"/>
              </a:solidFill>
              <a:ln>
                <a:solidFill>
                  <a:srgbClr val="3536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9AF74A-9ECF-4389-A3A1-CAA5B6A72741}"/>
                  </a:ext>
                </a:extLst>
              </p:cNvPr>
              <p:cNvSpPr/>
              <p:nvPr/>
            </p:nvSpPr>
            <p:spPr>
              <a:xfrm rot="16200000">
                <a:off x="4084862" y="-1352640"/>
                <a:ext cx="72000" cy="5148000"/>
              </a:xfrm>
              <a:prstGeom prst="rect">
                <a:avLst/>
              </a:prstGeom>
              <a:solidFill>
                <a:srgbClr val="4A8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D2B48A-EE24-474E-9962-50013BBDBE8C}"/>
                </a:ext>
              </a:extLst>
            </p:cNvPr>
            <p:cNvSpPr txBox="1"/>
            <p:nvPr/>
          </p:nvSpPr>
          <p:spPr>
            <a:xfrm>
              <a:off x="6262282" y="544315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F2F8864-8C1A-4A72-9AA3-143721C06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04" t="7252" r="84293" b="90722"/>
            <a:stretch/>
          </p:blipFill>
          <p:spPr>
            <a:xfrm>
              <a:off x="1717541" y="674527"/>
              <a:ext cx="343146" cy="338445"/>
            </a:xfrm>
            <a:prstGeom prst="rect">
              <a:avLst/>
            </a:prstGeom>
          </p:spPr>
        </p:pic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What is the mission?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7A45AD-F262-45E0-A531-EB8BCA39F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C7D619-2934-4C5E-9326-86BCDA66B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44" y="2676895"/>
            <a:ext cx="2203081" cy="2203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769FC1-047C-4B28-891C-22FF7EE64132}"/>
              </a:ext>
            </a:extLst>
          </p:cNvPr>
          <p:cNvSpPr txBox="1"/>
          <p:nvPr/>
        </p:nvSpPr>
        <p:spPr>
          <a:xfrm>
            <a:off x="2895175" y="5299587"/>
            <a:ext cx="25074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from XML</a:t>
            </a:r>
            <a:endParaRPr lang="ko-KR" altLang="en-US" sz="25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340F73-A2FC-4B63-ACB6-21077E6432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648" y="2775622"/>
            <a:ext cx="2104354" cy="2104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0CDA6-BC70-4E4A-ADC6-083C8E4C29A0}"/>
              </a:ext>
            </a:extLst>
          </p:cNvPr>
          <p:cNvSpPr txBox="1"/>
          <p:nvPr/>
        </p:nvSpPr>
        <p:spPr>
          <a:xfrm>
            <a:off x="7534804" y="5299587"/>
            <a:ext cx="35240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Make a graph visually</a:t>
            </a:r>
            <a:endParaRPr lang="ko-KR" altLang="en-US" sz="25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10065A-9981-410B-9122-4345BD1C9A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311" y="2399516"/>
            <a:ext cx="790673" cy="790673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00CA0D8-84D3-47D8-BF38-6B594D20E58F}"/>
              </a:ext>
            </a:extLst>
          </p:cNvPr>
          <p:cNvSpPr/>
          <p:nvPr/>
        </p:nvSpPr>
        <p:spPr>
          <a:xfrm>
            <a:off x="5954256" y="3370599"/>
            <a:ext cx="1376516" cy="9144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042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292DFEDF-BF48-4632-95BC-07C957BCD238}"/>
              </a:ext>
            </a:extLst>
          </p:cNvPr>
          <p:cNvSpPr/>
          <p:nvPr/>
        </p:nvSpPr>
        <p:spPr>
          <a:xfrm>
            <a:off x="251460" y="1431096"/>
            <a:ext cx="1295400" cy="432000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DE7F621-E4F1-463C-9BA4-FBFA7AA9C028}"/>
              </a:ext>
            </a:extLst>
          </p:cNvPr>
          <p:cNvGrpSpPr/>
          <p:nvPr/>
        </p:nvGrpSpPr>
        <p:grpSpPr>
          <a:xfrm>
            <a:off x="1546861" y="466625"/>
            <a:ext cx="7769859" cy="790735"/>
            <a:chOff x="1546861" y="466625"/>
            <a:chExt cx="5148001" cy="79073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5A9D0FF-2E12-4493-9389-4F4BD8FFBC41}"/>
                </a:ext>
              </a:extLst>
            </p:cNvPr>
            <p:cNvSpPr/>
            <p:nvPr/>
          </p:nvSpPr>
          <p:spPr>
            <a:xfrm rot="16200000">
              <a:off x="3720704" y="-1707218"/>
              <a:ext cx="790733" cy="5138419"/>
            </a:xfrm>
            <a:prstGeom prst="rect">
              <a:avLst/>
            </a:prstGeom>
            <a:solidFill>
              <a:srgbClr val="4E5254"/>
            </a:solidFill>
            <a:ln>
              <a:solidFill>
                <a:srgbClr val="35363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69AF74A-9ECF-4389-A3A1-CAA5B6A72741}"/>
                </a:ext>
              </a:extLst>
            </p:cNvPr>
            <p:cNvSpPr/>
            <p:nvPr/>
          </p:nvSpPr>
          <p:spPr>
            <a:xfrm rot="16200000">
              <a:off x="4084862" y="-1352640"/>
              <a:ext cx="72000" cy="5148000"/>
            </a:xfrm>
            <a:prstGeom prst="rect">
              <a:avLst/>
            </a:prstGeom>
            <a:solidFill>
              <a:srgbClr val="4A8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DD2B48A-EE24-474E-9962-50013BBDBE8C}"/>
              </a:ext>
            </a:extLst>
          </p:cNvPr>
          <p:cNvSpPr txBox="1"/>
          <p:nvPr/>
        </p:nvSpPr>
        <p:spPr>
          <a:xfrm>
            <a:off x="8826870" y="544315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</a:t>
            </a:r>
            <a:endParaRPr lang="ko-KR" altLang="en-US" sz="3000" dirty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F2F8864-8C1A-4A72-9AA3-143721C06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04" t="7252" r="84293" b="90722"/>
          <a:stretch/>
        </p:blipFill>
        <p:spPr>
          <a:xfrm>
            <a:off x="1717541" y="674527"/>
            <a:ext cx="343146" cy="338445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6750203" cy="46831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Explanation of function used in source code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92D7F-7206-4161-A6B6-16A2C0E802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43CD6D-FC05-445E-806F-BFD8160C3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14" y="1560842"/>
            <a:ext cx="359996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import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matplotlib.pyplot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1C0C6D-8A69-439D-8363-24029C9FD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14" y="2249070"/>
            <a:ext cx="4426661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plt.subplot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en-US" altLang="ko-KR" dirty="0">
                <a:solidFill>
                  <a:schemeClr val="accent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rows’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en-US" altLang="ko-KR" dirty="0">
                <a:solidFill>
                  <a:schemeClr val="accent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columns’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‘location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B9A101-547D-4729-8836-26BAB00C1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14" y="2918874"/>
            <a:ext cx="45514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x_value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y_value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graph style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B6814FA-7B11-4223-971E-09CE5E674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14" y="3588678"/>
            <a:ext cx="8412175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plt.fill_between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x_value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y_value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alpha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‘tr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ansparency’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en-US" altLang="ko-KR" dirty="0" err="1">
                <a:solidFill>
                  <a:srgbClr val="6A8759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color_name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6942DDB4-452E-4CA3-8779-6E1ECCF39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14" y="4258482"/>
            <a:ext cx="381752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5. </a:t>
            </a:r>
            <a:r>
              <a:rPr lang="en-US" altLang="ko-KR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plt.title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en-US" altLang="ko-KR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title_name</a:t>
            </a:r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en-US" altLang="ko-KR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plt.legend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Rectangle 1">
            <a:extLst>
              <a:ext uri="{FF2B5EF4-FFF2-40B4-BE49-F238E27FC236}">
                <a16:creationId xmlns:a16="http://schemas.microsoft.com/office/drawing/2014/main" id="{DF67C985-D959-4228-8A74-A83012F5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14" y="4927826"/>
            <a:ext cx="5256054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6.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plt.xlabe</a:t>
            </a:r>
            <a:r>
              <a:rPr lang="en-US" altLang="ko-KR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en-US" altLang="ko-KR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label_name</a:t>
            </a:r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plt.ylabe</a:t>
            </a:r>
            <a:r>
              <a:rPr lang="en-US" altLang="ko-KR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en-US" altLang="ko-KR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label_name</a:t>
            </a:r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2BD5C56E-2F2A-4428-94D4-93D841B4D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14" y="5597170"/>
            <a:ext cx="5566717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</a:t>
            </a:r>
            <a:r>
              <a:rPr lang="en-US" altLang="ko-KR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ticks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AA49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fontsize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dirty="0">
                <a:solidFill>
                  <a:schemeClr val="accent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‘size’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</a:t>
            </a:r>
            <a:r>
              <a:rPr lang="en-US" altLang="ko-KR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yticks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en-US" altLang="ko-KR" dirty="0" err="1">
                <a:solidFill>
                  <a:srgbClr val="AA492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fontsize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lang="en-US" altLang="ko-KR" dirty="0">
                <a:solidFill>
                  <a:schemeClr val="accent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‘size’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62BC3409-CBAD-47A6-865B-B8440831E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14" y="6266514"/>
            <a:ext cx="146636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8.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plt.show</a:t>
            </a:r>
            <a:r>
              <a:rPr lang="en-US" altLang="ko-KR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0357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33157E7-F384-4A9B-92C7-B20ADDFF2982}"/>
              </a:ext>
            </a:extLst>
          </p:cNvPr>
          <p:cNvSpPr/>
          <p:nvPr/>
        </p:nvSpPr>
        <p:spPr>
          <a:xfrm>
            <a:off x="251460" y="1858626"/>
            <a:ext cx="1295400" cy="324000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04B786-7771-40A4-9303-BE608F4A9FFC}"/>
              </a:ext>
            </a:extLst>
          </p:cNvPr>
          <p:cNvGrpSpPr/>
          <p:nvPr/>
        </p:nvGrpSpPr>
        <p:grpSpPr>
          <a:xfrm>
            <a:off x="1546862" y="466625"/>
            <a:ext cx="5119410" cy="790735"/>
            <a:chOff x="1546861" y="466625"/>
            <a:chExt cx="6896099" cy="79073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E7F621-E4F1-463C-9BA4-FBFA7AA9C028}"/>
                </a:ext>
              </a:extLst>
            </p:cNvPr>
            <p:cNvGrpSpPr/>
            <p:nvPr/>
          </p:nvGrpSpPr>
          <p:grpSpPr>
            <a:xfrm>
              <a:off x="1546861" y="466625"/>
              <a:ext cx="6896099" cy="790735"/>
              <a:chOff x="1546861" y="466625"/>
              <a:chExt cx="5148001" cy="79073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A9D0FF-2E12-4493-9389-4F4BD8FFBC41}"/>
                  </a:ext>
                </a:extLst>
              </p:cNvPr>
              <p:cNvSpPr/>
              <p:nvPr/>
            </p:nvSpPr>
            <p:spPr>
              <a:xfrm rot="16200000">
                <a:off x="3720704" y="-1707218"/>
                <a:ext cx="790733" cy="5138419"/>
              </a:xfrm>
              <a:prstGeom prst="rect">
                <a:avLst/>
              </a:prstGeom>
              <a:solidFill>
                <a:srgbClr val="4E5254"/>
              </a:solidFill>
              <a:ln>
                <a:solidFill>
                  <a:srgbClr val="3536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9AF74A-9ECF-4389-A3A1-CAA5B6A72741}"/>
                  </a:ext>
                </a:extLst>
              </p:cNvPr>
              <p:cNvSpPr/>
              <p:nvPr/>
            </p:nvSpPr>
            <p:spPr>
              <a:xfrm rot="16200000">
                <a:off x="4084862" y="-1352640"/>
                <a:ext cx="72000" cy="5148000"/>
              </a:xfrm>
              <a:prstGeom prst="rect">
                <a:avLst/>
              </a:prstGeom>
              <a:solidFill>
                <a:srgbClr val="4A8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D2B48A-EE24-474E-9962-50013BBDBE8C}"/>
                </a:ext>
              </a:extLst>
            </p:cNvPr>
            <p:cNvSpPr txBox="1"/>
            <p:nvPr/>
          </p:nvSpPr>
          <p:spPr>
            <a:xfrm>
              <a:off x="7866195" y="544315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F2F8864-8C1A-4A72-9AA3-143721C064C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4604" t="7252" r="84293" b="90722"/>
            <a:stretch/>
          </p:blipFill>
          <p:spPr>
            <a:xfrm>
              <a:off x="1717540" y="674527"/>
              <a:ext cx="455842" cy="338400"/>
            </a:xfrm>
            <a:prstGeom prst="rect">
              <a:avLst/>
            </a:prstGeom>
          </p:spPr>
        </p:pic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5845963" cy="46831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How to solve this mission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1440A-68E5-4BB5-A821-D68F79D89F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DB2480-E66F-49F7-B45F-65CF6AC8A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68" y="1390278"/>
            <a:ext cx="9202199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xml.etree.ElementTree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etree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import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matplotlib.pyplot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xml_file = etree.parse(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"HY202103_D08_(0,2)_LION1_DCM_LMZC.xml"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load xml file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root = xml_file.getroot()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get root(element) of file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setting of font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font_axis = { 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font setting for axis label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'family'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'monospace'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font style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'weight'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'bold'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font weight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'size'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16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font size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font_title = { 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font setting for title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'family'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'monospace'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font style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'weight'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'bold'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font weight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'size'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25                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font size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b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247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33157E7-F384-4A9B-92C7-B20ADDFF2982}"/>
              </a:ext>
            </a:extLst>
          </p:cNvPr>
          <p:cNvSpPr/>
          <p:nvPr/>
        </p:nvSpPr>
        <p:spPr>
          <a:xfrm>
            <a:off x="251460" y="1858626"/>
            <a:ext cx="1295400" cy="324000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04B786-7771-40A4-9303-BE608F4A9FFC}"/>
              </a:ext>
            </a:extLst>
          </p:cNvPr>
          <p:cNvGrpSpPr/>
          <p:nvPr/>
        </p:nvGrpSpPr>
        <p:grpSpPr>
          <a:xfrm>
            <a:off x="1546862" y="466625"/>
            <a:ext cx="5119410" cy="790735"/>
            <a:chOff x="1546861" y="466625"/>
            <a:chExt cx="6896099" cy="79073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E7F621-E4F1-463C-9BA4-FBFA7AA9C028}"/>
                </a:ext>
              </a:extLst>
            </p:cNvPr>
            <p:cNvGrpSpPr/>
            <p:nvPr/>
          </p:nvGrpSpPr>
          <p:grpSpPr>
            <a:xfrm>
              <a:off x="1546861" y="466625"/>
              <a:ext cx="6896099" cy="790735"/>
              <a:chOff x="1546861" y="466625"/>
              <a:chExt cx="5148001" cy="79073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A9D0FF-2E12-4493-9389-4F4BD8FFBC41}"/>
                  </a:ext>
                </a:extLst>
              </p:cNvPr>
              <p:cNvSpPr/>
              <p:nvPr/>
            </p:nvSpPr>
            <p:spPr>
              <a:xfrm rot="16200000">
                <a:off x="3720704" y="-1707218"/>
                <a:ext cx="790733" cy="5138419"/>
              </a:xfrm>
              <a:prstGeom prst="rect">
                <a:avLst/>
              </a:prstGeom>
              <a:solidFill>
                <a:srgbClr val="4E5254"/>
              </a:solidFill>
              <a:ln>
                <a:solidFill>
                  <a:srgbClr val="3536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9AF74A-9ECF-4389-A3A1-CAA5B6A72741}"/>
                  </a:ext>
                </a:extLst>
              </p:cNvPr>
              <p:cNvSpPr/>
              <p:nvPr/>
            </p:nvSpPr>
            <p:spPr>
              <a:xfrm rot="16200000">
                <a:off x="4084862" y="-1352640"/>
                <a:ext cx="72000" cy="5148000"/>
              </a:xfrm>
              <a:prstGeom prst="rect">
                <a:avLst/>
              </a:prstGeom>
              <a:solidFill>
                <a:srgbClr val="4A8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D2B48A-EE24-474E-9962-50013BBDBE8C}"/>
                </a:ext>
              </a:extLst>
            </p:cNvPr>
            <p:cNvSpPr txBox="1"/>
            <p:nvPr/>
          </p:nvSpPr>
          <p:spPr>
            <a:xfrm>
              <a:off x="7866195" y="544315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F2F8864-8C1A-4A72-9AA3-143721C064C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4604" t="7252" r="84293" b="90722"/>
            <a:stretch/>
          </p:blipFill>
          <p:spPr>
            <a:xfrm>
              <a:off x="1717540" y="674527"/>
              <a:ext cx="455842" cy="338400"/>
            </a:xfrm>
            <a:prstGeom prst="rect">
              <a:avLst/>
            </a:prstGeom>
          </p:spPr>
        </p:pic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5845963" cy="46831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How to solve this mission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1440A-68E5-4BB5-A821-D68F79D89F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AF141E0-08F4-4F5A-84CC-BBA39AC4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68" y="1391014"/>
            <a:ext cx="10489410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Voltage-Current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[]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[]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Voltage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Current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plt.subplot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graphing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first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column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dimension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(1, 2)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root.iter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():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iterator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i.tag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Voltage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i.text.split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)))     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A9B7C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Voltage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voltage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i.tag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Current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i.text.split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)))     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Current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current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Draw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graph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vol-cur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cyan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dotted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lines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circular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marks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plt.fill_between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abs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alpha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skyblue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area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graph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skyblue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transparency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0.2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218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33157E7-F384-4A9B-92C7-B20ADDFF2982}"/>
              </a:ext>
            </a:extLst>
          </p:cNvPr>
          <p:cNvSpPr/>
          <p:nvPr/>
        </p:nvSpPr>
        <p:spPr>
          <a:xfrm>
            <a:off x="251460" y="1858626"/>
            <a:ext cx="1295400" cy="324000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04B786-7771-40A4-9303-BE608F4A9FFC}"/>
              </a:ext>
            </a:extLst>
          </p:cNvPr>
          <p:cNvGrpSpPr/>
          <p:nvPr/>
        </p:nvGrpSpPr>
        <p:grpSpPr>
          <a:xfrm>
            <a:off x="1546862" y="466625"/>
            <a:ext cx="5119410" cy="790735"/>
            <a:chOff x="1546861" y="466625"/>
            <a:chExt cx="6896099" cy="79073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E7F621-E4F1-463C-9BA4-FBFA7AA9C028}"/>
                </a:ext>
              </a:extLst>
            </p:cNvPr>
            <p:cNvGrpSpPr/>
            <p:nvPr/>
          </p:nvGrpSpPr>
          <p:grpSpPr>
            <a:xfrm>
              <a:off x="1546861" y="466625"/>
              <a:ext cx="6896099" cy="790735"/>
              <a:chOff x="1546861" y="466625"/>
              <a:chExt cx="5148001" cy="79073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A9D0FF-2E12-4493-9389-4F4BD8FFBC41}"/>
                  </a:ext>
                </a:extLst>
              </p:cNvPr>
              <p:cNvSpPr/>
              <p:nvPr/>
            </p:nvSpPr>
            <p:spPr>
              <a:xfrm rot="16200000">
                <a:off x="3720704" y="-1707218"/>
                <a:ext cx="790733" cy="5138419"/>
              </a:xfrm>
              <a:prstGeom prst="rect">
                <a:avLst/>
              </a:prstGeom>
              <a:solidFill>
                <a:srgbClr val="4E5254"/>
              </a:solidFill>
              <a:ln>
                <a:solidFill>
                  <a:srgbClr val="3536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9AF74A-9ECF-4389-A3A1-CAA5B6A72741}"/>
                  </a:ext>
                </a:extLst>
              </p:cNvPr>
              <p:cNvSpPr/>
              <p:nvPr/>
            </p:nvSpPr>
            <p:spPr>
              <a:xfrm rot="16200000">
                <a:off x="4084862" y="-1352640"/>
                <a:ext cx="72000" cy="5148000"/>
              </a:xfrm>
              <a:prstGeom prst="rect">
                <a:avLst/>
              </a:prstGeom>
              <a:solidFill>
                <a:srgbClr val="4A8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D2B48A-EE24-474E-9962-50013BBDBE8C}"/>
                </a:ext>
              </a:extLst>
            </p:cNvPr>
            <p:cNvSpPr txBox="1"/>
            <p:nvPr/>
          </p:nvSpPr>
          <p:spPr>
            <a:xfrm>
              <a:off x="7866195" y="544315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F2F8864-8C1A-4A72-9AA3-143721C064C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4604" t="7252" r="84293" b="90722"/>
            <a:stretch/>
          </p:blipFill>
          <p:spPr>
            <a:xfrm>
              <a:off x="1717540" y="674527"/>
              <a:ext cx="455842" cy="338400"/>
            </a:xfrm>
            <a:prstGeom prst="rect">
              <a:avLst/>
            </a:prstGeom>
          </p:spPr>
        </p:pic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5845963" cy="46831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How to solve this mission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1440A-68E5-4BB5-A821-D68F79D89F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701B21-B033-4E66-A017-0F645656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68" y="1390278"/>
            <a:ext cx="9041834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Setting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graph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'IV-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analysis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font_title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Write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setting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font_title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plt.xlabel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Voltage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labelpad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A9B7C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Write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setting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margin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15pt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plt.ylabel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Current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labelpad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fontdict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font_axis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A9B7C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Write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setting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margin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15pt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plt.yscale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y-axis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scale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type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plt.xticks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plt.yticks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size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axis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795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33157E7-F384-4A9B-92C7-B20ADDFF2982}"/>
              </a:ext>
            </a:extLst>
          </p:cNvPr>
          <p:cNvSpPr/>
          <p:nvPr/>
        </p:nvSpPr>
        <p:spPr>
          <a:xfrm>
            <a:off x="251460" y="1858626"/>
            <a:ext cx="1295400" cy="324000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04B786-7771-40A4-9303-BE608F4A9FFC}"/>
              </a:ext>
            </a:extLst>
          </p:cNvPr>
          <p:cNvGrpSpPr/>
          <p:nvPr/>
        </p:nvGrpSpPr>
        <p:grpSpPr>
          <a:xfrm>
            <a:off x="1546862" y="466625"/>
            <a:ext cx="5119410" cy="790735"/>
            <a:chOff x="1546861" y="466625"/>
            <a:chExt cx="6896099" cy="79073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E7F621-E4F1-463C-9BA4-FBFA7AA9C028}"/>
                </a:ext>
              </a:extLst>
            </p:cNvPr>
            <p:cNvGrpSpPr/>
            <p:nvPr/>
          </p:nvGrpSpPr>
          <p:grpSpPr>
            <a:xfrm>
              <a:off x="1546861" y="466625"/>
              <a:ext cx="6896099" cy="790735"/>
              <a:chOff x="1546861" y="466625"/>
              <a:chExt cx="5148001" cy="79073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A9D0FF-2E12-4493-9389-4F4BD8FFBC41}"/>
                  </a:ext>
                </a:extLst>
              </p:cNvPr>
              <p:cNvSpPr/>
              <p:nvPr/>
            </p:nvSpPr>
            <p:spPr>
              <a:xfrm rot="16200000">
                <a:off x="3720704" y="-1707218"/>
                <a:ext cx="790733" cy="5138419"/>
              </a:xfrm>
              <a:prstGeom prst="rect">
                <a:avLst/>
              </a:prstGeom>
              <a:solidFill>
                <a:srgbClr val="4E5254"/>
              </a:solidFill>
              <a:ln>
                <a:solidFill>
                  <a:srgbClr val="3536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9AF74A-9ECF-4389-A3A1-CAA5B6A72741}"/>
                  </a:ext>
                </a:extLst>
              </p:cNvPr>
              <p:cNvSpPr/>
              <p:nvPr/>
            </p:nvSpPr>
            <p:spPr>
              <a:xfrm rot="16200000">
                <a:off x="4084862" y="-1352640"/>
                <a:ext cx="72000" cy="5148000"/>
              </a:xfrm>
              <a:prstGeom prst="rect">
                <a:avLst/>
              </a:prstGeom>
              <a:solidFill>
                <a:srgbClr val="4A8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D2B48A-EE24-474E-9962-50013BBDBE8C}"/>
                </a:ext>
              </a:extLst>
            </p:cNvPr>
            <p:cNvSpPr txBox="1"/>
            <p:nvPr/>
          </p:nvSpPr>
          <p:spPr>
            <a:xfrm>
              <a:off x="7866195" y="544315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F2F8864-8C1A-4A72-9AA3-143721C064C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4604" t="7252" r="84293" b="90722"/>
            <a:stretch/>
          </p:blipFill>
          <p:spPr>
            <a:xfrm>
              <a:off x="1717540" y="674527"/>
              <a:ext cx="455842" cy="338400"/>
            </a:xfrm>
            <a:prstGeom prst="rect">
              <a:avLst/>
            </a:prstGeom>
          </p:spPr>
        </p:pic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5845963" cy="46831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How to solve this mission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1440A-68E5-4BB5-A821-D68F79D89F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9FA269-F0BF-4D56-BEB9-317719F50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568" y="1251779"/>
            <a:ext cx="9946505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Wavelength-Transmission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[]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[]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transmission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DC_bias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-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2.0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initial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DC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bias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plt.subplot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 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solidFill>
                  <a:srgbClr val="A9B7C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space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graphing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first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second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column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dimension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(1, 2)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plot_color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[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lightcoral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coral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gold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lightgreen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lightskyblue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plum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Make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color_number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initial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order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root.iter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(): 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Return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iterator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i.tag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WavelengthSweep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WavelengthSweep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i.attrib.get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DCBias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==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DC_bias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):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attribution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'DC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DC_bias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text.split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)))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'IL'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text.split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)))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transmission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plot_color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color_number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]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f'DCBias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{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DC_bias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}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Draw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graph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wl-tm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DC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bias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DC_bias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+=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0.5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0.5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color_number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+=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number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124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533157E7-F384-4A9B-92C7-B20ADDFF2982}"/>
              </a:ext>
            </a:extLst>
          </p:cNvPr>
          <p:cNvSpPr/>
          <p:nvPr/>
        </p:nvSpPr>
        <p:spPr>
          <a:xfrm>
            <a:off x="251460" y="1858626"/>
            <a:ext cx="1295400" cy="324000"/>
          </a:xfrm>
          <a:prstGeom prst="flowChartProcess">
            <a:avLst/>
          </a:prstGeom>
          <a:solidFill>
            <a:schemeClr val="accent3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04B786-7771-40A4-9303-BE608F4A9FFC}"/>
              </a:ext>
            </a:extLst>
          </p:cNvPr>
          <p:cNvGrpSpPr/>
          <p:nvPr/>
        </p:nvGrpSpPr>
        <p:grpSpPr>
          <a:xfrm>
            <a:off x="1546862" y="466625"/>
            <a:ext cx="5119410" cy="790735"/>
            <a:chOff x="1546861" y="466625"/>
            <a:chExt cx="6896099" cy="79073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DE7F621-E4F1-463C-9BA4-FBFA7AA9C028}"/>
                </a:ext>
              </a:extLst>
            </p:cNvPr>
            <p:cNvGrpSpPr/>
            <p:nvPr/>
          </p:nvGrpSpPr>
          <p:grpSpPr>
            <a:xfrm>
              <a:off x="1546861" y="466625"/>
              <a:ext cx="6896099" cy="790735"/>
              <a:chOff x="1546861" y="466625"/>
              <a:chExt cx="5148001" cy="790735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5A9D0FF-2E12-4493-9389-4F4BD8FFBC41}"/>
                  </a:ext>
                </a:extLst>
              </p:cNvPr>
              <p:cNvSpPr/>
              <p:nvPr/>
            </p:nvSpPr>
            <p:spPr>
              <a:xfrm rot="16200000">
                <a:off x="3720704" y="-1707218"/>
                <a:ext cx="790733" cy="5138419"/>
              </a:xfrm>
              <a:prstGeom prst="rect">
                <a:avLst/>
              </a:prstGeom>
              <a:solidFill>
                <a:srgbClr val="4E5254"/>
              </a:solidFill>
              <a:ln>
                <a:solidFill>
                  <a:srgbClr val="35363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269AF74A-9ECF-4389-A3A1-CAA5B6A72741}"/>
                  </a:ext>
                </a:extLst>
              </p:cNvPr>
              <p:cNvSpPr/>
              <p:nvPr/>
            </p:nvSpPr>
            <p:spPr>
              <a:xfrm rot="16200000">
                <a:off x="4084862" y="-1352640"/>
                <a:ext cx="72000" cy="5148000"/>
              </a:xfrm>
              <a:prstGeom prst="rect">
                <a:avLst/>
              </a:prstGeom>
              <a:solidFill>
                <a:srgbClr val="4A8A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D2B48A-EE24-474E-9962-50013BBDBE8C}"/>
                </a:ext>
              </a:extLst>
            </p:cNvPr>
            <p:cNvSpPr txBox="1"/>
            <p:nvPr/>
          </p:nvSpPr>
          <p:spPr>
            <a:xfrm>
              <a:off x="7866195" y="544315"/>
              <a:ext cx="38023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000" dirty="0">
                  <a:solidFill>
                    <a:schemeClr val="bg1">
                      <a:lumMod val="75000"/>
                    </a:schemeClr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</a:t>
              </a:r>
              <a:endParaRPr lang="ko-KR" altLang="en-US" sz="3000" dirty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8F2F8864-8C1A-4A72-9AA3-143721C064CE}"/>
                </a:ext>
              </a:extLst>
            </p:cNvPr>
            <p:cNvPicPr>
              <a:picLocks/>
            </p:cNvPicPr>
            <p:nvPr/>
          </p:nvPicPr>
          <p:blipFill rotWithShape="1">
            <a:blip r:embed="rId3"/>
            <a:srcRect l="14604" t="7252" r="84293" b="90722"/>
            <a:stretch/>
          </p:blipFill>
          <p:spPr>
            <a:xfrm>
              <a:off x="1717540" y="674527"/>
              <a:ext cx="455842" cy="338400"/>
            </a:xfrm>
            <a:prstGeom prst="rect">
              <a:avLst/>
            </a:prstGeom>
          </p:spPr>
        </p:pic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0E4C4-ADAC-41DD-9628-C766822AAE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8677" y="630000"/>
            <a:ext cx="5845963" cy="468313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How to solve this mission</a:t>
            </a:r>
            <a:endParaRPr lang="ko-KR" altLang="en-US" sz="2400" dirty="0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4485A6E9-36A0-4CC5-9D66-9B7A1E0D86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 anchorCtr="0"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E4F8B637-C903-455E-8CD6-7E9A9CEB70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903" y="1089385"/>
            <a:ext cx="847160" cy="3008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What is the mission?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9E8EE594-A903-41A3-9CDB-FA3638879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2902" y="1444615"/>
            <a:ext cx="891577" cy="300893"/>
          </a:xfrm>
        </p:spPr>
        <p:txBody>
          <a:bodyPr>
            <a:noAutofit/>
          </a:bodyPr>
          <a:lstStyle/>
          <a:p>
            <a:r>
              <a:rPr lang="en-US" altLang="ko-KR" dirty="0"/>
              <a:t>Explanation of function used in source code</a:t>
            </a:r>
            <a:endParaRPr lang="ko-KR" altLang="en-US" dirty="0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03F99901-6F24-45E0-955A-24296D0CE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How to solve this mission</a:t>
            </a:r>
            <a:endParaRPr lang="ko-KR" altLang="en-US" dirty="0"/>
          </a:p>
        </p:txBody>
      </p:sp>
      <p:sp>
        <p:nvSpPr>
          <p:cNvPr id="30" name="텍스트 개체 틀 29">
            <a:extLst>
              <a:ext uri="{FF2B5EF4-FFF2-40B4-BE49-F238E27FC236}">
                <a16:creationId xmlns:a16="http://schemas.microsoft.com/office/drawing/2014/main" id="{6D9904D0-3014-403F-99C9-34E4BDA65D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Future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1440A-68E5-4BB5-A821-D68F79D89FA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C06F480-1DA7-46FE-A5B7-59816332FB10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F9BA0C-DA7C-4401-B9F9-5CEAE4DA3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479" y="1465262"/>
            <a:ext cx="10482550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Reference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i.tag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Modulator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else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tag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Modulator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i.attrib.get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==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'DCM_LMZC_ALIGN'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if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attribution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name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'DCM_LMZC_ALIGN'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PortCombo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WavelengthSweep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text.split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float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i.find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PortCombo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WavelengthSweep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'IL'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).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text.split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','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)))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find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transmission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and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save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value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form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plt.plot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tm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'#7f7f7f'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linestyle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':'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Reference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'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Draw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the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graph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reference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color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list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label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of DC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bias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9605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Pycharm">
      <a:dk1>
        <a:sysClr val="windowText" lastClr="000000"/>
      </a:dk1>
      <a:lt1>
        <a:sysClr val="window" lastClr="FFFFFF"/>
      </a:lt1>
      <a:dk2>
        <a:srgbClr val="2B2B2B"/>
      </a:dk2>
      <a:lt2>
        <a:srgbClr val="3C3F41"/>
      </a:lt2>
      <a:accent1>
        <a:srgbClr val="4E5254"/>
      </a:accent1>
      <a:accent2>
        <a:srgbClr val="7C7EB8"/>
      </a:accent2>
      <a:accent3>
        <a:srgbClr val="5E94B2"/>
      </a:accent3>
      <a:accent4>
        <a:srgbClr val="B96E2F"/>
      </a:accent4>
      <a:accent5>
        <a:srgbClr val="87939A"/>
      </a:accent5>
      <a:accent6>
        <a:srgbClr val="5F8455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1913</Words>
  <Application>Microsoft Office PowerPoint</Application>
  <PresentationFormat>와이드스크린</PresentationFormat>
  <Paragraphs>166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noto</vt:lpstr>
      <vt:lpstr>나눔스퀘어_ac</vt:lpstr>
      <vt:lpstr>나눔스퀘어_ac Bold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서진찬</dc:creator>
  <cp:lastModifiedBy>서진찬</cp:lastModifiedBy>
  <cp:revision>44</cp:revision>
  <dcterms:created xsi:type="dcterms:W3CDTF">2022-04-02T10:47:55Z</dcterms:created>
  <dcterms:modified xsi:type="dcterms:W3CDTF">2022-05-28T12:40:21Z</dcterms:modified>
</cp:coreProperties>
</file>