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69" r:id="rId7"/>
    <p:sldId id="270" r:id="rId8"/>
    <p:sldId id="271" r:id="rId9"/>
    <p:sldId id="272" r:id="rId10"/>
    <p:sldId id="273" r:id="rId11"/>
    <p:sldId id="274" r:id="rId12"/>
    <p:sldId id="275" r:id="rId13"/>
    <p:sldId id="276" r:id="rId14"/>
    <p:sldId id="278" r:id="rId15"/>
    <p:sldId id="279" r:id="rId16"/>
    <p:sldId id="280" r:id="rId17"/>
    <p:sldId id="281"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0" autoAdjust="0"/>
    <p:restoredTop sz="94660"/>
  </p:normalViewPr>
  <p:slideViewPr>
    <p:cSldViewPr snapToGrid="0">
      <p:cViewPr varScale="1">
        <p:scale>
          <a:sx n="60" d="100"/>
          <a:sy n="60" d="100"/>
        </p:scale>
        <p:origin x="8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50EA-C06B-4F6C-BF34-361FDBA41A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9F14F4-0EF0-4719-8E1E-9ECDE5F94A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7EBAA9-5E23-49DA-91C0-12D9D89FF1D6}"/>
              </a:ext>
            </a:extLst>
          </p:cNvPr>
          <p:cNvSpPr>
            <a:spLocks noGrp="1"/>
          </p:cNvSpPr>
          <p:nvPr>
            <p:ph type="dt" sz="half" idx="10"/>
          </p:nvPr>
        </p:nvSpPr>
        <p:spPr/>
        <p:txBody>
          <a:bodyPr/>
          <a:lstStyle/>
          <a:p>
            <a:fld id="{5977E48A-254D-4FEA-8D5E-79ED6D3AF114}" type="datetimeFigureOut">
              <a:rPr lang="en-US" smtClean="0"/>
              <a:t>5/28/2020</a:t>
            </a:fld>
            <a:endParaRPr lang="en-US"/>
          </a:p>
        </p:txBody>
      </p:sp>
      <p:sp>
        <p:nvSpPr>
          <p:cNvPr id="5" name="Footer Placeholder 4">
            <a:extLst>
              <a:ext uri="{FF2B5EF4-FFF2-40B4-BE49-F238E27FC236}">
                <a16:creationId xmlns:a16="http://schemas.microsoft.com/office/drawing/2014/main" id="{EBEC025D-CCCF-4F63-A7DA-73F707E7E3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9F14F0-4C9F-47DC-944C-4B501DA43C6B}"/>
              </a:ext>
            </a:extLst>
          </p:cNvPr>
          <p:cNvSpPr>
            <a:spLocks noGrp="1"/>
          </p:cNvSpPr>
          <p:nvPr>
            <p:ph type="sldNum" sz="quarter" idx="12"/>
          </p:nvPr>
        </p:nvSpPr>
        <p:spPr/>
        <p:txBody>
          <a:bodyPr/>
          <a:lstStyle/>
          <a:p>
            <a:fld id="{0F61DB09-D187-4B0C-8924-D26670359E62}" type="slidenum">
              <a:rPr lang="en-US" smtClean="0"/>
              <a:t>‹#›</a:t>
            </a:fld>
            <a:endParaRPr lang="en-US"/>
          </a:p>
        </p:txBody>
      </p:sp>
    </p:spTree>
    <p:extLst>
      <p:ext uri="{BB962C8B-B14F-4D97-AF65-F5344CB8AC3E}">
        <p14:creationId xmlns:p14="http://schemas.microsoft.com/office/powerpoint/2010/main" val="967794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5F6A-2A21-42C7-938F-865D12622F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698D2A-12FF-4BC4-843A-4AFAAF5FF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098A6E-E9E0-4D5C-9741-B5BF5813F303}"/>
              </a:ext>
            </a:extLst>
          </p:cNvPr>
          <p:cNvSpPr>
            <a:spLocks noGrp="1"/>
          </p:cNvSpPr>
          <p:nvPr>
            <p:ph type="dt" sz="half" idx="10"/>
          </p:nvPr>
        </p:nvSpPr>
        <p:spPr/>
        <p:txBody>
          <a:bodyPr/>
          <a:lstStyle/>
          <a:p>
            <a:fld id="{5977E48A-254D-4FEA-8D5E-79ED6D3AF114}" type="datetimeFigureOut">
              <a:rPr lang="en-US" smtClean="0"/>
              <a:t>5/28/2020</a:t>
            </a:fld>
            <a:endParaRPr lang="en-US"/>
          </a:p>
        </p:txBody>
      </p:sp>
      <p:sp>
        <p:nvSpPr>
          <p:cNvPr id="5" name="Footer Placeholder 4">
            <a:extLst>
              <a:ext uri="{FF2B5EF4-FFF2-40B4-BE49-F238E27FC236}">
                <a16:creationId xmlns:a16="http://schemas.microsoft.com/office/drawing/2014/main" id="{F091D272-EAAF-4D4A-ACE4-67EBDC782F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0E296-D042-48DF-A8FE-E9DF1EDDD395}"/>
              </a:ext>
            </a:extLst>
          </p:cNvPr>
          <p:cNvSpPr>
            <a:spLocks noGrp="1"/>
          </p:cNvSpPr>
          <p:nvPr>
            <p:ph type="sldNum" sz="quarter" idx="12"/>
          </p:nvPr>
        </p:nvSpPr>
        <p:spPr/>
        <p:txBody>
          <a:bodyPr/>
          <a:lstStyle/>
          <a:p>
            <a:fld id="{0F61DB09-D187-4B0C-8924-D26670359E62}" type="slidenum">
              <a:rPr lang="en-US" smtClean="0"/>
              <a:t>‹#›</a:t>
            </a:fld>
            <a:endParaRPr lang="en-US"/>
          </a:p>
        </p:txBody>
      </p:sp>
    </p:spTree>
    <p:extLst>
      <p:ext uri="{BB962C8B-B14F-4D97-AF65-F5344CB8AC3E}">
        <p14:creationId xmlns:p14="http://schemas.microsoft.com/office/powerpoint/2010/main" val="3017101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9BBBD2-D269-45EE-8CF8-0CD6F5A1A3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C5706B-7AC4-433B-98DC-110BD49D57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BE4BF2-BE04-48C5-9278-C10D153620FA}"/>
              </a:ext>
            </a:extLst>
          </p:cNvPr>
          <p:cNvSpPr>
            <a:spLocks noGrp="1"/>
          </p:cNvSpPr>
          <p:nvPr>
            <p:ph type="dt" sz="half" idx="10"/>
          </p:nvPr>
        </p:nvSpPr>
        <p:spPr/>
        <p:txBody>
          <a:bodyPr/>
          <a:lstStyle/>
          <a:p>
            <a:fld id="{5977E48A-254D-4FEA-8D5E-79ED6D3AF114}" type="datetimeFigureOut">
              <a:rPr lang="en-US" smtClean="0"/>
              <a:t>5/28/2020</a:t>
            </a:fld>
            <a:endParaRPr lang="en-US"/>
          </a:p>
        </p:txBody>
      </p:sp>
      <p:sp>
        <p:nvSpPr>
          <p:cNvPr id="5" name="Footer Placeholder 4">
            <a:extLst>
              <a:ext uri="{FF2B5EF4-FFF2-40B4-BE49-F238E27FC236}">
                <a16:creationId xmlns:a16="http://schemas.microsoft.com/office/drawing/2014/main" id="{9E3133AF-0603-44AD-B4F2-509D11425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3D260B-51CD-478B-BF66-CF554B00E4BA}"/>
              </a:ext>
            </a:extLst>
          </p:cNvPr>
          <p:cNvSpPr>
            <a:spLocks noGrp="1"/>
          </p:cNvSpPr>
          <p:nvPr>
            <p:ph type="sldNum" sz="quarter" idx="12"/>
          </p:nvPr>
        </p:nvSpPr>
        <p:spPr/>
        <p:txBody>
          <a:bodyPr/>
          <a:lstStyle/>
          <a:p>
            <a:fld id="{0F61DB09-D187-4B0C-8924-D26670359E62}" type="slidenum">
              <a:rPr lang="en-US" smtClean="0"/>
              <a:t>‹#›</a:t>
            </a:fld>
            <a:endParaRPr lang="en-US"/>
          </a:p>
        </p:txBody>
      </p:sp>
    </p:spTree>
    <p:extLst>
      <p:ext uri="{BB962C8B-B14F-4D97-AF65-F5344CB8AC3E}">
        <p14:creationId xmlns:p14="http://schemas.microsoft.com/office/powerpoint/2010/main" val="988853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5A85-A688-4CF8-9157-4D65B9539E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379794-89B9-4CA4-82A7-101FBB2396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C7DA9B-B654-48A8-868A-9FB6B2F9DBC6}"/>
              </a:ext>
            </a:extLst>
          </p:cNvPr>
          <p:cNvSpPr>
            <a:spLocks noGrp="1"/>
          </p:cNvSpPr>
          <p:nvPr>
            <p:ph type="dt" sz="half" idx="10"/>
          </p:nvPr>
        </p:nvSpPr>
        <p:spPr/>
        <p:txBody>
          <a:bodyPr/>
          <a:lstStyle/>
          <a:p>
            <a:fld id="{5977E48A-254D-4FEA-8D5E-79ED6D3AF114}" type="datetimeFigureOut">
              <a:rPr lang="en-US" smtClean="0"/>
              <a:t>5/28/2020</a:t>
            </a:fld>
            <a:endParaRPr lang="en-US"/>
          </a:p>
        </p:txBody>
      </p:sp>
      <p:sp>
        <p:nvSpPr>
          <p:cNvPr id="5" name="Footer Placeholder 4">
            <a:extLst>
              <a:ext uri="{FF2B5EF4-FFF2-40B4-BE49-F238E27FC236}">
                <a16:creationId xmlns:a16="http://schemas.microsoft.com/office/drawing/2014/main" id="{94C8AC56-31E1-4F66-B8E2-9D9CEE244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C63D6B-690D-44F9-9FC5-8C2976221942}"/>
              </a:ext>
            </a:extLst>
          </p:cNvPr>
          <p:cNvSpPr>
            <a:spLocks noGrp="1"/>
          </p:cNvSpPr>
          <p:nvPr>
            <p:ph type="sldNum" sz="quarter" idx="12"/>
          </p:nvPr>
        </p:nvSpPr>
        <p:spPr/>
        <p:txBody>
          <a:bodyPr/>
          <a:lstStyle/>
          <a:p>
            <a:fld id="{0F61DB09-D187-4B0C-8924-D26670359E62}" type="slidenum">
              <a:rPr lang="en-US" smtClean="0"/>
              <a:t>‹#›</a:t>
            </a:fld>
            <a:endParaRPr lang="en-US"/>
          </a:p>
        </p:txBody>
      </p:sp>
    </p:spTree>
    <p:extLst>
      <p:ext uri="{BB962C8B-B14F-4D97-AF65-F5344CB8AC3E}">
        <p14:creationId xmlns:p14="http://schemas.microsoft.com/office/powerpoint/2010/main" val="3776134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21AC2-C7AA-4B16-ACA8-5848C34980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DC52B2-8B1B-4618-B046-515E52F89E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135A83-A026-44DE-B4C0-18C5031E0E5C}"/>
              </a:ext>
            </a:extLst>
          </p:cNvPr>
          <p:cNvSpPr>
            <a:spLocks noGrp="1"/>
          </p:cNvSpPr>
          <p:nvPr>
            <p:ph type="dt" sz="half" idx="10"/>
          </p:nvPr>
        </p:nvSpPr>
        <p:spPr/>
        <p:txBody>
          <a:bodyPr/>
          <a:lstStyle/>
          <a:p>
            <a:fld id="{5977E48A-254D-4FEA-8D5E-79ED6D3AF114}" type="datetimeFigureOut">
              <a:rPr lang="en-US" smtClean="0"/>
              <a:t>5/28/2020</a:t>
            </a:fld>
            <a:endParaRPr lang="en-US"/>
          </a:p>
        </p:txBody>
      </p:sp>
      <p:sp>
        <p:nvSpPr>
          <p:cNvPr id="5" name="Footer Placeholder 4">
            <a:extLst>
              <a:ext uri="{FF2B5EF4-FFF2-40B4-BE49-F238E27FC236}">
                <a16:creationId xmlns:a16="http://schemas.microsoft.com/office/drawing/2014/main" id="{A0989DF7-FF05-4E1E-A7AE-896A8A73E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F4DBBB-A5F5-4263-8DE8-60316CF8CE08}"/>
              </a:ext>
            </a:extLst>
          </p:cNvPr>
          <p:cNvSpPr>
            <a:spLocks noGrp="1"/>
          </p:cNvSpPr>
          <p:nvPr>
            <p:ph type="sldNum" sz="quarter" idx="12"/>
          </p:nvPr>
        </p:nvSpPr>
        <p:spPr/>
        <p:txBody>
          <a:bodyPr/>
          <a:lstStyle/>
          <a:p>
            <a:fld id="{0F61DB09-D187-4B0C-8924-D26670359E62}" type="slidenum">
              <a:rPr lang="en-US" smtClean="0"/>
              <a:t>‹#›</a:t>
            </a:fld>
            <a:endParaRPr lang="en-US"/>
          </a:p>
        </p:txBody>
      </p:sp>
    </p:spTree>
    <p:extLst>
      <p:ext uri="{BB962C8B-B14F-4D97-AF65-F5344CB8AC3E}">
        <p14:creationId xmlns:p14="http://schemas.microsoft.com/office/powerpoint/2010/main" val="2885513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D1E27-20D8-45D9-8738-5BD8C4AF4E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8DDDAF-382C-4D9A-97DC-ED5DEC088D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0BE7E4-EEF0-4387-B698-8555911791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0987AC-3108-466B-A5DF-A85B7FB7ADB2}"/>
              </a:ext>
            </a:extLst>
          </p:cNvPr>
          <p:cNvSpPr>
            <a:spLocks noGrp="1"/>
          </p:cNvSpPr>
          <p:nvPr>
            <p:ph type="dt" sz="half" idx="10"/>
          </p:nvPr>
        </p:nvSpPr>
        <p:spPr/>
        <p:txBody>
          <a:bodyPr/>
          <a:lstStyle/>
          <a:p>
            <a:fld id="{5977E48A-254D-4FEA-8D5E-79ED6D3AF114}" type="datetimeFigureOut">
              <a:rPr lang="en-US" smtClean="0"/>
              <a:t>5/28/2020</a:t>
            </a:fld>
            <a:endParaRPr lang="en-US"/>
          </a:p>
        </p:txBody>
      </p:sp>
      <p:sp>
        <p:nvSpPr>
          <p:cNvPr id="6" name="Footer Placeholder 5">
            <a:extLst>
              <a:ext uri="{FF2B5EF4-FFF2-40B4-BE49-F238E27FC236}">
                <a16:creationId xmlns:a16="http://schemas.microsoft.com/office/drawing/2014/main" id="{58D15B50-61A8-4E8D-9BCF-C468A56960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29309-1DFA-4630-AA47-4EEDA98F20B5}"/>
              </a:ext>
            </a:extLst>
          </p:cNvPr>
          <p:cNvSpPr>
            <a:spLocks noGrp="1"/>
          </p:cNvSpPr>
          <p:nvPr>
            <p:ph type="sldNum" sz="quarter" idx="12"/>
          </p:nvPr>
        </p:nvSpPr>
        <p:spPr/>
        <p:txBody>
          <a:bodyPr/>
          <a:lstStyle/>
          <a:p>
            <a:fld id="{0F61DB09-D187-4B0C-8924-D26670359E62}" type="slidenum">
              <a:rPr lang="en-US" smtClean="0"/>
              <a:t>‹#›</a:t>
            </a:fld>
            <a:endParaRPr lang="en-US"/>
          </a:p>
        </p:txBody>
      </p:sp>
    </p:spTree>
    <p:extLst>
      <p:ext uri="{BB962C8B-B14F-4D97-AF65-F5344CB8AC3E}">
        <p14:creationId xmlns:p14="http://schemas.microsoft.com/office/powerpoint/2010/main" val="567432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D50A4-9B1F-42DA-8E22-2CDC497C07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119DF2-5B75-4A06-BA44-C38D4F562A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7F59F1-8BDC-46F9-8519-FE018D21D9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7A230-C19C-4E30-81D1-B266878C51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25D002-76D8-4FD6-B783-9D5CBA4F0F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A79DBA-C85A-4D60-B27C-B3AD9F62A0B4}"/>
              </a:ext>
            </a:extLst>
          </p:cNvPr>
          <p:cNvSpPr>
            <a:spLocks noGrp="1"/>
          </p:cNvSpPr>
          <p:nvPr>
            <p:ph type="dt" sz="half" idx="10"/>
          </p:nvPr>
        </p:nvSpPr>
        <p:spPr/>
        <p:txBody>
          <a:bodyPr/>
          <a:lstStyle/>
          <a:p>
            <a:fld id="{5977E48A-254D-4FEA-8D5E-79ED6D3AF114}" type="datetimeFigureOut">
              <a:rPr lang="en-US" smtClean="0"/>
              <a:t>5/28/2020</a:t>
            </a:fld>
            <a:endParaRPr lang="en-US"/>
          </a:p>
        </p:txBody>
      </p:sp>
      <p:sp>
        <p:nvSpPr>
          <p:cNvPr id="8" name="Footer Placeholder 7">
            <a:extLst>
              <a:ext uri="{FF2B5EF4-FFF2-40B4-BE49-F238E27FC236}">
                <a16:creationId xmlns:a16="http://schemas.microsoft.com/office/drawing/2014/main" id="{4CA006EB-DD46-4F9F-A7B0-2FE5A030DE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68D99A-0D88-41B0-BAFB-FA06EB6AC430}"/>
              </a:ext>
            </a:extLst>
          </p:cNvPr>
          <p:cNvSpPr>
            <a:spLocks noGrp="1"/>
          </p:cNvSpPr>
          <p:nvPr>
            <p:ph type="sldNum" sz="quarter" idx="12"/>
          </p:nvPr>
        </p:nvSpPr>
        <p:spPr/>
        <p:txBody>
          <a:bodyPr/>
          <a:lstStyle/>
          <a:p>
            <a:fld id="{0F61DB09-D187-4B0C-8924-D26670359E62}" type="slidenum">
              <a:rPr lang="en-US" smtClean="0"/>
              <a:t>‹#›</a:t>
            </a:fld>
            <a:endParaRPr lang="en-US"/>
          </a:p>
        </p:txBody>
      </p:sp>
    </p:spTree>
    <p:extLst>
      <p:ext uri="{BB962C8B-B14F-4D97-AF65-F5344CB8AC3E}">
        <p14:creationId xmlns:p14="http://schemas.microsoft.com/office/powerpoint/2010/main" val="3858806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58E38-279A-4F42-A335-DC73C9C3C1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4D8C99-DD0E-456B-887C-A73791FCDC70}"/>
              </a:ext>
            </a:extLst>
          </p:cNvPr>
          <p:cNvSpPr>
            <a:spLocks noGrp="1"/>
          </p:cNvSpPr>
          <p:nvPr>
            <p:ph type="dt" sz="half" idx="10"/>
          </p:nvPr>
        </p:nvSpPr>
        <p:spPr/>
        <p:txBody>
          <a:bodyPr/>
          <a:lstStyle/>
          <a:p>
            <a:fld id="{5977E48A-254D-4FEA-8D5E-79ED6D3AF114}" type="datetimeFigureOut">
              <a:rPr lang="en-US" smtClean="0"/>
              <a:t>5/28/2020</a:t>
            </a:fld>
            <a:endParaRPr lang="en-US"/>
          </a:p>
        </p:txBody>
      </p:sp>
      <p:sp>
        <p:nvSpPr>
          <p:cNvPr id="4" name="Footer Placeholder 3">
            <a:extLst>
              <a:ext uri="{FF2B5EF4-FFF2-40B4-BE49-F238E27FC236}">
                <a16:creationId xmlns:a16="http://schemas.microsoft.com/office/drawing/2014/main" id="{3EC4ABE0-3C48-4A9E-AF8C-0C1D50ABCE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B71CDE-6EA7-45C8-95EF-B86DD55020B5}"/>
              </a:ext>
            </a:extLst>
          </p:cNvPr>
          <p:cNvSpPr>
            <a:spLocks noGrp="1"/>
          </p:cNvSpPr>
          <p:nvPr>
            <p:ph type="sldNum" sz="quarter" idx="12"/>
          </p:nvPr>
        </p:nvSpPr>
        <p:spPr/>
        <p:txBody>
          <a:bodyPr/>
          <a:lstStyle/>
          <a:p>
            <a:fld id="{0F61DB09-D187-4B0C-8924-D26670359E62}" type="slidenum">
              <a:rPr lang="en-US" smtClean="0"/>
              <a:t>‹#›</a:t>
            </a:fld>
            <a:endParaRPr lang="en-US"/>
          </a:p>
        </p:txBody>
      </p:sp>
    </p:spTree>
    <p:extLst>
      <p:ext uri="{BB962C8B-B14F-4D97-AF65-F5344CB8AC3E}">
        <p14:creationId xmlns:p14="http://schemas.microsoft.com/office/powerpoint/2010/main" val="1230389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98942E-48C1-443C-AF8B-CDF8258B7A35}"/>
              </a:ext>
            </a:extLst>
          </p:cNvPr>
          <p:cNvSpPr>
            <a:spLocks noGrp="1"/>
          </p:cNvSpPr>
          <p:nvPr>
            <p:ph type="dt" sz="half" idx="10"/>
          </p:nvPr>
        </p:nvSpPr>
        <p:spPr/>
        <p:txBody>
          <a:bodyPr/>
          <a:lstStyle/>
          <a:p>
            <a:fld id="{5977E48A-254D-4FEA-8D5E-79ED6D3AF114}" type="datetimeFigureOut">
              <a:rPr lang="en-US" smtClean="0"/>
              <a:t>5/28/2020</a:t>
            </a:fld>
            <a:endParaRPr lang="en-US"/>
          </a:p>
        </p:txBody>
      </p:sp>
      <p:sp>
        <p:nvSpPr>
          <p:cNvPr id="3" name="Footer Placeholder 2">
            <a:extLst>
              <a:ext uri="{FF2B5EF4-FFF2-40B4-BE49-F238E27FC236}">
                <a16:creationId xmlns:a16="http://schemas.microsoft.com/office/drawing/2014/main" id="{C2C01B91-A6E4-403F-8289-380CF3480B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B58263-7AB3-4020-B268-6CE47913D2C2}"/>
              </a:ext>
            </a:extLst>
          </p:cNvPr>
          <p:cNvSpPr>
            <a:spLocks noGrp="1"/>
          </p:cNvSpPr>
          <p:nvPr>
            <p:ph type="sldNum" sz="quarter" idx="12"/>
          </p:nvPr>
        </p:nvSpPr>
        <p:spPr/>
        <p:txBody>
          <a:bodyPr/>
          <a:lstStyle/>
          <a:p>
            <a:fld id="{0F61DB09-D187-4B0C-8924-D26670359E62}" type="slidenum">
              <a:rPr lang="en-US" smtClean="0"/>
              <a:t>‹#›</a:t>
            </a:fld>
            <a:endParaRPr lang="en-US"/>
          </a:p>
        </p:txBody>
      </p:sp>
    </p:spTree>
    <p:extLst>
      <p:ext uri="{BB962C8B-B14F-4D97-AF65-F5344CB8AC3E}">
        <p14:creationId xmlns:p14="http://schemas.microsoft.com/office/powerpoint/2010/main" val="2683842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5506-6C2B-42FF-A868-A1F2130BBC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2FBB72-873F-443B-A79B-A1DB469354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2EF8A9-BC34-4B4F-A9C6-14C52C01A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9A25C4-B581-47EC-A7C4-26C7680DF57F}"/>
              </a:ext>
            </a:extLst>
          </p:cNvPr>
          <p:cNvSpPr>
            <a:spLocks noGrp="1"/>
          </p:cNvSpPr>
          <p:nvPr>
            <p:ph type="dt" sz="half" idx="10"/>
          </p:nvPr>
        </p:nvSpPr>
        <p:spPr/>
        <p:txBody>
          <a:bodyPr/>
          <a:lstStyle/>
          <a:p>
            <a:fld id="{5977E48A-254D-4FEA-8D5E-79ED6D3AF114}" type="datetimeFigureOut">
              <a:rPr lang="en-US" smtClean="0"/>
              <a:t>5/28/2020</a:t>
            </a:fld>
            <a:endParaRPr lang="en-US"/>
          </a:p>
        </p:txBody>
      </p:sp>
      <p:sp>
        <p:nvSpPr>
          <p:cNvPr id="6" name="Footer Placeholder 5">
            <a:extLst>
              <a:ext uri="{FF2B5EF4-FFF2-40B4-BE49-F238E27FC236}">
                <a16:creationId xmlns:a16="http://schemas.microsoft.com/office/drawing/2014/main" id="{0E7E722A-D058-4206-84E9-B075B7746A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B6B1C8-7EB3-489D-92AF-C35B75542007}"/>
              </a:ext>
            </a:extLst>
          </p:cNvPr>
          <p:cNvSpPr>
            <a:spLocks noGrp="1"/>
          </p:cNvSpPr>
          <p:nvPr>
            <p:ph type="sldNum" sz="quarter" idx="12"/>
          </p:nvPr>
        </p:nvSpPr>
        <p:spPr/>
        <p:txBody>
          <a:bodyPr/>
          <a:lstStyle/>
          <a:p>
            <a:fld id="{0F61DB09-D187-4B0C-8924-D26670359E62}" type="slidenum">
              <a:rPr lang="en-US" smtClean="0"/>
              <a:t>‹#›</a:t>
            </a:fld>
            <a:endParaRPr lang="en-US"/>
          </a:p>
        </p:txBody>
      </p:sp>
    </p:spTree>
    <p:extLst>
      <p:ext uri="{BB962C8B-B14F-4D97-AF65-F5344CB8AC3E}">
        <p14:creationId xmlns:p14="http://schemas.microsoft.com/office/powerpoint/2010/main" val="2622832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8FA0B-2DF7-40B2-824E-8D56F27B40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0C1866-270B-4AF6-97C4-7C2300FD46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6BC985-BC41-4FC4-85C1-BC218360B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A2A48-EE26-436D-A469-9428F9E32A87}"/>
              </a:ext>
            </a:extLst>
          </p:cNvPr>
          <p:cNvSpPr>
            <a:spLocks noGrp="1"/>
          </p:cNvSpPr>
          <p:nvPr>
            <p:ph type="dt" sz="half" idx="10"/>
          </p:nvPr>
        </p:nvSpPr>
        <p:spPr/>
        <p:txBody>
          <a:bodyPr/>
          <a:lstStyle/>
          <a:p>
            <a:fld id="{5977E48A-254D-4FEA-8D5E-79ED6D3AF114}" type="datetimeFigureOut">
              <a:rPr lang="en-US" smtClean="0"/>
              <a:t>5/28/2020</a:t>
            </a:fld>
            <a:endParaRPr lang="en-US"/>
          </a:p>
        </p:txBody>
      </p:sp>
      <p:sp>
        <p:nvSpPr>
          <p:cNvPr id="6" name="Footer Placeholder 5">
            <a:extLst>
              <a:ext uri="{FF2B5EF4-FFF2-40B4-BE49-F238E27FC236}">
                <a16:creationId xmlns:a16="http://schemas.microsoft.com/office/drawing/2014/main" id="{2359C6F7-AB64-4EB1-B668-A91D62C046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19D86B-4264-47E8-BA6B-9CBBF14A6E46}"/>
              </a:ext>
            </a:extLst>
          </p:cNvPr>
          <p:cNvSpPr>
            <a:spLocks noGrp="1"/>
          </p:cNvSpPr>
          <p:nvPr>
            <p:ph type="sldNum" sz="quarter" idx="12"/>
          </p:nvPr>
        </p:nvSpPr>
        <p:spPr/>
        <p:txBody>
          <a:bodyPr/>
          <a:lstStyle/>
          <a:p>
            <a:fld id="{0F61DB09-D187-4B0C-8924-D26670359E62}" type="slidenum">
              <a:rPr lang="en-US" smtClean="0"/>
              <a:t>‹#›</a:t>
            </a:fld>
            <a:endParaRPr lang="en-US"/>
          </a:p>
        </p:txBody>
      </p:sp>
    </p:spTree>
    <p:extLst>
      <p:ext uri="{BB962C8B-B14F-4D97-AF65-F5344CB8AC3E}">
        <p14:creationId xmlns:p14="http://schemas.microsoft.com/office/powerpoint/2010/main" val="4168996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9B2D75-694B-4E23-AB82-E31E4CA227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EA9132-C867-4B53-BC70-FF26E98D15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1EB26-1AC9-4D6F-A9C1-D0C1574FA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77E48A-254D-4FEA-8D5E-79ED6D3AF114}" type="datetimeFigureOut">
              <a:rPr lang="en-US" smtClean="0"/>
              <a:t>5/28/2020</a:t>
            </a:fld>
            <a:endParaRPr lang="en-US"/>
          </a:p>
        </p:txBody>
      </p:sp>
      <p:sp>
        <p:nvSpPr>
          <p:cNvPr id="5" name="Footer Placeholder 4">
            <a:extLst>
              <a:ext uri="{FF2B5EF4-FFF2-40B4-BE49-F238E27FC236}">
                <a16:creationId xmlns:a16="http://schemas.microsoft.com/office/drawing/2014/main" id="{755A13B9-15BF-480A-9F3F-DF5B6ADAE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A95FFE-5E64-4BCF-8548-186DDA221C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61DB09-D187-4B0C-8924-D26670359E62}" type="slidenum">
              <a:rPr lang="en-US" smtClean="0"/>
              <a:t>‹#›</a:t>
            </a:fld>
            <a:endParaRPr lang="en-US"/>
          </a:p>
        </p:txBody>
      </p:sp>
    </p:spTree>
    <p:extLst>
      <p:ext uri="{BB962C8B-B14F-4D97-AF65-F5344CB8AC3E}">
        <p14:creationId xmlns:p14="http://schemas.microsoft.com/office/powerpoint/2010/main" val="788001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leanpub.com/LittleInferenceBook"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Monty_Hall_problem"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outhwestchildrenscenter.com/pdf/information-and-forms/article-library/articles-by-physicians/marshall-j-benbow-md/Streptococcal%20Pharyngitis.pdf" TargetMode="External"/><Relationship Id="rId2" Type="http://schemas.openxmlformats.org/officeDocument/2006/relationships/hyperlink" Target="https://www.physician360.co/news/what-is-a-rapid-strep-test-and-are-they-reliabl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A10B97-053C-4B8B-B8DE-7AE504D3A0F9}"/>
              </a:ext>
            </a:extLst>
          </p:cNvPr>
          <p:cNvSpPr txBox="1"/>
          <p:nvPr/>
        </p:nvSpPr>
        <p:spPr>
          <a:xfrm>
            <a:off x="569493" y="187633"/>
            <a:ext cx="11450054" cy="6001643"/>
          </a:xfrm>
          <a:prstGeom prst="rect">
            <a:avLst/>
          </a:prstGeom>
          <a:noFill/>
        </p:spPr>
        <p:txBody>
          <a:bodyPr wrap="square" rtlCol="0">
            <a:spAutoFit/>
          </a:bodyPr>
          <a:lstStyle/>
          <a:p>
            <a:r>
              <a:rPr lang="en-US" sz="2800" b="1" dirty="0">
                <a:solidFill>
                  <a:srgbClr val="0000FF"/>
                </a:solidFill>
              </a:rPr>
              <a:t>The Bayesian approach for calculating the probability of a hypothesis given: the results of some test, statistical properties of the test, and the prior probability of the hypothesis (before any information from the test result) </a:t>
            </a:r>
          </a:p>
          <a:p>
            <a:endParaRPr lang="en-US" sz="1400" dirty="0"/>
          </a:p>
          <a:p>
            <a:r>
              <a:rPr lang="en-US" sz="2400" dirty="0"/>
              <a:t>In what follows I’m going to present Bayes' formula (Bayes' theorem) using the classic example of calculating the probability that a person has a particular disease given a positive test for it, along with information on the “accuracy” of the test and the </a:t>
            </a:r>
            <a:r>
              <a:rPr lang="en-US" sz="2400" i="1" dirty="0"/>
              <a:t>prevalence</a:t>
            </a:r>
            <a:r>
              <a:rPr lang="en-US" sz="2400" dirty="0"/>
              <a:t> of the disease (terms will be defined in the next page).</a:t>
            </a:r>
          </a:p>
          <a:p>
            <a:endParaRPr lang="en-US" sz="1200" dirty="0"/>
          </a:p>
          <a:p>
            <a:r>
              <a:rPr lang="en-US" sz="2400" dirty="0"/>
              <a:t>I’ll first show how one can calculate the probability of disease given a positive test in a “hands on” way, and then show how one can do this systematically using Bayes’ theorem.</a:t>
            </a:r>
          </a:p>
          <a:p>
            <a:endParaRPr lang="en-US" sz="1200" dirty="0"/>
          </a:p>
          <a:p>
            <a:r>
              <a:rPr lang="en-US" sz="2000" dirty="0"/>
              <a:t>Note other than the particular exposition (for better or worse), there is nothing “new” here (and this material can be found in most statistics books and by Google search). I’ve tried to “collect” and explain the commonly used formulas and terms used for the basic analysis of a diagnostic test. In particular, this was written to address queries in the Coursera Johns Hopkins University Data Science Specialization </a:t>
            </a:r>
            <a:r>
              <a:rPr lang="en-US" sz="2000" b="1" dirty="0"/>
              <a:t>Statistical Inference </a:t>
            </a:r>
            <a:r>
              <a:rPr lang="en-US" sz="2000" dirty="0"/>
              <a:t>Course, whose textbook is: </a:t>
            </a:r>
            <a:r>
              <a:rPr lang="en-US" dirty="0"/>
              <a:t>[1] </a:t>
            </a:r>
            <a:r>
              <a:rPr lang="en-US" b="1" dirty="0"/>
              <a:t>Statistical Inference for Data Science</a:t>
            </a:r>
            <a:r>
              <a:rPr lang="en-US" dirty="0"/>
              <a:t>, Brian </a:t>
            </a:r>
            <a:r>
              <a:rPr lang="en-US" dirty="0" err="1"/>
              <a:t>Caffo</a:t>
            </a:r>
            <a:r>
              <a:rPr lang="en-US" dirty="0"/>
              <a:t>, </a:t>
            </a:r>
            <a:r>
              <a:rPr lang="en-US" u="sng" dirty="0" err="1">
                <a:hlinkClick r:id="rId2"/>
              </a:rPr>
              <a:t>Leanpub</a:t>
            </a:r>
            <a:r>
              <a:rPr lang="en-US" dirty="0"/>
              <a:t>,                                                                       	                                                               last updated on 2016-05-23</a:t>
            </a:r>
            <a:endParaRPr lang="en-US" sz="2000" dirty="0"/>
          </a:p>
        </p:txBody>
      </p:sp>
      <p:sp>
        <p:nvSpPr>
          <p:cNvPr id="3" name="TextBox 2">
            <a:extLst>
              <a:ext uri="{FF2B5EF4-FFF2-40B4-BE49-F238E27FC236}">
                <a16:creationId xmlns:a16="http://schemas.microsoft.com/office/drawing/2014/main" id="{B2579EA4-FF4B-4D72-96EE-D845F8CDD661}"/>
              </a:ext>
            </a:extLst>
          </p:cNvPr>
          <p:cNvSpPr txBox="1"/>
          <p:nvPr/>
        </p:nvSpPr>
        <p:spPr>
          <a:xfrm>
            <a:off x="401053" y="6529137"/>
            <a:ext cx="11197389" cy="369332"/>
          </a:xfrm>
          <a:prstGeom prst="rect">
            <a:avLst/>
          </a:prstGeom>
          <a:noFill/>
        </p:spPr>
        <p:txBody>
          <a:bodyPr wrap="square" rtlCol="0">
            <a:spAutoFit/>
          </a:bodyPr>
          <a:lstStyle/>
          <a:p>
            <a:r>
              <a:rPr lang="en-US" dirty="0"/>
              <a:t> </a:t>
            </a:r>
          </a:p>
        </p:txBody>
      </p:sp>
      <p:sp>
        <p:nvSpPr>
          <p:cNvPr id="4" name="TextBox 3">
            <a:extLst>
              <a:ext uri="{FF2B5EF4-FFF2-40B4-BE49-F238E27FC236}">
                <a16:creationId xmlns:a16="http://schemas.microsoft.com/office/drawing/2014/main" id="{8C6CF309-E369-498B-923D-8CB6E644CBCF}"/>
              </a:ext>
            </a:extLst>
          </p:cNvPr>
          <p:cNvSpPr txBox="1"/>
          <p:nvPr/>
        </p:nvSpPr>
        <p:spPr>
          <a:xfrm rot="10800000" flipV="1">
            <a:off x="172453" y="6344471"/>
            <a:ext cx="4796817" cy="369332"/>
          </a:xfrm>
          <a:prstGeom prst="rect">
            <a:avLst/>
          </a:prstGeom>
          <a:noFill/>
        </p:spPr>
        <p:txBody>
          <a:bodyPr wrap="square" rtlCol="0">
            <a:spAutoFit/>
          </a:bodyPr>
          <a:lstStyle/>
          <a:p>
            <a:r>
              <a:rPr lang="en-US" dirty="0"/>
              <a:t>Alan E. Berger 28 May 2020</a:t>
            </a:r>
          </a:p>
        </p:txBody>
      </p:sp>
    </p:spTree>
    <p:extLst>
      <p:ext uri="{BB962C8B-B14F-4D97-AF65-F5344CB8AC3E}">
        <p14:creationId xmlns:p14="http://schemas.microsoft.com/office/powerpoint/2010/main" val="145436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88A4B2-CD18-47CA-84BA-3DF21A16D950}"/>
              </a:ext>
            </a:extLst>
          </p:cNvPr>
          <p:cNvSpPr txBox="1"/>
          <p:nvPr/>
        </p:nvSpPr>
        <p:spPr>
          <a:xfrm>
            <a:off x="417095" y="128337"/>
            <a:ext cx="10796336" cy="6586418"/>
          </a:xfrm>
          <a:prstGeom prst="rect">
            <a:avLst/>
          </a:prstGeom>
          <a:noFill/>
        </p:spPr>
        <p:txBody>
          <a:bodyPr wrap="square" rtlCol="0">
            <a:spAutoFit/>
          </a:bodyPr>
          <a:lstStyle/>
          <a:p>
            <a:pPr lvl="0"/>
            <a:r>
              <a:rPr lang="en-US" sz="2400" dirty="0">
                <a:solidFill>
                  <a:prstClr val="black"/>
                </a:solidFill>
              </a:rPr>
              <a:t>We’re now 1 step away from being able to “turn the crank” with this formula and routinely compute the probability of disease given a positive test and the properties of the test and the prevalence.</a:t>
            </a:r>
          </a:p>
          <a:p>
            <a:pPr lvl="0"/>
            <a:r>
              <a:rPr lang="en-US" sz="2400" dirty="0">
                <a:solidFill>
                  <a:prstClr val="black"/>
                </a:solidFill>
              </a:rPr>
              <a:t>Copying in from the last page we have</a:t>
            </a:r>
          </a:p>
          <a:p>
            <a:pPr lvl="0"/>
            <a:endParaRPr lang="en-US" sz="800" dirty="0">
              <a:solidFill>
                <a:prstClr val="black"/>
              </a:solidFill>
            </a:endParaRPr>
          </a:p>
          <a:p>
            <a:r>
              <a:rPr lang="en-US" sz="2400" b="1" dirty="0">
                <a:solidFill>
                  <a:srgbClr val="0000FF"/>
                </a:solidFill>
              </a:rPr>
              <a:t>P(H|D) </a:t>
            </a:r>
            <a:r>
              <a:rPr lang="en-US" sz="2400" b="1" dirty="0">
                <a:solidFill>
                  <a:srgbClr val="0000FF"/>
                </a:solidFill>
                <a:sym typeface="Symbol" panose="05050102010706020507" pitchFamily="18" charset="2"/>
              </a:rPr>
              <a:t>  =  </a:t>
            </a:r>
            <a:r>
              <a:rPr lang="en-US" sz="2400" b="1" dirty="0">
                <a:solidFill>
                  <a:srgbClr val="0000FF"/>
                </a:solidFill>
              </a:rPr>
              <a:t>P</a:t>
            </a:r>
            <a:r>
              <a:rPr lang="en-US" sz="2400" b="1" dirty="0">
                <a:solidFill>
                  <a:srgbClr val="0000FF"/>
                </a:solidFill>
                <a:sym typeface="Symbol" panose="05050102010706020507" pitchFamily="18" charset="2"/>
              </a:rPr>
              <a:t> </a:t>
            </a:r>
            <a:r>
              <a:rPr lang="en-US" sz="2400" b="1" dirty="0">
                <a:solidFill>
                  <a:srgbClr val="0000FF"/>
                </a:solidFill>
              </a:rPr>
              <a:t>(D|H) * </a:t>
            </a:r>
            <a:r>
              <a:rPr lang="en-US" sz="2400" b="1" dirty="0">
                <a:solidFill>
                  <a:srgbClr val="0000FF"/>
                </a:solidFill>
                <a:sym typeface="Symbol" panose="05050102010706020507" pitchFamily="18" charset="2"/>
              </a:rPr>
              <a:t>P(H) / P(D)         </a:t>
            </a:r>
            <a:r>
              <a:rPr lang="en-US" sz="2400" b="1" dirty="0">
                <a:solidFill>
                  <a:srgbClr val="7030A0"/>
                </a:solidFill>
                <a:sym typeface="Symbol" panose="05050102010706020507" pitchFamily="18" charset="2"/>
              </a:rPr>
              <a:t>Bayes' formula version 1</a:t>
            </a:r>
          </a:p>
          <a:p>
            <a:endParaRPr lang="en-US" sz="800" dirty="0">
              <a:solidFill>
                <a:prstClr val="black"/>
              </a:solidFill>
              <a:sym typeface="Symbol" panose="05050102010706020507" pitchFamily="18" charset="2"/>
            </a:endParaRPr>
          </a:p>
          <a:p>
            <a:r>
              <a:rPr lang="en-US" sz="2400" dirty="0">
                <a:solidFill>
                  <a:prstClr val="black"/>
                </a:solidFill>
                <a:sym typeface="Symbol" panose="05050102010706020507" pitchFamily="18" charset="2"/>
              </a:rPr>
              <a:t>We need to get a more computationally convenient form for P(D).  Now for each subject, for this example, they either have the disease (H) or they don’t (let’s just denote that by they are </a:t>
            </a:r>
            <a:r>
              <a:rPr lang="en-US" sz="2400" b="1" dirty="0">
                <a:solidFill>
                  <a:prstClr val="black"/>
                </a:solidFill>
                <a:sym typeface="Symbol" panose="05050102010706020507" pitchFamily="18" charset="2"/>
              </a:rPr>
              <a:t>well (W)</a:t>
            </a:r>
            <a:r>
              <a:rPr lang="en-US" sz="2400" dirty="0">
                <a:solidFill>
                  <a:prstClr val="black"/>
                </a:solidFill>
                <a:sym typeface="Symbol" panose="05050102010706020507" pitchFamily="18" charset="2"/>
              </a:rPr>
              <a:t>).  Hence P(H or W) = 1 and H and W are mutually exclusive (in math notation P(H  W) = 1 and  H  W =  ).                                       Hence</a:t>
            </a:r>
            <a:r>
              <a:rPr lang="en-US" sz="2400" b="1" dirty="0">
                <a:solidFill>
                  <a:srgbClr val="0000FF"/>
                </a:solidFill>
                <a:sym typeface="Symbol" panose="05050102010706020507" pitchFamily="18" charset="2"/>
              </a:rPr>
              <a:t> P(D) </a:t>
            </a:r>
            <a:r>
              <a:rPr lang="en-US" sz="2400" dirty="0">
                <a:solidFill>
                  <a:prstClr val="black"/>
                </a:solidFill>
                <a:sym typeface="Symbol" panose="05050102010706020507" pitchFamily="18" charset="2"/>
              </a:rPr>
              <a:t>= </a:t>
            </a:r>
            <a:r>
              <a:rPr lang="en-US" sz="2400" b="1" dirty="0">
                <a:solidFill>
                  <a:srgbClr val="009999"/>
                </a:solidFill>
                <a:sym typeface="Symbol" panose="05050102010706020507" pitchFamily="18" charset="2"/>
              </a:rPr>
              <a:t>P(D H) </a:t>
            </a:r>
            <a:r>
              <a:rPr lang="en-US" sz="2400" b="1" dirty="0">
                <a:solidFill>
                  <a:prstClr val="black"/>
                </a:solidFill>
                <a:sym typeface="Symbol" panose="05050102010706020507" pitchFamily="18" charset="2"/>
              </a:rPr>
              <a:t>+ </a:t>
            </a:r>
            <a:r>
              <a:rPr lang="en-US" sz="2400" b="1" dirty="0">
                <a:solidFill>
                  <a:srgbClr val="7030A0"/>
                </a:solidFill>
                <a:sym typeface="Symbol" panose="05050102010706020507" pitchFamily="18" charset="2"/>
              </a:rPr>
              <a:t>P(D W)        </a:t>
            </a:r>
            <a:r>
              <a:rPr lang="en-US" sz="2400" dirty="0">
                <a:solidFill>
                  <a:prstClr val="black"/>
                </a:solidFill>
                <a:sym typeface="Symbol" panose="05050102010706020507" pitchFamily="18" charset="2"/>
              </a:rPr>
              <a:t>since if d is an element of D then it is in one (but not both) of (D H) and  (D W) </a:t>
            </a:r>
          </a:p>
          <a:p>
            <a:endParaRPr lang="en-US" sz="800" dirty="0">
              <a:solidFill>
                <a:prstClr val="black"/>
              </a:solidFill>
              <a:sym typeface="Symbol" panose="05050102010706020507" pitchFamily="18" charset="2"/>
            </a:endParaRPr>
          </a:p>
          <a:p>
            <a:r>
              <a:rPr lang="en-US" sz="2400" dirty="0">
                <a:solidFill>
                  <a:prstClr val="black"/>
                </a:solidFill>
                <a:sym typeface="Symbol" panose="05050102010706020507" pitchFamily="18" charset="2"/>
              </a:rPr>
              <a:t>And then using the conditional probability formula</a:t>
            </a:r>
          </a:p>
          <a:p>
            <a:r>
              <a:rPr lang="en-US" sz="2400" dirty="0">
                <a:solidFill>
                  <a:prstClr val="black"/>
                </a:solidFill>
              </a:rPr>
              <a:t>P(D </a:t>
            </a:r>
            <a:r>
              <a:rPr lang="en-US" sz="2400" dirty="0">
                <a:solidFill>
                  <a:prstClr val="black"/>
                </a:solidFill>
                <a:sym typeface="Symbol" panose="05050102010706020507" pitchFamily="18" charset="2"/>
              </a:rPr>
              <a:t> A) = </a:t>
            </a:r>
            <a:r>
              <a:rPr lang="en-US" sz="2400" dirty="0">
                <a:solidFill>
                  <a:prstClr val="black"/>
                </a:solidFill>
              </a:rPr>
              <a:t>P(D|A) * </a:t>
            </a:r>
            <a:r>
              <a:rPr lang="en-US" sz="2400" dirty="0">
                <a:solidFill>
                  <a:prstClr val="black"/>
                </a:solidFill>
                <a:sym typeface="Symbol" panose="05050102010706020507" pitchFamily="18" charset="2"/>
              </a:rPr>
              <a:t>P(A)   twice, once with A being H and once with A being W,</a:t>
            </a:r>
          </a:p>
          <a:p>
            <a:r>
              <a:rPr lang="en-US" sz="2400" dirty="0">
                <a:solidFill>
                  <a:prstClr val="black"/>
                </a:solidFill>
                <a:sym typeface="Symbol" panose="05050102010706020507" pitchFamily="18" charset="2"/>
              </a:rPr>
              <a:t>we get the commonly seen version of Bayes' formula (also called Bayes' theorem) for the case of 2 mutually exclusive possible “results”, here H and W:</a:t>
            </a:r>
          </a:p>
          <a:p>
            <a:endParaRPr lang="en-US" sz="1400" dirty="0">
              <a:solidFill>
                <a:prstClr val="black"/>
              </a:solidFill>
              <a:sym typeface="Symbol" panose="05050102010706020507" pitchFamily="18" charset="2"/>
            </a:endParaRPr>
          </a:p>
          <a:p>
            <a:r>
              <a:rPr lang="en-US" sz="2400" b="1" dirty="0">
                <a:solidFill>
                  <a:srgbClr val="0000FF"/>
                </a:solidFill>
              </a:rPr>
              <a:t>P(H|D) </a:t>
            </a:r>
            <a:r>
              <a:rPr lang="en-US" sz="2400" b="1" dirty="0">
                <a:solidFill>
                  <a:srgbClr val="0000FF"/>
                </a:solidFill>
                <a:sym typeface="Symbol" panose="05050102010706020507" pitchFamily="18" charset="2"/>
              </a:rPr>
              <a:t>  =  </a:t>
            </a:r>
            <a:r>
              <a:rPr lang="en-US" sz="2400" b="1" dirty="0">
                <a:solidFill>
                  <a:srgbClr val="0000FF"/>
                </a:solidFill>
              </a:rPr>
              <a:t>P</a:t>
            </a:r>
            <a:r>
              <a:rPr lang="en-US" sz="2400" b="1" dirty="0">
                <a:solidFill>
                  <a:srgbClr val="0000FF"/>
                </a:solidFill>
                <a:sym typeface="Symbol" panose="05050102010706020507" pitchFamily="18" charset="2"/>
              </a:rPr>
              <a:t> </a:t>
            </a:r>
            <a:r>
              <a:rPr lang="en-US" sz="2400" b="1" dirty="0">
                <a:solidFill>
                  <a:srgbClr val="0000FF"/>
                </a:solidFill>
              </a:rPr>
              <a:t>(D|H) * </a:t>
            </a:r>
            <a:r>
              <a:rPr lang="en-US" sz="2400" b="1" dirty="0">
                <a:solidFill>
                  <a:srgbClr val="0000FF"/>
                </a:solidFill>
                <a:sym typeface="Symbol" panose="05050102010706020507" pitchFamily="18" charset="2"/>
              </a:rPr>
              <a:t>P(H) / [</a:t>
            </a:r>
            <a:r>
              <a:rPr lang="en-US" sz="2400" b="1" dirty="0">
                <a:solidFill>
                  <a:srgbClr val="009999"/>
                </a:solidFill>
                <a:sym typeface="Symbol" panose="05050102010706020507" pitchFamily="18" charset="2"/>
              </a:rPr>
              <a:t>P(D|H)*P(H) </a:t>
            </a:r>
            <a:r>
              <a:rPr lang="en-US" sz="2400" b="1" dirty="0">
                <a:solidFill>
                  <a:srgbClr val="0000FF"/>
                </a:solidFill>
                <a:sym typeface="Symbol" panose="05050102010706020507" pitchFamily="18" charset="2"/>
              </a:rPr>
              <a:t>+ </a:t>
            </a:r>
            <a:r>
              <a:rPr lang="en-US" sz="2400" b="1" dirty="0">
                <a:solidFill>
                  <a:srgbClr val="7030A0"/>
                </a:solidFill>
                <a:sym typeface="Symbol" panose="05050102010706020507" pitchFamily="18" charset="2"/>
              </a:rPr>
              <a:t>P(D|W)*P(W)</a:t>
            </a:r>
            <a:r>
              <a:rPr lang="en-US" sz="2400" b="1" dirty="0">
                <a:solidFill>
                  <a:srgbClr val="0000FF"/>
                </a:solidFill>
                <a:sym typeface="Symbol" panose="05050102010706020507" pitchFamily="18" charset="2"/>
              </a:rPr>
              <a:t>]         </a:t>
            </a:r>
            <a:r>
              <a:rPr lang="en-US" sz="2400" b="1" dirty="0">
                <a:solidFill>
                  <a:srgbClr val="7030A0"/>
                </a:solidFill>
                <a:sym typeface="Symbol" panose="05050102010706020507" pitchFamily="18" charset="2"/>
              </a:rPr>
              <a:t>Bayes' theorem</a:t>
            </a:r>
          </a:p>
        </p:txBody>
      </p:sp>
    </p:spTree>
    <p:extLst>
      <p:ext uri="{BB962C8B-B14F-4D97-AF65-F5344CB8AC3E}">
        <p14:creationId xmlns:p14="http://schemas.microsoft.com/office/powerpoint/2010/main" val="708072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067F3D-2F53-4E15-9659-B48F3177A0D6}"/>
              </a:ext>
            </a:extLst>
          </p:cNvPr>
          <p:cNvSpPr txBox="1"/>
          <p:nvPr/>
        </p:nvSpPr>
        <p:spPr>
          <a:xfrm>
            <a:off x="697832" y="385011"/>
            <a:ext cx="10796336" cy="6678751"/>
          </a:xfrm>
          <a:prstGeom prst="rect">
            <a:avLst/>
          </a:prstGeom>
          <a:noFill/>
        </p:spPr>
        <p:txBody>
          <a:bodyPr wrap="square" rtlCol="0">
            <a:spAutoFit/>
          </a:bodyPr>
          <a:lstStyle/>
          <a:p>
            <a:pPr lvl="0"/>
            <a:r>
              <a:rPr lang="en-US" sz="2400" dirty="0">
                <a:solidFill>
                  <a:prstClr val="black"/>
                </a:solidFill>
              </a:rPr>
              <a:t>Now let’s use Bayes' theorem (for 2 mutually exclusive possible results H and W):</a:t>
            </a:r>
          </a:p>
          <a:p>
            <a:pPr lvl="0"/>
            <a:endParaRPr lang="en-US" sz="1200" dirty="0">
              <a:solidFill>
                <a:prstClr val="black"/>
              </a:solidFill>
            </a:endParaRPr>
          </a:p>
          <a:p>
            <a:r>
              <a:rPr lang="en-US" sz="2400" b="1" dirty="0">
                <a:solidFill>
                  <a:srgbClr val="0000FF"/>
                </a:solidFill>
              </a:rPr>
              <a:t>P(H|D) </a:t>
            </a:r>
            <a:r>
              <a:rPr lang="en-US" sz="2400" b="1" dirty="0">
                <a:solidFill>
                  <a:srgbClr val="0000FF"/>
                </a:solidFill>
                <a:sym typeface="Symbol" panose="05050102010706020507" pitchFamily="18" charset="2"/>
              </a:rPr>
              <a:t>  =  </a:t>
            </a:r>
            <a:r>
              <a:rPr lang="en-US" sz="2400" b="1" dirty="0">
                <a:solidFill>
                  <a:srgbClr val="0000FF"/>
                </a:solidFill>
              </a:rPr>
              <a:t>P</a:t>
            </a:r>
            <a:r>
              <a:rPr lang="en-US" sz="2400" b="1" dirty="0">
                <a:solidFill>
                  <a:srgbClr val="0000FF"/>
                </a:solidFill>
                <a:sym typeface="Symbol" panose="05050102010706020507" pitchFamily="18" charset="2"/>
              </a:rPr>
              <a:t> </a:t>
            </a:r>
            <a:r>
              <a:rPr lang="en-US" sz="2400" b="1" dirty="0">
                <a:solidFill>
                  <a:srgbClr val="0000FF"/>
                </a:solidFill>
              </a:rPr>
              <a:t>(D|H)  * </a:t>
            </a:r>
            <a:r>
              <a:rPr lang="en-US" sz="2400" b="1" dirty="0">
                <a:solidFill>
                  <a:srgbClr val="0000FF"/>
                </a:solidFill>
                <a:sym typeface="Symbol" panose="05050102010706020507" pitchFamily="18" charset="2"/>
              </a:rPr>
              <a:t>P(H) / [P(D|H)*P(H) + P(D|W)*P(W)]        </a:t>
            </a:r>
            <a:r>
              <a:rPr lang="en-US" sz="2400" b="1" dirty="0">
                <a:solidFill>
                  <a:srgbClr val="7030A0"/>
                </a:solidFill>
                <a:sym typeface="Symbol" panose="05050102010706020507" pitchFamily="18" charset="2"/>
              </a:rPr>
              <a:t>Bayes</a:t>
            </a:r>
          </a:p>
          <a:p>
            <a:endParaRPr lang="en-US" sz="1200" dirty="0">
              <a:solidFill>
                <a:prstClr val="black"/>
              </a:solidFill>
              <a:sym typeface="Symbol" panose="05050102010706020507" pitchFamily="18" charset="2"/>
            </a:endParaRPr>
          </a:p>
          <a:p>
            <a:r>
              <a:rPr lang="en-US" sz="2400" dirty="0">
                <a:solidFill>
                  <a:prstClr val="black"/>
                </a:solidFill>
                <a:sym typeface="Symbol" panose="05050102010706020507" pitchFamily="18" charset="2"/>
              </a:rPr>
              <a:t>to recalculate in a systematic way P(H|D) for the first case of prevalence = 25%:          so D means the data of having gotten a positive test result; the prevalence (prior probability of disease)  P(H) = 0.25; the sensitivity P(D|H) = 0.95; and the false alarm rate P(D|W) = 0.02 (from FAR = 1 – specificity).  Since H and W are mutually exclusive and are the only possibilities, P(W) = 1 – P(H) = 0.75  Hence, putting these values into Bayes' formula gives</a:t>
            </a:r>
          </a:p>
          <a:p>
            <a:endParaRPr lang="en-US" sz="1000" dirty="0">
              <a:solidFill>
                <a:prstClr val="black"/>
              </a:solidFill>
              <a:sym typeface="Symbol" panose="05050102010706020507" pitchFamily="18" charset="2"/>
            </a:endParaRPr>
          </a:p>
          <a:p>
            <a:r>
              <a:rPr lang="en-US" sz="2400" dirty="0">
                <a:solidFill>
                  <a:prstClr val="black"/>
                </a:solidFill>
                <a:sym typeface="Symbol" panose="05050102010706020507" pitchFamily="18" charset="2"/>
              </a:rPr>
              <a:t>the probability of disease given the data D a positive test (the </a:t>
            </a:r>
            <a:r>
              <a:rPr lang="en-US" sz="2400" b="1" dirty="0">
                <a:solidFill>
                  <a:srgbClr val="0000FF"/>
                </a:solidFill>
                <a:sym typeface="Symbol" panose="05050102010706020507" pitchFamily="18" charset="2"/>
              </a:rPr>
              <a:t>PPV</a:t>
            </a:r>
            <a:r>
              <a:rPr lang="en-US" sz="2400" dirty="0">
                <a:solidFill>
                  <a:prstClr val="black"/>
                </a:solidFill>
                <a:sym typeface="Symbol" panose="05050102010706020507" pitchFamily="18" charset="2"/>
              </a:rPr>
              <a:t>)</a:t>
            </a:r>
          </a:p>
          <a:p>
            <a:r>
              <a:rPr lang="en-US" sz="2400" dirty="0">
                <a:solidFill>
                  <a:prstClr val="black"/>
                </a:solidFill>
                <a:sym typeface="Symbol" panose="05050102010706020507" pitchFamily="18" charset="2"/>
              </a:rPr>
              <a:t>P(H|D) = 0.95 * 0.25 / [0.95*0.25 + 0.02*0.75] = 0.2375 / [0.2375 + 0.015]</a:t>
            </a:r>
          </a:p>
          <a:p>
            <a:r>
              <a:rPr lang="en-US" sz="2400" dirty="0">
                <a:solidFill>
                  <a:prstClr val="black"/>
                </a:solidFill>
                <a:sym typeface="Symbol" panose="05050102010706020507" pitchFamily="18" charset="2"/>
              </a:rPr>
              <a:t>                                                                                    = 0.2375 / 0.2525 = 0.940594</a:t>
            </a:r>
          </a:p>
          <a:p>
            <a:endParaRPr lang="en-US" sz="1000" dirty="0">
              <a:solidFill>
                <a:prstClr val="black"/>
              </a:solidFill>
              <a:sym typeface="Symbol" panose="05050102010706020507" pitchFamily="18" charset="2"/>
            </a:endParaRPr>
          </a:p>
          <a:p>
            <a:r>
              <a:rPr lang="en-US" sz="2400" dirty="0">
                <a:solidFill>
                  <a:prstClr val="black"/>
                </a:solidFill>
                <a:sym typeface="Symbol" panose="05050102010706020507" pitchFamily="18" charset="2"/>
              </a:rPr>
              <a:t>Which, as advertised, agrees with the earlier calculation.  </a:t>
            </a:r>
          </a:p>
          <a:p>
            <a:endParaRPr lang="en-US" sz="2400" dirty="0">
              <a:solidFill>
                <a:prstClr val="black"/>
              </a:solidFill>
              <a:sym typeface="Symbol" panose="05050102010706020507" pitchFamily="18" charset="2"/>
            </a:endParaRPr>
          </a:p>
          <a:p>
            <a:r>
              <a:rPr lang="en-US" sz="2400" dirty="0">
                <a:solidFill>
                  <a:prstClr val="black"/>
                </a:solidFill>
                <a:sym typeface="Symbol" panose="05050102010706020507" pitchFamily="18" charset="2"/>
              </a:rPr>
              <a:t>The next slide summaries this using the terms often encountered in the arena of medical tests.</a:t>
            </a:r>
          </a:p>
          <a:p>
            <a:endParaRPr lang="en-US" sz="2400" dirty="0">
              <a:solidFill>
                <a:prstClr val="black"/>
              </a:solidFill>
              <a:sym typeface="Symbol" panose="05050102010706020507" pitchFamily="18" charset="2"/>
            </a:endParaRPr>
          </a:p>
        </p:txBody>
      </p:sp>
    </p:spTree>
    <p:extLst>
      <p:ext uri="{BB962C8B-B14F-4D97-AF65-F5344CB8AC3E}">
        <p14:creationId xmlns:p14="http://schemas.microsoft.com/office/powerpoint/2010/main" val="3135935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5067F3D-2F53-4E15-9659-B48F3177A0D6}"/>
                  </a:ext>
                </a:extLst>
              </p:cNvPr>
              <p:cNvSpPr txBox="1"/>
              <p:nvPr/>
            </p:nvSpPr>
            <p:spPr>
              <a:xfrm>
                <a:off x="200167" y="0"/>
                <a:ext cx="11896039" cy="7386638"/>
              </a:xfrm>
              <a:prstGeom prst="rect">
                <a:avLst/>
              </a:prstGeom>
              <a:noFill/>
            </p:spPr>
            <p:txBody>
              <a:bodyPr wrap="square" rtlCol="0">
                <a:spAutoFit/>
              </a:bodyPr>
              <a:lstStyle/>
              <a:p>
                <a:pPr lvl="0"/>
                <a:r>
                  <a:rPr lang="en-US" dirty="0">
                    <a:solidFill>
                      <a:prstClr val="black"/>
                    </a:solidFill>
                  </a:rPr>
                  <a:t>Now let’s restate Bayes' theorem </a:t>
                </a:r>
              </a:p>
              <a:p>
                <a:r>
                  <a:rPr lang="en-US" sz="2400" b="1" dirty="0">
                    <a:solidFill>
                      <a:srgbClr val="0000FF"/>
                    </a:solidFill>
                  </a:rPr>
                  <a:t>P(H|D) </a:t>
                </a:r>
                <a:r>
                  <a:rPr lang="en-US" sz="2400" b="1" dirty="0">
                    <a:solidFill>
                      <a:srgbClr val="0000FF"/>
                    </a:solidFill>
                    <a:sym typeface="Symbol" panose="05050102010706020507" pitchFamily="18" charset="2"/>
                  </a:rPr>
                  <a:t>  =  </a:t>
                </a:r>
                <a:r>
                  <a:rPr lang="en-US" sz="2400" b="1" dirty="0">
                    <a:solidFill>
                      <a:srgbClr val="0000FF"/>
                    </a:solidFill>
                  </a:rPr>
                  <a:t>P(D|H)  * </a:t>
                </a:r>
                <a:r>
                  <a:rPr lang="en-US" sz="2400" b="1" dirty="0">
                    <a:solidFill>
                      <a:srgbClr val="0000FF"/>
                    </a:solidFill>
                    <a:sym typeface="Symbol" panose="05050102010706020507" pitchFamily="18" charset="2"/>
                  </a:rPr>
                  <a:t>P(H) / [P(D|H)*P(H) + P(D|W)*P(W)]     </a:t>
                </a:r>
                <a:r>
                  <a:rPr lang="en-US" sz="2400" b="1" dirty="0">
                    <a:solidFill>
                      <a:srgbClr val="7030A0"/>
                    </a:solidFill>
                    <a:sym typeface="Symbol" panose="05050102010706020507" pitchFamily="18" charset="2"/>
                  </a:rPr>
                  <a:t>Bayes  </a:t>
                </a:r>
                <a:r>
                  <a:rPr lang="en-US" sz="2000" b="1" dirty="0">
                    <a:sym typeface="Symbol" panose="05050102010706020507" pitchFamily="18" charset="2"/>
                  </a:rPr>
                  <a:t>(note the denominator is P(D))</a:t>
                </a:r>
              </a:p>
              <a:p>
                <a:pPr lvl="0"/>
                <a:r>
                  <a:rPr lang="en-US" dirty="0">
                    <a:solidFill>
                      <a:prstClr val="black"/>
                    </a:solidFill>
                  </a:rPr>
                  <a:t>directly in terms of testing for a condition: </a:t>
                </a:r>
              </a:p>
              <a:p>
                <a:pPr lvl="0"/>
                <a:r>
                  <a:rPr lang="en-US" dirty="0">
                    <a:solidFill>
                      <a:prstClr val="black"/>
                    </a:solidFill>
                  </a:rPr>
                  <a:t> </a:t>
                </a:r>
                <a:r>
                  <a:rPr lang="en-US" b="1" dirty="0">
                    <a:solidFill>
                      <a:srgbClr val="0000FF"/>
                    </a:solidFill>
                  </a:rPr>
                  <a:t>H = hypothesis = the subject has the condition (or disease) being tested for</a:t>
                </a:r>
                <a:r>
                  <a:rPr lang="en-US" dirty="0">
                    <a:solidFill>
                      <a:prstClr val="black"/>
                    </a:solidFill>
                  </a:rPr>
                  <a:t>                                                                                            </a:t>
                </a:r>
                <a:r>
                  <a:rPr lang="en-US" b="1" dirty="0">
                    <a:solidFill>
                      <a:srgbClr val="0000FF"/>
                    </a:solidFill>
                  </a:rPr>
                  <a:t>W = is well (does not have the condition),</a:t>
                </a:r>
              </a:p>
              <a:p>
                <a:pPr lvl="0"/>
                <a:r>
                  <a:rPr lang="en-US" b="1" dirty="0">
                    <a:solidFill>
                      <a:srgbClr val="0000FF"/>
                    </a:solidFill>
                  </a:rPr>
                  <a:t>D = the data (here meaning the test result is “positive” indicating has the condition)</a:t>
                </a:r>
              </a:p>
              <a:p>
                <a:pPr lvl="0"/>
                <a:endParaRPr lang="en-US" sz="800" b="1" dirty="0">
                  <a:solidFill>
                    <a:srgbClr val="0000FF"/>
                  </a:solidFill>
                </a:endParaRPr>
              </a:p>
              <a:p>
                <a:pPr lvl="0"/>
                <a:r>
                  <a:rPr lang="en-US" dirty="0"/>
                  <a:t>Then: </a:t>
                </a:r>
              </a:p>
              <a:p>
                <a:pPr lvl="0"/>
                <a:r>
                  <a:rPr lang="en-US" b="1" dirty="0">
                    <a:solidFill>
                      <a:srgbClr val="0000FF"/>
                    </a:solidFill>
                  </a:rPr>
                  <a:t>P(H|D) is the probability of having the condition given a positive test result, also called the </a:t>
                </a:r>
                <a:r>
                  <a:rPr lang="en-US" b="1" dirty="0">
                    <a:solidFill>
                      <a:srgbClr val="7030A0"/>
                    </a:solidFill>
                  </a:rPr>
                  <a:t>positive predictive value (PPV)</a:t>
                </a:r>
              </a:p>
              <a:p>
                <a:pPr lvl="0"/>
                <a:r>
                  <a:rPr lang="en-US" b="1" dirty="0">
                    <a:solidFill>
                      <a:srgbClr val="0000FF"/>
                    </a:solidFill>
                  </a:rPr>
                  <a:t>P(D|H) is the probability of a positive test result given that the subject has the condition, which is the </a:t>
                </a:r>
                <a:r>
                  <a:rPr lang="en-US" b="1" dirty="0">
                    <a:solidFill>
                      <a:srgbClr val="7030A0"/>
                    </a:solidFill>
                  </a:rPr>
                  <a:t>sensitivity </a:t>
                </a:r>
                <a:r>
                  <a:rPr lang="en-US" b="1" dirty="0">
                    <a:solidFill>
                      <a:srgbClr val="0000FF"/>
                    </a:solidFill>
                  </a:rPr>
                  <a:t>of                           </a:t>
                </a:r>
                <a:r>
                  <a:rPr lang="en-US" b="1" dirty="0">
                    <a:solidFill>
                      <a:schemeClr val="bg1"/>
                    </a:solidFill>
                  </a:rPr>
                  <a:t>.</a:t>
                </a:r>
                <a:r>
                  <a:rPr lang="en-US" b="1" dirty="0">
                    <a:solidFill>
                      <a:srgbClr val="0000FF"/>
                    </a:solidFill>
                  </a:rPr>
                  <a:t>            the test</a:t>
                </a:r>
              </a:p>
              <a:p>
                <a:pPr lvl="0"/>
                <a:r>
                  <a:rPr lang="en-US" b="1" dirty="0">
                    <a:solidFill>
                      <a:srgbClr val="0000FF"/>
                    </a:solidFill>
                  </a:rPr>
                  <a:t>P(H) is the probability the subject has the condition, as known or estimated before any test was done, which is </a:t>
                </a:r>
              </a:p>
              <a:p>
                <a:pPr lvl="0"/>
                <a:r>
                  <a:rPr lang="en-US" b="1" dirty="0">
                    <a:solidFill>
                      <a:srgbClr val="0000FF"/>
                    </a:solidFill>
                  </a:rPr>
                  <a:t>             the </a:t>
                </a:r>
                <a:r>
                  <a:rPr lang="en-US" b="1" dirty="0">
                    <a:solidFill>
                      <a:srgbClr val="7030A0"/>
                    </a:solidFill>
                  </a:rPr>
                  <a:t>prevalence </a:t>
                </a:r>
                <a:r>
                  <a:rPr lang="en-US" dirty="0"/>
                  <a:t>or</a:t>
                </a:r>
                <a:r>
                  <a:rPr lang="en-US" b="1" dirty="0">
                    <a:solidFill>
                      <a:srgbClr val="7030A0"/>
                    </a:solidFill>
                  </a:rPr>
                  <a:t> prior probability </a:t>
                </a:r>
                <a:r>
                  <a:rPr lang="en-US" dirty="0"/>
                  <a:t>of disease</a:t>
                </a:r>
              </a:p>
              <a:p>
                <a:pPr lvl="0"/>
                <a:r>
                  <a:rPr lang="en-US" b="1" dirty="0">
                    <a:solidFill>
                      <a:srgbClr val="0000FF"/>
                    </a:solidFill>
                  </a:rPr>
                  <a:t>P(D|W) is the probability of a positive test result given that the subject is well, which is the </a:t>
                </a:r>
                <a:r>
                  <a:rPr lang="en-US" b="1" dirty="0">
                    <a:solidFill>
                      <a:srgbClr val="7030A0"/>
                    </a:solidFill>
                  </a:rPr>
                  <a:t>false positive rate (FPR)</a:t>
                </a:r>
              </a:p>
              <a:p>
                <a:pPr lvl="0"/>
                <a:r>
                  <a:rPr lang="en-US" b="1" dirty="0">
                    <a:solidFill>
                      <a:srgbClr val="7030A0"/>
                    </a:solidFill>
                  </a:rPr>
                  <a:t>             </a:t>
                </a:r>
                <a:r>
                  <a:rPr lang="en-US" b="1" dirty="0">
                    <a:solidFill>
                      <a:srgbClr val="0000FF"/>
                    </a:solidFill>
                  </a:rPr>
                  <a:t>(also called the </a:t>
                </a:r>
                <a:r>
                  <a:rPr lang="en-US" b="1" dirty="0">
                    <a:solidFill>
                      <a:srgbClr val="7030A0"/>
                    </a:solidFill>
                  </a:rPr>
                  <a:t>false alarm rate</a:t>
                </a:r>
                <a:r>
                  <a:rPr lang="en-US" b="1" dirty="0">
                    <a:solidFill>
                      <a:srgbClr val="0000FF"/>
                    </a:solidFill>
                  </a:rPr>
                  <a:t>) and equals 1 – the </a:t>
                </a:r>
                <a:r>
                  <a:rPr lang="en-US" b="1" dirty="0">
                    <a:solidFill>
                      <a:srgbClr val="7030A0"/>
                    </a:solidFill>
                  </a:rPr>
                  <a:t>specificity </a:t>
                </a:r>
                <a:r>
                  <a:rPr lang="en-US" b="1" dirty="0"/>
                  <a:t> (</a:t>
                </a:r>
                <a:r>
                  <a:rPr lang="en-US" b="1" dirty="0">
                    <a:solidFill>
                      <a:srgbClr val="7030A0"/>
                    </a:solidFill>
                  </a:rPr>
                  <a:t>specificity</a:t>
                </a:r>
                <a:r>
                  <a:rPr lang="en-US" b="1" dirty="0"/>
                  <a:t> = P(negative test result | W) )</a:t>
                </a:r>
              </a:p>
              <a:p>
                <a:pPr lvl="0"/>
                <a:r>
                  <a:rPr lang="en-US" b="1" dirty="0">
                    <a:solidFill>
                      <a:srgbClr val="0000FF"/>
                    </a:solidFill>
                  </a:rPr>
                  <a:t>P(W) is the probability the subject does not have the condition, as known or estimated before any test was done,                                   </a:t>
                </a:r>
                <a:r>
                  <a:rPr lang="en-US" b="1" dirty="0">
                    <a:solidFill>
                      <a:schemeClr val="bg1"/>
                    </a:solidFill>
                  </a:rPr>
                  <a:t>. </a:t>
                </a:r>
                <a:r>
                  <a:rPr lang="en-US" b="1" dirty="0">
                    <a:solidFill>
                      <a:srgbClr val="0000FF"/>
                    </a:solidFill>
                  </a:rPr>
                  <a:t>           which equals 1 – the prevalence</a:t>
                </a:r>
              </a:p>
              <a:p>
                <a:pPr lvl="0"/>
                <a:r>
                  <a:rPr lang="en-US" b="1" dirty="0"/>
                  <a:t>Also,</a:t>
                </a:r>
              </a:p>
              <a:p>
                <a:pPr lvl="0"/>
                <a:r>
                  <a:rPr lang="en-US" b="1" dirty="0">
                    <a:solidFill>
                      <a:srgbClr val="0000FF"/>
                    </a:solidFill>
                  </a:rPr>
                  <a:t>P(W|D) is the probability the subject is well when the test result was positive, also called the </a:t>
                </a:r>
                <a:r>
                  <a:rPr lang="en-US" b="1" dirty="0">
                    <a:solidFill>
                      <a:srgbClr val="7030A0"/>
                    </a:solidFill>
                  </a:rPr>
                  <a:t>false discovery rate (FDR)</a:t>
                </a:r>
              </a:p>
              <a:p>
                <a:pPr lvl="0"/>
                <a:r>
                  <a:rPr lang="en-US" b="1" dirty="0">
                    <a:solidFill>
                      <a:srgbClr val="7030A0"/>
                    </a:solidFill>
                  </a:rPr>
                  <a:t>              </a:t>
                </a:r>
                <a:r>
                  <a:rPr lang="en-US" b="1" dirty="0"/>
                  <a:t>Note </a:t>
                </a:r>
                <a:r>
                  <a:rPr lang="en-US" b="1" dirty="0">
                    <a:solidFill>
                      <a:srgbClr val="7030A0"/>
                    </a:solidFill>
                  </a:rPr>
                  <a:t>P(H|D)  + P(W|D) = 1 </a:t>
                </a:r>
                <a:r>
                  <a:rPr lang="en-US" dirty="0"/>
                  <a:t>(since here either H or W is true, and also not both at the same time)</a:t>
                </a:r>
              </a:p>
              <a:p>
                <a:pPr lvl="0"/>
                <a:endParaRPr lang="en-US" sz="800" dirty="0"/>
              </a:p>
              <a:p>
                <a:pPr lvl="0"/>
                <a:r>
                  <a:rPr lang="en-US" sz="2000" b="1" dirty="0">
                    <a:solidFill>
                      <a:srgbClr val="FF0000"/>
                    </a:solidFill>
                  </a:rPr>
                  <a:t>Then Bayes’ theorem for testing for a condition becomes</a:t>
                </a:r>
                <a:r>
                  <a:rPr lang="en-US" sz="2000" b="1" dirty="0"/>
                  <a:t>:   </a:t>
                </a:r>
                <a:r>
                  <a:rPr lang="en-US" b="1" dirty="0"/>
                  <a:t>(note </a:t>
                </a:r>
                <a:r>
                  <a:rPr lang="en-US" b="1" dirty="0">
                    <a:solidFill>
                      <a:srgbClr val="0000FF"/>
                    </a:solidFill>
                  </a:rPr>
                  <a:t>&lt;&lt;</a:t>
                </a:r>
                <a:r>
                  <a:rPr lang="en-US" b="1" dirty="0"/>
                  <a:t> means “much less than”;</a:t>
                </a:r>
                <a:r>
                  <a:rPr lang="en-US" dirty="0"/>
                  <a:t> </a:t>
                </a:r>
                <a14:m>
                  <m:oMath xmlns:m="http://schemas.openxmlformats.org/officeDocument/2006/math">
                    <m:r>
                      <a:rPr lang="en-US" sz="2000" b="1" i="1">
                        <a:solidFill>
                          <a:srgbClr val="0000FF"/>
                        </a:solidFill>
                        <a:latin typeface="Cambria Math" panose="02040503050406030204" pitchFamily="18" charset="0"/>
                        <a:sym typeface="Symbol" panose="05050102010706020507" pitchFamily="18" charset="2"/>
                      </a:rPr>
                      <m:t></m:t>
                    </m:r>
                    <m:r>
                      <a:rPr lang="en-US" sz="2000" b="0" i="1" smtClean="0">
                        <a:solidFill>
                          <a:srgbClr val="0000FF"/>
                        </a:solidFill>
                        <a:latin typeface="Cambria Math" panose="02040503050406030204" pitchFamily="18" charset="0"/>
                        <a:sym typeface="Symbol" panose="05050102010706020507" pitchFamily="18" charset="2"/>
                      </a:rPr>
                      <m:t> </m:t>
                    </m:r>
                    <m:r>
                      <a:rPr lang="en-US" sz="2000" b="1" i="0" dirty="0" smtClean="0">
                        <a:solidFill>
                          <a:schemeClr val="tx1"/>
                        </a:solidFill>
                        <a:latin typeface="Cambria Math" panose="02040503050406030204" pitchFamily="18" charset="0"/>
                      </a:rPr>
                      <m:t>𝐦𝐞𝐚𝐧𝐬</m:t>
                    </m:r>
                    <m:r>
                      <a:rPr lang="en-US" sz="2000" b="0" i="0" dirty="0" smtClean="0">
                        <a:solidFill>
                          <a:schemeClr val="tx1"/>
                        </a:solidFill>
                        <a:latin typeface="Cambria Math" panose="02040503050406030204" pitchFamily="18" charset="0"/>
                      </a:rPr>
                      <m:t> </m:t>
                    </m:r>
                  </m:oMath>
                </a14:m>
                <a:r>
                  <a:rPr lang="en-US" b="1" dirty="0"/>
                  <a:t>“is well approximate by”)</a:t>
                </a:r>
              </a:p>
              <a:p>
                <a:pPr lvl="0"/>
                <a:r>
                  <a:rPr lang="en-US" b="1" dirty="0">
                    <a:solidFill>
                      <a:srgbClr val="FF0000"/>
                    </a:solidFill>
                  </a:rPr>
                  <a:t>positive predictive value = sensitivity * prevalence / (sensitivity*prevalence + false positive rate*(1-prevalence))</a:t>
                </a:r>
              </a:p>
              <a:p>
                <a:pPr lvl="0"/>
                <a:r>
                  <a:rPr lang="en-US" b="1" dirty="0">
                    <a:solidFill>
                      <a:srgbClr val="FF0066"/>
                    </a:solidFill>
                  </a:rPr>
                  <a:t>When the prevalence is &lt;&lt; FPR, and sensitivity </a:t>
                </a:r>
                <a14:m>
                  <m:oMath xmlns:m="http://schemas.openxmlformats.org/officeDocument/2006/math">
                    <m:r>
                      <a:rPr lang="en-US" b="1" i="1" smtClean="0">
                        <a:solidFill>
                          <a:srgbClr val="FF0066"/>
                        </a:solidFill>
                        <a:latin typeface="Cambria Math" panose="02040503050406030204" pitchFamily="18" charset="0"/>
                        <a:sym typeface="Symbol" panose="05050102010706020507" pitchFamily="18" charset="2"/>
                      </a:rPr>
                      <m:t> </m:t>
                    </m:r>
                    <m:r>
                      <a:rPr lang="en-US" b="1" i="1" smtClean="0">
                        <a:solidFill>
                          <a:srgbClr val="FF0066"/>
                        </a:solidFill>
                        <a:latin typeface="Cambria Math" panose="02040503050406030204" pitchFamily="18" charset="0"/>
                        <a:sym typeface="Symbol" panose="05050102010706020507" pitchFamily="18" charset="2"/>
                      </a:rPr>
                      <m:t>𝟏</m:t>
                    </m:r>
                    <m:r>
                      <a:rPr lang="en-US" b="1" i="1" smtClean="0">
                        <a:latin typeface="Cambria Math" panose="02040503050406030204" pitchFamily="18" charset="0"/>
                        <a:sym typeface="Symbol" panose="05050102010706020507" pitchFamily="18" charset="2"/>
                      </a:rPr>
                      <m:t>, </m:t>
                    </m:r>
                    <m:r>
                      <a:rPr lang="en-US" b="1" i="0" smtClean="0">
                        <a:latin typeface="Cambria Math" panose="02040503050406030204" pitchFamily="18" charset="0"/>
                        <a:sym typeface="Symbol" panose="05050102010706020507" pitchFamily="18" charset="2"/>
                      </a:rPr>
                      <m:t>𝐭𝐡𝐞𝐧</m:t>
                    </m:r>
                    <m:r>
                      <a:rPr lang="en-US" b="1" i="0" smtClean="0">
                        <a:latin typeface="Cambria Math" panose="02040503050406030204" pitchFamily="18" charset="0"/>
                        <a:sym typeface="Symbol" panose="05050102010706020507" pitchFamily="18" charset="2"/>
                      </a:rPr>
                      <m:t> </m:t>
                    </m:r>
                  </m:oMath>
                </a14:m>
                <a:r>
                  <a:rPr lang="en-US" sz="2000" b="1" dirty="0"/>
                  <a:t> </a:t>
                </a:r>
                <a:r>
                  <a:rPr lang="en-US" sz="2000" b="1" dirty="0">
                    <a:solidFill>
                      <a:srgbClr val="FF0066"/>
                    </a:solidFill>
                  </a:rPr>
                  <a:t>PPV </a:t>
                </a:r>
                <a14:m>
                  <m:oMath xmlns:m="http://schemas.openxmlformats.org/officeDocument/2006/math">
                    <m:r>
                      <a:rPr lang="en-US" sz="2000" b="1" i="1">
                        <a:solidFill>
                          <a:srgbClr val="FF0066"/>
                        </a:solidFill>
                        <a:latin typeface="Cambria Math" panose="02040503050406030204" pitchFamily="18" charset="0"/>
                        <a:sym typeface="Symbol" panose="05050102010706020507" pitchFamily="18" charset="2"/>
                      </a:rPr>
                      <m:t></m:t>
                    </m:r>
                  </m:oMath>
                </a14:m>
                <a:r>
                  <a:rPr lang="en-US" sz="2000" b="1" dirty="0">
                    <a:solidFill>
                      <a:srgbClr val="FF0066"/>
                    </a:solidFill>
                  </a:rPr>
                  <a:t> (prevalence / FPR) = prevalence / (1 – specificity)</a:t>
                </a:r>
              </a:p>
              <a:p>
                <a:endParaRPr lang="en-US" sz="1200" dirty="0">
                  <a:solidFill>
                    <a:prstClr val="black"/>
                  </a:solidFill>
                  <a:sym typeface="Symbol" panose="05050102010706020507" pitchFamily="18" charset="2"/>
                </a:endParaRPr>
              </a:p>
              <a:p>
                <a:endParaRPr lang="en-US" sz="2400" dirty="0">
                  <a:solidFill>
                    <a:prstClr val="black"/>
                  </a:solidFill>
                  <a:sym typeface="Symbol" panose="05050102010706020507" pitchFamily="18" charset="2"/>
                </a:endParaRPr>
              </a:p>
            </p:txBody>
          </p:sp>
        </mc:Choice>
        <mc:Fallback>
          <p:sp>
            <p:nvSpPr>
              <p:cNvPr id="2" name="TextBox 1">
                <a:extLst>
                  <a:ext uri="{FF2B5EF4-FFF2-40B4-BE49-F238E27FC236}">
                    <a16:creationId xmlns:a16="http://schemas.microsoft.com/office/drawing/2014/main" id="{15067F3D-2F53-4E15-9659-B48F3177A0D6}"/>
                  </a:ext>
                </a:extLst>
              </p:cNvPr>
              <p:cNvSpPr txBox="1">
                <a:spLocks noRot="1" noChangeAspect="1" noMove="1" noResize="1" noEditPoints="1" noAdjustHandles="1" noChangeArrowheads="1" noChangeShapeType="1" noTextEdit="1"/>
              </p:cNvSpPr>
              <p:nvPr/>
            </p:nvSpPr>
            <p:spPr>
              <a:xfrm>
                <a:off x="200167" y="0"/>
                <a:ext cx="11896039" cy="7386638"/>
              </a:xfrm>
              <a:prstGeom prst="rect">
                <a:avLst/>
              </a:prstGeom>
              <a:blipFill>
                <a:blip r:embed="rId2"/>
                <a:stretch>
                  <a:fillRect l="-820" t="-413" r="-4921"/>
                </a:stretch>
              </a:blipFill>
            </p:spPr>
            <p:txBody>
              <a:bodyPr/>
              <a:lstStyle/>
              <a:p>
                <a:r>
                  <a:rPr lang="en-US">
                    <a:noFill/>
                  </a:rPr>
                  <a:t> </a:t>
                </a:r>
              </a:p>
            </p:txBody>
          </p:sp>
        </mc:Fallback>
      </mc:AlternateContent>
    </p:spTree>
    <p:extLst>
      <p:ext uri="{BB962C8B-B14F-4D97-AF65-F5344CB8AC3E}">
        <p14:creationId xmlns:p14="http://schemas.microsoft.com/office/powerpoint/2010/main" val="4042906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6A25A9-07D6-4DA7-A17A-A6E8CB97AC34}"/>
              </a:ext>
            </a:extLst>
          </p:cNvPr>
          <p:cNvSpPr txBox="1"/>
          <p:nvPr/>
        </p:nvSpPr>
        <p:spPr>
          <a:xfrm>
            <a:off x="697832" y="176464"/>
            <a:ext cx="10796336" cy="6555641"/>
          </a:xfrm>
          <a:prstGeom prst="rect">
            <a:avLst/>
          </a:prstGeom>
          <a:noFill/>
        </p:spPr>
        <p:txBody>
          <a:bodyPr wrap="square" rtlCol="0">
            <a:spAutoFit/>
          </a:bodyPr>
          <a:lstStyle/>
          <a:p>
            <a:pPr lvl="0"/>
            <a:r>
              <a:rPr lang="en-US" sz="3200" dirty="0">
                <a:solidFill>
                  <a:prstClr val="black"/>
                </a:solidFill>
              </a:rPr>
              <a:t>               Some observations on the </a:t>
            </a:r>
            <a:r>
              <a:rPr lang="en-US" sz="3200" b="1" dirty="0">
                <a:solidFill>
                  <a:srgbClr val="FF0000"/>
                </a:solidFill>
              </a:rPr>
              <a:t>Bayes factor </a:t>
            </a:r>
            <a:r>
              <a:rPr lang="en-US" sz="2400" b="1" dirty="0"/>
              <a:t>(defined below)</a:t>
            </a:r>
            <a:endParaRPr lang="en-US" sz="1200" b="1" dirty="0"/>
          </a:p>
          <a:p>
            <a:pPr lvl="0"/>
            <a:r>
              <a:rPr lang="en-US" sz="2400" dirty="0"/>
              <a:t>Repeating, we have</a:t>
            </a:r>
          </a:p>
          <a:p>
            <a:pPr lvl="0"/>
            <a:endParaRPr lang="en-US" sz="1200" dirty="0">
              <a:solidFill>
                <a:prstClr val="black"/>
              </a:solidFill>
            </a:endParaRPr>
          </a:p>
          <a:p>
            <a:r>
              <a:rPr lang="en-US" sz="2400" b="1" dirty="0">
                <a:solidFill>
                  <a:srgbClr val="0000FF"/>
                </a:solidFill>
              </a:rPr>
              <a:t>P(H|D) </a:t>
            </a:r>
            <a:r>
              <a:rPr lang="en-US" sz="2400" b="1" dirty="0">
                <a:solidFill>
                  <a:srgbClr val="0000FF"/>
                </a:solidFill>
                <a:sym typeface="Symbol" panose="05050102010706020507" pitchFamily="18" charset="2"/>
              </a:rPr>
              <a:t>  =  </a:t>
            </a:r>
            <a:r>
              <a:rPr lang="en-US" sz="2400" b="1" dirty="0">
                <a:solidFill>
                  <a:srgbClr val="0000FF"/>
                </a:solidFill>
              </a:rPr>
              <a:t>P</a:t>
            </a:r>
            <a:r>
              <a:rPr lang="en-US" sz="2400" b="1" dirty="0">
                <a:solidFill>
                  <a:srgbClr val="0000FF"/>
                </a:solidFill>
                <a:sym typeface="Symbol" panose="05050102010706020507" pitchFamily="18" charset="2"/>
              </a:rPr>
              <a:t> </a:t>
            </a:r>
            <a:r>
              <a:rPr lang="en-US" sz="2400" b="1" dirty="0">
                <a:solidFill>
                  <a:srgbClr val="0000FF"/>
                </a:solidFill>
              </a:rPr>
              <a:t>(D|H)  * </a:t>
            </a:r>
            <a:r>
              <a:rPr lang="en-US" sz="2400" b="1" dirty="0">
                <a:solidFill>
                  <a:srgbClr val="0000FF"/>
                </a:solidFill>
                <a:sym typeface="Symbol" panose="05050102010706020507" pitchFamily="18" charset="2"/>
              </a:rPr>
              <a:t>P(H) / [P(D|H)*P(H) + P(D|W)*P(W)]        </a:t>
            </a:r>
            <a:r>
              <a:rPr lang="en-US" sz="2400" b="1" dirty="0">
                <a:solidFill>
                  <a:srgbClr val="7030A0"/>
                </a:solidFill>
                <a:sym typeface="Symbol" panose="05050102010706020507" pitchFamily="18" charset="2"/>
              </a:rPr>
              <a:t>Bayes</a:t>
            </a:r>
          </a:p>
          <a:p>
            <a:endParaRPr lang="en-US" sz="1200" dirty="0">
              <a:sym typeface="Symbol" panose="05050102010706020507" pitchFamily="18" charset="2"/>
            </a:endParaRPr>
          </a:p>
          <a:p>
            <a:r>
              <a:rPr lang="en-US" sz="2400" dirty="0">
                <a:sym typeface="Symbol" panose="05050102010706020507" pitchFamily="18" charset="2"/>
              </a:rPr>
              <a:t>and hence also, the probability for the subject being well (W) given the data D of a positive test (note the denominator is just the probability of the data D, P(D):</a:t>
            </a:r>
          </a:p>
          <a:p>
            <a:endParaRPr lang="en-US" sz="1200" dirty="0">
              <a:sym typeface="Symbol" panose="05050102010706020507" pitchFamily="18" charset="2"/>
            </a:endParaRPr>
          </a:p>
          <a:p>
            <a:r>
              <a:rPr lang="en-US" sz="2400" b="1" dirty="0">
                <a:solidFill>
                  <a:srgbClr val="0000FF"/>
                </a:solidFill>
              </a:rPr>
              <a:t>P(W|D) </a:t>
            </a:r>
            <a:r>
              <a:rPr lang="en-US" sz="2400" b="1" dirty="0">
                <a:solidFill>
                  <a:srgbClr val="0000FF"/>
                </a:solidFill>
                <a:sym typeface="Symbol" panose="05050102010706020507" pitchFamily="18" charset="2"/>
              </a:rPr>
              <a:t>  =  </a:t>
            </a:r>
            <a:r>
              <a:rPr lang="en-US" sz="2400" b="1" dirty="0">
                <a:solidFill>
                  <a:srgbClr val="0000FF"/>
                </a:solidFill>
              </a:rPr>
              <a:t>P</a:t>
            </a:r>
            <a:r>
              <a:rPr lang="en-US" sz="2400" b="1" dirty="0">
                <a:solidFill>
                  <a:srgbClr val="0000FF"/>
                </a:solidFill>
                <a:sym typeface="Symbol" panose="05050102010706020507" pitchFamily="18" charset="2"/>
              </a:rPr>
              <a:t> </a:t>
            </a:r>
            <a:r>
              <a:rPr lang="en-US" sz="2400" b="1" dirty="0">
                <a:solidFill>
                  <a:srgbClr val="0000FF"/>
                </a:solidFill>
              </a:rPr>
              <a:t>(D|W)  * </a:t>
            </a:r>
            <a:r>
              <a:rPr lang="en-US" sz="2400" b="1" dirty="0">
                <a:solidFill>
                  <a:srgbClr val="0000FF"/>
                </a:solidFill>
                <a:sym typeface="Symbol" panose="05050102010706020507" pitchFamily="18" charset="2"/>
              </a:rPr>
              <a:t>P(W) / [P(D|H)*P(H) + P(D|W)*P(W)]        </a:t>
            </a:r>
            <a:r>
              <a:rPr lang="en-US" sz="2400" b="1" dirty="0">
                <a:solidFill>
                  <a:srgbClr val="7030A0"/>
                </a:solidFill>
                <a:sym typeface="Symbol" panose="05050102010706020507" pitchFamily="18" charset="2"/>
              </a:rPr>
              <a:t>Bayes for W</a:t>
            </a:r>
          </a:p>
          <a:p>
            <a:endParaRPr lang="en-US" sz="1200" dirty="0">
              <a:solidFill>
                <a:prstClr val="black"/>
              </a:solidFill>
              <a:sym typeface="Symbol" panose="05050102010706020507" pitchFamily="18" charset="2"/>
            </a:endParaRPr>
          </a:p>
          <a:p>
            <a:r>
              <a:rPr lang="en-US" sz="2400" dirty="0">
                <a:solidFill>
                  <a:prstClr val="black"/>
                </a:solidFill>
                <a:sym typeface="Symbol" panose="05050102010706020507" pitchFamily="18" charset="2"/>
              </a:rPr>
              <a:t>Now here the subject is either well or sick (no </a:t>
            </a:r>
            <a:r>
              <a:rPr lang="en-US" sz="2400" dirty="0"/>
              <a:t>Schrödinger's</a:t>
            </a:r>
            <a:r>
              <a:rPr lang="en-US" sz="2400" dirty="0">
                <a:solidFill>
                  <a:prstClr val="black"/>
                </a:solidFill>
                <a:sym typeface="Symbol" panose="05050102010706020507" pitchFamily="18" charset="2"/>
              </a:rPr>
              <a:t> cat scenarios allowed).   If we sum these two Bayes equations we get  </a:t>
            </a:r>
            <a:r>
              <a:rPr lang="en-US" sz="2400" b="1" dirty="0">
                <a:solidFill>
                  <a:srgbClr val="0000FF"/>
                </a:solidFill>
              </a:rPr>
              <a:t>P(H|D) + P(W|D) = 1 </a:t>
            </a:r>
            <a:r>
              <a:rPr lang="en-US" sz="2400" dirty="0">
                <a:solidFill>
                  <a:prstClr val="black"/>
                </a:solidFill>
                <a:sym typeface="Symbol" panose="05050102010706020507" pitchFamily="18" charset="2"/>
              </a:rPr>
              <a:t> as expected.  If we take the ratio of each side of these two equations we get </a:t>
            </a:r>
            <a:r>
              <a:rPr lang="en-US" dirty="0">
                <a:solidFill>
                  <a:prstClr val="black"/>
                </a:solidFill>
                <a:sym typeface="Symbol" panose="05050102010706020507" pitchFamily="18" charset="2"/>
              </a:rPr>
              <a:t>(the denominator P(D) cancels out)</a:t>
            </a:r>
            <a:r>
              <a:rPr lang="en-US" sz="2400" dirty="0">
                <a:solidFill>
                  <a:prstClr val="black"/>
                </a:solidFill>
                <a:sym typeface="Symbol" panose="05050102010706020507" pitchFamily="18" charset="2"/>
              </a:rPr>
              <a:t>:</a:t>
            </a:r>
          </a:p>
          <a:p>
            <a:endParaRPr lang="en-US" sz="1200" dirty="0">
              <a:solidFill>
                <a:prstClr val="black"/>
              </a:solidFill>
              <a:sym typeface="Symbol" panose="05050102010706020507" pitchFamily="18" charset="2"/>
            </a:endParaRPr>
          </a:p>
          <a:p>
            <a:r>
              <a:rPr lang="en-US" sz="2400" b="1" dirty="0">
                <a:solidFill>
                  <a:srgbClr val="0000FF"/>
                </a:solidFill>
              </a:rPr>
              <a:t>P(H|D) / P(W|D) = {P(H) / P(W)} * {</a:t>
            </a:r>
            <a:r>
              <a:rPr lang="en-US" sz="2400" b="1" dirty="0">
                <a:solidFill>
                  <a:srgbClr val="FF0000"/>
                </a:solidFill>
              </a:rPr>
              <a:t>P</a:t>
            </a:r>
            <a:r>
              <a:rPr lang="en-US" sz="2400" b="1" dirty="0">
                <a:solidFill>
                  <a:srgbClr val="FF0000"/>
                </a:solidFill>
                <a:sym typeface="Symbol" panose="05050102010706020507" pitchFamily="18" charset="2"/>
              </a:rPr>
              <a:t> </a:t>
            </a:r>
            <a:r>
              <a:rPr lang="en-US" sz="2400" b="1" dirty="0">
                <a:solidFill>
                  <a:srgbClr val="FF0000"/>
                </a:solidFill>
              </a:rPr>
              <a:t>(D|H)  / P</a:t>
            </a:r>
            <a:r>
              <a:rPr lang="en-US" sz="2400" b="1" dirty="0">
                <a:solidFill>
                  <a:srgbClr val="FF0000"/>
                </a:solidFill>
                <a:sym typeface="Symbol" panose="05050102010706020507" pitchFamily="18" charset="2"/>
              </a:rPr>
              <a:t> </a:t>
            </a:r>
            <a:r>
              <a:rPr lang="en-US" sz="2400" b="1" dirty="0">
                <a:solidFill>
                  <a:srgbClr val="FF0000"/>
                </a:solidFill>
              </a:rPr>
              <a:t>(D|W)</a:t>
            </a:r>
            <a:r>
              <a:rPr lang="en-US" sz="2800" b="1" dirty="0">
                <a:solidFill>
                  <a:srgbClr val="0000FF"/>
                </a:solidFill>
              </a:rPr>
              <a:t>}</a:t>
            </a:r>
          </a:p>
          <a:p>
            <a:endParaRPr lang="en-US" sz="1200" b="1" dirty="0">
              <a:solidFill>
                <a:srgbClr val="0000FF"/>
              </a:solidFill>
              <a:sym typeface="Symbol" panose="05050102010706020507" pitchFamily="18" charset="2"/>
            </a:endParaRPr>
          </a:p>
          <a:p>
            <a:r>
              <a:rPr lang="en-US" sz="2400" dirty="0">
                <a:sym typeface="Symbol" panose="05050102010706020507" pitchFamily="18" charset="2"/>
              </a:rPr>
              <a:t>This says the ratio of the probability the subject is sick  (given a positive test) to the probability the subject is well  (given a positive test) equals</a:t>
            </a:r>
          </a:p>
          <a:p>
            <a:r>
              <a:rPr lang="en-US" sz="2400" dirty="0">
                <a:sym typeface="Symbol" panose="05050102010706020507" pitchFamily="18" charset="2"/>
              </a:rPr>
              <a:t>the ratio of the prior probability for sick to the prior probability for well (before we had the test result) times the term in red which is called the </a:t>
            </a:r>
            <a:r>
              <a:rPr lang="en-US" sz="2400" b="1" dirty="0">
                <a:solidFill>
                  <a:srgbClr val="FF0000"/>
                </a:solidFill>
                <a:sym typeface="Symbol" panose="05050102010706020507" pitchFamily="18" charset="2"/>
              </a:rPr>
              <a:t>Bayes factor</a:t>
            </a:r>
            <a:r>
              <a:rPr lang="en-US" sz="2400" dirty="0">
                <a:solidFill>
                  <a:srgbClr val="0000FF"/>
                </a:solidFill>
                <a:sym typeface="Symbol" panose="05050102010706020507" pitchFamily="18" charset="2"/>
              </a:rPr>
              <a:t>. </a:t>
            </a:r>
          </a:p>
        </p:txBody>
      </p:sp>
    </p:spTree>
    <p:extLst>
      <p:ext uri="{BB962C8B-B14F-4D97-AF65-F5344CB8AC3E}">
        <p14:creationId xmlns:p14="http://schemas.microsoft.com/office/powerpoint/2010/main" val="2779009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9F9590-C244-4F2E-A551-88B1E381E80A}"/>
              </a:ext>
            </a:extLst>
          </p:cNvPr>
          <p:cNvSpPr txBox="1"/>
          <p:nvPr/>
        </p:nvSpPr>
        <p:spPr>
          <a:xfrm>
            <a:off x="697832" y="176464"/>
            <a:ext cx="10796336" cy="6524863"/>
          </a:xfrm>
          <a:prstGeom prst="rect">
            <a:avLst/>
          </a:prstGeom>
          <a:noFill/>
        </p:spPr>
        <p:txBody>
          <a:bodyPr wrap="square" rtlCol="0">
            <a:spAutoFit/>
          </a:bodyPr>
          <a:lstStyle/>
          <a:p>
            <a:pPr lvl="0"/>
            <a:r>
              <a:rPr lang="en-US" sz="3200" b="1" dirty="0"/>
              <a:t>                     </a:t>
            </a:r>
            <a:r>
              <a:rPr lang="en-US" sz="3200" dirty="0"/>
              <a:t>The</a:t>
            </a:r>
            <a:r>
              <a:rPr lang="en-US" sz="3200" b="1" dirty="0">
                <a:solidFill>
                  <a:srgbClr val="FF0000"/>
                </a:solidFill>
              </a:rPr>
              <a:t> Bayes factor P (D|H)  / P (D|W)</a:t>
            </a:r>
            <a:endParaRPr lang="en-US" sz="1200" b="1" dirty="0">
              <a:solidFill>
                <a:srgbClr val="FF0000"/>
              </a:solidFill>
            </a:endParaRPr>
          </a:p>
          <a:p>
            <a:pPr lvl="0"/>
            <a:endParaRPr lang="en-US" sz="1200" b="1" dirty="0">
              <a:solidFill>
                <a:srgbClr val="FF0000"/>
              </a:solidFill>
            </a:endParaRPr>
          </a:p>
          <a:p>
            <a:pPr lvl="0"/>
            <a:r>
              <a:rPr lang="en-US" sz="2400" dirty="0">
                <a:sym typeface="Symbol" panose="05050102010706020507" pitchFamily="18" charset="2"/>
              </a:rPr>
              <a:t>The </a:t>
            </a:r>
            <a:r>
              <a:rPr lang="en-US" sz="2400" b="1" dirty="0">
                <a:solidFill>
                  <a:srgbClr val="FF0000"/>
                </a:solidFill>
                <a:sym typeface="Symbol" panose="05050102010706020507" pitchFamily="18" charset="2"/>
              </a:rPr>
              <a:t>Bayes factor</a:t>
            </a:r>
            <a:r>
              <a:rPr lang="en-US" sz="2400" dirty="0">
                <a:sym typeface="Symbol" panose="05050102010706020507" pitchFamily="18" charset="2"/>
              </a:rPr>
              <a:t> is the ratio of the likelihood of the data D given the subject is sick (H) to the likelihood of the data D given the subject is well (W) &lt;this is called </a:t>
            </a:r>
            <a:r>
              <a:rPr lang="en-US" sz="2400" b="1" dirty="0">
                <a:solidFill>
                  <a:srgbClr val="0000FF"/>
                </a:solidFill>
                <a:sym typeface="Symbol" panose="05050102010706020507" pitchFamily="18" charset="2"/>
              </a:rPr>
              <a:t>the diagnostic likelihood ratio of a positive test</a:t>
            </a:r>
            <a:r>
              <a:rPr lang="en-US" sz="2400" dirty="0">
                <a:sym typeface="Symbol" panose="05050102010706020507" pitchFamily="18" charset="2"/>
              </a:rPr>
              <a:t> in the Statistical Inference Course&gt;</a:t>
            </a:r>
          </a:p>
          <a:p>
            <a:pPr lvl="0"/>
            <a:endParaRPr lang="en-US" sz="2400" dirty="0">
              <a:solidFill>
                <a:prstClr val="black"/>
              </a:solidFill>
              <a:sym typeface="Symbol" panose="05050102010706020507" pitchFamily="18" charset="2"/>
            </a:endParaRPr>
          </a:p>
          <a:p>
            <a:pPr lvl="0"/>
            <a:r>
              <a:rPr lang="en-US" sz="2400" dirty="0">
                <a:solidFill>
                  <a:prstClr val="black"/>
                </a:solidFill>
                <a:sym typeface="Symbol" panose="05050102010706020507" pitchFamily="18" charset="2"/>
              </a:rPr>
              <a:t>It is the amount by which the ratio of prior probabilities P(H) / P(W) (</a:t>
            </a:r>
            <a:r>
              <a:rPr lang="en-US" sz="2400" b="1" dirty="0">
                <a:solidFill>
                  <a:srgbClr val="0000FF"/>
                </a:solidFill>
                <a:sym typeface="Symbol" panose="05050102010706020507" pitchFamily="18" charset="2"/>
              </a:rPr>
              <a:t>the prior odds of sick to well</a:t>
            </a:r>
            <a:r>
              <a:rPr lang="en-US" sz="2400" dirty="0">
                <a:solidFill>
                  <a:prstClr val="black"/>
                </a:solidFill>
                <a:sym typeface="Symbol" panose="05050102010706020507" pitchFamily="18" charset="2"/>
              </a:rPr>
              <a:t>) is multiplied to get the ratio of posterior probabilities P(H|D) / P(W|D) of sick to well (</a:t>
            </a:r>
            <a:r>
              <a:rPr lang="en-US" sz="2400" b="1" dirty="0">
                <a:solidFill>
                  <a:srgbClr val="0000FF"/>
                </a:solidFill>
                <a:sym typeface="Symbol" panose="05050102010706020507" pitchFamily="18" charset="2"/>
              </a:rPr>
              <a:t>the posterior odds of sick to well</a:t>
            </a:r>
            <a:r>
              <a:rPr lang="en-US" sz="2400" dirty="0">
                <a:solidFill>
                  <a:prstClr val="black"/>
                </a:solidFill>
                <a:sym typeface="Symbol" panose="05050102010706020507" pitchFamily="18" charset="2"/>
              </a:rPr>
              <a:t>) (given the data D of a positive test). Hence the equation</a:t>
            </a:r>
          </a:p>
          <a:p>
            <a:pPr lvl="0"/>
            <a:endParaRPr lang="en-US" sz="1600" dirty="0">
              <a:solidFill>
                <a:prstClr val="black"/>
              </a:solidFill>
              <a:sym typeface="Symbol" panose="05050102010706020507" pitchFamily="18" charset="2"/>
            </a:endParaRPr>
          </a:p>
          <a:p>
            <a:r>
              <a:rPr lang="en-US" sz="2400" b="1" dirty="0">
                <a:solidFill>
                  <a:srgbClr val="0000FF"/>
                </a:solidFill>
              </a:rPr>
              <a:t>P(H|D) / P(W|D) = {P(H) / P(W)} * {</a:t>
            </a:r>
            <a:r>
              <a:rPr lang="en-US" sz="2400" b="1" dirty="0">
                <a:solidFill>
                  <a:srgbClr val="FF0000"/>
                </a:solidFill>
              </a:rPr>
              <a:t>P</a:t>
            </a:r>
            <a:r>
              <a:rPr lang="en-US" sz="2400" b="1" dirty="0">
                <a:solidFill>
                  <a:srgbClr val="FF0000"/>
                </a:solidFill>
                <a:sym typeface="Symbol" panose="05050102010706020507" pitchFamily="18" charset="2"/>
              </a:rPr>
              <a:t> </a:t>
            </a:r>
            <a:r>
              <a:rPr lang="en-US" sz="2400" b="1" dirty="0">
                <a:solidFill>
                  <a:srgbClr val="FF0000"/>
                </a:solidFill>
              </a:rPr>
              <a:t>(D|H)  / P</a:t>
            </a:r>
            <a:r>
              <a:rPr lang="en-US" sz="2400" b="1" dirty="0">
                <a:solidFill>
                  <a:srgbClr val="FF0000"/>
                </a:solidFill>
                <a:sym typeface="Symbol" panose="05050102010706020507" pitchFamily="18" charset="2"/>
              </a:rPr>
              <a:t> </a:t>
            </a:r>
            <a:r>
              <a:rPr lang="en-US" sz="2400" b="1" dirty="0">
                <a:solidFill>
                  <a:srgbClr val="FF0000"/>
                </a:solidFill>
              </a:rPr>
              <a:t>(D|W)</a:t>
            </a:r>
            <a:r>
              <a:rPr lang="en-US" sz="2800" b="1" dirty="0">
                <a:solidFill>
                  <a:srgbClr val="0000FF"/>
                </a:solidFill>
              </a:rPr>
              <a:t>}</a:t>
            </a:r>
            <a:endParaRPr lang="en-US" sz="1200" b="1" dirty="0">
              <a:solidFill>
                <a:srgbClr val="0000FF"/>
              </a:solidFill>
            </a:endParaRPr>
          </a:p>
          <a:p>
            <a:endParaRPr lang="en-US" sz="1600" b="1" dirty="0">
              <a:solidFill>
                <a:srgbClr val="0000FF"/>
              </a:solidFill>
            </a:endParaRPr>
          </a:p>
          <a:p>
            <a:r>
              <a:rPr lang="en-US" sz="2400" dirty="0"/>
              <a:t>can be phrased as</a:t>
            </a:r>
          </a:p>
          <a:p>
            <a:endParaRPr lang="en-US" sz="1200" dirty="0"/>
          </a:p>
          <a:p>
            <a:pPr lvl="0"/>
            <a:r>
              <a:rPr lang="en-US" sz="2400" dirty="0">
                <a:solidFill>
                  <a:prstClr val="black"/>
                </a:solidFill>
                <a:sym typeface="Symbol" panose="05050102010706020507" pitchFamily="18" charset="2"/>
              </a:rPr>
              <a:t>The posterior odds of sick to well = the prior odds of sick to well * the Bayes factor</a:t>
            </a:r>
          </a:p>
          <a:p>
            <a:pPr lvl="0"/>
            <a:endParaRPr lang="en-US" sz="1400" dirty="0">
              <a:solidFill>
                <a:prstClr val="black"/>
              </a:solidFill>
              <a:sym typeface="Symbol" panose="05050102010706020507" pitchFamily="18" charset="2"/>
            </a:endParaRPr>
          </a:p>
          <a:p>
            <a:pPr lvl="0"/>
            <a:r>
              <a:rPr lang="en-US" sz="2400" dirty="0">
                <a:solidFill>
                  <a:prstClr val="black"/>
                </a:solidFill>
                <a:sym typeface="Symbol" panose="05050102010706020507" pitchFamily="18" charset="2"/>
              </a:rPr>
              <a:t>(this equation also holds if D denotes a negative test result, in which case the Bayes factor is also called </a:t>
            </a:r>
            <a:r>
              <a:rPr lang="en-US" sz="2400" b="1" dirty="0">
                <a:solidFill>
                  <a:prstClr val="black"/>
                </a:solidFill>
                <a:sym typeface="Symbol" panose="05050102010706020507" pitchFamily="18" charset="2"/>
              </a:rPr>
              <a:t>the diagnostic likelihood ratio of a negative test</a:t>
            </a:r>
            <a:r>
              <a:rPr lang="en-US" sz="2400" dirty="0">
                <a:solidFill>
                  <a:prstClr val="black"/>
                </a:solidFill>
                <a:sym typeface="Symbol" panose="05050102010706020507" pitchFamily="18" charset="2"/>
              </a:rPr>
              <a:t>).</a:t>
            </a:r>
          </a:p>
        </p:txBody>
      </p:sp>
    </p:spTree>
    <p:extLst>
      <p:ext uri="{BB962C8B-B14F-4D97-AF65-F5344CB8AC3E}">
        <p14:creationId xmlns:p14="http://schemas.microsoft.com/office/powerpoint/2010/main" val="739518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619409-3BD0-4B06-A14A-141F1CC811AF}"/>
              </a:ext>
            </a:extLst>
          </p:cNvPr>
          <p:cNvSpPr txBox="1"/>
          <p:nvPr/>
        </p:nvSpPr>
        <p:spPr>
          <a:xfrm>
            <a:off x="697832" y="176464"/>
            <a:ext cx="10796336" cy="6894195"/>
          </a:xfrm>
          <a:prstGeom prst="rect">
            <a:avLst/>
          </a:prstGeom>
          <a:noFill/>
        </p:spPr>
        <p:txBody>
          <a:bodyPr wrap="square" rtlCol="0">
            <a:spAutoFit/>
          </a:bodyPr>
          <a:lstStyle/>
          <a:p>
            <a:pPr lvl="0"/>
            <a:r>
              <a:rPr lang="en-US" sz="3200" b="1" dirty="0"/>
              <a:t>                     </a:t>
            </a:r>
            <a:r>
              <a:rPr lang="en-US" sz="3200" dirty="0"/>
              <a:t>Calculation of </a:t>
            </a:r>
            <a:r>
              <a:rPr lang="en-US" sz="3200" b="1" dirty="0">
                <a:solidFill>
                  <a:srgbClr val="0000FF"/>
                </a:solidFill>
              </a:rPr>
              <a:t>P(H|D) </a:t>
            </a:r>
            <a:r>
              <a:rPr lang="en-US" sz="3200" b="1" dirty="0"/>
              <a:t>using the </a:t>
            </a:r>
            <a:r>
              <a:rPr lang="en-US" sz="3200" b="1" dirty="0">
                <a:solidFill>
                  <a:srgbClr val="FF0000"/>
                </a:solidFill>
              </a:rPr>
              <a:t>Bayes factor</a:t>
            </a:r>
            <a:endParaRPr lang="en-US" sz="1600" b="1" dirty="0">
              <a:solidFill>
                <a:srgbClr val="FF0000"/>
              </a:solidFill>
            </a:endParaRPr>
          </a:p>
          <a:p>
            <a:pPr lvl="0"/>
            <a:endParaRPr lang="en-US" sz="1200" b="1" dirty="0">
              <a:solidFill>
                <a:srgbClr val="FF0000"/>
              </a:solidFill>
            </a:endParaRPr>
          </a:p>
          <a:p>
            <a:pPr lvl="0"/>
            <a:r>
              <a:rPr lang="en-US" sz="2400" dirty="0">
                <a:sym typeface="Symbol" panose="05050102010706020507" pitchFamily="18" charset="2"/>
              </a:rPr>
              <a:t>We can calculate the</a:t>
            </a:r>
            <a:r>
              <a:rPr lang="en-US" sz="2400" b="1" dirty="0">
                <a:solidFill>
                  <a:srgbClr val="0000FF"/>
                </a:solidFill>
                <a:sym typeface="Symbol" panose="05050102010706020507" pitchFamily="18" charset="2"/>
              </a:rPr>
              <a:t> PPV </a:t>
            </a:r>
            <a:r>
              <a:rPr lang="en-US" sz="2400" dirty="0">
                <a:sym typeface="Symbol" panose="05050102010706020507" pitchFamily="18" charset="2"/>
              </a:rPr>
              <a:t>(positive predictive value) </a:t>
            </a:r>
            <a:r>
              <a:rPr lang="en-US" sz="2400" b="1" dirty="0">
                <a:solidFill>
                  <a:srgbClr val="0000FF"/>
                </a:solidFill>
              </a:rPr>
              <a:t>P(H|D) </a:t>
            </a:r>
            <a:r>
              <a:rPr lang="en-US" sz="2400" dirty="0"/>
              <a:t>without directly calculating P(D) in the case</a:t>
            </a:r>
            <a:r>
              <a:rPr lang="en-US" sz="2400" dirty="0">
                <a:sym typeface="Symbol" panose="05050102010706020507" pitchFamily="18" charset="2"/>
              </a:rPr>
              <a:t> that there are only two mutually exclusive                    possibilities H and W.   We have</a:t>
            </a:r>
          </a:p>
          <a:p>
            <a:pPr lvl="0"/>
            <a:endParaRPr lang="en-US" sz="1600" dirty="0">
              <a:solidFill>
                <a:prstClr val="black"/>
              </a:solidFill>
              <a:sym typeface="Symbol" panose="05050102010706020507" pitchFamily="18" charset="2"/>
            </a:endParaRPr>
          </a:p>
          <a:p>
            <a:r>
              <a:rPr lang="en-US" sz="2400" b="1" dirty="0">
                <a:solidFill>
                  <a:srgbClr val="0000FF"/>
                </a:solidFill>
              </a:rPr>
              <a:t>P(H|D) / P(W|D) = {P(H) / P(W)} * {</a:t>
            </a:r>
            <a:r>
              <a:rPr lang="en-US" sz="2400" b="1" dirty="0">
                <a:solidFill>
                  <a:srgbClr val="FF0000"/>
                </a:solidFill>
              </a:rPr>
              <a:t>P(D|H)  / P(D|W)</a:t>
            </a:r>
            <a:r>
              <a:rPr lang="en-US" sz="2800" b="1" dirty="0">
                <a:solidFill>
                  <a:srgbClr val="0000FF"/>
                </a:solidFill>
              </a:rPr>
              <a:t>}            </a:t>
            </a:r>
            <a:r>
              <a:rPr lang="en-US" sz="2800" b="1" dirty="0"/>
              <a:t>equation (1)</a:t>
            </a:r>
            <a:endParaRPr lang="en-US" sz="1200" b="1" dirty="0"/>
          </a:p>
          <a:p>
            <a:endParaRPr lang="en-US" sz="1600" b="1" dirty="0">
              <a:solidFill>
                <a:srgbClr val="0000FF"/>
              </a:solidFill>
            </a:endParaRPr>
          </a:p>
          <a:p>
            <a:r>
              <a:rPr lang="en-US" sz="2400" dirty="0"/>
              <a:t>and since we are assuming the only possibilities are H and W, we also have</a:t>
            </a:r>
          </a:p>
          <a:p>
            <a:endParaRPr lang="en-US" sz="1400" dirty="0"/>
          </a:p>
          <a:p>
            <a:r>
              <a:rPr lang="en-US" sz="2400" b="1" dirty="0">
                <a:solidFill>
                  <a:srgbClr val="0000FF"/>
                </a:solidFill>
              </a:rPr>
              <a:t>P(H|D)  +  P(W|D) = 1    </a:t>
            </a:r>
            <a:r>
              <a:rPr lang="en-US" sz="2400" dirty="0"/>
              <a:t>and so      </a:t>
            </a:r>
            <a:r>
              <a:rPr lang="en-US" sz="2400" b="1" dirty="0">
                <a:solidFill>
                  <a:srgbClr val="0000FF"/>
                </a:solidFill>
              </a:rPr>
              <a:t>P(W|D) = 1 - PPV</a:t>
            </a:r>
            <a:endParaRPr lang="en-US" sz="1200" dirty="0"/>
          </a:p>
          <a:p>
            <a:endParaRPr lang="en-US" sz="1200" dirty="0"/>
          </a:p>
          <a:p>
            <a:r>
              <a:rPr lang="en-US" sz="2400" dirty="0"/>
              <a:t>Denote the right-hand side of equation (1) by </a:t>
            </a:r>
            <a:r>
              <a:rPr lang="en-US" sz="2400" b="1" dirty="0">
                <a:solidFill>
                  <a:srgbClr val="0000FF"/>
                </a:solidFill>
                <a:latin typeface="Script MT Bold" panose="03040602040607080904" pitchFamily="66" charset="0"/>
              </a:rPr>
              <a:t>R</a:t>
            </a:r>
            <a:r>
              <a:rPr lang="en-US" sz="2400" dirty="0"/>
              <a:t> which is then</a:t>
            </a:r>
          </a:p>
          <a:p>
            <a:endParaRPr lang="en-US" sz="1600" dirty="0"/>
          </a:p>
          <a:p>
            <a:r>
              <a:rPr lang="en-US" sz="2400" dirty="0"/>
              <a:t>               </a:t>
            </a:r>
            <a:r>
              <a:rPr lang="en-US" sz="2400" b="1" dirty="0">
                <a:solidFill>
                  <a:srgbClr val="0000FF"/>
                </a:solidFill>
                <a:latin typeface="Script MT Bold" panose="03040602040607080904" pitchFamily="66" charset="0"/>
              </a:rPr>
              <a:t>R  =  </a:t>
            </a:r>
            <a:r>
              <a:rPr lang="en-US" sz="2400" b="1" dirty="0">
                <a:solidFill>
                  <a:srgbClr val="0000FF"/>
                </a:solidFill>
              </a:rPr>
              <a:t>{prevalence / (1 - prevalence)} * {sensitivity / (1 – specificity)}</a:t>
            </a:r>
          </a:p>
          <a:p>
            <a:endParaRPr lang="en-US" sz="1600" b="1" dirty="0">
              <a:solidFill>
                <a:srgbClr val="0000FF"/>
              </a:solidFill>
            </a:endParaRPr>
          </a:p>
          <a:p>
            <a:r>
              <a:rPr lang="en-US" sz="2400" dirty="0"/>
              <a:t>Then from equation (1),    </a:t>
            </a:r>
            <a:r>
              <a:rPr lang="en-US" sz="2400" b="1" dirty="0">
                <a:solidFill>
                  <a:srgbClr val="0000FF"/>
                </a:solidFill>
              </a:rPr>
              <a:t>PPV</a:t>
            </a:r>
            <a:r>
              <a:rPr lang="en-US" sz="2400" dirty="0"/>
              <a:t> = </a:t>
            </a:r>
            <a:r>
              <a:rPr lang="en-US" sz="2400" b="1" dirty="0">
                <a:solidFill>
                  <a:srgbClr val="0000FF"/>
                </a:solidFill>
              </a:rPr>
              <a:t> (1 - PPV)  *  </a:t>
            </a:r>
            <a:r>
              <a:rPr lang="en-US" sz="2400" dirty="0">
                <a:solidFill>
                  <a:srgbClr val="0000FF"/>
                </a:solidFill>
                <a:latin typeface="Script MT Bold" panose="03040602040607080904" pitchFamily="66" charset="0"/>
              </a:rPr>
              <a:t>R</a:t>
            </a:r>
            <a:r>
              <a:rPr lang="en-US" sz="2000" dirty="0">
                <a:solidFill>
                  <a:srgbClr val="0000FF"/>
                </a:solidFill>
              </a:rPr>
              <a:t> </a:t>
            </a:r>
            <a:r>
              <a:rPr lang="en-US" sz="1200" dirty="0">
                <a:solidFill>
                  <a:srgbClr val="0000FF"/>
                </a:solidFill>
              </a:rPr>
              <a:t>      </a:t>
            </a:r>
            <a:r>
              <a:rPr lang="en-US" sz="2400" dirty="0">
                <a:solidFill>
                  <a:srgbClr val="0000FF"/>
                </a:solidFill>
              </a:rPr>
              <a:t> </a:t>
            </a:r>
            <a:r>
              <a:rPr lang="en-US" sz="2400" dirty="0"/>
              <a:t>so  </a:t>
            </a:r>
            <a:r>
              <a:rPr lang="en-US" sz="2400" dirty="0">
                <a:solidFill>
                  <a:srgbClr val="0000FF"/>
                </a:solidFill>
              </a:rPr>
              <a:t> </a:t>
            </a:r>
            <a:r>
              <a:rPr lang="en-US" sz="2400" b="1" dirty="0">
                <a:solidFill>
                  <a:srgbClr val="0000FF"/>
                </a:solidFill>
              </a:rPr>
              <a:t>PPV</a:t>
            </a:r>
            <a:r>
              <a:rPr lang="en-US" sz="2400" dirty="0"/>
              <a:t> = </a:t>
            </a:r>
            <a:r>
              <a:rPr lang="en-US" sz="2400" dirty="0">
                <a:solidFill>
                  <a:srgbClr val="0000FF"/>
                </a:solidFill>
                <a:latin typeface="Script MT Bold" panose="03040602040607080904" pitchFamily="66" charset="0"/>
              </a:rPr>
              <a:t>R</a:t>
            </a:r>
            <a:r>
              <a:rPr lang="en-US" sz="2400" b="1" dirty="0">
                <a:solidFill>
                  <a:srgbClr val="0000FF"/>
                </a:solidFill>
              </a:rPr>
              <a:t> - PPV * </a:t>
            </a:r>
            <a:r>
              <a:rPr lang="en-US" sz="2400" dirty="0">
                <a:solidFill>
                  <a:srgbClr val="0000FF"/>
                </a:solidFill>
                <a:latin typeface="Script MT Bold" panose="03040602040607080904" pitchFamily="66" charset="0"/>
              </a:rPr>
              <a:t>R</a:t>
            </a:r>
            <a:r>
              <a:rPr lang="en-US" sz="2000" dirty="0">
                <a:solidFill>
                  <a:srgbClr val="0000FF"/>
                </a:solidFill>
              </a:rPr>
              <a:t>  </a:t>
            </a:r>
            <a:r>
              <a:rPr lang="en-US" sz="2400" dirty="0"/>
              <a:t>and hence</a:t>
            </a:r>
            <a:endParaRPr lang="en-US" sz="2400" b="1" dirty="0"/>
          </a:p>
          <a:p>
            <a:endParaRPr lang="en-US" sz="2400" dirty="0"/>
          </a:p>
          <a:p>
            <a:r>
              <a:rPr lang="en-US" sz="2800" b="1" dirty="0">
                <a:solidFill>
                  <a:srgbClr val="FF0000"/>
                </a:solidFill>
              </a:rPr>
              <a:t>     PPV  = </a:t>
            </a:r>
            <a:r>
              <a:rPr lang="en-US" sz="2800" b="1" dirty="0">
                <a:solidFill>
                  <a:srgbClr val="FF0000"/>
                </a:solidFill>
                <a:latin typeface="Script MT Bold" panose="03040602040607080904" pitchFamily="66" charset="0"/>
              </a:rPr>
              <a:t>R</a:t>
            </a:r>
            <a:r>
              <a:rPr lang="en-US" sz="2800" b="1" dirty="0">
                <a:solidFill>
                  <a:srgbClr val="FF0000"/>
                </a:solidFill>
              </a:rPr>
              <a:t> / (1 + </a:t>
            </a:r>
            <a:r>
              <a:rPr lang="en-US" sz="2800" b="1" dirty="0">
                <a:solidFill>
                  <a:srgbClr val="FF0000"/>
                </a:solidFill>
                <a:latin typeface="Script MT Bold" panose="03040602040607080904" pitchFamily="66" charset="0"/>
              </a:rPr>
              <a:t>R</a:t>
            </a:r>
            <a:r>
              <a:rPr lang="en-US" sz="2800" b="1" dirty="0">
                <a:solidFill>
                  <a:srgbClr val="FF0000"/>
                </a:solidFill>
              </a:rPr>
              <a:t>)          </a:t>
            </a:r>
            <a:r>
              <a:rPr lang="en-US" sz="2400" dirty="0"/>
              <a:t>and</a:t>
            </a:r>
            <a:r>
              <a:rPr lang="en-US" sz="2400" dirty="0">
                <a:solidFill>
                  <a:srgbClr val="FF0000"/>
                </a:solidFill>
              </a:rPr>
              <a:t> </a:t>
            </a:r>
            <a:r>
              <a:rPr lang="en-US" sz="2400" dirty="0">
                <a:latin typeface="Script MT Bold" panose="03040602040607080904" pitchFamily="66" charset="0"/>
              </a:rPr>
              <a:t>R </a:t>
            </a:r>
            <a:r>
              <a:rPr lang="en-US" sz="2400" dirty="0"/>
              <a:t>involves only the standard quantities sensitivity, 	                                           specificity and prevalence</a:t>
            </a:r>
            <a:endParaRPr lang="en-US" sz="1200" dirty="0"/>
          </a:p>
          <a:p>
            <a:endParaRPr lang="en-US" sz="1200" dirty="0"/>
          </a:p>
        </p:txBody>
      </p:sp>
    </p:spTree>
    <p:extLst>
      <p:ext uri="{BB962C8B-B14F-4D97-AF65-F5344CB8AC3E}">
        <p14:creationId xmlns:p14="http://schemas.microsoft.com/office/powerpoint/2010/main" val="600580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4F7600-D620-4E49-8443-C8C983021493}"/>
              </a:ext>
            </a:extLst>
          </p:cNvPr>
          <p:cNvSpPr txBox="1"/>
          <p:nvPr/>
        </p:nvSpPr>
        <p:spPr>
          <a:xfrm>
            <a:off x="697832" y="176464"/>
            <a:ext cx="10796336" cy="6740307"/>
          </a:xfrm>
          <a:prstGeom prst="rect">
            <a:avLst/>
          </a:prstGeom>
          <a:noFill/>
        </p:spPr>
        <p:txBody>
          <a:bodyPr wrap="square" rtlCol="0">
            <a:spAutoFit/>
          </a:bodyPr>
          <a:lstStyle/>
          <a:p>
            <a:pPr lvl="0"/>
            <a:r>
              <a:rPr lang="en-US" sz="3200" dirty="0"/>
              <a:t>A bonus example – the famous “</a:t>
            </a:r>
            <a:r>
              <a:rPr lang="en-US" sz="3200" dirty="0">
                <a:hlinkClick r:id="rId2"/>
              </a:rPr>
              <a:t>Monte Hall</a:t>
            </a:r>
            <a:r>
              <a:rPr lang="en-US" sz="3200" dirty="0"/>
              <a:t>” problem </a:t>
            </a:r>
          </a:p>
          <a:p>
            <a:pPr lvl="0"/>
            <a:endParaRPr lang="en-US" sz="1600" dirty="0">
              <a:sym typeface="Symbol" panose="05050102010706020507" pitchFamily="18" charset="2"/>
            </a:endParaRPr>
          </a:p>
          <a:p>
            <a:pPr lvl="0"/>
            <a:r>
              <a:rPr lang="en-US" sz="2400" dirty="0">
                <a:solidFill>
                  <a:prstClr val="black"/>
                </a:solidFill>
                <a:sym typeface="Symbol" panose="05050102010706020507" pitchFamily="18" charset="2"/>
              </a:rPr>
              <a:t>The setting is a game show, there are 3 doors, behind 1 of the doors (chosen at random before the show started) is a substantial prize, behind the other two doors is nothing (or a booby prize). The contestant picks a door (without loss of generality, say door 1). The host of the game show knows where the prize is (but neither the host nor anyone else can change which door the prize is behind). If the prize is behind door 1 (the door the contestant picked), the host opens one of the two other doors (door 2 or door 3) with a 50% probability of opening either one, showing the prize is not there.  If the prize is behind door 2 or door 3, the host opens door 3 or door 2, respectively (the one of the two doors the contestant did not pick that does not have the prize). The host then asks the contestant whether he or she wants to switch their pick to the other unopened door.</a:t>
            </a:r>
          </a:p>
          <a:p>
            <a:pPr lvl="0"/>
            <a:endParaRPr lang="en-US" sz="1200" dirty="0">
              <a:solidFill>
                <a:prstClr val="black"/>
              </a:solidFill>
              <a:sym typeface="Symbol" panose="05050102010706020507" pitchFamily="18" charset="2"/>
            </a:endParaRPr>
          </a:p>
          <a:p>
            <a:pPr lvl="0"/>
            <a:r>
              <a:rPr lang="en-US" sz="2400" dirty="0">
                <a:solidFill>
                  <a:prstClr val="black"/>
                </a:solidFill>
                <a:sym typeface="Symbol" panose="05050102010706020507" pitchFamily="18" charset="2"/>
              </a:rPr>
              <a:t>The common quick instinctive response is </a:t>
            </a:r>
            <a:r>
              <a:rPr lang="en-US" sz="2400" b="1" dirty="0">
                <a:solidFill>
                  <a:prstClr val="black"/>
                </a:solidFill>
                <a:sym typeface="Symbol" panose="05050102010706020507" pitchFamily="18" charset="2"/>
              </a:rPr>
              <a:t>it doesn’t matter</a:t>
            </a:r>
            <a:r>
              <a:rPr lang="en-US" sz="2400" dirty="0">
                <a:solidFill>
                  <a:prstClr val="black"/>
                </a:solidFill>
                <a:sym typeface="Symbol" panose="05050102010706020507" pitchFamily="18" charset="2"/>
              </a:rPr>
              <a:t>: the prize is behind one of the two remaining unopened doors so its “50-50” </a:t>
            </a:r>
          </a:p>
          <a:p>
            <a:pPr lvl="0"/>
            <a:r>
              <a:rPr lang="en-US" sz="2400" dirty="0">
                <a:solidFill>
                  <a:prstClr val="black"/>
                </a:solidFill>
                <a:sym typeface="Symbol" panose="05050102010706020507" pitchFamily="18" charset="2"/>
              </a:rPr>
              <a:t>That is </a:t>
            </a:r>
            <a:r>
              <a:rPr lang="en-US" sz="2400" b="1" dirty="0">
                <a:solidFill>
                  <a:srgbClr val="FF0000"/>
                </a:solidFill>
                <a:sym typeface="Symbol" panose="05050102010706020507" pitchFamily="18" charset="2"/>
              </a:rPr>
              <a:t>wrong</a:t>
            </a:r>
            <a:r>
              <a:rPr lang="en-US" sz="2400" dirty="0">
                <a:solidFill>
                  <a:prstClr val="black"/>
                </a:solidFill>
                <a:sym typeface="Symbol" panose="05050102010706020507" pitchFamily="18" charset="2"/>
              </a:rPr>
              <a:t>!!  It does not take advantage of the additional information the host provided. Additional information  -- sounds just like Bayesian …</a:t>
            </a:r>
          </a:p>
        </p:txBody>
      </p:sp>
    </p:spTree>
    <p:extLst>
      <p:ext uri="{BB962C8B-B14F-4D97-AF65-F5344CB8AC3E}">
        <p14:creationId xmlns:p14="http://schemas.microsoft.com/office/powerpoint/2010/main" val="3293006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555A3B-4431-47AB-AA1D-7FF3A078C885}"/>
              </a:ext>
            </a:extLst>
          </p:cNvPr>
          <p:cNvSpPr txBox="1"/>
          <p:nvPr/>
        </p:nvSpPr>
        <p:spPr>
          <a:xfrm>
            <a:off x="697832" y="176464"/>
            <a:ext cx="10796336" cy="6555641"/>
          </a:xfrm>
          <a:prstGeom prst="rect">
            <a:avLst/>
          </a:prstGeom>
          <a:noFill/>
        </p:spPr>
        <p:txBody>
          <a:bodyPr wrap="square" rtlCol="0">
            <a:spAutoFit/>
          </a:bodyPr>
          <a:lstStyle/>
          <a:p>
            <a:pPr lvl="0"/>
            <a:endParaRPr lang="en-US" sz="1200" b="1" dirty="0">
              <a:solidFill>
                <a:srgbClr val="FF0000"/>
              </a:solidFill>
            </a:endParaRPr>
          </a:p>
          <a:p>
            <a:pPr lvl="0"/>
            <a:r>
              <a:rPr lang="en-US" sz="2400" dirty="0">
                <a:sym typeface="Symbol" panose="05050102010706020507" pitchFamily="18" charset="2"/>
              </a:rPr>
              <a:t>The “</a:t>
            </a:r>
            <a:r>
              <a:rPr lang="en-US" sz="2400" b="1" dirty="0">
                <a:sym typeface="Symbol" panose="05050102010706020507" pitchFamily="18" charset="2"/>
              </a:rPr>
              <a:t>right way</a:t>
            </a:r>
            <a:r>
              <a:rPr lang="en-US" sz="2400" dirty="0">
                <a:sym typeface="Symbol" panose="05050102010706020507" pitchFamily="18" charset="2"/>
              </a:rPr>
              <a:t>” to think about this is: if, instead of opening any doors, the host always told the contestant (regardless of whether or not the contestant had picked the door with the prize) that the contestant could keep whatever was behind the door they picked,</a:t>
            </a:r>
            <a:r>
              <a:rPr lang="en-US" sz="2400" b="1" dirty="0">
                <a:sym typeface="Symbol" panose="05050102010706020507" pitchFamily="18" charset="2"/>
              </a:rPr>
              <a:t> or </a:t>
            </a:r>
            <a:r>
              <a:rPr lang="en-US" sz="2400" dirty="0">
                <a:sym typeface="Symbol" panose="05050102010706020507" pitchFamily="18" charset="2"/>
              </a:rPr>
              <a:t>could keep the prize if it was </a:t>
            </a:r>
            <a:r>
              <a:rPr lang="en-US" sz="2400" b="1" dirty="0">
                <a:sym typeface="Symbol" panose="05050102010706020507" pitchFamily="18" charset="2"/>
              </a:rPr>
              <a:t>behind either of the </a:t>
            </a:r>
            <a:r>
              <a:rPr lang="en-US" sz="2400" b="1" dirty="0">
                <a:solidFill>
                  <a:srgbClr val="FF0000"/>
                </a:solidFill>
                <a:sym typeface="Symbol" panose="05050102010706020507" pitchFamily="18" charset="2"/>
              </a:rPr>
              <a:t>2</a:t>
            </a:r>
            <a:r>
              <a:rPr lang="en-US" sz="2400" b="1" dirty="0">
                <a:sym typeface="Symbol" panose="05050102010706020507" pitchFamily="18" charset="2"/>
              </a:rPr>
              <a:t> other unopened doors</a:t>
            </a:r>
            <a:r>
              <a:rPr lang="en-US" sz="2400" dirty="0">
                <a:sym typeface="Symbol" panose="05050102010706020507" pitchFamily="18" charset="2"/>
              </a:rPr>
              <a:t>.</a:t>
            </a:r>
            <a:r>
              <a:rPr lang="en-US" sz="2400" b="1" dirty="0">
                <a:sym typeface="Symbol" panose="05050102010706020507" pitchFamily="18" charset="2"/>
              </a:rPr>
              <a:t> </a:t>
            </a:r>
            <a:r>
              <a:rPr lang="en-US" sz="2400" dirty="0">
                <a:sym typeface="Symbol" panose="05050102010706020507" pitchFamily="18" charset="2"/>
              </a:rPr>
              <a:t>Well since the prize was put at random behind one of the 3 doors, the probability it was behind the door the contestant picked is 1/3, and the probability it was behind one of the other two doors is 2/3; so the contestant doubles their probability of getting the prize by switching. If the host had only let the contestant simply change their mind and pick another door, the contestant would be no better off. But, back to the original format (where the host opens a door without the prize), what the host has in effect done is tell the contestant that they can pick only one of the other two doors – BUT “I’ll tell you one that doesn’t have the prize” – so in the 2/3 of the cases where the prize is behind either door 2 or door 3 the contestant gets to pick the correct door.</a:t>
            </a:r>
          </a:p>
          <a:p>
            <a:pPr lvl="0"/>
            <a:endParaRPr lang="en-US" sz="2400" dirty="0">
              <a:sym typeface="Symbol" panose="05050102010706020507" pitchFamily="18" charset="2"/>
            </a:endParaRPr>
          </a:p>
          <a:p>
            <a:pPr lvl="0"/>
            <a:r>
              <a:rPr lang="en-US" sz="2400" dirty="0">
                <a:sym typeface="Symbol" panose="05050102010706020507" pitchFamily="18" charset="2"/>
              </a:rPr>
              <a:t>That’s a whole lot of thinking to get to the correct result. Using Bayes’ Theorem is much easier.</a:t>
            </a:r>
            <a:endParaRPr lang="en-US" sz="1200" dirty="0"/>
          </a:p>
        </p:txBody>
      </p:sp>
    </p:spTree>
    <p:extLst>
      <p:ext uri="{BB962C8B-B14F-4D97-AF65-F5344CB8AC3E}">
        <p14:creationId xmlns:p14="http://schemas.microsoft.com/office/powerpoint/2010/main" val="855338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CD2351-6BA1-40E1-993A-A482E9E71E4D}"/>
              </a:ext>
            </a:extLst>
          </p:cNvPr>
          <p:cNvSpPr txBox="1"/>
          <p:nvPr/>
        </p:nvSpPr>
        <p:spPr>
          <a:xfrm>
            <a:off x="697831" y="0"/>
            <a:ext cx="11365831" cy="6863417"/>
          </a:xfrm>
          <a:prstGeom prst="rect">
            <a:avLst/>
          </a:prstGeom>
          <a:noFill/>
        </p:spPr>
        <p:txBody>
          <a:bodyPr wrap="square" rtlCol="0">
            <a:spAutoFit/>
          </a:bodyPr>
          <a:lstStyle/>
          <a:p>
            <a:pPr lvl="0"/>
            <a:r>
              <a:rPr lang="en-US" sz="2800" b="1" dirty="0"/>
              <a:t>                       The Monte Hall problem solved by Bayes</a:t>
            </a:r>
            <a:endParaRPr lang="en-US" sz="1600" b="1" dirty="0">
              <a:solidFill>
                <a:srgbClr val="FF0000"/>
              </a:solidFill>
            </a:endParaRPr>
          </a:p>
          <a:p>
            <a:pPr lvl="0"/>
            <a:endParaRPr lang="en-US" sz="1200" b="1" dirty="0">
              <a:solidFill>
                <a:srgbClr val="FF0000"/>
              </a:solidFill>
            </a:endParaRPr>
          </a:p>
          <a:p>
            <a:pPr lvl="0"/>
            <a:r>
              <a:rPr lang="en-US" sz="2000" dirty="0">
                <a:sym typeface="Symbol" panose="05050102010706020507" pitchFamily="18" charset="2"/>
              </a:rPr>
              <a:t>For concreteness, say the contestant picked door 1 and the host opened door 3 (no prize). Let H be the hypothesis that the prize is behind door 1 (“door 1”) and W be the hypothesis that the prize is behind door 2 (“door 2”). The prior probabilities (before the host opened any doors) are P(H) = P(W) = 1/3</a:t>
            </a:r>
          </a:p>
          <a:p>
            <a:pPr lvl="0"/>
            <a:endParaRPr lang="en-US" sz="1400" dirty="0">
              <a:sym typeface="Symbol" panose="05050102010706020507" pitchFamily="18" charset="2"/>
            </a:endParaRPr>
          </a:p>
          <a:p>
            <a:pPr lvl="0"/>
            <a:r>
              <a:rPr lang="en-US" sz="2400" dirty="0">
                <a:sym typeface="Symbol" panose="05050102010706020507" pitchFamily="18" charset="2"/>
              </a:rPr>
              <a:t>Now after we are given the data D that the host opened door 3, we have</a:t>
            </a:r>
          </a:p>
          <a:p>
            <a:pPr lvl="0"/>
            <a:r>
              <a:rPr lang="en-US" sz="2400" dirty="0">
                <a:sym typeface="Symbol" panose="05050102010706020507" pitchFamily="18" charset="2"/>
              </a:rPr>
              <a:t>P(D|H) = ½ since the rules are that when the prize is behind door 1 (picked by the contestant) the host opens door 2 or door 3 with probability 0.5 for each.</a:t>
            </a:r>
          </a:p>
          <a:p>
            <a:pPr lvl="0"/>
            <a:endParaRPr lang="en-US" sz="1400" dirty="0">
              <a:sym typeface="Symbol" panose="05050102010706020507" pitchFamily="18" charset="2"/>
            </a:endParaRPr>
          </a:p>
          <a:p>
            <a:pPr lvl="0"/>
            <a:r>
              <a:rPr lang="en-US" sz="2400" dirty="0">
                <a:sym typeface="Symbol" panose="05050102010706020507" pitchFamily="18" charset="2"/>
              </a:rPr>
              <a:t>But </a:t>
            </a:r>
            <a:r>
              <a:rPr lang="en-US" sz="2400" dirty="0"/>
              <a:t>P(D|W) = 1 since if the prize is behind door 2 (hypothesis W) the host had no choice but to open door 3.  Also,  P(prize behind door 3|D) is 0.   Then equation (1)</a:t>
            </a:r>
            <a:endParaRPr lang="en-US" sz="2400" dirty="0">
              <a:sym typeface="Symbol" panose="05050102010706020507" pitchFamily="18" charset="2"/>
            </a:endParaRPr>
          </a:p>
          <a:p>
            <a:pPr lvl="0"/>
            <a:endParaRPr lang="en-US" sz="1400" dirty="0">
              <a:solidFill>
                <a:prstClr val="black"/>
              </a:solidFill>
              <a:sym typeface="Symbol" panose="05050102010706020507" pitchFamily="18" charset="2"/>
            </a:endParaRPr>
          </a:p>
          <a:p>
            <a:r>
              <a:rPr lang="en-US" sz="2400" b="1" dirty="0">
                <a:solidFill>
                  <a:srgbClr val="0000FF"/>
                </a:solidFill>
              </a:rPr>
              <a:t>P(H|D) / P(W|D) = {P(H) / P(W)} * {</a:t>
            </a:r>
            <a:r>
              <a:rPr lang="en-US" sz="2400" b="1" dirty="0">
                <a:solidFill>
                  <a:srgbClr val="FF0000"/>
                </a:solidFill>
              </a:rPr>
              <a:t>P(D|H)  / P(D|W)</a:t>
            </a:r>
            <a:r>
              <a:rPr lang="en-US" sz="2800" b="1" dirty="0">
                <a:solidFill>
                  <a:srgbClr val="0000FF"/>
                </a:solidFill>
              </a:rPr>
              <a:t>}            </a:t>
            </a:r>
            <a:r>
              <a:rPr lang="en-US" sz="2800" b="1" dirty="0"/>
              <a:t>equation (1)</a:t>
            </a:r>
            <a:endParaRPr lang="en-US" sz="1200" b="1" dirty="0"/>
          </a:p>
          <a:p>
            <a:endParaRPr lang="en-US" sz="1400" b="1" dirty="0">
              <a:solidFill>
                <a:srgbClr val="0000FF"/>
              </a:solidFill>
            </a:endParaRPr>
          </a:p>
          <a:p>
            <a:r>
              <a:rPr lang="en-US" sz="2400" dirty="0"/>
              <a:t>“says” that  P(“door 1” </a:t>
            </a:r>
            <a:r>
              <a:rPr lang="en-US" sz="2000" dirty="0"/>
              <a:t>given host opened door 3</a:t>
            </a:r>
            <a:r>
              <a:rPr lang="en-US" sz="2400" dirty="0"/>
              <a:t>) / P(“door 2” </a:t>
            </a:r>
            <a:r>
              <a:rPr lang="en-US" sz="2000" dirty="0"/>
              <a:t>given host opened door 3</a:t>
            </a:r>
            <a:r>
              <a:rPr lang="en-US" sz="2400" dirty="0"/>
              <a:t>) =</a:t>
            </a:r>
          </a:p>
          <a:p>
            <a:r>
              <a:rPr lang="en-US" sz="2400" dirty="0"/>
              <a:t>                 {(1/3) / (1/3)} * {(1/2) / 1} = ½</a:t>
            </a:r>
          </a:p>
          <a:p>
            <a:endParaRPr lang="en-US" sz="1200" dirty="0"/>
          </a:p>
          <a:p>
            <a:r>
              <a:rPr lang="en-US" sz="2400" dirty="0"/>
              <a:t>Since P(H|D)  +  P(W|D) = 1,  we then get </a:t>
            </a:r>
            <a:r>
              <a:rPr lang="en-US" sz="2800" dirty="0"/>
              <a:t>P(“door 2” </a:t>
            </a:r>
            <a:r>
              <a:rPr lang="en-US" sz="2400" dirty="0"/>
              <a:t>given host opened door 3</a:t>
            </a:r>
            <a:r>
              <a:rPr lang="en-US" sz="2800" dirty="0"/>
              <a:t>) = 2/3</a:t>
            </a:r>
          </a:p>
          <a:p>
            <a:r>
              <a:rPr lang="en-US" sz="2400" dirty="0"/>
              <a:t>while P(“door 1” given host opened door 3) = 1/3, so the contestant should switch, and Bayes’ theorem lets us determine this systematically without needing “clever thinking”.</a:t>
            </a:r>
          </a:p>
        </p:txBody>
      </p:sp>
    </p:spTree>
    <p:extLst>
      <p:ext uri="{BB962C8B-B14F-4D97-AF65-F5344CB8AC3E}">
        <p14:creationId xmlns:p14="http://schemas.microsoft.com/office/powerpoint/2010/main" val="883632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928DE2-F990-4BAC-B80B-ACCE3E9F2B19}"/>
              </a:ext>
            </a:extLst>
          </p:cNvPr>
          <p:cNvSpPr txBox="1"/>
          <p:nvPr/>
        </p:nvSpPr>
        <p:spPr>
          <a:xfrm>
            <a:off x="794084" y="248831"/>
            <a:ext cx="10603831" cy="6555641"/>
          </a:xfrm>
          <a:prstGeom prst="rect">
            <a:avLst/>
          </a:prstGeom>
          <a:noFill/>
        </p:spPr>
        <p:txBody>
          <a:bodyPr wrap="square" rtlCol="0">
            <a:spAutoFit/>
          </a:bodyPr>
          <a:lstStyle/>
          <a:p>
            <a:r>
              <a:rPr lang="en-US" sz="2400" b="1" dirty="0"/>
              <a:t>                                                     </a:t>
            </a:r>
            <a:r>
              <a:rPr lang="en-US" sz="2800" b="1" dirty="0"/>
              <a:t>    Definitions</a:t>
            </a:r>
            <a:endParaRPr lang="en-US" sz="2800" dirty="0"/>
          </a:p>
          <a:p>
            <a:endParaRPr lang="en-US" sz="1600" dirty="0"/>
          </a:p>
          <a:p>
            <a:r>
              <a:rPr lang="en-US" sz="2400" dirty="0"/>
              <a:t>The </a:t>
            </a:r>
            <a:r>
              <a:rPr lang="en-US" sz="2400" b="1" dirty="0"/>
              <a:t>prevalence</a:t>
            </a:r>
            <a:r>
              <a:rPr lang="en-US" sz="2400" dirty="0"/>
              <a:t> of a disease is the fraction of the population being tested that actually has the disease. The prevalence can be viewed as </a:t>
            </a:r>
            <a:r>
              <a:rPr lang="en-US" sz="2400" i="1" dirty="0"/>
              <a:t>prior</a:t>
            </a:r>
            <a:r>
              <a:rPr lang="en-US" sz="2400" dirty="0"/>
              <a:t> information modifying the likelihood of disease derived from the information that the test was positive, and from the </a:t>
            </a:r>
            <a:r>
              <a:rPr lang="en-US" sz="2400" i="1" dirty="0"/>
              <a:t>sensitivity</a:t>
            </a:r>
            <a:r>
              <a:rPr lang="en-US" sz="2400" dirty="0"/>
              <a:t> and </a:t>
            </a:r>
            <a:r>
              <a:rPr lang="en-US" sz="2400" i="1" dirty="0"/>
              <a:t>specificity</a:t>
            </a:r>
            <a:r>
              <a:rPr lang="en-US" sz="2400" dirty="0"/>
              <a:t> of the test, defined below. </a:t>
            </a:r>
          </a:p>
          <a:p>
            <a:endParaRPr lang="en-US" sz="1200" dirty="0"/>
          </a:p>
          <a:p>
            <a:r>
              <a:rPr lang="en-US" sz="2400" dirty="0"/>
              <a:t>A</a:t>
            </a:r>
            <a:r>
              <a:rPr lang="en-US" sz="2400" b="1" dirty="0"/>
              <a:t> test </a:t>
            </a:r>
            <a:r>
              <a:rPr lang="en-US" sz="2400" dirty="0"/>
              <a:t>for a disease, for this discussion, is a measurement taken, for example the amount</a:t>
            </a:r>
            <a:r>
              <a:rPr lang="en-US" sz="2400" dirty="0">
                <a:latin typeface="Lucida Calligraphy" panose="03010101010101010101" pitchFamily="66" charset="0"/>
              </a:rPr>
              <a:t> </a:t>
            </a:r>
            <a:r>
              <a:rPr lang="en-US" sz="2400" b="1" dirty="0">
                <a:latin typeface="Lucida Calligraphy" panose="03010101010101010101" pitchFamily="66" charset="0"/>
              </a:rPr>
              <a:t>A </a:t>
            </a:r>
            <a:r>
              <a:rPr lang="en-US" sz="2400" dirty="0"/>
              <a:t>of some biomolecule in the blood, and some </a:t>
            </a:r>
            <a:r>
              <a:rPr lang="en-US" sz="2400" b="1" dirty="0"/>
              <a:t>decision procedure </a:t>
            </a:r>
            <a:r>
              <a:rPr lang="en-US" sz="2400" dirty="0"/>
              <a:t>on whether the test indicates presence of the disease (e.g., if </a:t>
            </a:r>
            <a:r>
              <a:rPr lang="en-US" sz="2400" b="1" dirty="0">
                <a:latin typeface="Lucida Calligraphy" panose="03010101010101010101" pitchFamily="66" charset="0"/>
              </a:rPr>
              <a:t>A</a:t>
            </a:r>
            <a:r>
              <a:rPr lang="en-US" sz="2400" dirty="0"/>
              <a:t> is greater than some cutoff level </a:t>
            </a:r>
            <a:r>
              <a:rPr lang="en-US" sz="2400" b="1" dirty="0">
                <a:latin typeface="Lucida Calligraphy" panose="03010101010101010101" pitchFamily="66" charset="0"/>
              </a:rPr>
              <a:t>L</a:t>
            </a:r>
            <a:r>
              <a:rPr lang="en-US" sz="2400" dirty="0"/>
              <a:t>, then report a </a:t>
            </a:r>
            <a:r>
              <a:rPr lang="en-US" sz="2400" b="1" dirty="0"/>
              <a:t>positive</a:t>
            </a:r>
            <a:r>
              <a:rPr lang="en-US" sz="2400" dirty="0"/>
              <a:t> </a:t>
            </a:r>
            <a:r>
              <a:rPr lang="en-US" sz="2400" b="1" dirty="0"/>
              <a:t>result </a:t>
            </a:r>
            <a:r>
              <a:rPr lang="en-US" sz="2400" dirty="0"/>
              <a:t>(disease is present)). </a:t>
            </a:r>
          </a:p>
          <a:p>
            <a:r>
              <a:rPr lang="en-US" sz="2400" dirty="0"/>
              <a:t>Procedures, such as </a:t>
            </a:r>
            <a:r>
              <a:rPr lang="en-US" sz="2400" i="1" dirty="0"/>
              <a:t>ROC (</a:t>
            </a:r>
            <a:r>
              <a:rPr lang="en-US" sz="2400" dirty="0"/>
              <a:t>receiver operating characteristic</a:t>
            </a:r>
            <a:r>
              <a:rPr lang="en-US" sz="2400" i="1" dirty="0"/>
              <a:t>) analysis,</a:t>
            </a:r>
            <a:r>
              <a:rPr lang="en-US" sz="2400" dirty="0"/>
              <a:t> for how to make a “good choice” for </a:t>
            </a:r>
            <a:r>
              <a:rPr lang="en-US" sz="2400" b="1" dirty="0">
                <a:latin typeface="Lucida Calligraphy" panose="03010101010101010101" pitchFamily="66" charset="0"/>
              </a:rPr>
              <a:t>L</a:t>
            </a:r>
            <a:r>
              <a:rPr lang="en-US" sz="2400" dirty="0"/>
              <a:t>,</a:t>
            </a:r>
            <a:r>
              <a:rPr lang="en-US" sz="2400" b="1" dirty="0"/>
              <a:t> </a:t>
            </a:r>
            <a:r>
              <a:rPr lang="en-US" sz="2400" dirty="0"/>
              <a:t>is a related topic but outside our focus here. </a:t>
            </a:r>
          </a:p>
          <a:p>
            <a:endParaRPr lang="en-US" sz="1200" dirty="0"/>
          </a:p>
          <a:p>
            <a:r>
              <a:rPr lang="en-US" sz="2400" dirty="0"/>
              <a:t>The </a:t>
            </a:r>
            <a:r>
              <a:rPr lang="en-US" sz="2400" b="1" dirty="0"/>
              <a:t>sensitivity</a:t>
            </a:r>
            <a:r>
              <a:rPr lang="en-US" sz="2400" dirty="0"/>
              <a:t> of a test is the fraction of time the test will return a positive result (disease present) when the test subject has the disease.</a:t>
            </a:r>
          </a:p>
          <a:p>
            <a:endParaRPr lang="en-US" sz="1200" dirty="0"/>
          </a:p>
          <a:p>
            <a:r>
              <a:rPr lang="en-US" sz="2400" dirty="0"/>
              <a:t>The </a:t>
            </a:r>
            <a:r>
              <a:rPr lang="en-US" sz="2400" b="1" dirty="0"/>
              <a:t>specificity</a:t>
            </a:r>
            <a:r>
              <a:rPr lang="en-US" sz="2400" dirty="0"/>
              <a:t> of a test is the fraction of time the test will return a negative result  (disease not present) when the test subject does not have the disease.</a:t>
            </a:r>
          </a:p>
        </p:txBody>
      </p:sp>
    </p:spTree>
    <p:extLst>
      <p:ext uri="{BB962C8B-B14F-4D97-AF65-F5344CB8AC3E}">
        <p14:creationId xmlns:p14="http://schemas.microsoft.com/office/powerpoint/2010/main" val="55107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9F818B-39D3-4794-AA3C-12B4C9D74276}"/>
              </a:ext>
            </a:extLst>
          </p:cNvPr>
          <p:cNvSpPr txBox="1"/>
          <p:nvPr/>
        </p:nvSpPr>
        <p:spPr>
          <a:xfrm>
            <a:off x="455195" y="88222"/>
            <a:ext cx="11281610" cy="5940088"/>
          </a:xfrm>
          <a:prstGeom prst="rect">
            <a:avLst/>
          </a:prstGeom>
          <a:noFill/>
        </p:spPr>
        <p:txBody>
          <a:bodyPr wrap="square" rtlCol="0">
            <a:spAutoFit/>
          </a:bodyPr>
          <a:lstStyle/>
          <a:p>
            <a:endParaRPr lang="en-US" sz="1200" dirty="0"/>
          </a:p>
          <a:p>
            <a:r>
              <a:rPr lang="en-US" sz="2400" dirty="0"/>
              <a:t>The </a:t>
            </a:r>
            <a:r>
              <a:rPr lang="en-US" sz="2400" b="1" dirty="0"/>
              <a:t>false alarm rate </a:t>
            </a:r>
            <a:r>
              <a:rPr lang="en-US" sz="2400" dirty="0"/>
              <a:t>(</a:t>
            </a:r>
            <a:r>
              <a:rPr lang="en-US" sz="2400" b="1" dirty="0"/>
              <a:t>FAR</a:t>
            </a:r>
            <a:r>
              <a:rPr lang="en-US" sz="2400" dirty="0"/>
              <a:t>) (or </a:t>
            </a:r>
            <a:r>
              <a:rPr lang="en-US" sz="2400" b="1" dirty="0"/>
              <a:t>false positive rate (FPR)</a:t>
            </a:r>
            <a:r>
              <a:rPr lang="en-US" sz="2400" dirty="0"/>
              <a:t>) of a test is the fraction of time the test will return a positive result  (disease present) when the test subject does </a:t>
            </a:r>
            <a:r>
              <a:rPr lang="en-US" sz="2400" b="1" dirty="0"/>
              <a:t>not</a:t>
            </a:r>
            <a:r>
              <a:rPr lang="en-US" sz="2400" dirty="0"/>
              <a:t> have the disease (FAR = 1 – specificity).</a:t>
            </a:r>
          </a:p>
          <a:p>
            <a:endParaRPr lang="en-US" sz="800" dirty="0"/>
          </a:p>
          <a:p>
            <a:r>
              <a:rPr lang="en-US" sz="2400" dirty="0"/>
              <a:t>The </a:t>
            </a:r>
            <a:r>
              <a:rPr lang="en-US" sz="2400" b="1" dirty="0"/>
              <a:t>false negative rate </a:t>
            </a:r>
            <a:r>
              <a:rPr lang="en-US" sz="2400" dirty="0"/>
              <a:t>of a test is the fraction of time the test will return a negative result (disease absent) when the test subject does have the disease                                        (false negative rate = 1 – sensitivity).</a:t>
            </a:r>
          </a:p>
          <a:p>
            <a:endParaRPr lang="en-US" sz="800" dirty="0"/>
          </a:p>
          <a:p>
            <a:r>
              <a:rPr lang="en-US" sz="2400" dirty="0"/>
              <a:t>So let’s see an example:</a:t>
            </a:r>
          </a:p>
          <a:p>
            <a:r>
              <a:rPr lang="en-US" sz="2400" dirty="0"/>
              <a:t>Suppose the test has a sensitivity of 0.95 (often given as percent, so 95%); and a specificity  of 98% (these are the numbers quoted on a web site for a rapid strep test [1]).                  A value of  25% for the prevalence (in the population of children with symptoms sufficient to pursue testing) is in the range given in [2].  So these are “ball-park” numbers for an actual test (even if not current) so reasonable enough for our first example.</a:t>
            </a:r>
          </a:p>
          <a:p>
            <a:endParaRPr lang="en-US" sz="800" dirty="0"/>
          </a:p>
          <a:p>
            <a:r>
              <a:rPr lang="en-US" sz="1600" dirty="0"/>
              <a:t>[1] </a:t>
            </a:r>
            <a:r>
              <a:rPr lang="en-US" sz="1600" dirty="0">
                <a:hlinkClick r:id="rId2"/>
              </a:rPr>
              <a:t>https://www.physician360.co/news/what-is-a-rapid-strep-test-and-are-they-reliable</a:t>
            </a:r>
            <a:endParaRPr lang="en-US" sz="1600" dirty="0"/>
          </a:p>
          <a:p>
            <a:endParaRPr lang="en-US" sz="800" dirty="0"/>
          </a:p>
          <a:p>
            <a:r>
              <a:rPr lang="en-US" sz="1600" dirty="0"/>
              <a:t>[2] </a:t>
            </a:r>
            <a:r>
              <a:rPr lang="en-US" sz="1600" dirty="0">
                <a:hlinkClick r:id="rId3"/>
              </a:rPr>
              <a:t>http://southwestchildrenscenter.com/pdf/information-and-forms/article-library/articles-by-physicians/marshall-j-benbow-md/Streptococcal%20Pharyngitis.pdf</a:t>
            </a:r>
            <a:r>
              <a:rPr lang="en-US" sz="1600" dirty="0"/>
              <a:t> </a:t>
            </a:r>
          </a:p>
        </p:txBody>
      </p:sp>
    </p:spTree>
    <p:extLst>
      <p:ext uri="{BB962C8B-B14F-4D97-AF65-F5344CB8AC3E}">
        <p14:creationId xmlns:p14="http://schemas.microsoft.com/office/powerpoint/2010/main" val="19710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06BA3B-C664-464F-9DB0-109BACDCB745}"/>
              </a:ext>
            </a:extLst>
          </p:cNvPr>
          <p:cNvSpPr txBox="1"/>
          <p:nvPr/>
        </p:nvSpPr>
        <p:spPr>
          <a:xfrm>
            <a:off x="794084" y="0"/>
            <a:ext cx="11028948" cy="6801862"/>
          </a:xfrm>
          <a:prstGeom prst="rect">
            <a:avLst/>
          </a:prstGeom>
          <a:noFill/>
        </p:spPr>
        <p:txBody>
          <a:bodyPr wrap="square" rtlCol="0">
            <a:spAutoFit/>
          </a:bodyPr>
          <a:lstStyle/>
          <a:p>
            <a:r>
              <a:rPr lang="en-US" sz="2800" b="1" dirty="0">
                <a:solidFill>
                  <a:srgbClr val="0000FF"/>
                </a:solidFill>
              </a:rPr>
              <a:t>              A “direct” calculation without the Bayes' formula</a:t>
            </a:r>
          </a:p>
          <a:p>
            <a:endParaRPr lang="en-US" sz="1200" dirty="0"/>
          </a:p>
          <a:p>
            <a:r>
              <a:rPr lang="en-US" sz="2400" dirty="0"/>
              <a:t>Given these values on the test behavior and prevalence, we can do a calculation of </a:t>
            </a:r>
            <a:r>
              <a:rPr lang="en-US" sz="2400" b="1" dirty="0"/>
              <a:t>the probability of the </a:t>
            </a:r>
            <a:r>
              <a:rPr lang="en-US" sz="2400" b="1" dirty="0">
                <a:solidFill>
                  <a:srgbClr val="0000FF"/>
                </a:solidFill>
              </a:rPr>
              <a:t>hypothesis H of having the disease </a:t>
            </a:r>
            <a:r>
              <a:rPr lang="en-US" sz="2400" dirty="0"/>
              <a:t>given the </a:t>
            </a:r>
            <a:r>
              <a:rPr lang="en-US" sz="2400" b="1" dirty="0">
                <a:solidFill>
                  <a:srgbClr val="0000FF"/>
                </a:solidFill>
              </a:rPr>
              <a:t>data D of a positive test result</a:t>
            </a:r>
            <a:r>
              <a:rPr lang="en-US" sz="2400" dirty="0"/>
              <a:t>, </a:t>
            </a:r>
            <a:r>
              <a:rPr lang="en-US" sz="2400" b="1" dirty="0"/>
              <a:t>P(H|D)</a:t>
            </a:r>
            <a:r>
              <a:rPr lang="en-US" sz="2400" dirty="0"/>
              <a:t>,</a:t>
            </a:r>
            <a:r>
              <a:rPr lang="en-US" sz="2400" b="1" dirty="0"/>
              <a:t>  </a:t>
            </a:r>
            <a:r>
              <a:rPr lang="en-US" sz="2400" dirty="0"/>
              <a:t>also called the </a:t>
            </a:r>
            <a:r>
              <a:rPr lang="en-US" sz="2400" b="1" dirty="0">
                <a:solidFill>
                  <a:srgbClr val="0000FF"/>
                </a:solidFill>
              </a:rPr>
              <a:t>positive predictive value </a:t>
            </a:r>
            <a:r>
              <a:rPr lang="en-US" sz="2400" b="1" dirty="0"/>
              <a:t>(</a:t>
            </a:r>
            <a:r>
              <a:rPr lang="en-US" sz="2400" b="1" dirty="0">
                <a:solidFill>
                  <a:srgbClr val="0000FF"/>
                </a:solidFill>
              </a:rPr>
              <a:t>PPV</a:t>
            </a:r>
            <a:r>
              <a:rPr lang="en-US" sz="2400" b="1" dirty="0"/>
              <a:t>)</a:t>
            </a:r>
            <a:r>
              <a:rPr lang="en-US" sz="2400" dirty="0"/>
              <a:t>, as follows.  Suppose we had N = 4000 subjects being given the test (the value of N “scales out” of the calculation, but here is a convenient choice to make intermediate numbers come out as integers, which while not necessary to get P(H|D), looks more natural).</a:t>
            </a:r>
          </a:p>
          <a:p>
            <a:endParaRPr lang="en-US" sz="1200" dirty="0"/>
          </a:p>
          <a:p>
            <a:r>
              <a:rPr lang="en-US" sz="2400" dirty="0"/>
              <a:t>Then (prevalence = 25%) we would expect (</a:t>
            </a:r>
            <a:r>
              <a:rPr lang="en-US" sz="2400" b="1" dirty="0"/>
              <a:t>on average</a:t>
            </a:r>
            <a:r>
              <a:rPr lang="en-US" sz="2400" dirty="0"/>
              <a:t>) 0.25 * 4000 = 1000 of the 4000 to actually have the disease.  From the given test sensitivity value of 0.95, we would expect 950 true positive tests from the 1000 subjects with the disease.  With a specificity of 0.98, the false alarm rate is 0.02, so (</a:t>
            </a:r>
            <a:r>
              <a:rPr lang="en-US" sz="2400" b="1" dirty="0"/>
              <a:t>on average</a:t>
            </a:r>
            <a:r>
              <a:rPr lang="en-US" sz="2400" dirty="0"/>
              <a:t>) we would expect 0.02 * 3000 = 60  false positive test results.  So (</a:t>
            </a:r>
            <a:r>
              <a:rPr lang="en-US" sz="2400" b="1" dirty="0"/>
              <a:t>on average</a:t>
            </a:r>
            <a:r>
              <a:rPr lang="en-US" sz="2400" dirty="0"/>
              <a:t>) there would be a total of 1010 positive test results of which 950 would have the disease, so</a:t>
            </a:r>
          </a:p>
          <a:p>
            <a:endParaRPr lang="en-US" sz="1400" dirty="0"/>
          </a:p>
          <a:p>
            <a:r>
              <a:rPr lang="en-US" sz="2000" dirty="0"/>
              <a:t>p(H|D)  </a:t>
            </a:r>
            <a:r>
              <a:rPr lang="en-US" dirty="0"/>
              <a:t>probability of having the disease given the data of a positive test result  </a:t>
            </a:r>
            <a:r>
              <a:rPr lang="en-US" sz="2400" dirty="0"/>
              <a:t>=  </a:t>
            </a:r>
            <a:r>
              <a:rPr lang="en-US" sz="2000" dirty="0"/>
              <a:t>950 / 1010  =  0.940594</a:t>
            </a:r>
          </a:p>
          <a:p>
            <a:endParaRPr lang="en-US" sz="1400" dirty="0"/>
          </a:p>
          <a:p>
            <a:r>
              <a:rPr lang="en-US" sz="2400" dirty="0"/>
              <a:t>and the </a:t>
            </a:r>
            <a:r>
              <a:rPr lang="en-US" sz="2400" b="1" dirty="0">
                <a:solidFill>
                  <a:srgbClr val="0000FF"/>
                </a:solidFill>
              </a:rPr>
              <a:t>false discovery rate</a:t>
            </a:r>
            <a:r>
              <a:rPr lang="en-US" sz="2400" dirty="0"/>
              <a:t> (the fraction of positive results that are false positives) is  </a:t>
            </a:r>
            <a:r>
              <a:rPr lang="en-US" sz="2000" dirty="0"/>
              <a:t>60 / 1010  =  0.0594059    </a:t>
            </a:r>
            <a:r>
              <a:rPr lang="en-US" dirty="0"/>
              <a:t>(I’ve kept this absurd number of digits to verify against a later calculation).</a:t>
            </a:r>
          </a:p>
        </p:txBody>
      </p:sp>
    </p:spTree>
    <p:extLst>
      <p:ext uri="{BB962C8B-B14F-4D97-AF65-F5344CB8AC3E}">
        <p14:creationId xmlns:p14="http://schemas.microsoft.com/office/powerpoint/2010/main" val="1376330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4CED4F-8636-41B1-B8E1-B192610DDE19}"/>
              </a:ext>
            </a:extLst>
          </p:cNvPr>
          <p:cNvSpPr txBox="1"/>
          <p:nvPr/>
        </p:nvSpPr>
        <p:spPr>
          <a:xfrm>
            <a:off x="794084" y="248831"/>
            <a:ext cx="10603831" cy="6863417"/>
          </a:xfrm>
          <a:prstGeom prst="rect">
            <a:avLst/>
          </a:prstGeom>
          <a:noFill/>
        </p:spPr>
        <p:txBody>
          <a:bodyPr wrap="square" rtlCol="0">
            <a:spAutoFit/>
          </a:bodyPr>
          <a:lstStyle/>
          <a:p>
            <a:r>
              <a:rPr lang="en-US" sz="2400" dirty="0"/>
              <a:t>These statistics don’t look too bad (depending on the costs of false positives and false negatives).  </a:t>
            </a:r>
          </a:p>
          <a:p>
            <a:endParaRPr lang="en-US" sz="1200" dirty="0"/>
          </a:p>
          <a:p>
            <a:r>
              <a:rPr lang="en-US" sz="2400" dirty="0"/>
              <a:t>To see how much the prevalence effects these results, now look at the situation where we have the same test characteristics (sensitivity = 0.95, specificity = 0.98), but now the disease is much rarer, so say the prevalence is only 1%</a:t>
            </a:r>
          </a:p>
          <a:p>
            <a:endParaRPr lang="en-US" sz="2400" dirty="0"/>
          </a:p>
          <a:p>
            <a:r>
              <a:rPr lang="en-US" sz="2400" dirty="0"/>
              <a:t>Here it is convenient to consider N = 40,000 as the number of subjects being tested.</a:t>
            </a:r>
          </a:p>
          <a:p>
            <a:r>
              <a:rPr lang="en-US" sz="2400" dirty="0"/>
              <a:t>Then (on average) we would have:  400 subjects with the disease so 39,600 without the disease.  Out of the 400, we would expect to get 380 (true) positive test results; but out of the 39,600 subjects without the disease the expected (average) number of false positive test results would be 0.02 * 39600 = 792 and so the expected total number of all the positive test results would be 380 + 792 = 1172</a:t>
            </a:r>
          </a:p>
          <a:p>
            <a:endParaRPr lang="en-US" sz="1400" dirty="0"/>
          </a:p>
          <a:p>
            <a:r>
              <a:rPr lang="en-US" sz="2400" dirty="0"/>
              <a:t>Then P(H|D)  =  380 / 1172 = 0.324</a:t>
            </a:r>
          </a:p>
          <a:p>
            <a:endParaRPr lang="en-US" sz="1200" dirty="0"/>
          </a:p>
          <a:p>
            <a:r>
              <a:rPr lang="en-US" sz="2400" dirty="0"/>
              <a:t>and the false discovery rate is 792 / 1172 = 0.676,  so the </a:t>
            </a:r>
            <a:r>
              <a:rPr lang="en-US" sz="2400" b="1" dirty="0">
                <a:solidFill>
                  <a:srgbClr val="0000FF"/>
                </a:solidFill>
              </a:rPr>
              <a:t>prevalence</a:t>
            </a:r>
            <a:r>
              <a:rPr lang="en-US" sz="2400" dirty="0"/>
              <a:t>, which in Bayesian terminology is the </a:t>
            </a:r>
            <a:r>
              <a:rPr lang="en-US" sz="2400" b="1" i="1" dirty="0">
                <a:solidFill>
                  <a:srgbClr val="0000FF"/>
                </a:solidFill>
              </a:rPr>
              <a:t>prior probability </a:t>
            </a:r>
            <a:r>
              <a:rPr lang="en-US" sz="2400" b="1" dirty="0">
                <a:solidFill>
                  <a:srgbClr val="0000FF"/>
                </a:solidFill>
              </a:rPr>
              <a:t>of the disease</a:t>
            </a:r>
            <a:r>
              <a:rPr lang="en-US" sz="2400" dirty="0"/>
              <a:t>, can have a big influence on the positive predictive value of a test.  </a:t>
            </a:r>
            <a:endParaRPr lang="en-US" sz="2400" dirty="0">
              <a:solidFill>
                <a:srgbClr val="0000FF"/>
              </a:solidFill>
            </a:endParaRPr>
          </a:p>
          <a:p>
            <a:endParaRPr lang="en-US" dirty="0"/>
          </a:p>
        </p:txBody>
      </p:sp>
    </p:spTree>
    <p:extLst>
      <p:ext uri="{BB962C8B-B14F-4D97-AF65-F5344CB8AC3E}">
        <p14:creationId xmlns:p14="http://schemas.microsoft.com/office/powerpoint/2010/main" val="3457406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28D6E2-C74A-4B0A-9860-682914C4830A}"/>
              </a:ext>
            </a:extLst>
          </p:cNvPr>
          <p:cNvSpPr txBox="1"/>
          <p:nvPr/>
        </p:nvSpPr>
        <p:spPr>
          <a:xfrm>
            <a:off x="794084" y="562118"/>
            <a:ext cx="10603831" cy="7017306"/>
          </a:xfrm>
          <a:prstGeom prst="rect">
            <a:avLst/>
          </a:prstGeom>
          <a:noFill/>
        </p:spPr>
        <p:txBody>
          <a:bodyPr wrap="square" rtlCol="0">
            <a:spAutoFit/>
          </a:bodyPr>
          <a:lstStyle/>
          <a:p>
            <a:r>
              <a:rPr lang="en-US" sz="2400" dirty="0"/>
              <a:t>Now let’s formulate this in terms of Bayes' formula.</a:t>
            </a:r>
          </a:p>
          <a:p>
            <a:endParaRPr lang="en-US" sz="1200" dirty="0"/>
          </a:p>
          <a:p>
            <a:r>
              <a:rPr lang="en-US" sz="2400" dirty="0"/>
              <a:t>For Bayes' formula, we need the formal definition of </a:t>
            </a:r>
            <a:r>
              <a:rPr lang="en-US" sz="2400" b="1" dirty="0"/>
              <a:t>conditional probability</a:t>
            </a:r>
            <a:r>
              <a:rPr lang="en-US" sz="2400" dirty="0"/>
              <a:t>,         </a:t>
            </a:r>
            <a:r>
              <a:rPr lang="en-US" sz="2400" b="1" dirty="0"/>
              <a:t>P(B|A)</a:t>
            </a:r>
            <a:r>
              <a:rPr lang="en-US" sz="2400" dirty="0"/>
              <a:t>, the </a:t>
            </a:r>
            <a:r>
              <a:rPr lang="en-US" sz="2400" b="1" dirty="0"/>
              <a:t>probability of event B </a:t>
            </a:r>
            <a:r>
              <a:rPr lang="en-US" sz="2400" b="1" i="1" dirty="0"/>
              <a:t>given that event A is true </a:t>
            </a:r>
            <a:r>
              <a:rPr lang="en-US" sz="2400" dirty="0"/>
              <a:t>(or has taken place).  This is read as “the probability of B given A or “P of B given A” and is  </a:t>
            </a:r>
            <a:r>
              <a:rPr lang="en-US" sz="2400" b="1" dirty="0"/>
              <a:t>defined by </a:t>
            </a:r>
          </a:p>
          <a:p>
            <a:endParaRPr lang="en-US" sz="1000" b="1" dirty="0"/>
          </a:p>
          <a:p>
            <a:r>
              <a:rPr lang="en-US" sz="2400" b="1" dirty="0"/>
              <a:t>                           </a:t>
            </a:r>
            <a:r>
              <a:rPr lang="en-US" sz="2400" dirty="0"/>
              <a:t> P(B|A) ≡  P(B </a:t>
            </a:r>
            <a:r>
              <a:rPr lang="en-US" sz="2400" dirty="0">
                <a:sym typeface="Symbol" panose="05050102010706020507" pitchFamily="18" charset="2"/>
              </a:rPr>
              <a:t> A) /  P(A)   (assuming P(A) &gt; 0)</a:t>
            </a:r>
          </a:p>
          <a:p>
            <a:endParaRPr lang="en-US" sz="1200" dirty="0">
              <a:sym typeface="Symbol" panose="05050102010706020507" pitchFamily="18" charset="2"/>
            </a:endParaRPr>
          </a:p>
          <a:p>
            <a:r>
              <a:rPr lang="en-US" sz="2400" dirty="0">
                <a:sym typeface="Symbol" panose="05050102010706020507" pitchFamily="18" charset="2"/>
              </a:rPr>
              <a:t>Here </a:t>
            </a:r>
            <a:r>
              <a:rPr lang="en-US" sz="2400" dirty="0"/>
              <a:t>P(B </a:t>
            </a:r>
            <a:r>
              <a:rPr lang="en-US" sz="2400" dirty="0">
                <a:sym typeface="Symbol" panose="05050102010706020507" pitchFamily="18" charset="2"/>
              </a:rPr>
              <a:t> A)  can be viewed as P(both B and A occur).</a:t>
            </a:r>
          </a:p>
          <a:p>
            <a:endParaRPr lang="en-US" sz="800" dirty="0">
              <a:sym typeface="Symbol" panose="05050102010706020507" pitchFamily="18" charset="2"/>
            </a:endParaRPr>
          </a:p>
          <a:p>
            <a:r>
              <a:rPr lang="en-US" sz="2400" dirty="0">
                <a:sym typeface="Symbol" panose="05050102010706020507" pitchFamily="18" charset="2"/>
              </a:rPr>
              <a:t>In terms of a Venn diagram:</a:t>
            </a:r>
          </a:p>
          <a:p>
            <a:r>
              <a:rPr lang="en-US" sz="2400" dirty="0"/>
              <a:t>P(B|A) is the probability of </a:t>
            </a:r>
          </a:p>
          <a:p>
            <a:r>
              <a:rPr lang="en-US" sz="2400" dirty="0"/>
              <a:t>B </a:t>
            </a:r>
            <a:r>
              <a:rPr lang="en-US" sz="2400" dirty="0">
                <a:sym typeface="Symbol" panose="05050102010706020507" pitchFamily="18" charset="2"/>
              </a:rPr>
              <a:t></a:t>
            </a:r>
            <a:r>
              <a:rPr lang="en-US" sz="2400" dirty="0"/>
              <a:t> A relative to considering as </a:t>
            </a:r>
          </a:p>
          <a:p>
            <a:r>
              <a:rPr lang="en-US" sz="2400" dirty="0"/>
              <a:t>possible outcomes only those  </a:t>
            </a:r>
          </a:p>
          <a:p>
            <a:r>
              <a:rPr lang="en-US" sz="2400" dirty="0">
                <a:sym typeface="Symbol" panose="05050102010706020507" pitchFamily="18" charset="2"/>
              </a:rPr>
              <a:t>within A, so in that case “we need to”</a:t>
            </a:r>
          </a:p>
          <a:p>
            <a:r>
              <a:rPr lang="en-US" sz="2400" dirty="0"/>
              <a:t>divide P(B </a:t>
            </a:r>
            <a:r>
              <a:rPr lang="en-US" sz="2400" dirty="0">
                <a:sym typeface="Symbol" panose="05050102010706020507" pitchFamily="18" charset="2"/>
              </a:rPr>
              <a:t> A) by P(A) to have the total</a:t>
            </a:r>
          </a:p>
          <a:p>
            <a:r>
              <a:rPr lang="en-US" sz="2400" dirty="0">
                <a:sym typeface="Symbol" panose="05050102010706020507" pitchFamily="18" charset="2"/>
              </a:rPr>
              <a:t>(maximal) probability be 1:  P(B|A) should be 1 when B contains A.  As illustrated in the next page, this formal definition well coincides with its “verbal description”.</a:t>
            </a:r>
          </a:p>
          <a:p>
            <a:endParaRPr lang="en-US" sz="2400" dirty="0">
              <a:sym typeface="Symbol" panose="05050102010706020507" pitchFamily="18" charset="2"/>
            </a:endParaRPr>
          </a:p>
          <a:p>
            <a:endParaRPr lang="en-US" sz="2400" dirty="0">
              <a:sym typeface="Symbol" panose="05050102010706020507" pitchFamily="18" charset="2"/>
            </a:endParaRPr>
          </a:p>
          <a:p>
            <a:endParaRPr lang="en-US" sz="2400" dirty="0"/>
          </a:p>
        </p:txBody>
      </p:sp>
      <p:grpSp>
        <p:nvGrpSpPr>
          <p:cNvPr id="11" name="Group 10">
            <a:extLst>
              <a:ext uri="{FF2B5EF4-FFF2-40B4-BE49-F238E27FC236}">
                <a16:creationId xmlns:a16="http://schemas.microsoft.com/office/drawing/2014/main" id="{9EB08C62-5120-4A1A-8B2A-54F052567EA3}"/>
              </a:ext>
            </a:extLst>
          </p:cNvPr>
          <p:cNvGrpSpPr/>
          <p:nvPr/>
        </p:nvGrpSpPr>
        <p:grpSpPr>
          <a:xfrm>
            <a:off x="6585285" y="3549401"/>
            <a:ext cx="4523874" cy="1973179"/>
            <a:chOff x="6521117" y="4094833"/>
            <a:chExt cx="4523874" cy="1973179"/>
          </a:xfrm>
        </p:grpSpPr>
        <p:sp>
          <p:nvSpPr>
            <p:cNvPr id="3" name="Oval 2">
              <a:extLst>
                <a:ext uri="{FF2B5EF4-FFF2-40B4-BE49-F238E27FC236}">
                  <a16:creationId xmlns:a16="http://schemas.microsoft.com/office/drawing/2014/main" id="{7DD452D8-39FA-4163-9DCF-E4474DF858A2}"/>
                </a:ext>
              </a:extLst>
            </p:cNvPr>
            <p:cNvSpPr/>
            <p:nvPr/>
          </p:nvSpPr>
          <p:spPr>
            <a:xfrm>
              <a:off x="6521117" y="4094833"/>
              <a:ext cx="4523874" cy="1973179"/>
            </a:xfrm>
            <a:prstGeom prst="ellipse">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ADB552B-2FFF-480C-86C2-3138CC4AE7C8}"/>
                </a:ext>
              </a:extLst>
            </p:cNvPr>
            <p:cNvGrpSpPr/>
            <p:nvPr/>
          </p:nvGrpSpPr>
          <p:grpSpPr>
            <a:xfrm>
              <a:off x="7138735" y="4206952"/>
              <a:ext cx="2871538" cy="1532198"/>
              <a:chOff x="6272462" y="4098581"/>
              <a:chExt cx="2871538" cy="1532198"/>
            </a:xfrm>
          </p:grpSpPr>
          <p:sp>
            <p:nvSpPr>
              <p:cNvPr id="4" name="Oval 3">
                <a:extLst>
                  <a:ext uri="{FF2B5EF4-FFF2-40B4-BE49-F238E27FC236}">
                    <a16:creationId xmlns:a16="http://schemas.microsoft.com/office/drawing/2014/main" id="{7D68A3AF-D155-4ACC-8ABA-7466BC4F31A9}"/>
                  </a:ext>
                </a:extLst>
              </p:cNvPr>
              <p:cNvSpPr/>
              <p:nvPr/>
            </p:nvSpPr>
            <p:spPr>
              <a:xfrm>
                <a:off x="6272462" y="4315326"/>
                <a:ext cx="2518611" cy="1315453"/>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D3D5763-B216-4A19-A395-D34711F0AFBA}"/>
                  </a:ext>
                </a:extLst>
              </p:cNvPr>
              <p:cNvGrpSpPr/>
              <p:nvPr/>
            </p:nvGrpSpPr>
            <p:grpSpPr>
              <a:xfrm>
                <a:off x="6749715" y="4098581"/>
                <a:ext cx="2394285" cy="1216002"/>
                <a:chOff x="6749715" y="4098581"/>
                <a:chExt cx="2394285" cy="1216002"/>
              </a:xfrm>
            </p:grpSpPr>
            <p:sp>
              <p:nvSpPr>
                <p:cNvPr id="5" name="Oval 4">
                  <a:extLst>
                    <a:ext uri="{FF2B5EF4-FFF2-40B4-BE49-F238E27FC236}">
                      <a16:creationId xmlns:a16="http://schemas.microsoft.com/office/drawing/2014/main" id="{3FE9D876-4600-4463-B1DF-365F4E748316}"/>
                    </a:ext>
                  </a:extLst>
                </p:cNvPr>
                <p:cNvSpPr/>
                <p:nvPr/>
              </p:nvSpPr>
              <p:spPr>
                <a:xfrm>
                  <a:off x="7668126" y="4170947"/>
                  <a:ext cx="1475874" cy="994611"/>
                </a:xfrm>
                <a:prstGeom prst="ellipse">
                  <a:avLst/>
                </a:prstGeom>
                <a:solidFill>
                  <a:schemeClr val="accent1">
                    <a:alpha val="6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047B758-9D6F-40C1-B046-C67A8323CE7E}"/>
                    </a:ext>
                  </a:extLst>
                </p:cNvPr>
                <p:cNvSpPr txBox="1"/>
                <p:nvPr/>
              </p:nvSpPr>
              <p:spPr>
                <a:xfrm>
                  <a:off x="6749715" y="4668252"/>
                  <a:ext cx="513346" cy="646331"/>
                </a:xfrm>
                <a:prstGeom prst="rect">
                  <a:avLst/>
                </a:prstGeom>
                <a:noFill/>
              </p:spPr>
              <p:txBody>
                <a:bodyPr wrap="square" rtlCol="0">
                  <a:spAutoFit/>
                </a:bodyPr>
                <a:lstStyle/>
                <a:p>
                  <a:r>
                    <a:rPr lang="en-US" sz="3600" dirty="0"/>
                    <a:t>A</a:t>
                  </a:r>
                </a:p>
              </p:txBody>
            </p:sp>
            <p:sp>
              <p:nvSpPr>
                <p:cNvPr id="7" name="TextBox 6">
                  <a:extLst>
                    <a:ext uri="{FF2B5EF4-FFF2-40B4-BE49-F238E27FC236}">
                      <a16:creationId xmlns:a16="http://schemas.microsoft.com/office/drawing/2014/main" id="{676BDF87-978B-4736-BD2D-4D2A041E6378}"/>
                    </a:ext>
                  </a:extLst>
                </p:cNvPr>
                <p:cNvSpPr txBox="1"/>
                <p:nvPr/>
              </p:nvSpPr>
              <p:spPr>
                <a:xfrm>
                  <a:off x="8478256" y="4098581"/>
                  <a:ext cx="513346" cy="646331"/>
                </a:xfrm>
                <a:prstGeom prst="rect">
                  <a:avLst/>
                </a:prstGeom>
                <a:noFill/>
              </p:spPr>
              <p:txBody>
                <a:bodyPr wrap="square" rtlCol="0">
                  <a:spAutoFit/>
                </a:bodyPr>
                <a:lstStyle/>
                <a:p>
                  <a:r>
                    <a:rPr lang="en-US" sz="3600" dirty="0"/>
                    <a:t>B</a:t>
                  </a:r>
                </a:p>
              </p:txBody>
            </p:sp>
            <p:sp>
              <p:nvSpPr>
                <p:cNvPr id="8" name="TextBox 7">
                  <a:extLst>
                    <a:ext uri="{FF2B5EF4-FFF2-40B4-BE49-F238E27FC236}">
                      <a16:creationId xmlns:a16="http://schemas.microsoft.com/office/drawing/2014/main" id="{4D6C39A2-748F-45AE-A676-F142A26839A5}"/>
                    </a:ext>
                  </a:extLst>
                </p:cNvPr>
                <p:cNvSpPr txBox="1"/>
                <p:nvPr/>
              </p:nvSpPr>
              <p:spPr>
                <a:xfrm>
                  <a:off x="7692191" y="4547760"/>
                  <a:ext cx="1275346" cy="523220"/>
                </a:xfrm>
                <a:prstGeom prst="rect">
                  <a:avLst/>
                </a:prstGeom>
                <a:noFill/>
              </p:spPr>
              <p:txBody>
                <a:bodyPr wrap="square" rtlCol="0">
                  <a:spAutoFit/>
                </a:bodyPr>
                <a:lstStyle/>
                <a:p>
                  <a:r>
                    <a:rPr lang="en-US" sz="2800" dirty="0"/>
                    <a:t>B </a:t>
                  </a:r>
                  <a:r>
                    <a:rPr lang="en-US" sz="2800" dirty="0">
                      <a:sym typeface="Symbol" panose="05050102010706020507" pitchFamily="18" charset="2"/>
                    </a:rPr>
                    <a:t> A</a:t>
                  </a:r>
                  <a:endParaRPr lang="en-US" sz="2800" dirty="0"/>
                </a:p>
              </p:txBody>
            </p:sp>
          </p:grpSp>
        </p:grpSp>
      </p:grpSp>
    </p:spTree>
    <p:extLst>
      <p:ext uri="{BB962C8B-B14F-4D97-AF65-F5344CB8AC3E}">
        <p14:creationId xmlns:p14="http://schemas.microsoft.com/office/powerpoint/2010/main" val="3674065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D97FD9-AAB1-45DF-8CB4-0A3745F812E9}"/>
              </a:ext>
            </a:extLst>
          </p:cNvPr>
          <p:cNvSpPr txBox="1"/>
          <p:nvPr/>
        </p:nvSpPr>
        <p:spPr>
          <a:xfrm>
            <a:off x="497306" y="248831"/>
            <a:ext cx="10988842" cy="6740307"/>
          </a:xfrm>
          <a:prstGeom prst="rect">
            <a:avLst/>
          </a:prstGeom>
          <a:noFill/>
        </p:spPr>
        <p:txBody>
          <a:bodyPr wrap="square" rtlCol="0">
            <a:spAutoFit/>
          </a:bodyPr>
          <a:lstStyle/>
          <a:p>
            <a:r>
              <a:rPr lang="en-US" sz="2400" dirty="0"/>
              <a:t>As an example to see that this definition makes sense, consider the outcomes of rolling a die (a cube with 6 faces labeled 1,2,3,4,5,6).  These six numbers are the possible outcomes of the experiment of tossing it (we are not considering the unlikely case that it comes to rest balanced on an edge (or vertex)), and we assume that it is “fair”, i.e., each outcome is equally likely (with a probability P = 1/6).</a:t>
            </a:r>
          </a:p>
          <a:p>
            <a:endParaRPr lang="en-US" sz="2400" dirty="0"/>
          </a:p>
          <a:p>
            <a:r>
              <a:rPr lang="en-US" sz="2400" dirty="0"/>
              <a:t>Then, for example, the probability that the outcome is either 1 or 3 or 6 (we’ll call any of these a “successful” outcome), </a:t>
            </a:r>
            <a:r>
              <a:rPr lang="en-US" sz="2400" b="1" dirty="0"/>
              <a:t>given that </a:t>
            </a:r>
            <a:r>
              <a:rPr lang="en-US" sz="2400" dirty="0"/>
              <a:t>the outcome was an odd number (i.e., either 1, 3, or 5),  is P = 2/3.  This is calculated via</a:t>
            </a:r>
          </a:p>
          <a:p>
            <a:endParaRPr lang="en-US" sz="2400" dirty="0"/>
          </a:p>
          <a:p>
            <a:r>
              <a:rPr lang="en-US" sz="2400" dirty="0"/>
              <a:t> the number of</a:t>
            </a:r>
            <a:r>
              <a:rPr lang="en-US" sz="2400" i="1" dirty="0"/>
              <a:t> possible</a:t>
            </a:r>
            <a:r>
              <a:rPr lang="en-US" sz="2400" b="1" i="1" dirty="0"/>
              <a:t> </a:t>
            </a:r>
            <a:r>
              <a:rPr lang="en-US" sz="2400" b="1" dirty="0"/>
              <a:t>successful </a:t>
            </a:r>
            <a:r>
              <a:rPr lang="en-US" sz="2400" dirty="0"/>
              <a:t>outcomes / the </a:t>
            </a:r>
            <a:r>
              <a:rPr lang="en-US" sz="2400" b="1" dirty="0"/>
              <a:t>total</a:t>
            </a:r>
            <a:r>
              <a:rPr lang="en-US" sz="2400" dirty="0"/>
              <a:t> number of </a:t>
            </a:r>
            <a:r>
              <a:rPr lang="en-US" sz="2400" i="1" dirty="0"/>
              <a:t>possible</a:t>
            </a:r>
            <a:r>
              <a:rPr lang="en-US" sz="2400" dirty="0"/>
              <a:t> outcomes, </a:t>
            </a:r>
          </a:p>
          <a:p>
            <a:endParaRPr lang="en-US" sz="2400" dirty="0"/>
          </a:p>
          <a:p>
            <a:r>
              <a:rPr lang="en-US" sz="2400" dirty="0"/>
              <a:t>where</a:t>
            </a:r>
            <a:r>
              <a:rPr lang="en-US" sz="2400" b="1" dirty="0"/>
              <a:t> </a:t>
            </a:r>
            <a:r>
              <a:rPr lang="en-US" sz="2400" b="1" dirty="0">
                <a:solidFill>
                  <a:srgbClr val="0000FF"/>
                </a:solidFill>
              </a:rPr>
              <a:t>possible</a:t>
            </a:r>
            <a:r>
              <a:rPr lang="en-US" sz="2400" b="1" dirty="0"/>
              <a:t> </a:t>
            </a:r>
            <a:r>
              <a:rPr lang="en-US" sz="2400" dirty="0"/>
              <a:t>here means </a:t>
            </a:r>
            <a:r>
              <a:rPr lang="en-US" sz="2400" b="1" dirty="0"/>
              <a:t>possible</a:t>
            </a:r>
            <a:r>
              <a:rPr lang="en-US" sz="2400" dirty="0"/>
              <a:t> </a:t>
            </a:r>
            <a:r>
              <a:rPr lang="en-US" sz="2400" b="1" dirty="0"/>
              <a:t>given that the outcome was on odd number</a:t>
            </a:r>
            <a:r>
              <a:rPr lang="en-US" sz="2400" dirty="0"/>
              <a:t>;</a:t>
            </a:r>
            <a:r>
              <a:rPr lang="en-US" sz="2400" b="1" dirty="0"/>
              <a:t> </a:t>
            </a:r>
            <a:r>
              <a:rPr lang="en-US" sz="2400" dirty="0"/>
              <a:t>and so indeed this is 2 (since 6 is not a possibility given that the outcome was an odd number) divided by 3 (since the 3 odd numbers 1,3,5 have been given to be the possible outcomes).</a:t>
            </a:r>
          </a:p>
          <a:p>
            <a:endParaRPr lang="en-US" sz="2400" dirty="0"/>
          </a:p>
          <a:p>
            <a:endParaRPr lang="en-US" sz="2400" dirty="0"/>
          </a:p>
        </p:txBody>
      </p:sp>
    </p:spTree>
    <p:extLst>
      <p:ext uri="{BB962C8B-B14F-4D97-AF65-F5344CB8AC3E}">
        <p14:creationId xmlns:p14="http://schemas.microsoft.com/office/powerpoint/2010/main" val="545257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D12E2B-6692-48B5-8731-03683BDE5C57}"/>
              </a:ext>
            </a:extLst>
          </p:cNvPr>
          <p:cNvSpPr txBox="1"/>
          <p:nvPr/>
        </p:nvSpPr>
        <p:spPr>
          <a:xfrm>
            <a:off x="385011" y="417095"/>
            <a:ext cx="10796336" cy="6093976"/>
          </a:xfrm>
          <a:prstGeom prst="rect">
            <a:avLst/>
          </a:prstGeom>
          <a:noFill/>
        </p:spPr>
        <p:txBody>
          <a:bodyPr wrap="square" rtlCol="0">
            <a:spAutoFit/>
          </a:bodyPr>
          <a:lstStyle/>
          <a:p>
            <a:pPr lvl="0"/>
            <a:r>
              <a:rPr lang="en-US" sz="2400" dirty="0">
                <a:solidFill>
                  <a:prstClr val="black"/>
                </a:solidFill>
              </a:rPr>
              <a:t>Going through the formal definition with B the event the die came up 1 or 3 or 6, and A the event that the die came up with an odd number (1 or 3 or 5), we have </a:t>
            </a:r>
          </a:p>
          <a:p>
            <a:pPr lvl="0"/>
            <a:r>
              <a:rPr lang="en-US" sz="2400" dirty="0">
                <a:solidFill>
                  <a:prstClr val="black"/>
                </a:solidFill>
              </a:rPr>
              <a:t>B </a:t>
            </a:r>
            <a:r>
              <a:rPr lang="en-US" sz="2400" dirty="0">
                <a:solidFill>
                  <a:prstClr val="black"/>
                </a:solidFill>
                <a:sym typeface="Symbol" panose="05050102010706020507" pitchFamily="18" charset="2"/>
              </a:rPr>
              <a:t> A is the set of outcomes consisting of 1 or 3 and so by the formal definition,</a:t>
            </a:r>
            <a:endParaRPr lang="en-US" sz="2400" dirty="0">
              <a:solidFill>
                <a:prstClr val="black"/>
              </a:solidFill>
            </a:endParaRPr>
          </a:p>
          <a:p>
            <a:pPr lvl="0"/>
            <a:endParaRPr lang="en-US" sz="2400" dirty="0">
              <a:solidFill>
                <a:prstClr val="black"/>
              </a:solidFill>
            </a:endParaRPr>
          </a:p>
          <a:p>
            <a:pPr lvl="0"/>
            <a:r>
              <a:rPr lang="en-US" sz="2400" dirty="0">
                <a:solidFill>
                  <a:prstClr val="black"/>
                </a:solidFill>
              </a:rPr>
              <a:t>P(B|A) ≡  P(B </a:t>
            </a:r>
            <a:r>
              <a:rPr lang="en-US" sz="2400" dirty="0">
                <a:solidFill>
                  <a:prstClr val="black"/>
                </a:solidFill>
                <a:sym typeface="Symbol" panose="05050102010706020507" pitchFamily="18" charset="2"/>
              </a:rPr>
              <a:t> A)  /  P(A)  which here is (2/6) / (3/6)  =  2/3  as it “should be”</a:t>
            </a:r>
          </a:p>
          <a:p>
            <a:pPr lvl="0"/>
            <a:endParaRPr lang="en-US" sz="2400" dirty="0">
              <a:solidFill>
                <a:prstClr val="black"/>
              </a:solidFill>
              <a:sym typeface="Symbol" panose="05050102010706020507" pitchFamily="18" charset="2"/>
            </a:endParaRPr>
          </a:p>
          <a:p>
            <a:pPr lvl="0"/>
            <a:r>
              <a:rPr lang="en-US" sz="2400" dirty="0">
                <a:solidFill>
                  <a:prstClr val="black"/>
                </a:solidFill>
                <a:sym typeface="Symbol" panose="05050102010706020507" pitchFamily="18" charset="2"/>
              </a:rPr>
              <a:t>Now we are ready to get the first form of Bayes' formula.  We can rewrite the conditional probability definition as</a:t>
            </a:r>
          </a:p>
          <a:p>
            <a:pPr lvl="0"/>
            <a:endParaRPr lang="en-US" sz="2400" dirty="0">
              <a:solidFill>
                <a:prstClr val="black"/>
              </a:solidFill>
              <a:sym typeface="Symbol" panose="05050102010706020507" pitchFamily="18" charset="2"/>
            </a:endParaRPr>
          </a:p>
          <a:p>
            <a:pPr lvl="0"/>
            <a:r>
              <a:rPr lang="en-US" sz="2400" dirty="0">
                <a:solidFill>
                  <a:prstClr val="black"/>
                </a:solidFill>
              </a:rPr>
              <a:t>P(B </a:t>
            </a:r>
            <a:r>
              <a:rPr lang="en-US" sz="2400" dirty="0">
                <a:solidFill>
                  <a:prstClr val="black"/>
                </a:solidFill>
                <a:sym typeface="Symbol" panose="05050102010706020507" pitchFamily="18" charset="2"/>
              </a:rPr>
              <a:t> A) = </a:t>
            </a:r>
            <a:r>
              <a:rPr lang="en-US" sz="2400" dirty="0">
                <a:solidFill>
                  <a:prstClr val="black"/>
                </a:solidFill>
              </a:rPr>
              <a:t>P(B|A)  * </a:t>
            </a:r>
            <a:r>
              <a:rPr lang="en-US" sz="2400" dirty="0">
                <a:solidFill>
                  <a:prstClr val="black"/>
                </a:solidFill>
                <a:sym typeface="Symbol" panose="05050102010706020507" pitchFamily="18" charset="2"/>
              </a:rPr>
              <a:t>P(A) </a:t>
            </a:r>
          </a:p>
          <a:p>
            <a:pPr lvl="0"/>
            <a:endParaRPr lang="en-US" sz="2400" dirty="0">
              <a:solidFill>
                <a:prstClr val="black"/>
              </a:solidFill>
              <a:sym typeface="Symbol" panose="05050102010706020507" pitchFamily="18" charset="2"/>
            </a:endParaRPr>
          </a:p>
          <a:p>
            <a:pPr lvl="0"/>
            <a:r>
              <a:rPr lang="en-US" sz="2400" dirty="0">
                <a:solidFill>
                  <a:prstClr val="black"/>
                </a:solidFill>
                <a:sym typeface="Symbol" panose="05050102010706020507" pitchFamily="18" charset="2"/>
              </a:rPr>
              <a:t>Interchanging A and B in the above:</a:t>
            </a:r>
          </a:p>
          <a:p>
            <a:pPr lvl="0"/>
            <a:endParaRPr lang="en-US" sz="800" dirty="0">
              <a:solidFill>
                <a:prstClr val="black"/>
              </a:solidFill>
              <a:sym typeface="Symbol" panose="05050102010706020507" pitchFamily="18" charset="2"/>
            </a:endParaRPr>
          </a:p>
          <a:p>
            <a:r>
              <a:rPr lang="en-US" sz="2400" dirty="0">
                <a:solidFill>
                  <a:prstClr val="black"/>
                </a:solidFill>
              </a:rPr>
              <a:t>P(B </a:t>
            </a:r>
            <a:r>
              <a:rPr lang="en-US" sz="2400" dirty="0">
                <a:solidFill>
                  <a:prstClr val="black"/>
                </a:solidFill>
                <a:sym typeface="Symbol" panose="05050102010706020507" pitchFamily="18" charset="2"/>
              </a:rPr>
              <a:t> A) (which is the same as </a:t>
            </a:r>
            <a:r>
              <a:rPr lang="en-US" sz="2400" dirty="0">
                <a:solidFill>
                  <a:prstClr val="black"/>
                </a:solidFill>
              </a:rPr>
              <a:t>P(A </a:t>
            </a:r>
            <a:r>
              <a:rPr lang="en-US" sz="2400" dirty="0">
                <a:solidFill>
                  <a:prstClr val="black"/>
                </a:solidFill>
                <a:sym typeface="Symbol" panose="05050102010706020507" pitchFamily="18" charset="2"/>
              </a:rPr>
              <a:t> B)) = </a:t>
            </a:r>
            <a:r>
              <a:rPr lang="en-US" sz="2400" dirty="0">
                <a:solidFill>
                  <a:prstClr val="black"/>
                </a:solidFill>
              </a:rPr>
              <a:t>P(A|B)  * </a:t>
            </a:r>
            <a:r>
              <a:rPr lang="en-US" sz="2400" dirty="0">
                <a:solidFill>
                  <a:prstClr val="black"/>
                </a:solidFill>
                <a:sym typeface="Symbol" panose="05050102010706020507" pitchFamily="18" charset="2"/>
              </a:rPr>
              <a:t>P(B)   and so</a:t>
            </a:r>
          </a:p>
          <a:p>
            <a:endParaRPr lang="en-US" sz="2400" dirty="0">
              <a:solidFill>
                <a:prstClr val="black"/>
              </a:solidFill>
              <a:sym typeface="Symbol" panose="05050102010706020507" pitchFamily="18" charset="2"/>
            </a:endParaRPr>
          </a:p>
          <a:p>
            <a:r>
              <a:rPr lang="en-US" sz="2800" b="1" dirty="0">
                <a:solidFill>
                  <a:srgbClr val="0000FF"/>
                </a:solidFill>
              </a:rPr>
              <a:t>P(B|A) * </a:t>
            </a:r>
            <a:r>
              <a:rPr lang="en-US" sz="2800" b="1" dirty="0">
                <a:solidFill>
                  <a:srgbClr val="0000FF"/>
                </a:solidFill>
                <a:sym typeface="Symbol" panose="05050102010706020507" pitchFamily="18" charset="2"/>
              </a:rPr>
              <a:t>P(A)   =  </a:t>
            </a:r>
            <a:r>
              <a:rPr lang="en-US" sz="2800" b="1" dirty="0">
                <a:solidFill>
                  <a:srgbClr val="0000FF"/>
                </a:solidFill>
              </a:rPr>
              <a:t>P(A|B) * </a:t>
            </a:r>
            <a:r>
              <a:rPr lang="en-US" sz="2800" b="1" dirty="0">
                <a:solidFill>
                  <a:srgbClr val="0000FF"/>
                </a:solidFill>
                <a:sym typeface="Symbol" panose="05050102010706020507" pitchFamily="18" charset="2"/>
              </a:rPr>
              <a:t>P(B) </a:t>
            </a:r>
          </a:p>
          <a:p>
            <a:endParaRPr lang="en-US" dirty="0"/>
          </a:p>
        </p:txBody>
      </p:sp>
    </p:spTree>
    <p:extLst>
      <p:ext uri="{BB962C8B-B14F-4D97-AF65-F5344CB8AC3E}">
        <p14:creationId xmlns:p14="http://schemas.microsoft.com/office/powerpoint/2010/main" val="250237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400088-11F9-4330-B777-A6F55CE29527}"/>
              </a:ext>
            </a:extLst>
          </p:cNvPr>
          <p:cNvSpPr txBox="1"/>
          <p:nvPr/>
        </p:nvSpPr>
        <p:spPr>
          <a:xfrm>
            <a:off x="401052" y="305068"/>
            <a:ext cx="10796336" cy="6617196"/>
          </a:xfrm>
          <a:prstGeom prst="rect">
            <a:avLst/>
          </a:prstGeom>
          <a:noFill/>
        </p:spPr>
        <p:txBody>
          <a:bodyPr wrap="square" rtlCol="0">
            <a:spAutoFit/>
          </a:bodyPr>
          <a:lstStyle/>
          <a:p>
            <a:pPr lvl="0"/>
            <a:r>
              <a:rPr lang="en-US" sz="2400" dirty="0">
                <a:solidFill>
                  <a:prstClr val="black"/>
                </a:solidFill>
              </a:rPr>
              <a:t>From the previous slide,  </a:t>
            </a:r>
            <a:r>
              <a:rPr lang="en-US" sz="2800" b="1" dirty="0">
                <a:solidFill>
                  <a:srgbClr val="0000FF"/>
                </a:solidFill>
              </a:rPr>
              <a:t>P(B|A) * </a:t>
            </a:r>
            <a:r>
              <a:rPr lang="en-US" sz="2800" b="1" dirty="0">
                <a:solidFill>
                  <a:srgbClr val="0000FF"/>
                </a:solidFill>
                <a:sym typeface="Symbol" panose="05050102010706020507" pitchFamily="18" charset="2"/>
              </a:rPr>
              <a:t>P(A)   =  </a:t>
            </a:r>
            <a:r>
              <a:rPr lang="en-US" sz="2800" b="1" dirty="0">
                <a:solidFill>
                  <a:srgbClr val="0000FF"/>
                </a:solidFill>
              </a:rPr>
              <a:t>P(A|B) * </a:t>
            </a:r>
            <a:r>
              <a:rPr lang="en-US" sz="2800" b="1" dirty="0">
                <a:solidFill>
                  <a:srgbClr val="0000FF"/>
                </a:solidFill>
                <a:sym typeface="Symbol" panose="05050102010706020507" pitchFamily="18" charset="2"/>
              </a:rPr>
              <a:t>P(B)</a:t>
            </a:r>
          </a:p>
          <a:p>
            <a:endParaRPr lang="en-US" sz="1200" b="1" dirty="0">
              <a:solidFill>
                <a:srgbClr val="0000FF"/>
              </a:solidFill>
              <a:sym typeface="Symbol" panose="05050102010706020507" pitchFamily="18" charset="2"/>
            </a:endParaRPr>
          </a:p>
          <a:p>
            <a:r>
              <a:rPr lang="en-US" sz="2400" dirty="0">
                <a:sym typeface="Symbol" panose="05050102010706020507" pitchFamily="18" charset="2"/>
              </a:rPr>
              <a:t>OK, so what does this have to do with probability of disease given a positive test? well, we’re getting there …</a:t>
            </a:r>
          </a:p>
          <a:p>
            <a:endParaRPr lang="en-US" sz="2400" dirty="0">
              <a:sym typeface="Symbol" panose="05050102010706020507" pitchFamily="18" charset="2"/>
            </a:endParaRPr>
          </a:p>
          <a:p>
            <a:r>
              <a:rPr lang="en-US" sz="2400" dirty="0">
                <a:sym typeface="Symbol" panose="05050102010706020507" pitchFamily="18" charset="2"/>
              </a:rPr>
              <a:t>The above can to better advantage for our purposes be rearranged as </a:t>
            </a:r>
          </a:p>
          <a:p>
            <a:endParaRPr lang="en-US" sz="1200" dirty="0">
              <a:sym typeface="Symbol" panose="05050102010706020507" pitchFamily="18" charset="2"/>
            </a:endParaRPr>
          </a:p>
          <a:p>
            <a:r>
              <a:rPr lang="en-US" sz="2800" b="1" dirty="0">
                <a:solidFill>
                  <a:srgbClr val="0000FF"/>
                </a:solidFill>
              </a:rPr>
              <a:t>P(B|A) </a:t>
            </a:r>
            <a:r>
              <a:rPr lang="en-US" sz="2800" b="1" dirty="0">
                <a:solidFill>
                  <a:srgbClr val="0000FF"/>
                </a:solidFill>
                <a:sym typeface="Symbol" panose="05050102010706020507" pitchFamily="18" charset="2"/>
              </a:rPr>
              <a:t>   = </a:t>
            </a:r>
            <a:r>
              <a:rPr lang="en-US" sz="2800" b="1" dirty="0">
                <a:solidFill>
                  <a:srgbClr val="0000FF"/>
                </a:solidFill>
              </a:rPr>
              <a:t>P(A|B) * </a:t>
            </a:r>
            <a:r>
              <a:rPr lang="en-US" sz="2800" b="1" dirty="0">
                <a:solidFill>
                  <a:srgbClr val="0000FF"/>
                </a:solidFill>
                <a:sym typeface="Symbol" panose="05050102010706020507" pitchFamily="18" charset="2"/>
              </a:rPr>
              <a:t>P(B) / P(A)</a:t>
            </a:r>
          </a:p>
          <a:p>
            <a:endParaRPr lang="en-US" sz="1200" b="1" dirty="0">
              <a:solidFill>
                <a:srgbClr val="0000FF"/>
              </a:solidFill>
              <a:sym typeface="Symbol" panose="05050102010706020507" pitchFamily="18" charset="2"/>
            </a:endParaRPr>
          </a:p>
          <a:p>
            <a:r>
              <a:rPr lang="en-US" sz="2400" dirty="0">
                <a:sym typeface="Symbol" panose="05050102010706020507" pitchFamily="18" charset="2"/>
              </a:rPr>
              <a:t>And if we now replace B by H (e.g., the </a:t>
            </a:r>
            <a:r>
              <a:rPr lang="en-US" sz="2400" b="1" dirty="0">
                <a:sym typeface="Symbol" panose="05050102010706020507" pitchFamily="18" charset="2"/>
              </a:rPr>
              <a:t>hypothesis</a:t>
            </a:r>
            <a:r>
              <a:rPr lang="en-US" sz="2400" dirty="0">
                <a:sym typeface="Symbol" panose="05050102010706020507" pitchFamily="18" charset="2"/>
              </a:rPr>
              <a:t> of having the disease) and A by D (e.g., the </a:t>
            </a:r>
            <a:r>
              <a:rPr lang="en-US" sz="2400" b="1" dirty="0">
                <a:sym typeface="Symbol" panose="05050102010706020507" pitchFamily="18" charset="2"/>
              </a:rPr>
              <a:t>data</a:t>
            </a:r>
            <a:r>
              <a:rPr lang="en-US" sz="2400" dirty="0">
                <a:sym typeface="Symbol" panose="05050102010706020507" pitchFamily="18" charset="2"/>
              </a:rPr>
              <a:t> of a positive test)</a:t>
            </a:r>
          </a:p>
          <a:p>
            <a:r>
              <a:rPr lang="en-US" sz="2400" dirty="0">
                <a:sym typeface="Symbol" panose="05050102010706020507" pitchFamily="18" charset="2"/>
              </a:rPr>
              <a:t>we have:</a:t>
            </a:r>
          </a:p>
          <a:p>
            <a:endParaRPr lang="en-US" sz="1200" dirty="0">
              <a:sym typeface="Symbol" panose="05050102010706020507" pitchFamily="18" charset="2"/>
            </a:endParaRPr>
          </a:p>
          <a:p>
            <a:r>
              <a:rPr lang="en-US" sz="2800" b="1" dirty="0">
                <a:solidFill>
                  <a:srgbClr val="0000FF"/>
                </a:solidFill>
              </a:rPr>
              <a:t>P(H|D) </a:t>
            </a:r>
            <a:r>
              <a:rPr lang="en-US" sz="2800" b="1" dirty="0">
                <a:solidFill>
                  <a:srgbClr val="0000FF"/>
                </a:solidFill>
                <a:sym typeface="Symbol" panose="05050102010706020507" pitchFamily="18" charset="2"/>
              </a:rPr>
              <a:t>  =  </a:t>
            </a:r>
            <a:r>
              <a:rPr lang="en-US" sz="2800" b="1" dirty="0">
                <a:solidFill>
                  <a:srgbClr val="0000FF"/>
                </a:solidFill>
              </a:rPr>
              <a:t>P</a:t>
            </a:r>
            <a:r>
              <a:rPr lang="en-US" sz="2800" b="1" dirty="0">
                <a:solidFill>
                  <a:srgbClr val="0000FF"/>
                </a:solidFill>
                <a:sym typeface="Symbol" panose="05050102010706020507" pitchFamily="18" charset="2"/>
              </a:rPr>
              <a:t> </a:t>
            </a:r>
            <a:r>
              <a:rPr lang="en-US" sz="2800" b="1" dirty="0">
                <a:solidFill>
                  <a:srgbClr val="0000FF"/>
                </a:solidFill>
              </a:rPr>
              <a:t>(D|H) * </a:t>
            </a:r>
            <a:r>
              <a:rPr lang="en-US" sz="2800" b="1" dirty="0">
                <a:solidFill>
                  <a:srgbClr val="0000FF"/>
                </a:solidFill>
                <a:sym typeface="Symbol" panose="05050102010706020507" pitchFamily="18" charset="2"/>
              </a:rPr>
              <a:t>P(H) / P(D)         </a:t>
            </a:r>
            <a:r>
              <a:rPr lang="en-US" sz="2800" b="1" dirty="0">
                <a:solidFill>
                  <a:srgbClr val="7030A0"/>
                </a:solidFill>
                <a:sym typeface="Symbol" panose="05050102010706020507" pitchFamily="18" charset="2"/>
              </a:rPr>
              <a:t>Bayes' formula version 1</a:t>
            </a:r>
          </a:p>
          <a:p>
            <a:endParaRPr lang="en-US" sz="1000" b="1" dirty="0">
              <a:solidFill>
                <a:srgbClr val="7030A0"/>
              </a:solidFill>
              <a:sym typeface="Symbol" panose="05050102010706020507" pitchFamily="18" charset="2"/>
            </a:endParaRPr>
          </a:p>
          <a:p>
            <a:r>
              <a:rPr lang="en-US" sz="2400" dirty="0">
                <a:sym typeface="Symbol" panose="05050102010706020507" pitchFamily="18" charset="2"/>
              </a:rPr>
              <a:t>This is to be “read as”: the probability of the hypothesis given the data (</a:t>
            </a:r>
            <a:r>
              <a:rPr lang="en-US" sz="2400" b="1" dirty="0">
                <a:solidFill>
                  <a:srgbClr val="0000FF"/>
                </a:solidFill>
                <a:sym typeface="Symbol" panose="05050102010706020507" pitchFamily="18" charset="2"/>
              </a:rPr>
              <a:t>the posterior probability, </a:t>
            </a:r>
            <a:r>
              <a:rPr lang="en-US" sz="2400" dirty="0">
                <a:sym typeface="Symbol" panose="05050102010706020507" pitchFamily="18" charset="2"/>
              </a:rPr>
              <a:t>also called </a:t>
            </a:r>
            <a:r>
              <a:rPr lang="en-US" sz="2400" b="1" dirty="0">
                <a:solidFill>
                  <a:srgbClr val="0000FF"/>
                </a:solidFill>
                <a:sym typeface="Symbol" panose="05050102010706020507" pitchFamily="18" charset="2"/>
              </a:rPr>
              <a:t>the positive predictive value PPV</a:t>
            </a:r>
            <a:r>
              <a:rPr lang="en-US" sz="2400" dirty="0">
                <a:sym typeface="Symbol" panose="05050102010706020507" pitchFamily="18" charset="2"/>
              </a:rPr>
              <a:t>) equals the probability of the data given the hypothesis &lt;this is called </a:t>
            </a:r>
            <a:r>
              <a:rPr lang="en-US" sz="2400" b="1" dirty="0">
                <a:solidFill>
                  <a:srgbClr val="0000FF"/>
                </a:solidFill>
                <a:sym typeface="Symbol" panose="05050102010706020507" pitchFamily="18" charset="2"/>
              </a:rPr>
              <a:t>the likelihood</a:t>
            </a:r>
            <a:r>
              <a:rPr lang="en-US" sz="2400" dirty="0">
                <a:sym typeface="Symbol" panose="05050102010706020507" pitchFamily="18" charset="2"/>
              </a:rPr>
              <a:t>&gt; times the</a:t>
            </a:r>
          </a:p>
          <a:p>
            <a:r>
              <a:rPr lang="en-US" sz="2400" b="1" dirty="0">
                <a:solidFill>
                  <a:srgbClr val="0000FF"/>
                </a:solidFill>
                <a:sym typeface="Symbol" panose="05050102010706020507" pitchFamily="18" charset="2"/>
              </a:rPr>
              <a:t>prior probability </a:t>
            </a:r>
            <a:r>
              <a:rPr lang="en-US" sz="2400" dirty="0">
                <a:sym typeface="Symbol" panose="05050102010706020507" pitchFamily="18" charset="2"/>
              </a:rPr>
              <a:t>of the hypothesis  divided by </a:t>
            </a:r>
            <a:r>
              <a:rPr lang="en-US" sz="2400" b="1" dirty="0">
                <a:solidFill>
                  <a:srgbClr val="0000FF"/>
                </a:solidFill>
                <a:sym typeface="Symbol" panose="05050102010706020507" pitchFamily="18" charset="2"/>
              </a:rPr>
              <a:t>the probability of the observed data</a:t>
            </a:r>
            <a:r>
              <a:rPr lang="en-US" sz="2400" dirty="0">
                <a:sym typeface="Symbol" panose="05050102010706020507" pitchFamily="18" charset="2"/>
              </a:rPr>
              <a:t>.</a:t>
            </a:r>
          </a:p>
          <a:p>
            <a:endParaRPr lang="en-US" dirty="0"/>
          </a:p>
        </p:txBody>
      </p:sp>
    </p:spTree>
    <p:extLst>
      <p:ext uri="{BB962C8B-B14F-4D97-AF65-F5344CB8AC3E}">
        <p14:creationId xmlns:p14="http://schemas.microsoft.com/office/powerpoint/2010/main" val="422882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3037</TotalTime>
  <Words>4698</Words>
  <Application>Microsoft Office PowerPoint</Application>
  <PresentationFormat>Widescreen</PresentationFormat>
  <Paragraphs>221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Cambria Math</vt:lpstr>
      <vt:lpstr>Lucida Calligraphy</vt:lpstr>
      <vt:lpstr>Script MT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 Berger</dc:creator>
  <cp:lastModifiedBy>Alan Berger</cp:lastModifiedBy>
  <cp:revision>242</cp:revision>
  <dcterms:created xsi:type="dcterms:W3CDTF">2019-03-12T14:17:25Z</dcterms:created>
  <dcterms:modified xsi:type="dcterms:W3CDTF">2020-05-28T17:31:42Z</dcterms:modified>
</cp:coreProperties>
</file>