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9" r:id="rId5"/>
    <p:sldId id="258"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C8F5DD9-84D4-4FAA-83B3-F1411EF20F61}" type="datetimeFigureOut">
              <a:rPr lang="es-AR" smtClean="0"/>
              <a:t>1/8/2025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49DC049-07C5-438D-8AE1-80162BC75254}" type="slidenum">
              <a:rPr lang="es-AR" smtClean="0"/>
              <a:t>‹Nº›</a:t>
            </a:fld>
            <a:endParaRPr lang="es-AR"/>
          </a:p>
        </p:txBody>
      </p:sp>
    </p:spTree>
    <p:extLst>
      <p:ext uri="{BB962C8B-B14F-4D97-AF65-F5344CB8AC3E}">
        <p14:creationId xmlns:p14="http://schemas.microsoft.com/office/powerpoint/2010/main" val="3388479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8F5DD9-84D4-4FAA-83B3-F1411EF20F61}" type="datetimeFigureOut">
              <a:rPr lang="es-AR" smtClean="0"/>
              <a:t>1/8/2025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49DC049-07C5-438D-8AE1-80162BC75254}" type="slidenum">
              <a:rPr lang="es-AR" smtClean="0"/>
              <a:t>‹Nº›</a:t>
            </a:fld>
            <a:endParaRPr lang="es-AR"/>
          </a:p>
        </p:txBody>
      </p:sp>
    </p:spTree>
    <p:extLst>
      <p:ext uri="{BB962C8B-B14F-4D97-AF65-F5344CB8AC3E}">
        <p14:creationId xmlns:p14="http://schemas.microsoft.com/office/powerpoint/2010/main" val="2660045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8F5DD9-84D4-4FAA-83B3-F1411EF20F61}" type="datetimeFigureOut">
              <a:rPr lang="es-AR" smtClean="0"/>
              <a:t>1/8/2025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49DC049-07C5-438D-8AE1-80162BC75254}" type="slidenum">
              <a:rPr lang="es-AR" smtClean="0"/>
              <a:t>‹Nº›</a:t>
            </a:fld>
            <a:endParaRPr lang="es-AR"/>
          </a:p>
        </p:txBody>
      </p:sp>
    </p:spTree>
    <p:extLst>
      <p:ext uri="{BB962C8B-B14F-4D97-AF65-F5344CB8AC3E}">
        <p14:creationId xmlns:p14="http://schemas.microsoft.com/office/powerpoint/2010/main" val="3015190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C8F5DD9-84D4-4FAA-83B3-F1411EF20F61}" type="datetimeFigureOut">
              <a:rPr lang="es-AR" smtClean="0"/>
              <a:t>1/8/2025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49DC049-07C5-438D-8AE1-80162BC75254}" type="slidenum">
              <a:rPr lang="es-AR" smtClean="0"/>
              <a:t>‹Nº›</a:t>
            </a:fld>
            <a:endParaRPr lang="es-AR"/>
          </a:p>
        </p:txBody>
      </p:sp>
    </p:spTree>
    <p:extLst>
      <p:ext uri="{BB962C8B-B14F-4D97-AF65-F5344CB8AC3E}">
        <p14:creationId xmlns:p14="http://schemas.microsoft.com/office/powerpoint/2010/main" val="2062916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C8F5DD9-84D4-4FAA-83B3-F1411EF20F61}" type="datetimeFigureOut">
              <a:rPr lang="es-AR" smtClean="0"/>
              <a:t>1/8/2025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949DC049-07C5-438D-8AE1-80162BC75254}" type="slidenum">
              <a:rPr lang="es-AR" smtClean="0"/>
              <a:t>‹Nº›</a:t>
            </a:fld>
            <a:endParaRPr lang="es-AR"/>
          </a:p>
        </p:txBody>
      </p:sp>
    </p:spTree>
    <p:extLst>
      <p:ext uri="{BB962C8B-B14F-4D97-AF65-F5344CB8AC3E}">
        <p14:creationId xmlns:p14="http://schemas.microsoft.com/office/powerpoint/2010/main" val="243586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C8F5DD9-84D4-4FAA-83B3-F1411EF20F61}" type="datetimeFigureOut">
              <a:rPr lang="es-AR" smtClean="0"/>
              <a:t>1/8/2025</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49DC049-07C5-438D-8AE1-80162BC75254}" type="slidenum">
              <a:rPr lang="es-AR" smtClean="0"/>
              <a:t>‹Nº›</a:t>
            </a:fld>
            <a:endParaRPr lang="es-AR"/>
          </a:p>
        </p:txBody>
      </p:sp>
    </p:spTree>
    <p:extLst>
      <p:ext uri="{BB962C8B-B14F-4D97-AF65-F5344CB8AC3E}">
        <p14:creationId xmlns:p14="http://schemas.microsoft.com/office/powerpoint/2010/main" val="1616109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C8F5DD9-84D4-4FAA-83B3-F1411EF20F61}" type="datetimeFigureOut">
              <a:rPr lang="es-AR" smtClean="0"/>
              <a:t>1/8/2025</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949DC049-07C5-438D-8AE1-80162BC75254}" type="slidenum">
              <a:rPr lang="es-AR" smtClean="0"/>
              <a:t>‹Nº›</a:t>
            </a:fld>
            <a:endParaRPr lang="es-AR"/>
          </a:p>
        </p:txBody>
      </p:sp>
    </p:spTree>
    <p:extLst>
      <p:ext uri="{BB962C8B-B14F-4D97-AF65-F5344CB8AC3E}">
        <p14:creationId xmlns:p14="http://schemas.microsoft.com/office/powerpoint/2010/main" val="2105070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C8F5DD9-84D4-4FAA-83B3-F1411EF20F61}" type="datetimeFigureOut">
              <a:rPr lang="es-AR" smtClean="0"/>
              <a:t>1/8/2025</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949DC049-07C5-438D-8AE1-80162BC75254}" type="slidenum">
              <a:rPr lang="es-AR" smtClean="0"/>
              <a:t>‹Nº›</a:t>
            </a:fld>
            <a:endParaRPr lang="es-AR"/>
          </a:p>
        </p:txBody>
      </p:sp>
    </p:spTree>
    <p:extLst>
      <p:ext uri="{BB962C8B-B14F-4D97-AF65-F5344CB8AC3E}">
        <p14:creationId xmlns:p14="http://schemas.microsoft.com/office/powerpoint/2010/main" val="2336900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F5DD9-84D4-4FAA-83B3-F1411EF20F61}" type="datetimeFigureOut">
              <a:rPr lang="es-AR" smtClean="0"/>
              <a:t>1/8/2025</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949DC049-07C5-438D-8AE1-80162BC75254}" type="slidenum">
              <a:rPr lang="es-AR" smtClean="0"/>
              <a:t>‹Nº›</a:t>
            </a:fld>
            <a:endParaRPr lang="es-AR"/>
          </a:p>
        </p:txBody>
      </p:sp>
    </p:spTree>
    <p:extLst>
      <p:ext uri="{BB962C8B-B14F-4D97-AF65-F5344CB8AC3E}">
        <p14:creationId xmlns:p14="http://schemas.microsoft.com/office/powerpoint/2010/main" val="61874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8F5DD9-84D4-4FAA-83B3-F1411EF20F61}" type="datetimeFigureOut">
              <a:rPr lang="es-AR" smtClean="0"/>
              <a:t>1/8/2025</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49DC049-07C5-438D-8AE1-80162BC75254}" type="slidenum">
              <a:rPr lang="es-AR" smtClean="0"/>
              <a:t>‹Nº›</a:t>
            </a:fld>
            <a:endParaRPr lang="es-AR"/>
          </a:p>
        </p:txBody>
      </p:sp>
    </p:spTree>
    <p:extLst>
      <p:ext uri="{BB962C8B-B14F-4D97-AF65-F5344CB8AC3E}">
        <p14:creationId xmlns:p14="http://schemas.microsoft.com/office/powerpoint/2010/main" val="119754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C8F5DD9-84D4-4FAA-83B3-F1411EF20F61}" type="datetimeFigureOut">
              <a:rPr lang="es-AR" smtClean="0"/>
              <a:t>1/8/2025</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949DC049-07C5-438D-8AE1-80162BC75254}" type="slidenum">
              <a:rPr lang="es-AR" smtClean="0"/>
              <a:t>‹Nº›</a:t>
            </a:fld>
            <a:endParaRPr lang="es-AR"/>
          </a:p>
        </p:txBody>
      </p:sp>
    </p:spTree>
    <p:extLst>
      <p:ext uri="{BB962C8B-B14F-4D97-AF65-F5344CB8AC3E}">
        <p14:creationId xmlns:p14="http://schemas.microsoft.com/office/powerpoint/2010/main" val="2031024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8F5DD9-84D4-4FAA-83B3-F1411EF20F61}" type="datetimeFigureOut">
              <a:rPr lang="es-AR" smtClean="0"/>
              <a:t>1/8/2025</a:t>
            </a:fld>
            <a:endParaRPr lang="es-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DC049-07C5-438D-8AE1-80162BC75254}" type="slidenum">
              <a:rPr lang="es-AR" smtClean="0"/>
              <a:t>‹Nº›</a:t>
            </a:fld>
            <a:endParaRPr lang="es-AR"/>
          </a:p>
        </p:txBody>
      </p:sp>
    </p:spTree>
    <p:extLst>
      <p:ext uri="{BB962C8B-B14F-4D97-AF65-F5344CB8AC3E}">
        <p14:creationId xmlns:p14="http://schemas.microsoft.com/office/powerpoint/2010/main" val="2676099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lanBono/Ciberseguridad/blob/main/AlanBono.doc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7FD6B0-4348-4670-B8EB-446DF70970B8}"/>
              </a:ext>
            </a:extLst>
          </p:cNvPr>
          <p:cNvSpPr>
            <a:spLocks noGrp="1"/>
          </p:cNvSpPr>
          <p:nvPr>
            <p:ph type="ctrTitle"/>
          </p:nvPr>
        </p:nvSpPr>
        <p:spPr>
          <a:xfrm>
            <a:off x="1524000" y="2906486"/>
            <a:ext cx="9144000" cy="1323954"/>
          </a:xfrm>
        </p:spPr>
        <p:txBody>
          <a:bodyPr>
            <a:normAutofit fontScale="90000"/>
          </a:bodyPr>
          <a:lstStyle/>
          <a:p>
            <a:r>
              <a:rPr lang="es-ES" sz="6000" kern="1400" spc="-50" dirty="0">
                <a:effectLst/>
                <a:latin typeface="Calibri Light" panose="020F0302020204030204" pitchFamily="34" charset="0"/>
                <a:ea typeface="Times New Roman" panose="02020603050405020304" pitchFamily="18" charset="0"/>
                <a:cs typeface="Times New Roman" panose="02020603050405020304" pitchFamily="18" charset="0"/>
              </a:rPr>
              <a:t>Propuesta de mejora</a:t>
            </a:r>
            <a:br>
              <a:rPr lang="es-ES" sz="60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r>
              <a:rPr lang="es-ES" sz="6000" kern="1400" spc="-50" dirty="0">
                <a:effectLst/>
                <a:latin typeface="Calibri Light" panose="020F0302020204030204" pitchFamily="34" charset="0"/>
                <a:ea typeface="Times New Roman" panose="02020603050405020304" pitchFamily="18" charset="0"/>
                <a:cs typeface="Times New Roman" panose="02020603050405020304" pitchFamily="18" charset="0"/>
              </a:rPr>
              <a:t>sobre postura en</a:t>
            </a:r>
            <a:br>
              <a:rPr lang="es-ES" sz="60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r>
              <a:rPr lang="es-ES" sz="6000" kern="1400" spc="-50" dirty="0">
                <a:effectLst/>
                <a:latin typeface="Calibri Light" panose="020F0302020204030204" pitchFamily="34" charset="0"/>
                <a:ea typeface="Times New Roman" panose="02020603050405020304" pitchFamily="18" charset="0"/>
                <a:cs typeface="Times New Roman" panose="02020603050405020304" pitchFamily="18" charset="0"/>
              </a:rPr>
              <a:t>ciberseguridad</a:t>
            </a:r>
            <a:endParaRPr lang="es-AR" dirty="0"/>
          </a:p>
        </p:txBody>
      </p:sp>
      <p:sp>
        <p:nvSpPr>
          <p:cNvPr id="3" name="Subtítulo 2">
            <a:extLst>
              <a:ext uri="{FF2B5EF4-FFF2-40B4-BE49-F238E27FC236}">
                <a16:creationId xmlns:a16="http://schemas.microsoft.com/office/drawing/2014/main" id="{4008C824-EB7E-42E3-BF4E-2BC8F21675FF}"/>
              </a:ext>
            </a:extLst>
          </p:cNvPr>
          <p:cNvSpPr>
            <a:spLocks noGrp="1"/>
          </p:cNvSpPr>
          <p:nvPr>
            <p:ph type="subTitle" idx="1"/>
          </p:nvPr>
        </p:nvSpPr>
        <p:spPr>
          <a:xfrm>
            <a:off x="1405247" y="1250724"/>
            <a:ext cx="9144000" cy="1655762"/>
          </a:xfrm>
        </p:spPr>
        <p:txBody>
          <a:bodyPr/>
          <a:lstStyle/>
          <a:p>
            <a:r>
              <a:rPr lang="es-AR" dirty="0"/>
              <a:t>Compañía: </a:t>
            </a:r>
            <a:r>
              <a:rPr lang="es-AR" dirty="0" err="1"/>
              <a:t>LexCorp</a:t>
            </a:r>
            <a:r>
              <a:rPr lang="es-AR" dirty="0"/>
              <a:t> </a:t>
            </a:r>
          </a:p>
        </p:txBody>
      </p:sp>
      <p:sp>
        <p:nvSpPr>
          <p:cNvPr id="4" name="Subtítulo 2">
            <a:extLst>
              <a:ext uri="{FF2B5EF4-FFF2-40B4-BE49-F238E27FC236}">
                <a16:creationId xmlns:a16="http://schemas.microsoft.com/office/drawing/2014/main" id="{A40E65F0-D4BA-4C7E-A6DD-FBFA5305C96B}"/>
              </a:ext>
            </a:extLst>
          </p:cNvPr>
          <p:cNvSpPr txBox="1">
            <a:spLocks/>
          </p:cNvSpPr>
          <p:nvPr/>
        </p:nvSpPr>
        <p:spPr>
          <a:xfrm>
            <a:off x="1524000" y="5535524"/>
            <a:ext cx="9144000" cy="54895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AR" dirty="0"/>
              <a:t>Entrega Final: Alan Bono</a:t>
            </a:r>
          </a:p>
        </p:txBody>
      </p:sp>
    </p:spTree>
    <p:extLst>
      <p:ext uri="{BB962C8B-B14F-4D97-AF65-F5344CB8AC3E}">
        <p14:creationId xmlns:p14="http://schemas.microsoft.com/office/powerpoint/2010/main" val="2885435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CBF42-C23C-479B-BF75-7913692CDB61}"/>
              </a:ext>
            </a:extLst>
          </p:cNvPr>
          <p:cNvSpPr>
            <a:spLocks noGrp="1"/>
          </p:cNvSpPr>
          <p:nvPr>
            <p:ph type="title"/>
          </p:nvPr>
        </p:nvSpPr>
        <p:spPr/>
        <p:txBody>
          <a:bodyPr/>
          <a:lstStyle/>
          <a:p>
            <a:r>
              <a:rPr lang="es-AR" dirty="0"/>
              <a:t>Situación de análisis</a:t>
            </a:r>
          </a:p>
        </p:txBody>
      </p:sp>
      <p:sp>
        <p:nvSpPr>
          <p:cNvPr id="3" name="Marcador de contenido 2">
            <a:extLst>
              <a:ext uri="{FF2B5EF4-FFF2-40B4-BE49-F238E27FC236}">
                <a16:creationId xmlns:a16="http://schemas.microsoft.com/office/drawing/2014/main" id="{58BC5015-334D-4DE6-A17A-E0C10121B1DC}"/>
              </a:ext>
            </a:extLst>
          </p:cNvPr>
          <p:cNvSpPr>
            <a:spLocks noGrp="1"/>
          </p:cNvSpPr>
          <p:nvPr>
            <p:ph idx="1"/>
          </p:nvPr>
        </p:nvSpPr>
        <p:spPr/>
        <p:txBody>
          <a:bodyPr>
            <a:normAutofit fontScale="62500" lnSpcReduction="20000"/>
          </a:bodyPr>
          <a:lstStyle/>
          <a:p>
            <a:pPr algn="l"/>
            <a:r>
              <a:rPr lang="es-ES" b="0" i="0" dirty="0">
                <a:solidFill>
                  <a:srgbClr val="C5C9D3"/>
                </a:solidFill>
                <a:effectLst/>
                <a:latin typeface="Calibri" panose="020F0502020204030204" pitchFamily="34" charset="0"/>
                <a:ea typeface="Calibri" panose="020F0502020204030204" pitchFamily="34" charset="0"/>
                <a:cs typeface="Calibri" panose="020F0502020204030204" pitchFamily="34" charset="0"/>
              </a:rPr>
              <a:t>La noche del 20 al 23 de junio de 2021, </a:t>
            </a:r>
            <a:r>
              <a:rPr lang="es-ES" b="1" i="0" dirty="0" err="1">
                <a:solidFill>
                  <a:srgbClr val="C5C9D3"/>
                </a:solidFill>
                <a:effectLst/>
                <a:latin typeface="Calibri" panose="020F0502020204030204" pitchFamily="34" charset="0"/>
                <a:ea typeface="Calibri" panose="020F0502020204030204" pitchFamily="34" charset="0"/>
                <a:cs typeface="Calibri" panose="020F0502020204030204" pitchFamily="34" charset="0"/>
              </a:rPr>
              <a:t>LexCorp</a:t>
            </a:r>
            <a:r>
              <a:rPr lang="es-ES" b="0" i="0" dirty="0">
                <a:solidFill>
                  <a:srgbClr val="C5C9D3"/>
                </a:solidFill>
                <a:effectLst/>
                <a:latin typeface="Calibri" panose="020F0502020204030204" pitchFamily="34" charset="0"/>
                <a:ea typeface="Calibri" panose="020F0502020204030204" pitchFamily="34" charset="0"/>
                <a:cs typeface="Calibri" panose="020F0502020204030204" pitchFamily="34" charset="0"/>
              </a:rPr>
              <a:t> fue víctima de un </a:t>
            </a:r>
            <a:r>
              <a:rPr lang="es-ES" b="0" i="1" dirty="0">
                <a:solidFill>
                  <a:srgbClr val="C5C9D3"/>
                </a:solidFill>
                <a:effectLst/>
                <a:latin typeface="Calibri" panose="020F0502020204030204" pitchFamily="34" charset="0"/>
                <a:ea typeface="Calibri" panose="020F0502020204030204" pitchFamily="34" charset="0"/>
                <a:cs typeface="Calibri" panose="020F0502020204030204" pitchFamily="34" charset="0"/>
              </a:rPr>
              <a:t>malware</a:t>
            </a:r>
            <a:r>
              <a:rPr lang="es-ES" b="0" i="0" dirty="0">
                <a:solidFill>
                  <a:srgbClr val="C5C9D3"/>
                </a:solidFill>
                <a:effectLst/>
                <a:latin typeface="Calibri" panose="020F0502020204030204" pitchFamily="34" charset="0"/>
                <a:ea typeface="Calibri" panose="020F0502020204030204" pitchFamily="34" charset="0"/>
                <a:cs typeface="Calibri" panose="020F0502020204030204" pitchFamily="34" charset="0"/>
              </a:rPr>
              <a:t> (ataque) que afectó a sus servidores (Windows Server 2003/2012) y equipos de usuario (Windows 7/Windows 10) de toda la infraestructura.</a:t>
            </a:r>
          </a:p>
          <a:p>
            <a:pPr algn="l"/>
            <a:r>
              <a:rPr lang="es-ES" b="0" i="0" dirty="0">
                <a:solidFill>
                  <a:srgbClr val="C5C9D3"/>
                </a:solidFill>
                <a:effectLst/>
                <a:latin typeface="Calibri" panose="020F0502020204030204" pitchFamily="34" charset="0"/>
                <a:ea typeface="Calibri" panose="020F0502020204030204" pitchFamily="34" charset="0"/>
                <a:cs typeface="Calibri" panose="020F0502020204030204" pitchFamily="34" charset="0"/>
              </a:rPr>
              <a:t>Tras identificar todos los dispositivos infectados, el área de soporte técnico tomó las siguientes acciones:</a:t>
            </a:r>
          </a:p>
          <a:p>
            <a:pPr algn="l">
              <a:buFont typeface="Arial" panose="020B0604020202020204" pitchFamily="34" charset="0"/>
              <a:buChar char="•"/>
            </a:pPr>
            <a:r>
              <a:rPr lang="es-ES" b="0" i="0" dirty="0">
                <a:solidFill>
                  <a:srgbClr val="C5C9D3"/>
                </a:solidFill>
                <a:effectLst/>
                <a:latin typeface="Calibri" panose="020F0502020204030204" pitchFamily="34" charset="0"/>
                <a:ea typeface="Calibri" panose="020F0502020204030204" pitchFamily="34" charset="0"/>
                <a:cs typeface="Calibri" panose="020F0502020204030204" pitchFamily="34" charset="0"/>
              </a:rPr>
              <a:t>Guardaron una muestra del malware.</a:t>
            </a:r>
          </a:p>
          <a:p>
            <a:pPr algn="l">
              <a:buFont typeface="Arial" panose="020B0604020202020204" pitchFamily="34" charset="0"/>
              <a:buChar char="•"/>
            </a:pPr>
            <a:r>
              <a:rPr lang="es-ES" b="0" i="0" dirty="0">
                <a:solidFill>
                  <a:srgbClr val="C5C9D3"/>
                </a:solidFill>
                <a:effectLst/>
                <a:latin typeface="Calibri" panose="020F0502020204030204" pitchFamily="34" charset="0"/>
                <a:ea typeface="Calibri" panose="020F0502020204030204" pitchFamily="34" charset="0"/>
                <a:cs typeface="Calibri" panose="020F0502020204030204" pitchFamily="34" charset="0"/>
              </a:rPr>
              <a:t>Apagaron, el mismo día 23 de septiembre, las máquinas que se habían identificado como afectadas durante el incidente.</a:t>
            </a:r>
          </a:p>
          <a:p>
            <a:pPr algn="l">
              <a:buFont typeface="Arial" panose="020B0604020202020204" pitchFamily="34" charset="0"/>
              <a:buChar char="•"/>
            </a:pPr>
            <a:r>
              <a:rPr lang="es-ES" b="0" i="0" dirty="0">
                <a:solidFill>
                  <a:srgbClr val="C5C9D3"/>
                </a:solidFill>
                <a:effectLst/>
                <a:latin typeface="Calibri" panose="020F0502020204030204" pitchFamily="34" charset="0"/>
                <a:ea typeface="Calibri" panose="020F0502020204030204" pitchFamily="34" charset="0"/>
                <a:cs typeface="Calibri" panose="020F0502020204030204" pitchFamily="34" charset="0"/>
              </a:rPr>
              <a:t>En las máquinas que disponían de copia de seguridad (back-up), restauraron al estado correspondiente al día 19 de septiembre (fecha de último </a:t>
            </a:r>
            <a:r>
              <a:rPr lang="es-ES" b="0" i="0" dirty="0" err="1">
                <a:solidFill>
                  <a:srgbClr val="C5C9D3"/>
                </a:solidFill>
                <a:effectLst/>
                <a:latin typeface="Calibri" panose="020F0502020204030204" pitchFamily="34" charset="0"/>
                <a:ea typeface="Calibri" panose="020F0502020204030204" pitchFamily="34" charset="0"/>
                <a:cs typeface="Calibri" panose="020F0502020204030204" pitchFamily="34" charset="0"/>
              </a:rPr>
              <a:t>backup</a:t>
            </a:r>
            <a:r>
              <a:rPr lang="es-ES" b="0" i="0" dirty="0">
                <a:solidFill>
                  <a:srgbClr val="C5C9D3"/>
                </a:solidFill>
                <a:effectLst/>
                <a:latin typeface="Calibri" panose="020F0502020204030204" pitchFamily="34" charset="0"/>
                <a:ea typeface="Calibri" panose="020F0502020204030204" pitchFamily="34" charset="0"/>
                <a:cs typeface="Calibri" panose="020F0502020204030204" pitchFamily="34" charset="0"/>
              </a:rPr>
              <a:t> disponible previo al ataque). Solo un 10% del Parque contaba con </a:t>
            </a:r>
            <a:r>
              <a:rPr lang="es-ES" b="0" i="0" dirty="0" err="1">
                <a:solidFill>
                  <a:srgbClr val="C5C9D3"/>
                </a:solidFill>
                <a:effectLst/>
                <a:latin typeface="Calibri" panose="020F0502020204030204" pitchFamily="34" charset="0"/>
                <a:ea typeface="Calibri" panose="020F0502020204030204" pitchFamily="34" charset="0"/>
                <a:cs typeface="Calibri" panose="020F0502020204030204" pitchFamily="34" charset="0"/>
              </a:rPr>
              <a:t>backup</a:t>
            </a:r>
            <a:r>
              <a:rPr lang="es-ES" b="0" i="0" dirty="0">
                <a:solidFill>
                  <a:srgbClr val="C5C9D3"/>
                </a:solidFill>
                <a:effectLst/>
                <a:latin typeface="Calibri" panose="020F0502020204030204" pitchFamily="34" charset="0"/>
                <a:ea typeface="Calibri" panose="020F0502020204030204" pitchFamily="34" charset="0"/>
                <a:cs typeface="Calibri" panose="020F0502020204030204" pitchFamily="34" charset="0"/>
              </a:rPr>
              <a:t>.</a:t>
            </a:r>
          </a:p>
          <a:p>
            <a:pPr algn="l">
              <a:buFont typeface="Arial" panose="020B0604020202020204" pitchFamily="34" charset="0"/>
              <a:buChar char="•"/>
            </a:pPr>
            <a:r>
              <a:rPr lang="es-ES" b="0" i="0" dirty="0">
                <a:solidFill>
                  <a:srgbClr val="C5C9D3"/>
                </a:solidFill>
                <a:effectLst/>
                <a:latin typeface="Calibri" panose="020F0502020204030204" pitchFamily="34" charset="0"/>
                <a:ea typeface="Calibri" panose="020F0502020204030204" pitchFamily="34" charset="0"/>
                <a:cs typeface="Calibri" panose="020F0502020204030204" pitchFamily="34" charset="0"/>
              </a:rPr>
              <a:t>El 24 de septiembre, </a:t>
            </a:r>
            <a:r>
              <a:rPr lang="es-ES" b="0" i="0" dirty="0" err="1">
                <a:solidFill>
                  <a:srgbClr val="C5C9D3"/>
                </a:solidFill>
                <a:effectLst/>
                <a:latin typeface="Calibri" panose="020F0502020204030204" pitchFamily="34" charset="0"/>
                <a:ea typeface="Calibri" panose="020F0502020204030204" pitchFamily="34" charset="0"/>
                <a:cs typeface="Calibri" panose="020F0502020204030204" pitchFamily="34" charset="0"/>
              </a:rPr>
              <a:t>LexCorp</a:t>
            </a:r>
            <a:r>
              <a:rPr lang="es-ES" b="0" i="0" dirty="0">
                <a:solidFill>
                  <a:srgbClr val="C5C9D3"/>
                </a:solidFill>
                <a:effectLst/>
                <a:latin typeface="Calibri" panose="020F0502020204030204" pitchFamily="34" charset="0"/>
                <a:ea typeface="Calibri" panose="020F0502020204030204" pitchFamily="34" charset="0"/>
                <a:cs typeface="Calibri" panose="020F0502020204030204" pitchFamily="34" charset="0"/>
              </a:rPr>
              <a:t> solicita los servicios de un analista de ciberseguridad para analizar una muestra y emitir recomendaciones para su infraestructura de red y mejorar su postura de ciberseguridad.</a:t>
            </a:r>
          </a:p>
          <a:p>
            <a:pPr algn="l">
              <a:buFont typeface="Arial" panose="020B0604020202020204" pitchFamily="34" charset="0"/>
              <a:buChar char="•"/>
            </a:pPr>
            <a:r>
              <a:rPr lang="es-ES" b="0" i="0" dirty="0" err="1">
                <a:solidFill>
                  <a:srgbClr val="C5C9D3"/>
                </a:solidFill>
                <a:effectLst/>
                <a:latin typeface="Calibri" panose="020F0502020204030204" pitchFamily="34" charset="0"/>
                <a:ea typeface="Calibri" panose="020F0502020204030204" pitchFamily="34" charset="0"/>
                <a:cs typeface="Calibri" panose="020F0502020204030204" pitchFamily="34" charset="0"/>
              </a:rPr>
              <a:t>LexCorp</a:t>
            </a:r>
            <a:r>
              <a:rPr lang="es-ES" b="0" i="0" dirty="0">
                <a:solidFill>
                  <a:srgbClr val="C5C9D3"/>
                </a:solidFill>
                <a:effectLst/>
                <a:latin typeface="Calibri" panose="020F0502020204030204" pitchFamily="34" charset="0"/>
                <a:ea typeface="Calibri" panose="020F0502020204030204" pitchFamily="34" charset="0"/>
                <a:cs typeface="Calibri" panose="020F0502020204030204" pitchFamily="34" charset="0"/>
              </a:rPr>
              <a:t> solicita la elaboración de un informe de análisis del ataque, que tipo de malware es y el vector de ataque para aportar más detalles sobre el incidente y el nivel de compromiso derivado del mismo.</a:t>
            </a:r>
          </a:p>
        </p:txBody>
      </p:sp>
    </p:spTree>
    <p:extLst>
      <p:ext uri="{BB962C8B-B14F-4D97-AF65-F5344CB8AC3E}">
        <p14:creationId xmlns:p14="http://schemas.microsoft.com/office/powerpoint/2010/main" val="414371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925227-DFB6-4230-89DE-FF53A8D57C16}"/>
              </a:ext>
            </a:extLst>
          </p:cNvPr>
          <p:cNvSpPr>
            <a:spLocks noGrp="1"/>
          </p:cNvSpPr>
          <p:nvPr>
            <p:ph type="title"/>
          </p:nvPr>
        </p:nvSpPr>
        <p:spPr/>
        <p:txBody>
          <a:bodyPr/>
          <a:lstStyle/>
          <a:p>
            <a:r>
              <a:rPr lang="es-AR" dirty="0"/>
              <a:t>Acciones llevadas a cabo</a:t>
            </a:r>
          </a:p>
        </p:txBody>
      </p:sp>
      <p:graphicFrame>
        <p:nvGraphicFramePr>
          <p:cNvPr id="4" name="Tabla 4">
            <a:extLst>
              <a:ext uri="{FF2B5EF4-FFF2-40B4-BE49-F238E27FC236}">
                <a16:creationId xmlns:a16="http://schemas.microsoft.com/office/drawing/2014/main" id="{8A1B6752-F418-4AD2-9548-B7EEBB58B9BD}"/>
              </a:ext>
            </a:extLst>
          </p:cNvPr>
          <p:cNvGraphicFramePr>
            <a:graphicFrameLocks noGrp="1"/>
          </p:cNvGraphicFramePr>
          <p:nvPr>
            <p:ph idx="1"/>
            <p:extLst>
              <p:ext uri="{D42A27DB-BD31-4B8C-83A1-F6EECF244321}">
                <p14:modId xmlns:p14="http://schemas.microsoft.com/office/powerpoint/2010/main" val="1784944002"/>
              </p:ext>
            </p:extLst>
          </p:nvPr>
        </p:nvGraphicFramePr>
        <p:xfrm>
          <a:off x="1556981" y="1642533"/>
          <a:ext cx="9078037" cy="5038514"/>
        </p:xfrm>
        <a:graphic>
          <a:graphicData uri="http://schemas.openxmlformats.org/drawingml/2006/table">
            <a:tbl>
              <a:tblPr firstRow="1" bandRow="1">
                <a:tableStyleId>{073A0DAA-6AF3-43AB-8588-CEC1D06C72B9}</a:tableStyleId>
              </a:tblPr>
              <a:tblGrid>
                <a:gridCol w="2767465">
                  <a:extLst>
                    <a:ext uri="{9D8B030D-6E8A-4147-A177-3AD203B41FA5}">
                      <a16:colId xmlns:a16="http://schemas.microsoft.com/office/drawing/2014/main" val="1440724658"/>
                    </a:ext>
                  </a:extLst>
                </a:gridCol>
                <a:gridCol w="3155286">
                  <a:extLst>
                    <a:ext uri="{9D8B030D-6E8A-4147-A177-3AD203B41FA5}">
                      <a16:colId xmlns:a16="http://schemas.microsoft.com/office/drawing/2014/main" val="808259351"/>
                    </a:ext>
                  </a:extLst>
                </a:gridCol>
                <a:gridCol w="3155286">
                  <a:extLst>
                    <a:ext uri="{9D8B030D-6E8A-4147-A177-3AD203B41FA5}">
                      <a16:colId xmlns:a16="http://schemas.microsoft.com/office/drawing/2014/main" val="2104365426"/>
                    </a:ext>
                  </a:extLst>
                </a:gridCol>
              </a:tblGrid>
              <a:tr h="1048369">
                <a:tc>
                  <a:txBody>
                    <a:bodyPr/>
                    <a:lstStyle/>
                    <a:p>
                      <a:pPr algn="ctr"/>
                      <a:r>
                        <a:rPr lang="es-AR" sz="2000" dirty="0"/>
                        <a:t>Acción</a:t>
                      </a:r>
                    </a:p>
                  </a:txBody>
                  <a:tcPr/>
                </a:tc>
                <a:tc>
                  <a:txBody>
                    <a:bodyPr/>
                    <a:lstStyle/>
                    <a:p>
                      <a:pPr algn="ctr"/>
                      <a:r>
                        <a:rPr lang="es-AR" sz="2000" dirty="0"/>
                        <a:t>Procedimiento correcto/incorrecto</a:t>
                      </a:r>
                    </a:p>
                  </a:txBody>
                  <a:tcPr/>
                </a:tc>
                <a:tc>
                  <a:txBody>
                    <a:bodyPr/>
                    <a:lstStyle/>
                    <a:p>
                      <a:pPr algn="ctr"/>
                      <a:r>
                        <a:rPr lang="es-AR" sz="2000" dirty="0"/>
                        <a:t>Justificación</a:t>
                      </a:r>
                    </a:p>
                  </a:txBody>
                  <a:tcPr/>
                </a:tc>
                <a:extLst>
                  <a:ext uri="{0D108BD9-81ED-4DB2-BD59-A6C34878D82A}">
                    <a16:rowId xmlns:a16="http://schemas.microsoft.com/office/drawing/2014/main" val="2997230067"/>
                  </a:ext>
                </a:extLst>
              </a:tr>
              <a:tr h="492565">
                <a:tc>
                  <a:txBody>
                    <a:bodyPr/>
                    <a:lstStyle/>
                    <a:p>
                      <a:pPr algn="ctr"/>
                      <a:r>
                        <a:rPr lang="es-AR" sz="1050" dirty="0"/>
                        <a:t>Guardaron una muestra del malware.</a:t>
                      </a:r>
                    </a:p>
                  </a:txBody>
                  <a:tcPr/>
                </a:tc>
                <a:tc>
                  <a:txBody>
                    <a:bodyPr/>
                    <a:lstStyle/>
                    <a:p>
                      <a:pPr algn="ctr"/>
                      <a:r>
                        <a:rPr lang="az-Cyrl-AZ" sz="2400" dirty="0">
                          <a:solidFill>
                            <a:schemeClr val="tx1"/>
                          </a:solidFill>
                          <a:highlight>
                            <a:srgbClr val="008000"/>
                          </a:highlight>
                        </a:rPr>
                        <a:t>Ѵ</a:t>
                      </a:r>
                      <a:endParaRPr lang="es-AR" sz="2400" dirty="0">
                        <a:solidFill>
                          <a:schemeClr val="tx1"/>
                        </a:solidFill>
                        <a:highlight>
                          <a:srgbClr val="008000"/>
                        </a:highlight>
                      </a:endParaRPr>
                    </a:p>
                  </a:txBody>
                  <a:tcPr/>
                </a:tc>
                <a:tc>
                  <a:txBody>
                    <a:bodyPr/>
                    <a:lstStyle/>
                    <a:p>
                      <a:pPr algn="ctr"/>
                      <a:r>
                        <a:rPr lang="es-AR" sz="1050" dirty="0"/>
                        <a:t>Correcto para realizar una revisión posterior sobre el malware.</a:t>
                      </a:r>
                    </a:p>
                  </a:txBody>
                  <a:tcPr/>
                </a:tc>
                <a:extLst>
                  <a:ext uri="{0D108BD9-81ED-4DB2-BD59-A6C34878D82A}">
                    <a16:rowId xmlns:a16="http://schemas.microsoft.com/office/drawing/2014/main" val="2913024231"/>
                  </a:ext>
                </a:extLst>
              </a:tr>
              <a:tr h="752661">
                <a:tc>
                  <a:txBody>
                    <a:bodyPr/>
                    <a:lstStyle/>
                    <a:p>
                      <a:pPr algn="ctr"/>
                      <a:r>
                        <a:rPr lang="es-ES" sz="1050" dirty="0"/>
                        <a:t>Apagaron, el mismo día 23 de septiembre, las máquinas que se habían identificado como afectadas durante el incidente.</a:t>
                      </a:r>
                      <a:endParaRPr lang="es-AR"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z-Cyrl-AZ" sz="2400" dirty="0">
                          <a:solidFill>
                            <a:schemeClr val="tx1"/>
                          </a:solidFill>
                          <a:highlight>
                            <a:srgbClr val="008000"/>
                          </a:highlight>
                        </a:rPr>
                        <a:t>Ѵ</a:t>
                      </a:r>
                      <a:endParaRPr lang="es-AR" sz="2400" dirty="0">
                        <a:solidFill>
                          <a:schemeClr val="tx1"/>
                        </a:solidFill>
                        <a:highlight>
                          <a:srgbClr val="008000"/>
                        </a:highlight>
                      </a:endParaRPr>
                    </a:p>
                    <a:p>
                      <a:pPr algn="ctr"/>
                      <a:endParaRPr lang="es-AR" sz="2400" dirty="0">
                        <a:solidFill>
                          <a:schemeClr val="tx1"/>
                        </a:solidFill>
                        <a:highlight>
                          <a:srgbClr val="FF0000"/>
                        </a:highlight>
                      </a:endParaRPr>
                    </a:p>
                  </a:txBody>
                  <a:tcPr/>
                </a:tc>
                <a:tc>
                  <a:txBody>
                    <a:bodyPr/>
                    <a:lstStyle/>
                    <a:p>
                      <a:pPr algn="ctr"/>
                      <a:r>
                        <a:rPr lang="es-ES" sz="1050" dirty="0"/>
                        <a:t>Es correcto ya que contiene el ataque.</a:t>
                      </a:r>
                      <a:endParaRPr lang="es-AR" sz="1050" dirty="0"/>
                    </a:p>
                  </a:txBody>
                  <a:tcPr/>
                </a:tc>
                <a:extLst>
                  <a:ext uri="{0D108BD9-81ED-4DB2-BD59-A6C34878D82A}">
                    <a16:rowId xmlns:a16="http://schemas.microsoft.com/office/drawing/2014/main" val="2404037716"/>
                  </a:ext>
                </a:extLst>
              </a:tr>
              <a:tr h="357995">
                <a:tc>
                  <a:txBody>
                    <a:bodyPr/>
                    <a:lstStyle/>
                    <a:p>
                      <a:pPr algn="ctr"/>
                      <a:r>
                        <a:rPr lang="es-ES" sz="1050" dirty="0"/>
                        <a:t>En las máquinas que disponían de copia de seguridad (back-up), restauraron al estado correspondiente al día 19 de septiembre (fecha de último </a:t>
                      </a:r>
                      <a:r>
                        <a:rPr lang="es-ES" sz="1050" dirty="0" err="1"/>
                        <a:t>backup</a:t>
                      </a:r>
                      <a:r>
                        <a:rPr lang="es-ES" sz="1050" dirty="0"/>
                        <a:t> disponible previo al ataque). Solo un 10% del Parque contaba con </a:t>
                      </a:r>
                      <a:r>
                        <a:rPr lang="es-ES" sz="1050" dirty="0" err="1"/>
                        <a:t>backup</a:t>
                      </a:r>
                      <a:r>
                        <a:rPr lang="es-ES" sz="1050"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z-Cyrl-AZ" sz="2400" dirty="0">
                          <a:solidFill>
                            <a:schemeClr val="tx1"/>
                          </a:solidFill>
                          <a:highlight>
                            <a:srgbClr val="008000"/>
                          </a:highlight>
                        </a:rPr>
                        <a:t>Ѵ</a:t>
                      </a:r>
                      <a:endParaRPr lang="es-AR" sz="2400" dirty="0">
                        <a:solidFill>
                          <a:schemeClr val="tx1"/>
                        </a:solidFill>
                        <a:highlight>
                          <a:srgbClr val="008000"/>
                        </a:highlight>
                      </a:endParaRPr>
                    </a:p>
                    <a:p>
                      <a:pPr algn="ctr"/>
                      <a:endParaRPr lang="es-AR" sz="1050" dirty="0"/>
                    </a:p>
                  </a:txBody>
                  <a:tcPr/>
                </a:tc>
                <a:tc>
                  <a:txBody>
                    <a:bodyPr/>
                    <a:lstStyle/>
                    <a:p>
                      <a:pPr algn="ctr"/>
                      <a:r>
                        <a:rPr lang="es-AR" sz="1050" dirty="0"/>
                        <a:t>Es correcto el procedimiento de restaurar los </a:t>
                      </a:r>
                      <a:r>
                        <a:rPr lang="es-AR" sz="1050" dirty="0" err="1"/>
                        <a:t>backups</a:t>
                      </a:r>
                      <a:r>
                        <a:rPr lang="es-AR" sz="1050" dirty="0"/>
                        <a:t> a esa fecha, sin embargo, que solamente el 10% del Parque cuente con </a:t>
                      </a:r>
                      <a:r>
                        <a:rPr lang="es-AR" sz="1050" dirty="0" err="1"/>
                        <a:t>backup</a:t>
                      </a:r>
                      <a:r>
                        <a:rPr lang="es-AR" sz="1050" dirty="0"/>
                        <a:t> no es una buena medida.</a:t>
                      </a:r>
                    </a:p>
                  </a:txBody>
                  <a:tcPr/>
                </a:tc>
                <a:extLst>
                  <a:ext uri="{0D108BD9-81ED-4DB2-BD59-A6C34878D82A}">
                    <a16:rowId xmlns:a16="http://schemas.microsoft.com/office/drawing/2014/main" val="1168206954"/>
                  </a:ext>
                </a:extLst>
              </a:tr>
              <a:tr h="586570">
                <a:tc>
                  <a:txBody>
                    <a:bodyPr/>
                    <a:lstStyle/>
                    <a:p>
                      <a:pPr algn="ctr"/>
                      <a:r>
                        <a:rPr lang="es-ES" sz="1050" dirty="0"/>
                        <a:t>El 24 de septiembre, </a:t>
                      </a:r>
                      <a:r>
                        <a:rPr lang="es-ES" sz="1050" dirty="0" err="1"/>
                        <a:t>LexCorp</a:t>
                      </a:r>
                      <a:r>
                        <a:rPr lang="es-ES" sz="1050" dirty="0"/>
                        <a:t> solicita los servicios de un analista de ciberseguridad para analizar una muestra y emitir recomendaciones para su infraestructura de red y mejorar su postura de ciberseguridad.</a:t>
                      </a:r>
                      <a:endParaRPr lang="es-AR"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z-Cyrl-AZ" sz="2400" dirty="0">
                          <a:solidFill>
                            <a:schemeClr val="tx1"/>
                          </a:solidFill>
                          <a:highlight>
                            <a:srgbClr val="008000"/>
                          </a:highlight>
                        </a:rPr>
                        <a:t>Ѵ</a:t>
                      </a:r>
                      <a:endParaRPr lang="es-AR" sz="2400" dirty="0">
                        <a:solidFill>
                          <a:schemeClr val="tx1"/>
                        </a:solidFill>
                        <a:highlight>
                          <a:srgbClr val="008000"/>
                        </a:highlight>
                      </a:endParaRPr>
                    </a:p>
                  </a:txBody>
                  <a:tcPr/>
                </a:tc>
                <a:tc>
                  <a:txBody>
                    <a:bodyPr/>
                    <a:lstStyle/>
                    <a:p>
                      <a:pPr algn="ctr"/>
                      <a:r>
                        <a:rPr lang="es-AR" sz="1050" dirty="0"/>
                        <a:t>Esto es correcto. Contratar a un analista de ciberseguridad el día siguiente al ataque para obtener un diagnóstico de lo que sucedió y prevenir futuros posibles ataques.</a:t>
                      </a:r>
                    </a:p>
                  </a:txBody>
                  <a:tcPr/>
                </a:tc>
                <a:extLst>
                  <a:ext uri="{0D108BD9-81ED-4DB2-BD59-A6C34878D82A}">
                    <a16:rowId xmlns:a16="http://schemas.microsoft.com/office/drawing/2014/main" val="2802270551"/>
                  </a:ext>
                </a:extLst>
              </a:tr>
              <a:tr h="586570">
                <a:tc>
                  <a:txBody>
                    <a:bodyPr/>
                    <a:lstStyle/>
                    <a:p>
                      <a:pPr algn="ctr"/>
                      <a:r>
                        <a:rPr lang="es-ES" sz="1050" dirty="0" err="1"/>
                        <a:t>LexCorp</a:t>
                      </a:r>
                      <a:r>
                        <a:rPr lang="es-ES" sz="1050" dirty="0"/>
                        <a:t> solicita la elaboración de un informe de análisis del ataque, que tipo de malware es y el vector de ataque para aportar más detalles sobre el incidente y el nivel de compromiso derivado del mismo.</a:t>
                      </a:r>
                      <a:endParaRPr lang="es-AR" sz="105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z-Cyrl-AZ" sz="2400" dirty="0">
                          <a:solidFill>
                            <a:schemeClr val="tx1"/>
                          </a:solidFill>
                          <a:highlight>
                            <a:srgbClr val="008000"/>
                          </a:highlight>
                        </a:rPr>
                        <a:t>Ѵ</a:t>
                      </a:r>
                      <a:endParaRPr lang="es-AR" sz="2400" dirty="0">
                        <a:solidFill>
                          <a:schemeClr val="tx1"/>
                        </a:solidFill>
                        <a:highlight>
                          <a:srgbClr val="008000"/>
                        </a:highlight>
                      </a:endParaRPr>
                    </a:p>
                  </a:txBody>
                  <a:tcPr/>
                </a:tc>
                <a:tc>
                  <a:txBody>
                    <a:bodyPr/>
                    <a:lstStyle/>
                    <a:p>
                      <a:pPr algn="ctr"/>
                      <a:r>
                        <a:rPr lang="es-AR" sz="1050" dirty="0"/>
                        <a:t>Esto también es correcto ya que ayuda a entender lo que sucedió y planificar mejoras de seguridad.</a:t>
                      </a:r>
                    </a:p>
                  </a:txBody>
                  <a:tcPr/>
                </a:tc>
                <a:extLst>
                  <a:ext uri="{0D108BD9-81ED-4DB2-BD59-A6C34878D82A}">
                    <a16:rowId xmlns:a16="http://schemas.microsoft.com/office/drawing/2014/main" val="3339579348"/>
                  </a:ext>
                </a:extLst>
              </a:tr>
            </a:tbl>
          </a:graphicData>
        </a:graphic>
      </p:graphicFrame>
    </p:spTree>
    <p:extLst>
      <p:ext uri="{BB962C8B-B14F-4D97-AF65-F5344CB8AC3E}">
        <p14:creationId xmlns:p14="http://schemas.microsoft.com/office/powerpoint/2010/main" val="3741549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2C33E-F78E-49D2-AC4B-8B1FEE102F22}"/>
              </a:ext>
            </a:extLst>
          </p:cNvPr>
          <p:cNvSpPr>
            <a:spLocks noGrp="1"/>
          </p:cNvSpPr>
          <p:nvPr>
            <p:ph type="title"/>
          </p:nvPr>
        </p:nvSpPr>
        <p:spPr/>
        <p:txBody>
          <a:bodyPr/>
          <a:lstStyle/>
          <a:p>
            <a:r>
              <a:rPr lang="es-AR" dirty="0"/>
              <a:t>Informe de Análisis</a:t>
            </a:r>
          </a:p>
        </p:txBody>
      </p:sp>
      <p:graphicFrame>
        <p:nvGraphicFramePr>
          <p:cNvPr id="4" name="Marcador de contenido 3">
            <a:extLst>
              <a:ext uri="{FF2B5EF4-FFF2-40B4-BE49-F238E27FC236}">
                <a16:creationId xmlns:a16="http://schemas.microsoft.com/office/drawing/2014/main" id="{94D0CBCA-D263-4B69-8CE2-1AC1E9C943BC}"/>
              </a:ext>
            </a:extLst>
          </p:cNvPr>
          <p:cNvGraphicFramePr>
            <a:graphicFrameLocks noGrp="1"/>
          </p:cNvGraphicFramePr>
          <p:nvPr>
            <p:ph idx="1"/>
            <p:extLst>
              <p:ext uri="{D42A27DB-BD31-4B8C-83A1-F6EECF244321}">
                <p14:modId xmlns:p14="http://schemas.microsoft.com/office/powerpoint/2010/main" val="594121428"/>
              </p:ext>
            </p:extLst>
          </p:nvPr>
        </p:nvGraphicFramePr>
        <p:xfrm>
          <a:off x="838201" y="1690688"/>
          <a:ext cx="10515600" cy="4799625"/>
        </p:xfrm>
        <a:graphic>
          <a:graphicData uri="http://schemas.openxmlformats.org/drawingml/2006/table">
            <a:tbl>
              <a:tblPr>
                <a:tableStyleId>{5C22544A-7EE6-4342-B048-85BDC9FD1C3A}</a:tableStyleId>
              </a:tblPr>
              <a:tblGrid>
                <a:gridCol w="4696468">
                  <a:extLst>
                    <a:ext uri="{9D8B030D-6E8A-4147-A177-3AD203B41FA5}">
                      <a16:colId xmlns:a16="http://schemas.microsoft.com/office/drawing/2014/main" val="2070845088"/>
                    </a:ext>
                  </a:extLst>
                </a:gridCol>
                <a:gridCol w="5819132">
                  <a:extLst>
                    <a:ext uri="{9D8B030D-6E8A-4147-A177-3AD203B41FA5}">
                      <a16:colId xmlns:a16="http://schemas.microsoft.com/office/drawing/2014/main" val="2546684358"/>
                    </a:ext>
                  </a:extLst>
                </a:gridCol>
              </a:tblGrid>
              <a:tr h="1160628">
                <a:tc>
                  <a:txBody>
                    <a:bodyPr/>
                    <a:lstStyle/>
                    <a:p>
                      <a:pPr algn="l">
                        <a:lnSpc>
                          <a:spcPct val="107000"/>
                        </a:lnSpc>
                        <a:spcAft>
                          <a:spcPts val="800"/>
                        </a:spcAft>
                      </a:pPr>
                      <a:r>
                        <a:rPr lang="es-AR" sz="2400" dirty="0">
                          <a:effectLst/>
                          <a:latin typeface="Calibri" panose="020F0502020204030204" pitchFamily="34" charset="0"/>
                          <a:ea typeface="Calibri" panose="020F0502020204030204" pitchFamily="34" charset="0"/>
                          <a:cs typeface="Calibri" panose="020F0502020204030204" pitchFamily="34" charset="0"/>
                        </a:rPr>
                        <a:t>Nombre de la muestra</a:t>
                      </a:r>
                    </a:p>
                  </a:txBody>
                  <a:tcPr marL="44450" marR="44450" marT="0" marB="0"/>
                </a:tc>
                <a:tc>
                  <a:txBody>
                    <a:bodyPr/>
                    <a:lstStyle/>
                    <a:p>
                      <a:pPr algn="l">
                        <a:lnSpc>
                          <a:spcPct val="107000"/>
                        </a:lnSpc>
                        <a:spcAft>
                          <a:spcPts val="800"/>
                        </a:spcAft>
                      </a:pPr>
                      <a:r>
                        <a:rPr lang="en-US" sz="2400" spc="20" dirty="0">
                          <a:effectLst/>
                          <a:latin typeface="Calibri" panose="020F0502020204030204" pitchFamily="34" charset="0"/>
                          <a:ea typeface="Calibri" panose="020F0502020204030204" pitchFamily="34" charset="0"/>
                          <a:cs typeface="Calibri" panose="020F0502020204030204" pitchFamily="34" charset="0"/>
                        </a:rPr>
                        <a:t>Proforma Invoice and Bank swift-REG.PI-0086547654.exe</a:t>
                      </a:r>
                      <a:endParaRPr lang="es-AR" sz="2400" dirty="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tc>
                <a:extLst>
                  <a:ext uri="{0D108BD9-81ED-4DB2-BD59-A6C34878D82A}">
                    <a16:rowId xmlns:a16="http://schemas.microsoft.com/office/drawing/2014/main" val="1586517820"/>
                  </a:ext>
                </a:extLst>
              </a:tr>
              <a:tr h="693143">
                <a:tc>
                  <a:txBody>
                    <a:bodyPr/>
                    <a:lstStyle/>
                    <a:p>
                      <a:pPr algn="l">
                        <a:lnSpc>
                          <a:spcPct val="107000"/>
                        </a:lnSpc>
                        <a:spcAft>
                          <a:spcPts val="800"/>
                        </a:spcAft>
                      </a:pPr>
                      <a:r>
                        <a:rPr lang="es-AR" sz="2400">
                          <a:effectLst/>
                          <a:latin typeface="Calibri" panose="020F0502020204030204" pitchFamily="34" charset="0"/>
                          <a:ea typeface="Calibri" panose="020F0502020204030204" pitchFamily="34" charset="0"/>
                          <a:cs typeface="Calibri" panose="020F0502020204030204" pitchFamily="34" charset="0"/>
                        </a:rPr>
                        <a:t>Fecha del análisis</a:t>
                      </a:r>
                    </a:p>
                  </a:txBody>
                  <a:tcPr marL="44450" marR="44450" marT="0" marB="0"/>
                </a:tc>
                <a:tc>
                  <a:txBody>
                    <a:bodyPr/>
                    <a:lstStyle/>
                    <a:p>
                      <a:pPr algn="l">
                        <a:lnSpc>
                          <a:spcPct val="107000"/>
                        </a:lnSpc>
                        <a:spcAft>
                          <a:spcPts val="800"/>
                        </a:spcAft>
                      </a:pPr>
                      <a:r>
                        <a:rPr lang="es-AR" sz="2400" dirty="0">
                          <a:effectLst/>
                          <a:latin typeface="Calibri" panose="020F0502020204030204" pitchFamily="34" charset="0"/>
                          <a:ea typeface="Calibri" panose="020F0502020204030204" pitchFamily="34" charset="0"/>
                          <a:cs typeface="Calibri" panose="020F0502020204030204" pitchFamily="34" charset="0"/>
                        </a:rPr>
                        <a:t>24/09/2021 17:10</a:t>
                      </a:r>
                    </a:p>
                  </a:txBody>
                  <a:tcPr marL="44450" marR="44450" marT="0" marB="0"/>
                </a:tc>
                <a:extLst>
                  <a:ext uri="{0D108BD9-81ED-4DB2-BD59-A6C34878D82A}">
                    <a16:rowId xmlns:a16="http://schemas.microsoft.com/office/drawing/2014/main" val="2974406920"/>
                  </a:ext>
                </a:extLst>
              </a:tr>
              <a:tr h="606499">
                <a:tc>
                  <a:txBody>
                    <a:bodyPr/>
                    <a:lstStyle/>
                    <a:p>
                      <a:pPr algn="l">
                        <a:lnSpc>
                          <a:spcPct val="107000"/>
                        </a:lnSpc>
                        <a:spcAft>
                          <a:spcPts val="800"/>
                        </a:spcAft>
                      </a:pPr>
                      <a:r>
                        <a:rPr lang="es-AR" sz="2400">
                          <a:effectLst/>
                          <a:latin typeface="Calibri" panose="020F0502020204030204" pitchFamily="34" charset="0"/>
                          <a:ea typeface="Calibri" panose="020F0502020204030204" pitchFamily="34" charset="0"/>
                          <a:cs typeface="Calibri" panose="020F0502020204030204" pitchFamily="34" charset="0"/>
                        </a:rPr>
                        <a:t>OS utilizado para análisis</a:t>
                      </a:r>
                    </a:p>
                  </a:txBody>
                  <a:tcPr marL="44450" marR="44450" marT="0" marB="0"/>
                </a:tc>
                <a:tc>
                  <a:txBody>
                    <a:bodyPr/>
                    <a:lstStyle/>
                    <a:p>
                      <a:pPr algn="l">
                        <a:lnSpc>
                          <a:spcPct val="107000"/>
                        </a:lnSpc>
                        <a:spcAft>
                          <a:spcPts val="800"/>
                        </a:spcAft>
                      </a:pPr>
                      <a:r>
                        <a:rPr lang="en-US" sz="2400" dirty="0">
                          <a:effectLst/>
                          <a:latin typeface="Calibri" panose="020F0502020204030204" pitchFamily="34" charset="0"/>
                          <a:ea typeface="Calibri" panose="020F0502020204030204" pitchFamily="34" charset="0"/>
                          <a:cs typeface="Calibri" panose="020F0502020204030204" pitchFamily="34" charset="0"/>
                        </a:rPr>
                        <a:t>Windows 7 Professional Service Pack 1 (32 bit)</a:t>
                      </a:r>
                      <a:endParaRPr lang="es-AR" sz="2400" dirty="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tc>
                <a:extLst>
                  <a:ext uri="{0D108BD9-81ED-4DB2-BD59-A6C34878D82A}">
                    <a16:rowId xmlns:a16="http://schemas.microsoft.com/office/drawing/2014/main" val="2450278955"/>
                  </a:ext>
                </a:extLst>
              </a:tr>
              <a:tr h="779785">
                <a:tc>
                  <a:txBody>
                    <a:bodyPr/>
                    <a:lstStyle/>
                    <a:p>
                      <a:pPr algn="l">
                        <a:lnSpc>
                          <a:spcPct val="107000"/>
                        </a:lnSpc>
                        <a:spcAft>
                          <a:spcPts val="800"/>
                        </a:spcAft>
                      </a:pPr>
                      <a:r>
                        <a:rPr lang="es-AR" sz="2400" dirty="0">
                          <a:effectLst/>
                          <a:latin typeface="Calibri" panose="020F0502020204030204" pitchFamily="34" charset="0"/>
                          <a:ea typeface="Calibri" panose="020F0502020204030204" pitchFamily="34" charset="0"/>
                          <a:cs typeface="Calibri" panose="020F0502020204030204" pitchFamily="34" charset="0"/>
                        </a:rPr>
                        <a:t>MD5</a:t>
                      </a:r>
                    </a:p>
                  </a:txBody>
                  <a:tcPr marL="44450" marR="44450" marT="0" marB="0"/>
                </a:tc>
                <a:tc>
                  <a:txBody>
                    <a:bodyPr/>
                    <a:lstStyle/>
                    <a:p>
                      <a:pPr algn="l">
                        <a:lnSpc>
                          <a:spcPct val="107000"/>
                        </a:lnSpc>
                        <a:spcAft>
                          <a:spcPts val="800"/>
                        </a:spcAft>
                      </a:pPr>
                      <a:r>
                        <a:rPr lang="es-AR" sz="2400" dirty="0">
                          <a:effectLst/>
                          <a:latin typeface="Calibri" panose="020F0502020204030204" pitchFamily="34" charset="0"/>
                          <a:ea typeface="Calibri" panose="020F0502020204030204" pitchFamily="34" charset="0"/>
                          <a:cs typeface="Calibri" panose="020F0502020204030204" pitchFamily="34" charset="0"/>
                        </a:rPr>
                        <a:t>D69DC6569B385C0467185D002E252D89</a:t>
                      </a:r>
                    </a:p>
                  </a:txBody>
                  <a:tcPr marL="44450" marR="44450" marT="0" marB="0"/>
                </a:tc>
                <a:extLst>
                  <a:ext uri="{0D108BD9-81ED-4DB2-BD59-A6C34878D82A}">
                    <a16:rowId xmlns:a16="http://schemas.microsoft.com/office/drawing/2014/main" val="3045703929"/>
                  </a:ext>
                </a:extLst>
              </a:tr>
              <a:tr h="779785">
                <a:tc>
                  <a:txBody>
                    <a:bodyPr/>
                    <a:lstStyle/>
                    <a:p>
                      <a:pPr algn="l">
                        <a:lnSpc>
                          <a:spcPct val="107000"/>
                        </a:lnSpc>
                        <a:spcAft>
                          <a:spcPts val="800"/>
                        </a:spcAft>
                      </a:pPr>
                      <a:r>
                        <a:rPr lang="es-AR" sz="2400" dirty="0">
                          <a:effectLst/>
                          <a:latin typeface="Calibri" panose="020F0502020204030204" pitchFamily="34" charset="0"/>
                          <a:ea typeface="Calibri" panose="020F0502020204030204" pitchFamily="34" charset="0"/>
                          <a:cs typeface="Calibri" panose="020F0502020204030204" pitchFamily="34" charset="0"/>
                        </a:rPr>
                        <a:t>Tipo de malware identificado</a:t>
                      </a:r>
                    </a:p>
                  </a:txBody>
                  <a:tcPr marL="44450" marR="44450" marT="0" marB="0"/>
                </a:tc>
                <a:tc>
                  <a:txBody>
                    <a:bodyPr/>
                    <a:lstStyle/>
                    <a:p>
                      <a:pPr algn="l">
                        <a:lnSpc>
                          <a:spcPct val="107000"/>
                        </a:lnSpc>
                        <a:spcAft>
                          <a:spcPts val="800"/>
                        </a:spcAft>
                      </a:pPr>
                      <a:r>
                        <a:rPr lang="es-AR" sz="2400" dirty="0" err="1">
                          <a:effectLst/>
                          <a:latin typeface="Calibri" panose="020F0502020204030204" pitchFamily="34" charset="0"/>
                          <a:ea typeface="Calibri" panose="020F0502020204030204" pitchFamily="34" charset="0"/>
                          <a:cs typeface="Calibri" panose="020F0502020204030204" pitchFamily="34" charset="0"/>
                        </a:rPr>
                        <a:t>Ransomware</a:t>
                      </a:r>
                      <a:r>
                        <a:rPr lang="es-AR" sz="2400" dirty="0">
                          <a:effectLst/>
                          <a:latin typeface="Calibri" panose="020F0502020204030204" pitchFamily="34" charset="0"/>
                          <a:ea typeface="Calibri" panose="020F0502020204030204" pitchFamily="34" charset="0"/>
                          <a:cs typeface="Calibri" panose="020F0502020204030204" pitchFamily="34" charset="0"/>
                        </a:rPr>
                        <a:t> - WannaCry</a:t>
                      </a:r>
                    </a:p>
                  </a:txBody>
                  <a:tcPr marL="44450" marR="44450" marT="0" marB="0"/>
                </a:tc>
                <a:extLst>
                  <a:ext uri="{0D108BD9-81ED-4DB2-BD59-A6C34878D82A}">
                    <a16:rowId xmlns:a16="http://schemas.microsoft.com/office/drawing/2014/main" val="749157148"/>
                  </a:ext>
                </a:extLst>
              </a:tr>
              <a:tr h="779785">
                <a:tc>
                  <a:txBody>
                    <a:bodyPr/>
                    <a:lstStyle/>
                    <a:p>
                      <a:pPr algn="l">
                        <a:lnSpc>
                          <a:spcPct val="107000"/>
                        </a:lnSpc>
                        <a:spcAft>
                          <a:spcPts val="800"/>
                        </a:spcAft>
                      </a:pPr>
                      <a:r>
                        <a:rPr lang="es-AR" sz="2400" dirty="0">
                          <a:effectLst/>
                          <a:latin typeface="Calibri" panose="020F0502020204030204" pitchFamily="34" charset="0"/>
                          <a:ea typeface="Calibri" panose="020F0502020204030204" pitchFamily="34" charset="0"/>
                          <a:cs typeface="Calibri" panose="020F0502020204030204" pitchFamily="34" charset="0"/>
                        </a:rPr>
                        <a:t>Informe detallado</a:t>
                      </a:r>
                    </a:p>
                  </a:txBody>
                  <a:tcPr marL="44450" marR="44450" marT="0" marB="0"/>
                </a:tc>
                <a:tc>
                  <a:txBody>
                    <a:bodyPr/>
                    <a:lstStyle/>
                    <a:p>
                      <a:pPr algn="l">
                        <a:lnSpc>
                          <a:spcPct val="107000"/>
                        </a:lnSpc>
                        <a:spcAft>
                          <a:spcPts val="800"/>
                        </a:spcAft>
                      </a:pPr>
                      <a:r>
                        <a:rPr lang="es-AR" sz="2400" dirty="0">
                          <a:effectLst/>
                          <a:latin typeface="Calibri" panose="020F0502020204030204" pitchFamily="34" charset="0"/>
                          <a:ea typeface="Calibri" panose="020F0502020204030204" pitchFamily="34" charset="0"/>
                          <a:cs typeface="Calibri" panose="020F0502020204030204" pitchFamily="34" charset="0"/>
                          <a:hlinkClick r:id="rId2"/>
                        </a:rPr>
                        <a:t>Link del documento</a:t>
                      </a:r>
                      <a:endParaRPr lang="es-AR" sz="2400" dirty="0">
                        <a:effectLst/>
                        <a:latin typeface="Calibri" panose="020F0502020204030204" pitchFamily="34" charset="0"/>
                        <a:ea typeface="Calibri" panose="020F0502020204030204" pitchFamily="34" charset="0"/>
                        <a:cs typeface="Calibri" panose="020F0502020204030204" pitchFamily="34" charset="0"/>
                      </a:endParaRPr>
                    </a:p>
                  </a:txBody>
                  <a:tcPr marL="44450" marR="44450" marT="0" marB="0"/>
                </a:tc>
                <a:extLst>
                  <a:ext uri="{0D108BD9-81ED-4DB2-BD59-A6C34878D82A}">
                    <a16:rowId xmlns:a16="http://schemas.microsoft.com/office/drawing/2014/main" val="1098861225"/>
                  </a:ext>
                </a:extLst>
              </a:tr>
            </a:tbl>
          </a:graphicData>
        </a:graphic>
      </p:graphicFrame>
    </p:spTree>
    <p:extLst>
      <p:ext uri="{BB962C8B-B14F-4D97-AF65-F5344CB8AC3E}">
        <p14:creationId xmlns:p14="http://schemas.microsoft.com/office/powerpoint/2010/main" val="3612662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AFA0EC-832B-45D2-8650-A8DB92ED1FD5}"/>
              </a:ext>
            </a:extLst>
          </p:cNvPr>
          <p:cNvSpPr>
            <a:spLocks noGrp="1"/>
          </p:cNvSpPr>
          <p:nvPr>
            <p:ph type="title"/>
          </p:nvPr>
        </p:nvSpPr>
        <p:spPr/>
        <p:txBody>
          <a:bodyPr/>
          <a:lstStyle/>
          <a:p>
            <a:r>
              <a:rPr lang="es-AR" dirty="0"/>
              <a:t>Posibles acciones</a:t>
            </a:r>
          </a:p>
        </p:txBody>
      </p:sp>
      <p:sp>
        <p:nvSpPr>
          <p:cNvPr id="3" name="Marcador de contenido 2">
            <a:extLst>
              <a:ext uri="{FF2B5EF4-FFF2-40B4-BE49-F238E27FC236}">
                <a16:creationId xmlns:a16="http://schemas.microsoft.com/office/drawing/2014/main" id="{1494FA0E-8223-46C2-988A-15F14A68A645}"/>
              </a:ext>
            </a:extLst>
          </p:cNvPr>
          <p:cNvSpPr>
            <a:spLocks noGrp="1"/>
          </p:cNvSpPr>
          <p:nvPr>
            <p:ph idx="1"/>
          </p:nvPr>
        </p:nvSpPr>
        <p:spPr/>
        <p:txBody>
          <a:bodyPr/>
          <a:lstStyle/>
          <a:p>
            <a:pPr>
              <a:lnSpc>
                <a:spcPct val="107000"/>
              </a:lnSpc>
              <a:spcAft>
                <a:spcPts val="800"/>
              </a:spcAft>
            </a:pPr>
            <a:r>
              <a:rPr lang="es-AR" sz="1800" dirty="0">
                <a:effectLst/>
                <a:latin typeface="Calibri" panose="020F0502020204030204" pitchFamily="34" charset="0"/>
                <a:ea typeface="Calibri" panose="020F0502020204030204" pitchFamily="34" charset="0"/>
                <a:cs typeface="Times New Roman" panose="02020603050405020304" pitchFamily="18" charset="0"/>
              </a:rPr>
              <a:t>Como resultado del análisis del malware, se ha identificado lo siguiente:</a:t>
            </a:r>
          </a:p>
          <a:p>
            <a:pPr marL="342900" lvl="0" indent="-342900">
              <a:lnSpc>
                <a:spcPct val="107000"/>
              </a:lnSpc>
              <a:buFont typeface="Symbol" panose="05050102010706020507" pitchFamily="18" charset="2"/>
              <a:buChar char=""/>
            </a:pPr>
            <a:r>
              <a:rPr lang="es-AR" sz="1800" dirty="0">
                <a:effectLst/>
                <a:latin typeface="Calibri" panose="020F0502020204030204" pitchFamily="34" charset="0"/>
                <a:ea typeface="Calibri" panose="020F0502020204030204" pitchFamily="34" charset="0"/>
                <a:cs typeface="Times New Roman" panose="02020603050405020304" pitchFamily="18" charset="0"/>
              </a:rPr>
              <a:t>No se detecta de donde proviene el archivo, sin embargo, es un archivo de tipo .ZIP que contiene un ejecutable. Es altamente probable que el mismo haya sido descargado de algún enlace adjunto a un mail sospechoso después de haber analizado las amenazas del malware. Ya que también dentro del análisis, se menciona la amenaza </a:t>
            </a:r>
            <a:r>
              <a:rPr lang="es-AR" sz="1800" dirty="0" err="1">
                <a:effectLst/>
                <a:latin typeface="Calibri" panose="020F0502020204030204" pitchFamily="34" charset="0"/>
                <a:ea typeface="Calibri" panose="020F0502020204030204" pitchFamily="34" charset="0"/>
                <a:cs typeface="Times New Roman" panose="02020603050405020304" pitchFamily="18" charset="0"/>
              </a:rPr>
              <a:t>Stealer</a:t>
            </a:r>
            <a:r>
              <a:rPr lang="es-AR" sz="1800" dirty="0">
                <a:effectLst/>
                <a:latin typeface="Calibri" panose="020F0502020204030204" pitchFamily="34" charset="0"/>
                <a:ea typeface="Calibri" panose="020F0502020204030204" pitchFamily="34" charset="0"/>
                <a:cs typeface="Times New Roman" panose="02020603050405020304" pitchFamily="18" charset="0"/>
              </a:rPr>
              <a:t> que suele estar involucrada con el phishing.</a:t>
            </a:r>
          </a:p>
          <a:p>
            <a:pPr marL="342900" lvl="0" indent="-342900">
              <a:lnSpc>
                <a:spcPct val="107000"/>
              </a:lnSpc>
              <a:buFont typeface="Symbol" panose="05050102010706020507" pitchFamily="18" charset="2"/>
              <a:buChar char=""/>
            </a:pPr>
            <a:r>
              <a:rPr lang="es-AR" sz="1800" dirty="0">
                <a:effectLst/>
                <a:latin typeface="Calibri" panose="020F0502020204030204" pitchFamily="34" charset="0"/>
                <a:ea typeface="Calibri" panose="020F0502020204030204" pitchFamily="34" charset="0"/>
                <a:cs typeface="Times New Roman" panose="02020603050405020304" pitchFamily="18" charset="0"/>
              </a:rPr>
              <a:t>El .ZIP fue extraído y una vez dentro, se ejecutó el archivo .EXE, lo cual desencadenó en un proceso de encriptación de archivos.</a:t>
            </a:r>
          </a:p>
          <a:p>
            <a:pPr marL="342900" lvl="0" indent="-342900">
              <a:lnSpc>
                <a:spcPct val="107000"/>
              </a:lnSpc>
              <a:buFont typeface="Symbol" panose="05050102010706020507" pitchFamily="18" charset="2"/>
              <a:buChar char=""/>
            </a:pPr>
            <a:r>
              <a:rPr lang="es-AR" sz="1800" dirty="0">
                <a:effectLst/>
                <a:latin typeface="Calibri" panose="020F0502020204030204" pitchFamily="34" charset="0"/>
                <a:ea typeface="Calibri" panose="020F0502020204030204" pitchFamily="34" charset="0"/>
                <a:cs typeface="Times New Roman" panose="02020603050405020304" pitchFamily="18" charset="0"/>
              </a:rPr>
              <a:t>No solamente se encriptaron los archivos de la pc donde se ejecutó el </a:t>
            </a:r>
            <a:r>
              <a:rPr lang="es-AR" sz="1800" dirty="0" err="1">
                <a:effectLst/>
                <a:latin typeface="Calibri" panose="020F0502020204030204" pitchFamily="34" charset="0"/>
                <a:ea typeface="Calibri" panose="020F0502020204030204" pitchFamily="34" charset="0"/>
                <a:cs typeface="Times New Roman" panose="02020603050405020304" pitchFamily="18" charset="0"/>
              </a:rPr>
              <a:t>ransomware</a:t>
            </a:r>
            <a:r>
              <a:rPr lang="es-AR" sz="1800" dirty="0">
                <a:effectLst/>
                <a:latin typeface="Calibri" panose="020F0502020204030204" pitchFamily="34" charset="0"/>
                <a:ea typeface="Calibri" panose="020F0502020204030204" pitchFamily="34" charset="0"/>
                <a:cs typeface="Times New Roman" panose="02020603050405020304" pitchFamily="18" charset="0"/>
              </a:rPr>
              <a:t>, si no que también sucedió con otros equipos de usuario y servidores, por lo cual se presume que el ataque se expandió a través de la misma red que estaban conectados todos estos equipos afectados.</a:t>
            </a:r>
          </a:p>
          <a:p>
            <a:pPr marL="342900" lvl="0" indent="-342900">
              <a:lnSpc>
                <a:spcPct val="107000"/>
              </a:lnSpc>
              <a:spcAft>
                <a:spcPts val="800"/>
              </a:spcAft>
              <a:buFont typeface="Symbol" panose="05050102010706020507" pitchFamily="18" charset="2"/>
              <a:buChar char=""/>
            </a:pPr>
            <a:r>
              <a:rPr lang="es-AR" sz="1800" dirty="0">
                <a:effectLst/>
                <a:latin typeface="Calibri" panose="020F0502020204030204" pitchFamily="34" charset="0"/>
                <a:ea typeface="Calibri" panose="020F0502020204030204" pitchFamily="34" charset="0"/>
                <a:cs typeface="Times New Roman" panose="02020603050405020304" pitchFamily="18" charset="0"/>
              </a:rPr>
              <a:t>El ejecutable encripta y luego borra los archivos, luego solicita un rescate por cierto monto de dinero en moneda Bitcoin.</a:t>
            </a:r>
          </a:p>
        </p:txBody>
      </p:sp>
    </p:spTree>
    <p:extLst>
      <p:ext uri="{BB962C8B-B14F-4D97-AF65-F5344CB8AC3E}">
        <p14:creationId xmlns:p14="http://schemas.microsoft.com/office/powerpoint/2010/main" val="48727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0095F5-0EE1-43FC-BEED-F6C3510038C7}"/>
              </a:ext>
            </a:extLst>
          </p:cNvPr>
          <p:cNvSpPr>
            <a:spLocks noGrp="1"/>
          </p:cNvSpPr>
          <p:nvPr>
            <p:ph type="title"/>
          </p:nvPr>
        </p:nvSpPr>
        <p:spPr/>
        <p:txBody>
          <a:bodyPr/>
          <a:lstStyle/>
          <a:p>
            <a:r>
              <a:rPr lang="es-AR" dirty="0"/>
              <a:t>Propuesta de mejora</a:t>
            </a:r>
          </a:p>
        </p:txBody>
      </p:sp>
      <p:sp>
        <p:nvSpPr>
          <p:cNvPr id="3" name="Marcador de contenido 2">
            <a:extLst>
              <a:ext uri="{FF2B5EF4-FFF2-40B4-BE49-F238E27FC236}">
                <a16:creationId xmlns:a16="http://schemas.microsoft.com/office/drawing/2014/main" id="{5F43396A-9A88-4DF9-AF3A-7222358F9A5B}"/>
              </a:ext>
            </a:extLst>
          </p:cNvPr>
          <p:cNvSpPr>
            <a:spLocks noGrp="1"/>
          </p:cNvSpPr>
          <p:nvPr>
            <p:ph idx="1"/>
          </p:nvPr>
        </p:nvSpPr>
        <p:spPr/>
        <p:txBody>
          <a:bodyPr>
            <a:normAutofit/>
          </a:bodyPr>
          <a:lstStyle/>
          <a:p>
            <a:r>
              <a:rPr lang="es-AR" sz="1800" dirty="0"/>
              <a:t>Como propuesta se sugiere:</a:t>
            </a:r>
          </a:p>
          <a:p>
            <a:endParaRPr lang="es-AR" sz="1800" dirty="0"/>
          </a:p>
          <a:p>
            <a:r>
              <a:rPr lang="es-ES" sz="1200" b="1" dirty="0"/>
              <a:t>1</a:t>
            </a:r>
            <a:r>
              <a:rPr lang="es-ES" sz="1200" dirty="0"/>
              <a:t>) Implementar una solución de EDR para detectar comportamientos maliciosos en tiempo real, responder rápidamente ante este tipo de actividades y contener posibles infecciones antes de que se propaguen en la red de la empresa.</a:t>
            </a:r>
          </a:p>
          <a:p>
            <a:r>
              <a:rPr lang="es-ES" sz="1200" b="1" dirty="0"/>
              <a:t>2) Revisar el perímetro de seguridad e implementar mejores prácticas:</a:t>
            </a:r>
            <a:endParaRPr lang="es-ES" sz="1200" dirty="0"/>
          </a:p>
          <a:p>
            <a:r>
              <a:rPr lang="es-ES" sz="1200" dirty="0"/>
              <a:t>a) </a:t>
            </a:r>
            <a:r>
              <a:rPr lang="es-ES" sz="1200" b="1" dirty="0"/>
              <a:t>Segmentación de red:</a:t>
            </a:r>
            <a:r>
              <a:rPr lang="es-ES" sz="1200" dirty="0"/>
              <a:t> Separar por VLAN o subredes los diferentes entornos (usuarios, servidores, desarrollo, DMZ) para limitar la propagación de amenazas.</a:t>
            </a:r>
            <a:br>
              <a:rPr lang="es-ES" sz="1200" dirty="0"/>
            </a:br>
            <a:r>
              <a:rPr lang="es-ES" sz="1200" dirty="0"/>
              <a:t>b) </a:t>
            </a:r>
            <a:r>
              <a:rPr lang="es-ES" sz="1200" b="1" dirty="0"/>
              <a:t>Políticas estrictas de firewall:</a:t>
            </a:r>
            <a:r>
              <a:rPr lang="es-ES" sz="1200" dirty="0"/>
              <a:t> Restringir el tráfico según criterios de mínimo privilegio, permitiendo solo los servicios y puertos necesarios.</a:t>
            </a:r>
            <a:br>
              <a:rPr lang="es-ES" sz="1200" dirty="0"/>
            </a:br>
            <a:r>
              <a:rPr lang="es-ES" sz="1200" dirty="0"/>
              <a:t>c) </a:t>
            </a:r>
            <a:r>
              <a:rPr lang="es-ES" sz="1200" b="1" dirty="0"/>
              <a:t>Acceso remoto seguro:</a:t>
            </a:r>
            <a:r>
              <a:rPr lang="es-ES" sz="1200" dirty="0"/>
              <a:t> Implementar VPN con autenticación </a:t>
            </a:r>
            <a:r>
              <a:rPr lang="es-ES" sz="1200" dirty="0" err="1"/>
              <a:t>multifactor</a:t>
            </a:r>
            <a:r>
              <a:rPr lang="es-ES" sz="1200" dirty="0"/>
              <a:t> (MFA) y deshabilitar protocolos inseguros.</a:t>
            </a:r>
          </a:p>
          <a:p>
            <a:r>
              <a:rPr lang="es-ES" sz="1200" b="1" dirty="0"/>
              <a:t>3) </a:t>
            </a:r>
            <a:r>
              <a:rPr lang="es-ES" sz="1200" dirty="0"/>
              <a:t>Implementar un programa de concientización en seguridad (Security </a:t>
            </a:r>
            <a:r>
              <a:rPr lang="es-ES" sz="1200" dirty="0" err="1"/>
              <a:t>Awareness</a:t>
            </a:r>
            <a:r>
              <a:rPr lang="es-ES" sz="1200" dirty="0"/>
              <a:t>) con simulaciones de phishing, </a:t>
            </a:r>
            <a:r>
              <a:rPr lang="es-ES" sz="1200" dirty="0" err="1"/>
              <a:t>ransomware</a:t>
            </a:r>
            <a:r>
              <a:rPr lang="es-ES" sz="1200" dirty="0"/>
              <a:t> y otras amenazas. Capacitar al personal sobre buenas prácticas de ciberseguridad, identificación de correos sospechosos y manejo responsable de la información.</a:t>
            </a:r>
            <a:endParaRPr lang="es-AR" sz="1800" dirty="0"/>
          </a:p>
          <a:p>
            <a:r>
              <a:rPr lang="es-ES" sz="1200" b="1" dirty="0"/>
              <a:t>4) </a:t>
            </a:r>
            <a:r>
              <a:rPr lang="es-ES" sz="1200" dirty="0"/>
              <a:t>Ejecutar un programa semestral de pruebas de penetración (</a:t>
            </a:r>
            <a:r>
              <a:rPr lang="es-ES" sz="1200" dirty="0" err="1"/>
              <a:t>Pentest</a:t>
            </a:r>
            <a:r>
              <a:rPr lang="es-ES" sz="1200" dirty="0"/>
              <a:t>) para evaluar vulnerabilidades en la infraestructura, incluyendo aplicaciones web, red interna y servicios expuestos.</a:t>
            </a:r>
            <a:endParaRPr lang="es-AR" sz="1800" dirty="0"/>
          </a:p>
        </p:txBody>
      </p:sp>
    </p:spTree>
    <p:extLst>
      <p:ext uri="{BB962C8B-B14F-4D97-AF65-F5344CB8AC3E}">
        <p14:creationId xmlns:p14="http://schemas.microsoft.com/office/powerpoint/2010/main" val="818800126"/>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122</TotalTime>
  <Words>914</Words>
  <Application>Microsoft Office PowerPoint</Application>
  <PresentationFormat>Panorámica</PresentationFormat>
  <Paragraphs>57</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Symbol</vt:lpstr>
      <vt:lpstr>Office Theme</vt:lpstr>
      <vt:lpstr>Propuesta de mejora sobre postura en ciberseguridad</vt:lpstr>
      <vt:lpstr>Situación de análisis</vt:lpstr>
      <vt:lpstr>Acciones llevadas a cabo</vt:lpstr>
      <vt:lpstr>Informe de Análisis</vt:lpstr>
      <vt:lpstr>Posibles acciones</vt:lpstr>
      <vt:lpstr>Propuesta de mejora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de mejora sobre postura en ciberseguridad</dc:title>
  <dc:creator>Alan Nahuel Bono</dc:creator>
  <cp:lastModifiedBy>Alan Nahuel Bono</cp:lastModifiedBy>
  <cp:revision>7</cp:revision>
  <dcterms:created xsi:type="dcterms:W3CDTF">2025-08-01T20:25:47Z</dcterms:created>
  <dcterms:modified xsi:type="dcterms:W3CDTF">2025-08-01T22:27:52Z</dcterms:modified>
</cp:coreProperties>
</file>