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62" r:id="rId3"/>
    <p:sldId id="267" r:id="rId4"/>
    <p:sldId id="263" r:id="rId5"/>
    <p:sldId id="268" r:id="rId6"/>
    <p:sldId id="270" r:id="rId7"/>
    <p:sldId id="271" r:id="rId8"/>
    <p:sldId id="27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3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7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1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6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005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028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25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1968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4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45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125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7929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00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9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8631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6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74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756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1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987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7468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2846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13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558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17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2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34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592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b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earbit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rsentievalex" TargetMode="External"/><Relationship Id="rId5" Type="http://schemas.openxmlformats.org/officeDocument/2006/relationships/hyperlink" Target="https://twitter.com/alexarsentiev" TargetMode="External"/><Relationship Id="rId4" Type="http://schemas.openxmlformats.org/officeDocument/2006/relationships/hyperlink" Target="https://www.linkedin.com/in/oleksandr-arsentiev-5554b316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5041513" y="4957605"/>
            <a:ext cx="2100573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{date}</a:t>
            </a: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{company}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Company Information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AB06-99B5-44D2-8B94-54B06E2C2C6F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Company Name: 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6B4B-984E-44BA-B682-B1FDF1C81D22}"/>
              </a:ext>
            </a:extLst>
          </p:cNvPr>
          <p:cNvSpPr txBox="1"/>
          <p:nvPr/>
        </p:nvSpPr>
        <p:spPr>
          <a:xfrm>
            <a:off x="970951" y="2489880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Sector: {s}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6A61-A6C8-4C2E-B261-7C9DBDB0C1C5}"/>
              </a:ext>
            </a:extLst>
          </p:cNvPr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Industry: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C7D91-3483-4A24-8B48-A616D8411723}"/>
              </a:ext>
            </a:extLst>
          </p:cNvPr>
          <p:cNvSpPr txBox="1"/>
          <p:nvPr/>
        </p:nvSpPr>
        <p:spPr>
          <a:xfrm>
            <a:off x="968170" y="3736430"/>
            <a:ext cx="336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Country: {co}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E224A-84EB-4EA7-A700-06833978C6DD}"/>
              </a:ext>
            </a:extLst>
          </p:cNvPr>
          <p:cNvSpPr txBox="1"/>
          <p:nvPr/>
        </p:nvSpPr>
        <p:spPr>
          <a:xfrm>
            <a:off x="968170" y="4359705"/>
            <a:ext cx="3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City: {ci}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63BD-38A9-4518-9B44-6038D7B0D8B9}"/>
              </a:ext>
            </a:extLst>
          </p:cNvPr>
          <p:cNvSpPr txBox="1"/>
          <p:nvPr/>
        </p:nvSpPr>
        <p:spPr>
          <a:xfrm>
            <a:off x="968170" y="4982980"/>
            <a:ext cx="336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employees: {</a:t>
            </a:r>
            <a:r>
              <a:rPr lang="en-US" sz="1200" dirty="0" err="1"/>
              <a:t>ee</a:t>
            </a:r>
            <a:r>
              <a:rPr 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24F34-9C8A-46E6-A6AA-A1077EA6949D}"/>
              </a:ext>
            </a:extLst>
          </p:cNvPr>
          <p:cNvSpPr txBox="1"/>
          <p:nvPr/>
        </p:nvSpPr>
        <p:spPr>
          <a:xfrm>
            <a:off x="968169" y="5606255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Website: {w}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B6A474-2EFB-4FE4-B4CF-B7F3B7DF144E}"/>
              </a:ext>
            </a:extLst>
          </p:cNvPr>
          <p:cNvSpPr txBox="1">
            <a:spLocks/>
          </p:cNvSpPr>
          <p:nvPr/>
        </p:nvSpPr>
        <p:spPr>
          <a:xfrm>
            <a:off x="5078031" y="1369699"/>
            <a:ext cx="6162936" cy="499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{summary}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6FBA-8C9B-66B7-2247-3E1F1C917365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Finance, </a:t>
            </a:r>
            <a:r>
              <a:rPr lang="en-US" sz="1200" dirty="0">
                <a:hlinkClick r:id="rId3"/>
              </a:rPr>
              <a:t>Logos provided by </a:t>
            </a:r>
            <a:r>
              <a:rPr lang="en-US" sz="1200" dirty="0" err="1">
                <a:hlinkClick r:id="rId3"/>
              </a:rPr>
              <a:t>Clearbit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0E5584-9BE6-834C-39FC-117912C34C6A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3.5 LLM; Knowledge </a:t>
            </a:r>
            <a:r>
              <a:rPr lang="en-IE" sz="1200" dirty="0"/>
              <a:t>cut off date is September 2021</a:t>
            </a:r>
            <a:endParaRPr lang="en-US" sz="1200" dirty="0"/>
          </a:p>
        </p:txBody>
      </p:sp>
      <p:sp>
        <p:nvSpPr>
          <p:cNvPr id="6" name="Google Shape;249;p40">
            <a:extLst>
              <a:ext uri="{FF2B5EF4-FFF2-40B4-BE49-F238E27FC236}">
                <a16:creationId xmlns:a16="http://schemas.microsoft.com/office/drawing/2014/main" id="{3E50F635-212E-46AC-A436-219B1F929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9" y="463229"/>
            <a:ext cx="10146674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swot_title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18148-6727-F451-567C-228DAB43C656}"/>
              </a:ext>
            </a:extLst>
          </p:cNvPr>
          <p:cNvSpPr txBox="1"/>
          <p:nvPr/>
        </p:nvSpPr>
        <p:spPr>
          <a:xfrm>
            <a:off x="231795" y="140267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E46FE-DD5E-4C9F-1B5D-8F8764F04906}"/>
              </a:ext>
            </a:extLst>
          </p:cNvPr>
          <p:cNvSpPr txBox="1"/>
          <p:nvPr/>
        </p:nvSpPr>
        <p:spPr>
          <a:xfrm>
            <a:off x="231795" y="3730847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B310C-C2C3-BF78-633F-03DDA8C408CA}"/>
              </a:ext>
            </a:extLst>
          </p:cNvPr>
          <p:cNvSpPr txBox="1"/>
          <p:nvPr/>
        </p:nvSpPr>
        <p:spPr>
          <a:xfrm>
            <a:off x="11339522" y="140267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03CF3-E5CB-9603-D03E-5A6A1BA595B7}"/>
              </a:ext>
            </a:extLst>
          </p:cNvPr>
          <p:cNvSpPr txBox="1"/>
          <p:nvPr/>
        </p:nvSpPr>
        <p:spPr>
          <a:xfrm>
            <a:off x="11339522" y="373084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82F3-0ECB-A37F-EE18-C97475A2A23B}"/>
              </a:ext>
            </a:extLst>
          </p:cNvPr>
          <p:cNvSpPr txBox="1">
            <a:spLocks/>
          </p:cNvSpPr>
          <p:nvPr/>
        </p:nvSpPr>
        <p:spPr>
          <a:xfrm>
            <a:off x="1032564" y="1296142"/>
            <a:ext cx="5127831" cy="250481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CD043A-4494-C8C6-17DD-DF2B786BE64B}"/>
              </a:ext>
            </a:extLst>
          </p:cNvPr>
          <p:cNvSpPr txBox="1">
            <a:spLocks/>
          </p:cNvSpPr>
          <p:nvPr/>
        </p:nvSpPr>
        <p:spPr>
          <a:xfrm>
            <a:off x="1032564" y="3798332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{o}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4F0418-586B-2752-E746-9F353559B525}"/>
              </a:ext>
            </a:extLst>
          </p:cNvPr>
          <p:cNvSpPr txBox="1">
            <a:spLocks/>
          </p:cNvSpPr>
          <p:nvPr/>
        </p:nvSpPr>
        <p:spPr>
          <a:xfrm>
            <a:off x="6160395" y="1296143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{w}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8CC5B0-FF5F-098C-90E2-0F3EC87B2E21}"/>
              </a:ext>
            </a:extLst>
          </p:cNvPr>
          <p:cNvSpPr txBox="1">
            <a:spLocks/>
          </p:cNvSpPr>
          <p:nvPr/>
        </p:nvSpPr>
        <p:spPr>
          <a:xfrm>
            <a:off x="6160395" y="3798332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{t}</a:t>
            </a:r>
          </a:p>
        </p:txBody>
      </p:sp>
    </p:spTree>
    <p:extLst>
      <p:ext uri="{BB962C8B-B14F-4D97-AF65-F5344CB8AC3E}">
        <p14:creationId xmlns:p14="http://schemas.microsoft.com/office/powerpoint/2010/main" val="25436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95BAE-82D6-3D8B-49F0-5D0127DD18AB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B013D-9E99-795B-18F5-7EE76DEB7CE4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3.5 LLM; Knowledge </a:t>
            </a:r>
            <a:r>
              <a:rPr lang="en-IE" sz="1200" dirty="0"/>
              <a:t>cut off date is September 2021</a:t>
            </a:r>
            <a:endParaRPr lang="en-US" sz="1200" dirty="0"/>
          </a:p>
        </p:txBody>
      </p:sp>
      <p:sp>
        <p:nvSpPr>
          <p:cNvPr id="3" name="Google Shape;249;p40">
            <a:extLst>
              <a:ext uri="{FF2B5EF4-FFF2-40B4-BE49-F238E27FC236}">
                <a16:creationId xmlns:a16="http://schemas.microsoft.com/office/drawing/2014/main" id="{69EAB52B-4653-C284-AFB4-BE83DAEC0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8" y="451392"/>
            <a:ext cx="102709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vp_title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F8FF3E-5834-9EC7-B669-790DE4F6A91B}"/>
              </a:ext>
            </a:extLst>
          </p:cNvPr>
          <p:cNvSpPr txBox="1">
            <a:spLocks/>
          </p:cNvSpPr>
          <p:nvPr/>
        </p:nvSpPr>
        <p:spPr>
          <a:xfrm>
            <a:off x="968168" y="1694164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{p}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97A0C7-CFE7-46A8-0E2E-D8928E0293E2}"/>
              </a:ext>
            </a:extLst>
          </p:cNvPr>
          <p:cNvSpPr txBox="1">
            <a:spLocks/>
          </p:cNvSpPr>
          <p:nvPr/>
        </p:nvSpPr>
        <p:spPr>
          <a:xfrm>
            <a:off x="975818" y="4267950"/>
            <a:ext cx="5127831" cy="204850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{pr}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039528-4C4C-9822-66F2-78C37753CA20}"/>
              </a:ext>
            </a:extLst>
          </p:cNvPr>
          <p:cNvSpPr txBox="1">
            <a:spLocks/>
          </p:cNvSpPr>
          <p:nvPr/>
        </p:nvSpPr>
        <p:spPr>
          <a:xfrm>
            <a:off x="6095999" y="1694164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{g}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00823B-66CE-CE3D-BA00-08DED922140E}"/>
              </a:ext>
            </a:extLst>
          </p:cNvPr>
          <p:cNvSpPr txBox="1">
            <a:spLocks/>
          </p:cNvSpPr>
          <p:nvPr/>
        </p:nvSpPr>
        <p:spPr>
          <a:xfrm>
            <a:off x="6103649" y="4267950"/>
            <a:ext cx="5127831" cy="204850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</a:t>
            </a:r>
            <a:r>
              <a:rPr lang="en-US" sz="1200" kern="0" dirty="0" err="1"/>
              <a:t>gc</a:t>
            </a:r>
            <a:r>
              <a:rPr lang="en-US" sz="1200" kern="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C9DAB-BEA2-7139-C16E-B60E633D4550}"/>
              </a:ext>
            </a:extLst>
          </p:cNvPr>
          <p:cNvSpPr txBox="1"/>
          <p:nvPr/>
        </p:nvSpPr>
        <p:spPr>
          <a:xfrm>
            <a:off x="975818" y="132483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A417A-703A-72D2-F22A-4CC690AC3055}"/>
              </a:ext>
            </a:extLst>
          </p:cNvPr>
          <p:cNvSpPr txBox="1"/>
          <p:nvPr/>
        </p:nvSpPr>
        <p:spPr>
          <a:xfrm>
            <a:off x="6095999" y="132483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A3648-6C60-85D0-E81A-642C0F8ED89C}"/>
              </a:ext>
            </a:extLst>
          </p:cNvPr>
          <p:cNvSpPr txBox="1"/>
          <p:nvPr/>
        </p:nvSpPr>
        <p:spPr>
          <a:xfrm>
            <a:off x="975818" y="3898618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 Relievers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1061E-3EDD-66AB-06F7-7E502A69785B}"/>
              </a:ext>
            </a:extLst>
          </p:cNvPr>
          <p:cNvSpPr txBox="1"/>
          <p:nvPr/>
        </p:nvSpPr>
        <p:spPr>
          <a:xfrm>
            <a:off x="6095999" y="3898618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 Creators</a:t>
            </a:r>
          </a:p>
        </p:txBody>
      </p:sp>
    </p:spTree>
    <p:extLst>
      <p:ext uri="{BB962C8B-B14F-4D97-AF65-F5344CB8AC3E}">
        <p14:creationId xmlns:p14="http://schemas.microsoft.com/office/powerpoint/2010/main" val="12608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FC8F0F-C0A2-672C-27C5-88A3A53F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483024"/>
            <a:ext cx="10290000" cy="637600"/>
          </a:xfrm>
        </p:spPr>
        <p:txBody>
          <a:bodyPr/>
          <a:lstStyle/>
          <a:p>
            <a:r>
              <a:rPr lang="en-US" dirty="0"/>
              <a:t>Key People at {</a:t>
            </a:r>
            <a:r>
              <a:rPr lang="en-US" dirty="0" err="1"/>
              <a:t>company_name</a:t>
            </a: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ED03CE-3696-6FEA-9943-69E25D7A041C}"/>
              </a:ext>
            </a:extLst>
          </p:cNvPr>
          <p:cNvSpPr txBox="1">
            <a:spLocks/>
          </p:cNvSpPr>
          <p:nvPr/>
        </p:nvSpPr>
        <p:spPr>
          <a:xfrm>
            <a:off x="562726" y="1261548"/>
            <a:ext cx="2431392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2E2E0-BF8E-E9A1-BE76-CDBE88015A68}"/>
              </a:ext>
            </a:extLst>
          </p:cNvPr>
          <p:cNvSpPr txBox="1"/>
          <p:nvPr/>
        </p:nvSpPr>
        <p:spPr>
          <a:xfrm>
            <a:off x="562725" y="1261548"/>
            <a:ext cx="2427765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{t1}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65329-8EF8-E363-2E76-8F23CED9B3F6}"/>
              </a:ext>
            </a:extLst>
          </p:cNvPr>
          <p:cNvSpPr txBox="1">
            <a:spLocks/>
          </p:cNvSpPr>
          <p:nvPr/>
        </p:nvSpPr>
        <p:spPr>
          <a:xfrm>
            <a:off x="3332377" y="1269043"/>
            <a:ext cx="2431392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97C8F-FE62-1627-795F-FBC212A0072E}"/>
              </a:ext>
            </a:extLst>
          </p:cNvPr>
          <p:cNvSpPr txBox="1"/>
          <p:nvPr/>
        </p:nvSpPr>
        <p:spPr>
          <a:xfrm>
            <a:off x="3333750" y="1265805"/>
            <a:ext cx="2427765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{t2}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8A2EA9-A472-AB22-A997-F3D30EF50B27}"/>
              </a:ext>
            </a:extLst>
          </p:cNvPr>
          <p:cNvSpPr txBox="1">
            <a:spLocks/>
          </p:cNvSpPr>
          <p:nvPr/>
        </p:nvSpPr>
        <p:spPr>
          <a:xfrm>
            <a:off x="6103401" y="1269081"/>
            <a:ext cx="2431391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FB180-DD1A-BEAC-63C2-9718D4860F0A}"/>
              </a:ext>
            </a:extLst>
          </p:cNvPr>
          <p:cNvSpPr txBox="1"/>
          <p:nvPr/>
        </p:nvSpPr>
        <p:spPr>
          <a:xfrm>
            <a:off x="6107028" y="1276065"/>
            <a:ext cx="2427764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{t3}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283ECF-29E0-9495-CB0F-1D68577EA9CA}"/>
              </a:ext>
            </a:extLst>
          </p:cNvPr>
          <p:cNvSpPr txBox="1">
            <a:spLocks/>
          </p:cNvSpPr>
          <p:nvPr/>
        </p:nvSpPr>
        <p:spPr>
          <a:xfrm>
            <a:off x="8874423" y="1276065"/>
            <a:ext cx="2427763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4D137-9E76-C037-3ED9-9391C1CD4B89}"/>
              </a:ext>
            </a:extLst>
          </p:cNvPr>
          <p:cNvSpPr txBox="1"/>
          <p:nvPr/>
        </p:nvSpPr>
        <p:spPr>
          <a:xfrm>
            <a:off x="8874423" y="1276065"/>
            <a:ext cx="2424141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{t4}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5599A-CDE7-D627-0536-E730AFBA3952}"/>
              </a:ext>
            </a:extLst>
          </p:cNvPr>
          <p:cNvSpPr txBox="1"/>
          <p:nvPr/>
        </p:nvSpPr>
        <p:spPr>
          <a:xfrm>
            <a:off x="562725" y="1780592"/>
            <a:ext cx="2424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{n1}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FC405-4BD4-94DA-0A6A-C83C7A189E8F}"/>
              </a:ext>
            </a:extLst>
          </p:cNvPr>
          <p:cNvSpPr txBox="1"/>
          <p:nvPr/>
        </p:nvSpPr>
        <p:spPr>
          <a:xfrm>
            <a:off x="562725" y="2411267"/>
            <a:ext cx="2358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{a1}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42558-3573-D93A-7C27-C4D8A1AA5B94}"/>
              </a:ext>
            </a:extLst>
          </p:cNvPr>
          <p:cNvSpPr txBox="1"/>
          <p:nvPr/>
        </p:nvSpPr>
        <p:spPr>
          <a:xfrm>
            <a:off x="3341009" y="1788087"/>
            <a:ext cx="2420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{n2}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6872E-F5C8-31AA-4BF7-C1AE91CD4F8D}"/>
              </a:ext>
            </a:extLst>
          </p:cNvPr>
          <p:cNvSpPr txBox="1"/>
          <p:nvPr/>
        </p:nvSpPr>
        <p:spPr>
          <a:xfrm>
            <a:off x="3341009" y="2418762"/>
            <a:ext cx="242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2CDEC-32CB-2BE1-9521-9E81DADC65FD}"/>
              </a:ext>
            </a:extLst>
          </p:cNvPr>
          <p:cNvSpPr txBox="1"/>
          <p:nvPr/>
        </p:nvSpPr>
        <p:spPr>
          <a:xfrm>
            <a:off x="6100653" y="1791363"/>
            <a:ext cx="242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{n3}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5A6D9E-77CC-0F7A-816C-F7120EC209AD}"/>
              </a:ext>
            </a:extLst>
          </p:cNvPr>
          <p:cNvSpPr txBox="1"/>
          <p:nvPr/>
        </p:nvSpPr>
        <p:spPr>
          <a:xfrm>
            <a:off x="6100652" y="2422038"/>
            <a:ext cx="2427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{a3}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AB3701-C579-3E51-FEA5-0ACC4FEE5347}"/>
              </a:ext>
            </a:extLst>
          </p:cNvPr>
          <p:cNvSpPr txBox="1"/>
          <p:nvPr/>
        </p:nvSpPr>
        <p:spPr>
          <a:xfrm>
            <a:off x="8879919" y="1795109"/>
            <a:ext cx="241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{n4}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7E5A3-0922-2C26-FF4A-5CAC1881CF39}"/>
              </a:ext>
            </a:extLst>
          </p:cNvPr>
          <p:cNvSpPr txBox="1"/>
          <p:nvPr/>
        </p:nvSpPr>
        <p:spPr>
          <a:xfrm>
            <a:off x="8879918" y="2425784"/>
            <a:ext cx="2361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{a4}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024BB10D-F02E-31B5-E0C7-EE56BF3B68B2}"/>
              </a:ext>
            </a:extLst>
          </p:cNvPr>
          <p:cNvSpPr txBox="1">
            <a:spLocks/>
          </p:cNvSpPr>
          <p:nvPr/>
        </p:nvSpPr>
        <p:spPr>
          <a:xfrm>
            <a:off x="951000" y="31102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en-US" kern="0" dirty="0"/>
              <a:t>News and Corporate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5AE5E-1CF2-717C-D832-E5A1572C8C41}"/>
              </a:ext>
            </a:extLst>
          </p:cNvPr>
          <p:cNvSpPr txBox="1"/>
          <p:nvPr/>
        </p:nvSpPr>
        <p:spPr>
          <a:xfrm>
            <a:off x="559097" y="3775452"/>
            <a:ext cx="3401549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D6F33D7-971B-0C64-53A7-9905DA9CBEC9}"/>
              </a:ext>
            </a:extLst>
          </p:cNvPr>
          <p:cNvSpPr txBox="1">
            <a:spLocks/>
          </p:cNvSpPr>
          <p:nvPr/>
        </p:nvSpPr>
        <p:spPr>
          <a:xfrm>
            <a:off x="3918675" y="4037424"/>
            <a:ext cx="1464864" cy="77649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d1</a:t>
            </a:r>
            <a:r>
              <a:rPr lang="en-US" sz="1000" kern="0" dirty="0">
                <a:latin typeface="+mn-lt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E35B35-9C37-4318-AE6D-2B0B0A76BFE0}"/>
              </a:ext>
            </a:extLst>
          </p:cNvPr>
          <p:cNvSpPr txBox="1"/>
          <p:nvPr/>
        </p:nvSpPr>
        <p:spPr>
          <a:xfrm>
            <a:off x="3960646" y="3775452"/>
            <a:ext cx="1464864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ACD43AD-56D4-219C-E265-7CBEC5D10B79}"/>
              </a:ext>
            </a:extLst>
          </p:cNvPr>
          <p:cNvSpPr txBox="1">
            <a:spLocks/>
          </p:cNvSpPr>
          <p:nvPr/>
        </p:nvSpPr>
        <p:spPr>
          <a:xfrm>
            <a:off x="5393256" y="4030906"/>
            <a:ext cx="5905308" cy="783009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desc1</a:t>
            </a:r>
            <a:r>
              <a:rPr lang="en-US" sz="1000" kern="0" dirty="0">
                <a:latin typeface="+mn-lt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A8CDB-872A-2F70-6801-DACC829C83F5}"/>
              </a:ext>
            </a:extLst>
          </p:cNvPr>
          <p:cNvSpPr txBox="1"/>
          <p:nvPr/>
        </p:nvSpPr>
        <p:spPr>
          <a:xfrm>
            <a:off x="5421882" y="3775452"/>
            <a:ext cx="5871537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4A819D5-A26A-8E92-4760-5BE0F6AA8595}"/>
              </a:ext>
            </a:extLst>
          </p:cNvPr>
          <p:cNvSpPr txBox="1">
            <a:spLocks/>
          </p:cNvSpPr>
          <p:nvPr/>
        </p:nvSpPr>
        <p:spPr>
          <a:xfrm>
            <a:off x="3918675" y="4816633"/>
            <a:ext cx="1464864" cy="79637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{d2}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EF0BE55-9F55-CE18-A8B2-682F91BF0117}"/>
              </a:ext>
            </a:extLst>
          </p:cNvPr>
          <p:cNvSpPr txBox="1">
            <a:spLocks/>
          </p:cNvSpPr>
          <p:nvPr/>
        </p:nvSpPr>
        <p:spPr>
          <a:xfrm>
            <a:off x="5393256" y="4816633"/>
            <a:ext cx="5900163" cy="78643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{desc2}</a:t>
            </a:r>
          </a:p>
          <a:p>
            <a:pPr marL="0" indent="0">
              <a:buFont typeface="Anaheim"/>
              <a:buNone/>
            </a:pPr>
            <a:endParaRPr lang="en-US" sz="1050" kern="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860865F-626C-A124-14E0-E221D561BBE9}"/>
              </a:ext>
            </a:extLst>
          </p:cNvPr>
          <p:cNvSpPr txBox="1">
            <a:spLocks/>
          </p:cNvSpPr>
          <p:nvPr/>
        </p:nvSpPr>
        <p:spPr>
          <a:xfrm>
            <a:off x="559097" y="5614656"/>
            <a:ext cx="3370207" cy="776446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{h3}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63F2ED-0C56-EF13-BEDD-85FFB3DFD7FF}"/>
              </a:ext>
            </a:extLst>
          </p:cNvPr>
          <p:cNvSpPr txBox="1">
            <a:spLocks/>
          </p:cNvSpPr>
          <p:nvPr/>
        </p:nvSpPr>
        <p:spPr>
          <a:xfrm>
            <a:off x="3929304" y="5604669"/>
            <a:ext cx="1458159" cy="78643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{d3}</a:t>
            </a:r>
          </a:p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C552602-7E5F-0512-996A-03FB5FF550F1}"/>
              </a:ext>
            </a:extLst>
          </p:cNvPr>
          <p:cNvSpPr txBox="1">
            <a:spLocks/>
          </p:cNvSpPr>
          <p:nvPr/>
        </p:nvSpPr>
        <p:spPr>
          <a:xfrm>
            <a:off x="5393256" y="5607763"/>
            <a:ext cx="5908930" cy="783339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{desc3}</a:t>
            </a:r>
          </a:p>
          <a:p>
            <a:pPr marL="0" indent="0">
              <a:buFont typeface="Anaheim"/>
              <a:buNone/>
            </a:pPr>
            <a:endParaRPr lang="en-US" sz="105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888171E-E1EE-65B1-3256-ABC41CB93456}"/>
              </a:ext>
            </a:extLst>
          </p:cNvPr>
          <p:cNvSpPr txBox="1">
            <a:spLocks/>
          </p:cNvSpPr>
          <p:nvPr/>
        </p:nvSpPr>
        <p:spPr>
          <a:xfrm>
            <a:off x="559098" y="4036398"/>
            <a:ext cx="3370206" cy="77556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{h1}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5375924-9E6D-B5B2-4515-C38DB980C282}"/>
              </a:ext>
            </a:extLst>
          </p:cNvPr>
          <p:cNvSpPr txBox="1">
            <a:spLocks/>
          </p:cNvSpPr>
          <p:nvPr/>
        </p:nvSpPr>
        <p:spPr>
          <a:xfrm>
            <a:off x="559097" y="4816323"/>
            <a:ext cx="3370208" cy="79637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{h2}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BD428-4DFE-871E-BBCF-1EFCA9E39BA4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  <p:extLst>
      <p:ext uri="{BB962C8B-B14F-4D97-AF65-F5344CB8AC3E}">
        <p14:creationId xmlns:p14="http://schemas.microsoft.com/office/powerpoint/2010/main" val="306762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4A07C2-2388-7D08-3F7B-4C10D781830D}"/>
              </a:ext>
            </a:extLst>
          </p:cNvPr>
          <p:cNvSpPr txBox="1">
            <a:spLocks/>
          </p:cNvSpPr>
          <p:nvPr/>
        </p:nvSpPr>
        <p:spPr>
          <a:xfrm>
            <a:off x="6140387" y="642160"/>
            <a:ext cx="5127831" cy="9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{a}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2AE5-9626-A4F3-D48D-50BE73C2E654}"/>
              </a:ext>
            </a:extLst>
          </p:cNvPr>
          <p:cNvSpPr txBox="1">
            <a:spLocks/>
          </p:cNvSpPr>
          <p:nvPr/>
        </p:nvSpPr>
        <p:spPr>
          <a:xfrm>
            <a:off x="6140386" y="2256413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{b}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123A94-2768-8335-BC1A-3801903ACA60}"/>
              </a:ext>
            </a:extLst>
          </p:cNvPr>
          <p:cNvSpPr txBox="1">
            <a:spLocks/>
          </p:cNvSpPr>
          <p:nvPr/>
        </p:nvSpPr>
        <p:spPr>
          <a:xfrm>
            <a:off x="6140385" y="3870667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{c}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5CD449-2553-7802-E5A0-72CD59A6D9D8}"/>
              </a:ext>
            </a:extLst>
          </p:cNvPr>
          <p:cNvSpPr txBox="1">
            <a:spLocks/>
          </p:cNvSpPr>
          <p:nvPr/>
        </p:nvSpPr>
        <p:spPr>
          <a:xfrm>
            <a:off x="6140385" y="5484921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{d}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F67A9-800E-D03B-DCF9-DED0615D34A4}"/>
              </a:ext>
            </a:extLst>
          </p:cNvPr>
          <p:cNvSpPr txBox="1"/>
          <p:nvPr/>
        </p:nvSpPr>
        <p:spPr>
          <a:xfrm>
            <a:off x="968169" y="6513256"/>
            <a:ext cx="5011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Finance, GPT 3.5 LLM, </a:t>
            </a:r>
            <a:r>
              <a:rPr lang="en-US" sz="1200" dirty="0">
                <a:hlinkClick r:id="rId2"/>
              </a:rPr>
              <a:t>Logos provided by </a:t>
            </a:r>
            <a:r>
              <a:rPr lang="en-US" sz="1200" dirty="0" err="1">
                <a:hlinkClick r:id="rId2"/>
              </a:rPr>
              <a:t>Clearbit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414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9F67A9-800E-D03B-DCF9-DED0615D34A4}"/>
              </a:ext>
            </a:extLst>
          </p:cNvPr>
          <p:cNvSpPr txBox="1"/>
          <p:nvPr/>
        </p:nvSpPr>
        <p:spPr>
          <a:xfrm>
            <a:off x="968169" y="6513256"/>
            <a:ext cx="5011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5D911B8-64E7-1ECD-0D6E-75EAE0E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483024"/>
            <a:ext cx="10290000" cy="637600"/>
          </a:xfrm>
        </p:spPr>
        <p:txBody>
          <a:bodyPr/>
          <a:lstStyle/>
          <a:p>
            <a:r>
              <a:rPr lang="en-US" dirty="0"/>
              <a:t>ESG Score {</a:t>
            </a:r>
            <a:r>
              <a:rPr lang="en-US" dirty="0" err="1"/>
              <a:t>company_name</a:t>
            </a:r>
            <a:r>
              <a:rPr lang="en-US" dirty="0"/>
              <a:t>} vs Peer Group</a:t>
            </a:r>
          </a:p>
        </p:txBody>
      </p:sp>
    </p:spTree>
    <p:extLst>
      <p:ext uri="{BB962C8B-B14F-4D97-AF65-F5344CB8AC3E}">
        <p14:creationId xmlns:p14="http://schemas.microsoft.com/office/powerpoint/2010/main" val="375365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Thanks for attention</a:t>
            </a:r>
            <a:r>
              <a:rPr lang="en-US" sz="6400" dirty="0">
                <a:sym typeface="Wingdings" panose="05000000000000000000" pitchFamily="2" charset="2"/>
              </a:rPr>
              <a:t> 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E50496-05E4-E647-E04A-C7A3D4E5CDE9}"/>
              </a:ext>
            </a:extLst>
          </p:cNvPr>
          <p:cNvSpPr txBox="1"/>
          <p:nvPr/>
        </p:nvSpPr>
        <p:spPr>
          <a:xfrm>
            <a:off x="181821" y="6326660"/>
            <a:ext cx="719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Created by Oleksandr Arsentiev for </a:t>
            </a:r>
            <a:r>
              <a:rPr lang="en-US" sz="1200" dirty="0" err="1">
                <a:solidFill>
                  <a:schemeClr val="bg1"/>
                </a:solidFill>
              </a:rPr>
              <a:t>Streamlit</a:t>
            </a:r>
            <a:r>
              <a:rPr lang="en-US" sz="1200" dirty="0">
                <a:solidFill>
                  <a:schemeClr val="bg1"/>
                </a:solidFill>
              </a:rPr>
              <a:t> Summit Hackathon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Contact me at: </a:t>
            </a:r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63197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287</Words>
  <Application>Microsoft Office PowerPoint</Application>
  <PresentationFormat>Widescreen</PresentationFormat>
  <Paragraphs>70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Anaheim</vt:lpstr>
      <vt:lpstr>Arial</vt:lpstr>
      <vt:lpstr>Bebas Neue</vt:lpstr>
      <vt:lpstr>Black Ops One</vt:lpstr>
      <vt:lpstr>Calibri</vt:lpstr>
      <vt:lpstr>Josefin Sans</vt:lpstr>
      <vt:lpstr>Marcellus</vt:lpstr>
      <vt:lpstr>Open Sans</vt:lpstr>
      <vt:lpstr>Roboto Condensed Light</vt:lpstr>
      <vt:lpstr>Russo One</vt:lpstr>
      <vt:lpstr>Starting a Company in Korea by Slidesgo</vt:lpstr>
      <vt:lpstr>{company}</vt:lpstr>
      <vt:lpstr>Company Information</vt:lpstr>
      <vt:lpstr>{swot_title}</vt:lpstr>
      <vt:lpstr>PowerPoint Presentation</vt:lpstr>
      <vt:lpstr>{vp_title}</vt:lpstr>
      <vt:lpstr>Key People at {company_name}</vt:lpstr>
      <vt:lpstr>PowerPoint Presentation</vt:lpstr>
      <vt:lpstr>ESG Score {company_name} vs Peer Group</vt:lpstr>
      <vt:lpstr>Thanks for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Oleksandr Arsentiev</cp:lastModifiedBy>
  <cp:revision>68</cp:revision>
  <dcterms:created xsi:type="dcterms:W3CDTF">2023-01-06T22:44:10Z</dcterms:created>
  <dcterms:modified xsi:type="dcterms:W3CDTF">2023-07-28T14:39:54Z</dcterms:modified>
</cp:coreProperties>
</file>