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9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2016-07-06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7584" y="908720"/>
            <a:ext cx="7632848" cy="547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827584" y="1412776"/>
            <a:ext cx="76328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627784" y="1412776"/>
            <a:ext cx="0" cy="49685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843808" y="1988840"/>
            <a:ext cx="2952328" cy="10081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5580112" y="1988840"/>
            <a:ext cx="0" cy="10081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580112" y="2276872"/>
            <a:ext cx="21602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843808" y="162880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Command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220072" y="1655434"/>
            <a:ext cx="576064" cy="28803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RUN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1600" y="105273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Information’s Database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843808" y="3549172"/>
            <a:ext cx="5328592" cy="2472115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7956376" y="3549172"/>
            <a:ext cx="0" cy="24721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956376" y="4149080"/>
            <a:ext cx="216024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843808" y="321297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903041" y="1530980"/>
            <a:ext cx="1631529" cy="2762115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903040" y="1844824"/>
            <a:ext cx="16459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908469" y="2141734"/>
            <a:ext cx="16459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08469" y="2466262"/>
            <a:ext cx="16459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908469" y="2780928"/>
            <a:ext cx="16459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926225" y="3104472"/>
            <a:ext cx="16459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99591" y="3402366"/>
            <a:ext cx="16459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03648" y="357301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08470" y="151141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Table1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08470" y="1831996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Table2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99592" y="2152574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Table3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99592" y="2473151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Table4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5763" y="108457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GUI Specification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827584" y="836712"/>
            <a:ext cx="7632848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99992" y="45731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1280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665812" y="908720"/>
            <a:ext cx="2349" cy="54726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9512" y="321185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768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92654" y="98692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755576" y="917598"/>
            <a:ext cx="0" cy="436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827584" y="738070"/>
            <a:ext cx="1800200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619672" y="42200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</a:t>
            </a:r>
          </a:p>
        </p:txBody>
      </p:sp>
    </p:spTree>
    <p:extLst>
      <p:ext uri="{BB962C8B-B14F-4D97-AF65-F5344CB8AC3E}">
        <p14:creationId xmlns:p14="http://schemas.microsoft.com/office/powerpoint/2010/main" val="2175859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0202" y="1178996"/>
            <a:ext cx="1728192" cy="18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1178996"/>
            <a:ext cx="1728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Create GUI</a:t>
            </a:r>
          </a:p>
          <a:p>
            <a:pPr algn="ctr"/>
            <a:r>
              <a:rPr lang="en-US" sz="1200" dirty="0"/>
              <a:t>Create Controller </a:t>
            </a:r>
            <a:r>
              <a:rPr lang="en-US" sz="1200" dirty="0" err="1"/>
              <a:t>Obj</a:t>
            </a:r>
            <a:endParaRPr lang="en-US" sz="1200" dirty="0"/>
          </a:p>
          <a:p>
            <a:pPr algn="ctr"/>
            <a:endParaRPr lang="en-US" sz="1200" dirty="0"/>
          </a:p>
          <a:p>
            <a:pPr lvl="0" algn="ctr"/>
            <a:r>
              <a:rPr lang="en-US" sz="1200" dirty="0">
                <a:solidFill>
                  <a:prstClr val="black"/>
                </a:solidFill>
              </a:rPr>
              <a:t>Event Handler</a:t>
            </a:r>
          </a:p>
          <a:p>
            <a:pPr marL="171450" lvl="0" indent="-171450" algn="ctr">
              <a:buFontTx/>
              <a:buChar char="-"/>
            </a:pPr>
            <a:r>
              <a:rPr lang="en-US" sz="1200" dirty="0">
                <a:solidFill>
                  <a:prstClr val="black"/>
                </a:solidFill>
              </a:rPr>
              <a:t>Run</a:t>
            </a:r>
          </a:p>
          <a:p>
            <a:pPr marL="171450" lvl="0" indent="-171450" algn="ctr">
              <a:buFontTx/>
              <a:buChar char="-"/>
            </a:pPr>
            <a:r>
              <a:rPr lang="en-US" sz="1200" dirty="0">
                <a:solidFill>
                  <a:prstClr val="black"/>
                </a:solidFill>
              </a:rPr>
              <a:t>Select Table</a:t>
            </a:r>
          </a:p>
          <a:p>
            <a:pPr marL="171450" lvl="0" indent="-171450" algn="ctr">
              <a:buFontTx/>
              <a:buChar char="-"/>
            </a:pPr>
            <a:endParaRPr lang="en-US" sz="1200" dirty="0">
              <a:solidFill>
                <a:prstClr val="black"/>
              </a:solidFill>
            </a:endParaRPr>
          </a:p>
          <a:p>
            <a:pPr lvl="0" algn="ctr"/>
            <a:r>
              <a:rPr lang="en-US" sz="1200" dirty="0" err="1">
                <a:solidFill>
                  <a:prstClr val="black"/>
                </a:solidFill>
              </a:rPr>
              <a:t>displayUpdate</a:t>
            </a:r>
            <a:r>
              <a:rPr lang="en-US" sz="1200" dirty="0">
                <a:solidFill>
                  <a:prstClr val="black"/>
                </a:solidFill>
              </a:rPr>
              <a:t>()</a:t>
            </a:r>
          </a:p>
          <a:p>
            <a:pPr lvl="0" algn="ctr"/>
            <a:r>
              <a:rPr lang="en-US" sz="1200" dirty="0" err="1">
                <a:solidFill>
                  <a:prstClr val="black"/>
                </a:solidFill>
              </a:rPr>
              <a:t>searchTables</a:t>
            </a:r>
            <a:r>
              <a:rPr lang="en-US" sz="1200" dirty="0">
                <a:solidFill>
                  <a:prstClr val="black"/>
                </a:solidFill>
              </a:rPr>
              <a:t>()</a:t>
            </a:r>
          </a:p>
          <a:p>
            <a:pPr lvl="0" algn="ctr"/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8481" y="836712"/>
            <a:ext cx="1385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UserGUI.java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374498" y="1915827"/>
            <a:ext cx="2160240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61669" y="1555787"/>
            <a:ext cx="1385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Controller.java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370829" y="5794475"/>
            <a:ext cx="2160239" cy="4152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26426" y="5840977"/>
            <a:ext cx="1602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Sorting(Option)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62283" y="5495824"/>
            <a:ext cx="1342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Sorting.java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073539" y="2422877"/>
            <a:ext cx="1602419" cy="1636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073539" y="2505918"/>
            <a:ext cx="16024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createFile</a:t>
            </a:r>
            <a:r>
              <a:rPr lang="en-US" sz="1200" dirty="0"/>
              <a:t>();</a:t>
            </a:r>
          </a:p>
          <a:p>
            <a:pPr algn="ctr"/>
            <a:r>
              <a:rPr lang="en-US" sz="1200" dirty="0" err="1"/>
              <a:t>deleteFile</a:t>
            </a:r>
            <a:r>
              <a:rPr lang="en-US" sz="1200" dirty="0"/>
              <a:t>();</a:t>
            </a:r>
          </a:p>
          <a:p>
            <a:pPr algn="ctr"/>
            <a:r>
              <a:rPr lang="en-US" sz="1200" dirty="0" err="1"/>
              <a:t>addRow</a:t>
            </a:r>
            <a:r>
              <a:rPr lang="en-US" sz="1200" dirty="0"/>
              <a:t>();</a:t>
            </a:r>
          </a:p>
          <a:p>
            <a:pPr algn="ctr"/>
            <a:r>
              <a:rPr lang="en-US" sz="1200" dirty="0" err="1"/>
              <a:t>deleteRow</a:t>
            </a:r>
            <a:r>
              <a:rPr lang="en-US" sz="1200" dirty="0"/>
              <a:t>();</a:t>
            </a:r>
          </a:p>
          <a:p>
            <a:pPr algn="ctr"/>
            <a:r>
              <a:rPr lang="en-US" sz="1200" dirty="0" err="1"/>
              <a:t>updateFiled</a:t>
            </a:r>
            <a:r>
              <a:rPr lang="en-US" sz="1200" dirty="0"/>
              <a:t>();</a:t>
            </a:r>
          </a:p>
          <a:p>
            <a:pPr algn="ctr"/>
            <a:r>
              <a:rPr lang="en-US" sz="1200" dirty="0" err="1"/>
              <a:t>searchTables</a:t>
            </a:r>
            <a:r>
              <a:rPr lang="en-US" sz="1200" dirty="0"/>
              <a:t>();</a:t>
            </a:r>
          </a:p>
          <a:p>
            <a:pPr algn="ctr"/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902890" y="2056159"/>
            <a:ext cx="177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FileHandler.java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0202" y="3741087"/>
            <a:ext cx="2448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Call </a:t>
            </a:r>
            <a:r>
              <a:rPr lang="en-US" sz="1000" dirty="0" err="1"/>
              <a:t>commandFetch</a:t>
            </a:r>
            <a:r>
              <a:rPr lang="en-US" sz="1000" dirty="0"/>
              <a:t>(String </a:t>
            </a:r>
            <a:r>
              <a:rPr lang="en-US" sz="1000" dirty="0" err="1"/>
              <a:t>str</a:t>
            </a:r>
            <a:r>
              <a:rPr lang="en-US" sz="1000" dirty="0"/>
              <a:t>)</a:t>
            </a:r>
          </a:p>
        </p:txBody>
      </p:sp>
      <p:cxnSp>
        <p:nvCxnSpPr>
          <p:cNvPr id="21" name="꺾인 연결선 20"/>
          <p:cNvCxnSpPr>
            <a:stCxn id="4" idx="2"/>
          </p:cNvCxnSpPr>
          <p:nvPr/>
        </p:nvCxnSpPr>
        <p:spPr>
          <a:xfrm rot="16200000" flipH="1">
            <a:off x="2110872" y="2442621"/>
            <a:ext cx="727051" cy="1800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5534737" y="3330812"/>
            <a:ext cx="1538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33492" y="3381047"/>
            <a:ext cx="15854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Call each method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5763" y="108457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Context Diagram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662530" y="5012171"/>
            <a:ext cx="0" cy="757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42250" y="5283452"/>
            <a:ext cx="2703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Call sorting(Option, Table)</a:t>
            </a:r>
          </a:p>
        </p:txBody>
      </p:sp>
      <p:cxnSp>
        <p:nvCxnSpPr>
          <p:cNvPr id="25" name="꺾인 연결선 24"/>
          <p:cNvCxnSpPr>
            <a:stCxn id="7" idx="0"/>
          </p:cNvCxnSpPr>
          <p:nvPr/>
        </p:nvCxnSpPr>
        <p:spPr>
          <a:xfrm rot="16200000" flipV="1">
            <a:off x="3240109" y="701317"/>
            <a:ext cx="448799" cy="19802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00778" y="1167969"/>
            <a:ext cx="3898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Call </a:t>
            </a:r>
            <a:r>
              <a:rPr lang="en-US" sz="1000" dirty="0" err="1"/>
              <a:t>displayUpdate</a:t>
            </a:r>
            <a:r>
              <a:rPr lang="en-US" sz="1000" dirty="0"/>
              <a:t>(Event </a:t>
            </a:r>
            <a:r>
              <a:rPr lang="en-US" sz="1000" dirty="0" err="1"/>
              <a:t>event</a:t>
            </a:r>
            <a:r>
              <a:rPr lang="en-US" sz="1000" dirty="0"/>
              <a:t>, ArrayList </a:t>
            </a:r>
            <a:r>
              <a:rPr lang="en-US" sz="1000" dirty="0" err="1"/>
              <a:t>arrLst</a:t>
            </a:r>
            <a:r>
              <a:rPr lang="en-US" sz="1000" dirty="0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74499" y="1979298"/>
            <a:ext cx="21602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Create </a:t>
            </a:r>
            <a:r>
              <a:rPr lang="en-US" sz="1200" dirty="0" err="1"/>
              <a:t>FileHandler</a:t>
            </a:r>
            <a:r>
              <a:rPr lang="en-US" sz="1200" dirty="0"/>
              <a:t> </a:t>
            </a:r>
            <a:r>
              <a:rPr lang="en-US" sz="1200" dirty="0" err="1"/>
              <a:t>Obj</a:t>
            </a:r>
            <a:endParaRPr lang="en-US" sz="1200" dirty="0"/>
          </a:p>
          <a:p>
            <a:pPr algn="ctr"/>
            <a:r>
              <a:rPr lang="en-US" sz="1200" dirty="0"/>
              <a:t>Create Sorting </a:t>
            </a:r>
            <a:r>
              <a:rPr lang="en-US" sz="1200" dirty="0" err="1"/>
              <a:t>Obj</a:t>
            </a:r>
            <a:endParaRPr lang="en-US" sz="1200" dirty="0"/>
          </a:p>
          <a:p>
            <a:pPr algn="ctr"/>
            <a:r>
              <a:rPr lang="en-US" sz="1200" dirty="0"/>
              <a:t>Create Search </a:t>
            </a:r>
            <a:r>
              <a:rPr lang="en-US" sz="1200" dirty="0" err="1"/>
              <a:t>Obj</a:t>
            </a:r>
            <a:endParaRPr lang="en-US" sz="1200" dirty="0"/>
          </a:p>
          <a:p>
            <a:pPr algn="ctr"/>
            <a:r>
              <a:rPr lang="en-US" sz="1200" dirty="0"/>
              <a:t>Create Table </a:t>
            </a:r>
            <a:r>
              <a:rPr lang="en-US" sz="1200" dirty="0" err="1"/>
              <a:t>Obj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 err="1"/>
              <a:t>commandFetch</a:t>
            </a:r>
            <a:r>
              <a:rPr lang="en-US" sz="1200" dirty="0"/>
              <a:t>()</a:t>
            </a:r>
          </a:p>
          <a:p>
            <a:pPr marL="457200"/>
            <a:r>
              <a:rPr lang="en-US" sz="1200" dirty="0"/>
              <a:t>call </a:t>
            </a:r>
            <a:r>
              <a:rPr lang="en-US" sz="1200" dirty="0" err="1"/>
              <a:t>createTable</a:t>
            </a:r>
            <a:r>
              <a:rPr lang="en-US" sz="1200" dirty="0"/>
              <a:t>()</a:t>
            </a:r>
          </a:p>
          <a:p>
            <a:pPr marL="457200"/>
            <a:r>
              <a:rPr lang="en-US" sz="1200" dirty="0"/>
              <a:t>call </a:t>
            </a:r>
            <a:r>
              <a:rPr lang="en-US" sz="1200" dirty="0" err="1"/>
              <a:t>deleteTalbe</a:t>
            </a:r>
            <a:r>
              <a:rPr lang="en-US" sz="1200" dirty="0"/>
              <a:t>()</a:t>
            </a:r>
          </a:p>
          <a:p>
            <a:pPr marL="457200"/>
            <a:r>
              <a:rPr lang="en-US" sz="1200" dirty="0"/>
              <a:t>call </a:t>
            </a:r>
            <a:r>
              <a:rPr lang="en-US" sz="1200" dirty="0" err="1"/>
              <a:t>addRecords</a:t>
            </a:r>
            <a:r>
              <a:rPr lang="en-US" sz="1200" dirty="0"/>
              <a:t>()</a:t>
            </a:r>
          </a:p>
          <a:p>
            <a:pPr marL="457200"/>
            <a:r>
              <a:rPr lang="en-US" sz="1200" dirty="0"/>
              <a:t>call </a:t>
            </a:r>
            <a:r>
              <a:rPr lang="en-US" sz="1200" dirty="0" err="1"/>
              <a:t>deleteRecords</a:t>
            </a:r>
            <a:r>
              <a:rPr lang="en-US" sz="1200" dirty="0"/>
              <a:t>()</a:t>
            </a:r>
          </a:p>
          <a:p>
            <a:pPr marL="457200"/>
            <a:r>
              <a:rPr lang="en-US" sz="1200" dirty="0"/>
              <a:t>call select()+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err="1"/>
              <a:t>generateDisplay</a:t>
            </a:r>
            <a:r>
              <a:rPr lang="en-US" sz="1200" dirty="0"/>
              <a:t>()</a:t>
            </a:r>
          </a:p>
          <a:p>
            <a:pPr algn="ctr"/>
            <a:r>
              <a:rPr lang="en-US" sz="1200" dirty="0" err="1"/>
              <a:t>searchRow</a:t>
            </a:r>
            <a:r>
              <a:rPr lang="en-US" sz="1200" dirty="0"/>
              <a:t>()</a:t>
            </a:r>
          </a:p>
          <a:p>
            <a:pPr algn="ctr"/>
            <a:r>
              <a:rPr lang="en-US" sz="1200" dirty="0" err="1"/>
              <a:t>searchTables</a:t>
            </a:r>
            <a:r>
              <a:rPr lang="en-US" sz="1200" dirty="0"/>
              <a:t>()</a:t>
            </a:r>
          </a:p>
          <a:p>
            <a:pPr algn="ctr"/>
            <a:endParaRPr 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6560873" y="5293772"/>
            <a:ext cx="2160239" cy="4152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948043" y="4965885"/>
            <a:ext cx="1385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Search.java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71593" y="5366786"/>
            <a:ext cx="1602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Search(Option)</a:t>
            </a:r>
          </a:p>
        </p:txBody>
      </p:sp>
      <p:cxnSp>
        <p:nvCxnSpPr>
          <p:cNvPr id="32" name="꺾인 연결선 31"/>
          <p:cNvCxnSpPr>
            <a:stCxn id="7" idx="2"/>
            <a:endCxn id="28" idx="1"/>
          </p:cNvCxnSpPr>
          <p:nvPr/>
        </p:nvCxnSpPr>
        <p:spPr>
          <a:xfrm rot="16200000" flipH="1">
            <a:off x="5263120" y="4203668"/>
            <a:ext cx="489250" cy="2106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144644" y="5254026"/>
            <a:ext cx="2703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Call search (option, Table) </a:t>
            </a:r>
          </a:p>
        </p:txBody>
      </p:sp>
      <p:cxnSp>
        <p:nvCxnSpPr>
          <p:cNvPr id="40" name="꺾인 연결선 39"/>
          <p:cNvCxnSpPr>
            <a:stCxn id="29" idx="2"/>
          </p:cNvCxnSpPr>
          <p:nvPr/>
        </p:nvCxnSpPr>
        <p:spPr>
          <a:xfrm rot="5400000" flipH="1">
            <a:off x="6247480" y="3880150"/>
            <a:ext cx="696928" cy="2090096"/>
          </a:xfrm>
          <a:prstGeom prst="bentConnector4">
            <a:avLst>
              <a:gd name="adj1" fmla="val 99677"/>
              <a:gd name="adj2" fmla="val 665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96902" y="4600148"/>
            <a:ext cx="2703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Return ArrayList of row IDs</a:t>
            </a:r>
          </a:p>
        </p:txBody>
      </p:sp>
      <p:cxnSp>
        <p:nvCxnSpPr>
          <p:cNvPr id="47" name="직선 화살표 연결선 46"/>
          <p:cNvCxnSpPr/>
          <p:nvPr/>
        </p:nvCxnSpPr>
        <p:spPr>
          <a:xfrm flipH="1">
            <a:off x="5550893" y="2780928"/>
            <a:ext cx="1522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533492" y="2579086"/>
            <a:ext cx="1585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Return result </a:t>
            </a:r>
          </a:p>
          <a:p>
            <a:pPr algn="ctr"/>
            <a:r>
              <a:rPr lang="en-US" sz="1000" dirty="0"/>
              <a:t>(success/fail/Table)</a:t>
            </a:r>
          </a:p>
        </p:txBody>
      </p:sp>
    </p:spTree>
    <p:extLst>
      <p:ext uri="{BB962C8B-B14F-4D97-AF65-F5344CB8AC3E}">
        <p14:creationId xmlns:p14="http://schemas.microsoft.com/office/powerpoint/2010/main" val="24944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755576" y="951374"/>
            <a:ext cx="2034245" cy="1749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196996" y="620688"/>
            <a:ext cx="1385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Table.java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7679" y="1036522"/>
            <a:ext cx="2114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String </a:t>
            </a:r>
            <a:r>
              <a:rPr lang="en-US" sz="1200" dirty="0" err="1"/>
              <a:t>tableName</a:t>
            </a:r>
            <a:endParaRPr lang="en-US" sz="1200" dirty="0"/>
          </a:p>
          <a:p>
            <a:pPr algn="ctr"/>
            <a:r>
              <a:rPr lang="en-US" sz="1200" dirty="0"/>
              <a:t>ArrayList&lt;Record&gt; </a:t>
            </a:r>
            <a:r>
              <a:rPr lang="en-US" sz="1200" dirty="0" err="1"/>
              <a:t>alTable</a:t>
            </a:r>
            <a:endParaRPr lang="en-US" sz="1200" dirty="0"/>
          </a:p>
          <a:p>
            <a:pPr algn="ctr"/>
            <a:r>
              <a:rPr lang="en-US" sz="1200" dirty="0">
                <a:solidFill>
                  <a:prstClr val="black"/>
                </a:solidFill>
              </a:rPr>
              <a:t>ArrayList&lt;</a:t>
            </a:r>
            <a:r>
              <a:rPr lang="en-US" sz="1200" dirty="0">
                <a:solidFill>
                  <a:srgbClr val="00B0F0"/>
                </a:solidFill>
              </a:rPr>
              <a:t>Field</a:t>
            </a:r>
            <a:r>
              <a:rPr lang="en-US" sz="1200" dirty="0">
                <a:solidFill>
                  <a:prstClr val="black"/>
                </a:solidFill>
              </a:rPr>
              <a:t>&gt; </a:t>
            </a:r>
            <a:r>
              <a:rPr lang="en-US" sz="1200" dirty="0" err="1">
                <a:solidFill>
                  <a:prstClr val="black"/>
                </a:solidFill>
              </a:rPr>
              <a:t>alField</a:t>
            </a:r>
            <a:endParaRPr lang="en-US" sz="1200" dirty="0">
              <a:solidFill>
                <a:prstClr val="black"/>
              </a:solidFill>
            </a:endParaRPr>
          </a:p>
          <a:p>
            <a:pPr algn="ctr"/>
            <a:r>
              <a:rPr lang="en-US" sz="1200" dirty="0">
                <a:solidFill>
                  <a:prstClr val="black"/>
                </a:solidFill>
              </a:rPr>
              <a:t>------------------------------</a:t>
            </a:r>
          </a:p>
          <a:p>
            <a:pPr algn="ctr"/>
            <a:r>
              <a:rPr lang="en-US" sz="1200" dirty="0">
                <a:solidFill>
                  <a:prstClr val="black"/>
                </a:solidFill>
              </a:rPr>
              <a:t>Boolean </a:t>
            </a:r>
            <a:r>
              <a:rPr lang="en-US" sz="1200" dirty="0" err="1">
                <a:solidFill>
                  <a:prstClr val="black"/>
                </a:solidFill>
              </a:rPr>
              <a:t>addRow</a:t>
            </a:r>
            <a:r>
              <a:rPr lang="en-US" sz="1200" dirty="0">
                <a:solidFill>
                  <a:prstClr val="black"/>
                </a:solidFill>
              </a:rPr>
              <a:t>(Record)</a:t>
            </a:r>
          </a:p>
          <a:p>
            <a:pPr algn="ctr"/>
            <a:r>
              <a:rPr lang="en-US" sz="1200" dirty="0">
                <a:solidFill>
                  <a:prstClr val="black"/>
                </a:solidFill>
              </a:rPr>
              <a:t>Field </a:t>
            </a:r>
            <a:r>
              <a:rPr lang="en-US" sz="1200" dirty="0" err="1">
                <a:solidFill>
                  <a:prstClr val="black"/>
                </a:solidFill>
              </a:rPr>
              <a:t>getField</a:t>
            </a:r>
            <a:r>
              <a:rPr lang="en-US" sz="1200" dirty="0">
                <a:solidFill>
                  <a:prstClr val="black"/>
                </a:solidFill>
              </a:rPr>
              <a:t>(String)</a:t>
            </a:r>
          </a:p>
          <a:p>
            <a:pPr algn="ctr"/>
            <a:r>
              <a:rPr lang="en-US" sz="1200" dirty="0" err="1">
                <a:solidFill>
                  <a:prstClr val="black"/>
                </a:solidFill>
              </a:rPr>
              <a:t>Int</a:t>
            </a:r>
            <a:r>
              <a:rPr lang="en-US" sz="1200" dirty="0">
                <a:solidFill>
                  <a:prstClr val="black"/>
                </a:solidFill>
              </a:rPr>
              <a:t> </a:t>
            </a:r>
            <a:r>
              <a:rPr lang="en-US" sz="1200" dirty="0" err="1">
                <a:solidFill>
                  <a:prstClr val="black"/>
                </a:solidFill>
              </a:rPr>
              <a:t>getFieldIdx</a:t>
            </a:r>
            <a:r>
              <a:rPr lang="en-US" sz="1200" dirty="0">
                <a:solidFill>
                  <a:prstClr val="black"/>
                </a:solidFill>
              </a:rPr>
              <a:t>(String)</a:t>
            </a:r>
          </a:p>
          <a:p>
            <a:pPr algn="ctr"/>
            <a:r>
              <a:rPr lang="en-US" sz="1200" dirty="0" err="1">
                <a:solidFill>
                  <a:prstClr val="black"/>
                </a:solidFill>
              </a:rPr>
              <a:t>Int</a:t>
            </a:r>
            <a:r>
              <a:rPr lang="en-US" sz="1200" dirty="0">
                <a:solidFill>
                  <a:prstClr val="black"/>
                </a:solidFill>
              </a:rPr>
              <a:t> </a:t>
            </a:r>
            <a:r>
              <a:rPr lang="en-US" sz="1200" dirty="0" err="1">
                <a:solidFill>
                  <a:prstClr val="black"/>
                </a:solidFill>
              </a:rPr>
              <a:t>getFieldIdx</a:t>
            </a:r>
            <a:r>
              <a:rPr lang="en-US" sz="1200" dirty="0">
                <a:solidFill>
                  <a:prstClr val="black"/>
                </a:solidFill>
              </a:rPr>
              <a:t>(Field)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331611" y="2306383"/>
            <a:ext cx="1908207" cy="1204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619643" y="1937390"/>
            <a:ext cx="1385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Record.java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31611" y="2327807"/>
            <a:ext cx="1917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Table </a:t>
            </a:r>
            <a:r>
              <a:rPr lang="en-US" sz="1200" dirty="0" err="1"/>
              <a:t>tableName</a:t>
            </a:r>
            <a:endParaRPr lang="en-US" sz="1200" dirty="0"/>
          </a:p>
          <a:p>
            <a:pPr algn="ctr"/>
            <a:r>
              <a:rPr lang="en-US" sz="1200" dirty="0" err="1"/>
              <a:t>ArrayList</a:t>
            </a:r>
            <a:r>
              <a:rPr lang="en-US" sz="1200" dirty="0"/>
              <a:t>&lt;</a:t>
            </a:r>
            <a:r>
              <a:rPr lang="en-US" sz="1200" dirty="0">
                <a:solidFill>
                  <a:schemeClr val="accent6"/>
                </a:solidFill>
              </a:rPr>
              <a:t>Value</a:t>
            </a:r>
            <a:r>
              <a:rPr lang="en-US" sz="1200" dirty="0"/>
              <a:t>&gt; record</a:t>
            </a:r>
          </a:p>
          <a:p>
            <a:pPr algn="ctr"/>
            <a:r>
              <a:rPr lang="en-US" sz="1200" dirty="0">
                <a:solidFill>
                  <a:prstClr val="black"/>
                </a:solidFill>
              </a:rPr>
              <a:t>---------------------------</a:t>
            </a:r>
          </a:p>
          <a:p>
            <a:pPr algn="ctr"/>
            <a:r>
              <a:rPr lang="en-US" sz="1200" dirty="0">
                <a:solidFill>
                  <a:prstClr val="black"/>
                </a:solidFill>
              </a:rPr>
              <a:t>Void </a:t>
            </a:r>
            <a:r>
              <a:rPr lang="en-US" sz="1200" dirty="0" err="1">
                <a:solidFill>
                  <a:prstClr val="black"/>
                </a:solidFill>
              </a:rPr>
              <a:t>addValue</a:t>
            </a:r>
            <a:r>
              <a:rPr lang="en-US" sz="1200" dirty="0">
                <a:solidFill>
                  <a:prstClr val="black"/>
                </a:solidFill>
              </a:rPr>
              <a:t>(Value)</a:t>
            </a:r>
          </a:p>
          <a:p>
            <a:pPr algn="ctr"/>
            <a:r>
              <a:rPr lang="en-US" sz="1200" dirty="0" err="1">
                <a:solidFill>
                  <a:prstClr val="black"/>
                </a:solidFill>
              </a:rPr>
              <a:t>Int</a:t>
            </a:r>
            <a:r>
              <a:rPr lang="en-US" sz="1200" dirty="0">
                <a:solidFill>
                  <a:prstClr val="black"/>
                </a:solidFill>
              </a:rPr>
              <a:t> </a:t>
            </a:r>
            <a:r>
              <a:rPr lang="en-US" sz="1200" dirty="0" err="1">
                <a:solidFill>
                  <a:prstClr val="black"/>
                </a:solidFill>
              </a:rPr>
              <a:t>compareTo</a:t>
            </a:r>
            <a:r>
              <a:rPr lang="en-US" sz="1200" dirty="0">
                <a:solidFill>
                  <a:prstClr val="black"/>
                </a:solidFill>
              </a:rPr>
              <a:t>(Record)</a:t>
            </a:r>
          </a:p>
          <a:p>
            <a:pPr algn="ctr"/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012160" y="3650650"/>
            <a:ext cx="1908207" cy="975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300192" y="3281658"/>
            <a:ext cx="1385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</a:rPr>
              <a:t>Value.java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12160" y="3657007"/>
            <a:ext cx="191758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Field field</a:t>
            </a:r>
            <a:r>
              <a:rPr lang="en-US" sz="1200" dirty="0">
                <a:solidFill>
                  <a:schemeClr val="accent5"/>
                </a:solidFill>
              </a:rPr>
              <a:t>;</a:t>
            </a:r>
          </a:p>
          <a:p>
            <a:pPr algn="ctr"/>
            <a:r>
              <a:rPr lang="en-US" sz="1200" dirty="0">
                <a:solidFill>
                  <a:prstClr val="black"/>
                </a:solidFill>
              </a:rPr>
              <a:t>T data;</a:t>
            </a:r>
          </a:p>
          <a:p>
            <a:pPr algn="ctr"/>
            <a:r>
              <a:rPr lang="en-US" sz="800" dirty="0">
                <a:solidFill>
                  <a:prstClr val="black"/>
                </a:solidFill>
              </a:rPr>
              <a:t>&lt;T extends Comparable&lt;T&gt;&gt;</a:t>
            </a:r>
          </a:p>
          <a:p>
            <a:pPr algn="ctr"/>
            <a:r>
              <a:rPr lang="en-US" sz="800" dirty="0">
                <a:solidFill>
                  <a:prstClr val="black"/>
                </a:solidFill>
              </a:rPr>
              <a:t>-----------------------------------------</a:t>
            </a:r>
          </a:p>
          <a:p>
            <a:pPr algn="ctr"/>
            <a:r>
              <a:rPr lang="en-US" sz="1200" dirty="0" err="1">
                <a:solidFill>
                  <a:prstClr val="black"/>
                </a:solidFill>
              </a:rPr>
              <a:t>Int</a:t>
            </a:r>
            <a:r>
              <a:rPr lang="en-US" sz="1200" dirty="0">
                <a:solidFill>
                  <a:prstClr val="black"/>
                </a:solidFill>
              </a:rPr>
              <a:t> </a:t>
            </a:r>
            <a:r>
              <a:rPr lang="en-US" sz="1200" dirty="0" err="1">
                <a:solidFill>
                  <a:prstClr val="black"/>
                </a:solidFill>
              </a:rPr>
              <a:t>compareTo</a:t>
            </a:r>
            <a:r>
              <a:rPr lang="en-US" sz="1200" dirty="0">
                <a:solidFill>
                  <a:prstClr val="black"/>
                </a:solidFill>
              </a:rPr>
              <a:t>(Object)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051718" y="4829338"/>
            <a:ext cx="5189015" cy="1772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637471" y="4516009"/>
            <a:ext cx="934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/>
                </a:solidFill>
              </a:rPr>
              <a:t>Field.java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90274" y="4867758"/>
            <a:ext cx="51125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public </a:t>
            </a:r>
            <a:r>
              <a:rPr lang="en-US" sz="1200" dirty="0" err="1"/>
              <a:t>enum</a:t>
            </a:r>
            <a:r>
              <a:rPr lang="en-US" sz="1200" dirty="0"/>
              <a:t> TYPE {INTEGER,VARCHAR,FLOAT,DATE }</a:t>
            </a:r>
          </a:p>
          <a:p>
            <a:pPr algn="ctr"/>
            <a:r>
              <a:rPr lang="en-US" sz="1200" dirty="0"/>
              <a:t>public </a:t>
            </a:r>
            <a:r>
              <a:rPr lang="en-US" sz="1200" dirty="0" err="1"/>
              <a:t>enum</a:t>
            </a:r>
            <a:r>
              <a:rPr lang="en-US" sz="1200" dirty="0"/>
              <a:t> KEY {PRIMARY, FOREIGN, NORMAL }</a:t>
            </a:r>
            <a:endParaRPr lang="en-US" sz="800" dirty="0"/>
          </a:p>
          <a:p>
            <a:pPr algn="ctr"/>
            <a:r>
              <a:rPr lang="en-US" sz="1200" dirty="0"/>
              <a:t>TYPE </a:t>
            </a:r>
            <a:r>
              <a:rPr lang="en-US" sz="1200" dirty="0" err="1"/>
              <a:t>fType</a:t>
            </a:r>
            <a:endParaRPr lang="en-US" sz="1200" dirty="0"/>
          </a:p>
          <a:p>
            <a:pPr algn="ctr"/>
            <a:r>
              <a:rPr lang="en-US" sz="1200" dirty="0"/>
              <a:t>String </a:t>
            </a:r>
            <a:r>
              <a:rPr lang="en-US" sz="1200" dirty="0" err="1"/>
              <a:t>fName</a:t>
            </a:r>
            <a:endParaRPr lang="en-US" sz="1200" dirty="0"/>
          </a:p>
          <a:p>
            <a:pPr algn="ctr"/>
            <a:r>
              <a:rPr lang="en-US" sz="1200" dirty="0">
                <a:solidFill>
                  <a:prstClr val="black"/>
                </a:solidFill>
              </a:rPr>
              <a:t>String </a:t>
            </a:r>
            <a:r>
              <a:rPr lang="en-US" sz="1200" dirty="0" err="1">
                <a:solidFill>
                  <a:prstClr val="black"/>
                </a:solidFill>
              </a:rPr>
              <a:t>foreignTable</a:t>
            </a:r>
            <a:endParaRPr lang="en-US" sz="1200" dirty="0">
              <a:solidFill>
                <a:prstClr val="black"/>
              </a:solidFill>
            </a:endParaRPr>
          </a:p>
          <a:p>
            <a:pPr algn="ctr"/>
            <a:r>
              <a:rPr lang="en-US" sz="1200" dirty="0">
                <a:solidFill>
                  <a:prstClr val="black"/>
                </a:solidFill>
              </a:rPr>
              <a:t>-------------------------------------------------------------------------------</a:t>
            </a:r>
          </a:p>
          <a:p>
            <a:pPr algn="ctr"/>
            <a:r>
              <a:rPr lang="en-US" sz="1200" dirty="0">
                <a:solidFill>
                  <a:prstClr val="black"/>
                </a:solidFill>
              </a:rPr>
              <a:t>Void </a:t>
            </a:r>
            <a:r>
              <a:rPr lang="en-US" sz="1200" dirty="0" err="1">
                <a:solidFill>
                  <a:prstClr val="black"/>
                </a:solidFill>
              </a:rPr>
              <a:t>setForeignKey</a:t>
            </a:r>
            <a:r>
              <a:rPr lang="en-US" sz="1200" dirty="0">
                <a:solidFill>
                  <a:prstClr val="black"/>
                </a:solidFill>
              </a:rPr>
              <a:t>(String)</a:t>
            </a:r>
          </a:p>
          <a:p>
            <a:pPr algn="ctr"/>
            <a:r>
              <a:rPr lang="en-US" sz="1200" dirty="0" err="1">
                <a:solidFill>
                  <a:prstClr val="black"/>
                </a:solidFill>
              </a:rPr>
              <a:t>Int</a:t>
            </a:r>
            <a:r>
              <a:rPr lang="en-US" sz="1200" dirty="0">
                <a:solidFill>
                  <a:prstClr val="black"/>
                </a:solidFill>
              </a:rPr>
              <a:t> </a:t>
            </a:r>
            <a:r>
              <a:rPr lang="en-US" sz="1200" dirty="0" err="1">
                <a:solidFill>
                  <a:prstClr val="black"/>
                </a:solidFill>
              </a:rPr>
              <a:t>compareTo</a:t>
            </a:r>
            <a:r>
              <a:rPr lang="en-US" sz="1200" dirty="0">
                <a:solidFill>
                  <a:prstClr val="black"/>
                </a:solidFill>
              </a:rPr>
              <a:t>(Object)</a:t>
            </a:r>
          </a:p>
        </p:txBody>
      </p:sp>
      <p:cxnSp>
        <p:nvCxnSpPr>
          <p:cNvPr id="34" name="꺾인 연결선 33"/>
          <p:cNvCxnSpPr/>
          <p:nvPr/>
        </p:nvCxnSpPr>
        <p:spPr>
          <a:xfrm>
            <a:off x="2744396" y="1348593"/>
            <a:ext cx="963508" cy="70892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endCxn id="26" idx="1"/>
          </p:cNvCxnSpPr>
          <p:nvPr/>
        </p:nvCxnSpPr>
        <p:spPr>
          <a:xfrm>
            <a:off x="5200043" y="2674708"/>
            <a:ext cx="1100149" cy="76083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25763" y="108457"/>
            <a:ext cx="245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Modeling Detail 1</a:t>
            </a:r>
          </a:p>
        </p:txBody>
      </p:sp>
      <p:cxnSp>
        <p:nvCxnSpPr>
          <p:cNvPr id="50" name="꺾인 연결선 49"/>
          <p:cNvCxnSpPr>
            <a:endCxn id="29" idx="3"/>
          </p:cNvCxnSpPr>
          <p:nvPr/>
        </p:nvCxnSpPr>
        <p:spPr>
          <a:xfrm rot="10800000" flipV="1">
            <a:off x="4572000" y="3829608"/>
            <a:ext cx="1728192" cy="8402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9" name="꺾인 연결선 58"/>
          <p:cNvCxnSpPr/>
          <p:nvPr/>
        </p:nvCxnSpPr>
        <p:spPr>
          <a:xfrm>
            <a:off x="2651685" y="1566845"/>
            <a:ext cx="963508" cy="31089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47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68046" y="1295276"/>
            <a:ext cx="650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Table.java :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ArrayList&lt;Record&gt; alTable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125179"/>
              </p:ext>
            </p:extLst>
          </p:nvPr>
        </p:nvGraphicFramePr>
        <p:xfrm>
          <a:off x="1385892" y="1740267"/>
          <a:ext cx="6380872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609">
                  <a:extLst>
                    <a:ext uri="{9D8B030D-6E8A-4147-A177-3AD203B41FA5}">
                      <a16:colId xmlns:a16="http://schemas.microsoft.com/office/drawing/2014/main" val="35055390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100263519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465696992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560966954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129229913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71925048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629617731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44610525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 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Value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Obj2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Value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Obj3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333517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313453"/>
              </p:ext>
            </p:extLst>
          </p:nvPr>
        </p:nvGraphicFramePr>
        <p:xfrm>
          <a:off x="543483" y="1722511"/>
          <a:ext cx="792088" cy="2376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753981100"/>
                    </a:ext>
                  </a:extLst>
                </a:gridCol>
              </a:tblGrid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469937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142474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586429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960393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028723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7740352" y="1774774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Record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</a:rPr>
              <a:t>Obj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 1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657801"/>
              </p:ext>
            </p:extLst>
          </p:nvPr>
        </p:nvGraphicFramePr>
        <p:xfrm>
          <a:off x="1385892" y="2207827"/>
          <a:ext cx="6380872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609">
                  <a:extLst>
                    <a:ext uri="{9D8B030D-6E8A-4147-A177-3AD203B41FA5}">
                      <a16:colId xmlns:a16="http://schemas.microsoft.com/office/drawing/2014/main" val="35055390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100263519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465696992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560966954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129229913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71925048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629617731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44610525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 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333517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740352" y="2242334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Record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</a:rPr>
              <a:t>Obj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 2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24913"/>
              </p:ext>
            </p:extLst>
          </p:nvPr>
        </p:nvGraphicFramePr>
        <p:xfrm>
          <a:off x="1385892" y="2703989"/>
          <a:ext cx="6380872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609">
                  <a:extLst>
                    <a:ext uri="{9D8B030D-6E8A-4147-A177-3AD203B41FA5}">
                      <a16:colId xmlns:a16="http://schemas.microsoft.com/office/drawing/2014/main" val="35055390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100263519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465696992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560966954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129229913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71925048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629617731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44610525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Obj1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Obj2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Obj3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Obj4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Obj5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Obj6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Obj7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333517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7740352" y="2738496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Record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</a:rPr>
              <a:t>Obj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 3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514591"/>
              </p:ext>
            </p:extLst>
          </p:nvPr>
        </p:nvGraphicFramePr>
        <p:xfrm>
          <a:off x="1385892" y="3171549"/>
          <a:ext cx="6380872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609">
                  <a:extLst>
                    <a:ext uri="{9D8B030D-6E8A-4147-A177-3AD203B41FA5}">
                      <a16:colId xmlns:a16="http://schemas.microsoft.com/office/drawing/2014/main" val="35055390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100263519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465696992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560966954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129229913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719250488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629617731"/>
                    </a:ext>
                  </a:extLst>
                </a:gridCol>
                <a:gridCol w="797609">
                  <a:extLst>
                    <a:ext uri="{9D8B030D-6E8A-4147-A177-3AD203B41FA5}">
                      <a16:colId xmlns:a16="http://schemas.microsoft.com/office/drawing/2014/main" val="244610525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Obj7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333517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7740352" y="3206056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Record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</a:rPr>
              <a:t>Obj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 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7544" y="4123928"/>
            <a:ext cx="768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Table.java :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ArrayList&lt;Field&gt; alField</a:t>
            </a: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916861"/>
              </p:ext>
            </p:extLst>
          </p:nvPr>
        </p:nvGraphicFramePr>
        <p:xfrm>
          <a:off x="549636" y="4483968"/>
          <a:ext cx="721712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141">
                  <a:extLst>
                    <a:ext uri="{9D8B030D-6E8A-4147-A177-3AD203B41FA5}">
                      <a16:colId xmlns:a16="http://schemas.microsoft.com/office/drawing/2014/main" val="350553908"/>
                    </a:ext>
                  </a:extLst>
                </a:gridCol>
                <a:gridCol w="902141">
                  <a:extLst>
                    <a:ext uri="{9D8B030D-6E8A-4147-A177-3AD203B41FA5}">
                      <a16:colId xmlns:a16="http://schemas.microsoft.com/office/drawing/2014/main" val="2100263519"/>
                    </a:ext>
                  </a:extLst>
                </a:gridCol>
                <a:gridCol w="902141">
                  <a:extLst>
                    <a:ext uri="{9D8B030D-6E8A-4147-A177-3AD203B41FA5}">
                      <a16:colId xmlns:a16="http://schemas.microsoft.com/office/drawing/2014/main" val="465696992"/>
                    </a:ext>
                  </a:extLst>
                </a:gridCol>
                <a:gridCol w="902141">
                  <a:extLst>
                    <a:ext uri="{9D8B030D-6E8A-4147-A177-3AD203B41FA5}">
                      <a16:colId xmlns:a16="http://schemas.microsoft.com/office/drawing/2014/main" val="560966954"/>
                    </a:ext>
                  </a:extLst>
                </a:gridCol>
                <a:gridCol w="902141">
                  <a:extLst>
                    <a:ext uri="{9D8B030D-6E8A-4147-A177-3AD203B41FA5}">
                      <a16:colId xmlns:a16="http://schemas.microsoft.com/office/drawing/2014/main" val="1292299138"/>
                    </a:ext>
                  </a:extLst>
                </a:gridCol>
                <a:gridCol w="902141">
                  <a:extLst>
                    <a:ext uri="{9D8B030D-6E8A-4147-A177-3AD203B41FA5}">
                      <a16:colId xmlns:a16="http://schemas.microsoft.com/office/drawing/2014/main" val="2719250488"/>
                    </a:ext>
                  </a:extLst>
                </a:gridCol>
                <a:gridCol w="902141">
                  <a:extLst>
                    <a:ext uri="{9D8B030D-6E8A-4147-A177-3AD203B41FA5}">
                      <a16:colId xmlns:a16="http://schemas.microsoft.com/office/drawing/2014/main" val="2629617731"/>
                    </a:ext>
                  </a:extLst>
                </a:gridCol>
                <a:gridCol w="902141">
                  <a:extLst>
                    <a:ext uri="{9D8B030D-6E8A-4147-A177-3AD203B41FA5}">
                      <a16:colId xmlns:a16="http://schemas.microsoft.com/office/drawing/2014/main" val="244610525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Field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Obj1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Field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Obj2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Field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Obj3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Field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Obj4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Field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Obj5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Field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Obj6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Field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Obj7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333517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25763" y="108457"/>
            <a:ext cx="245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Modeling Detail 2</a:t>
            </a:r>
          </a:p>
        </p:txBody>
      </p:sp>
    </p:spTree>
    <p:extLst>
      <p:ext uri="{BB962C8B-B14F-4D97-AF65-F5344CB8AC3E}">
        <p14:creationId xmlns:p14="http://schemas.microsoft.com/office/powerpoint/2010/main" val="1122672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315</Words>
  <Application>Microsoft Office PowerPoint</Application>
  <PresentationFormat>화면 슬라이드 쇼(4:3)</PresentationFormat>
  <Paragraphs>178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Alan Lee</cp:lastModifiedBy>
  <cp:revision>62</cp:revision>
  <dcterms:created xsi:type="dcterms:W3CDTF">2006-10-05T04:04:58Z</dcterms:created>
  <dcterms:modified xsi:type="dcterms:W3CDTF">2016-07-05T18:52:45Z</dcterms:modified>
</cp:coreProperties>
</file>