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6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0FE21A-8527-4245-B9EE-E4F6E5D9EF39}">
  <a:tblStyle styleId="{F00FE21A-8527-4245-B9EE-E4F6E5D9EF3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7201-D6D5-4F00-BE8A-94FC5C24378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0"/>
  </p:normalViewPr>
  <p:slideViewPr>
    <p:cSldViewPr snapToGrid="0" snapToObjects="1">
      <p:cViewPr varScale="1">
        <p:scale>
          <a:sx n="141" d="100"/>
          <a:sy n="141"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4560d46d6_2_7: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1</a:t>
            </a:fld>
            <a:endParaRPr/>
          </a:p>
        </p:txBody>
      </p:sp>
      <p:sp>
        <p:nvSpPr>
          <p:cNvPr id="59" name="Google Shape;59;g34560d46d6_2_7: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0" name="Google Shape;60;g34560d46d6_2_7: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1" name="Google Shape;61;g34560d46d6_2_7: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2" name="Google Shape;62;g34560d46d6_2_7:notes"/>
          <p:cNvSpPr txBox="1"/>
          <p:nvPr/>
        </p:nvSpPr>
        <p:spPr>
          <a:xfrm>
            <a:off x="0" y="0"/>
            <a:ext cx="2969419" cy="452967"/>
          </a:xfrm>
          <a:prstGeom prst="rect">
            <a:avLst/>
          </a:prstGeom>
          <a:noFill/>
          <a:ln>
            <a:noFill/>
          </a:ln>
        </p:spPr>
        <p:txBody>
          <a:bodyPr spcFirstLastPara="1" wrap="square" lIns="90000" tIns="46800" rIns="90000" bIns="46800" anchor="t" anchorCtr="0">
            <a:noAutofit/>
          </a:bodyPr>
          <a:lstStyle/>
          <a:p>
            <a:pPr marL="203200" marR="0" lvl="0" indent="-203200" algn="l" rtl="0">
              <a:lnSpc>
                <a:spcPct val="100000"/>
              </a:lnSpc>
              <a:spcBef>
                <a:spcPts val="0"/>
              </a:spcBef>
              <a:spcAft>
                <a:spcPts val="0"/>
              </a:spcAft>
              <a:buClr>
                <a:srgbClr val="000000"/>
              </a:buClr>
              <a:buSzPts val="1200"/>
              <a:buFont typeface="Arial"/>
              <a:buChar char="•"/>
            </a:pPr>
            <a:r>
              <a:rPr lang="en" sz="1200" b="0" i="0" u="none">
                <a:solidFill>
                  <a:srgbClr val="000000"/>
                </a:solidFill>
                <a:latin typeface="Arial"/>
                <a:ea typeface="Arial"/>
                <a:cs typeface="Arial"/>
                <a:sym typeface="Arial"/>
              </a:rPr>
              <a:t>The University of Melbourne</a:t>
            </a:r>
            <a:endParaRPr/>
          </a:p>
        </p:txBody>
      </p:sp>
      <p:sp>
        <p:nvSpPr>
          <p:cNvPr id="63" name="Google Shape;63;g34560d46d6_2_7:notes"/>
          <p:cNvSpPr txBox="1"/>
          <p:nvPr/>
        </p:nvSpPr>
        <p:spPr>
          <a:xfrm>
            <a:off x="3885009" y="0"/>
            <a:ext cx="2969419" cy="452967"/>
          </a:xfrm>
          <a:prstGeom prst="rect">
            <a:avLst/>
          </a:prstGeom>
          <a:noFill/>
          <a:ln>
            <a:noFill/>
          </a:ln>
        </p:spPr>
        <p:txBody>
          <a:bodyPr spcFirstLastPara="1" wrap="square" lIns="90000" tIns="46800" rIns="90000" bIns="46800" anchor="t" anchorCtr="0">
            <a:noAutofit/>
          </a:bodyPr>
          <a:lstStyle/>
          <a:p>
            <a:pPr marL="203200" marR="0" lvl="0" indent="-203200" algn="r" rtl="0">
              <a:lnSpc>
                <a:spcPct val="100000"/>
              </a:lnSpc>
              <a:spcBef>
                <a:spcPts val="0"/>
              </a:spcBef>
              <a:spcAft>
                <a:spcPts val="0"/>
              </a:spcAft>
              <a:buClr>
                <a:srgbClr val="000000"/>
              </a:buClr>
              <a:buSzPts val="1200"/>
              <a:buFont typeface="Arial"/>
              <a:buChar char="•"/>
            </a:pPr>
            <a:r>
              <a:rPr lang="en" sz="1200" b="0" i="0" u="none">
                <a:solidFill>
                  <a:srgbClr val="000000"/>
                </a:solidFill>
                <a:latin typeface="Arial"/>
                <a:ea typeface="Arial"/>
                <a:cs typeface="Arial"/>
                <a:sym typeface="Arial"/>
              </a:rPr>
              <a:t>MELBOURNE RESEARCH</a:t>
            </a:r>
            <a:endParaRPr/>
          </a:p>
        </p:txBody>
      </p:sp>
      <p:sp>
        <p:nvSpPr>
          <p:cNvPr id="64" name="Google Shape;64;g34560d46d6_2_7:notes"/>
          <p:cNvSpPr txBox="1"/>
          <p:nvPr/>
        </p:nvSpPr>
        <p:spPr>
          <a:xfrm>
            <a:off x="0" y="8684683"/>
            <a:ext cx="2969419" cy="452967"/>
          </a:xfrm>
          <a:prstGeom prst="rect">
            <a:avLst/>
          </a:prstGeom>
          <a:noFill/>
          <a:ln>
            <a:noFill/>
          </a:ln>
        </p:spPr>
        <p:txBody>
          <a:bodyPr spcFirstLastPara="1" wrap="square" lIns="90000" tIns="46800" rIns="90000" bIns="46800" anchor="b" anchorCtr="0">
            <a:noAutofit/>
          </a:bodyPr>
          <a:lstStyle/>
          <a:p>
            <a:pPr marL="203200" marR="0" lvl="0" indent="-203200" algn="l" rtl="0">
              <a:lnSpc>
                <a:spcPct val="100000"/>
              </a:lnSpc>
              <a:spcBef>
                <a:spcPts val="0"/>
              </a:spcBef>
              <a:spcAft>
                <a:spcPts val="0"/>
              </a:spcAft>
              <a:buClr>
                <a:srgbClr val="000000"/>
              </a:buClr>
              <a:buSzPts val="1200"/>
              <a:buFont typeface="Arial"/>
              <a:buChar char="•"/>
            </a:pPr>
            <a:r>
              <a:rPr lang="en" sz="1200" b="0" i="0" u="none">
                <a:solidFill>
                  <a:srgbClr val="000000"/>
                </a:solidFill>
                <a:latin typeface="Arial"/>
                <a:ea typeface="Arial"/>
                <a:cs typeface="Arial"/>
                <a:sym typeface="Arial"/>
              </a:rPr>
              <a:t>www.research.unimelb.edu.au</a:t>
            </a:r>
            <a:endParaRPr/>
          </a:p>
        </p:txBody>
      </p:sp>
      <p:sp>
        <p:nvSpPr>
          <p:cNvPr id="65" name="Google Shape;65;g34560d46d6_2_7:notes"/>
          <p:cNvSpPr/>
          <p:nvPr/>
        </p:nvSpPr>
        <p:spPr>
          <a:xfrm>
            <a:off x="685800" y="4343400"/>
            <a:ext cx="5484019" cy="4110567"/>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6" name="Google Shape;66;g34560d46d6_2_7: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34560d46d6_2_7:notes"/>
          <p:cNvSpPr>
            <a:spLocks noGrp="1" noRot="1" noChangeAspect="1"/>
          </p:cNvSpPr>
          <p:nvPr>
            <p:ph type="sldImg" idx="2"/>
          </p:nvPr>
        </p:nvSpPr>
        <p:spPr>
          <a:xfrm>
            <a:off x="-1903413" y="1084263"/>
            <a:ext cx="9464676" cy="53244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4e3b76b55_0_203: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10</a:t>
            </a:fld>
            <a:endParaRPr/>
          </a:p>
        </p:txBody>
      </p:sp>
      <p:sp>
        <p:nvSpPr>
          <p:cNvPr id="165" name="Google Shape;165;g34e3b76b55_0_203: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66" name="Google Shape;166;g34e3b76b55_0_203: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67" name="Google Shape;167;g34e3b76b55_0_203: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68" name="Google Shape;168;g34e3b76b55_0_203: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69" name="Google Shape;169;g34e3b76b55_0_203: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g34e3b76b55_0_203: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4560d46d6_2_56: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11</a:t>
            </a:fld>
            <a:endParaRPr/>
          </a:p>
        </p:txBody>
      </p:sp>
      <p:sp>
        <p:nvSpPr>
          <p:cNvPr id="176" name="Google Shape;176;g34560d46d6_2_56: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77" name="Google Shape;177;g34560d46d6_2_56: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78" name="Google Shape;178;g34560d46d6_2_56: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79" name="Google Shape;179;g34560d46d6_2_56:notes"/>
          <p:cNvSpPr/>
          <p:nvPr/>
        </p:nvSpPr>
        <p:spPr>
          <a:xfrm>
            <a:off x="583406" y="6369049"/>
            <a:ext cx="4662488" cy="60325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80" name="Google Shape;180;g34560d46d6_2_56: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g34560d46d6_2_56: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4560d46d6_2_89: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12</a:t>
            </a:fld>
            <a:endParaRPr/>
          </a:p>
        </p:txBody>
      </p:sp>
      <p:sp>
        <p:nvSpPr>
          <p:cNvPr id="188" name="Google Shape;188;g34560d46d6_2_89: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89" name="Google Shape;189;g34560d46d6_2_89: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90" name="Google Shape;190;g34560d46d6_2_89: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91" name="Google Shape;191;g34560d46d6_2_89: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92" name="Google Shape;192;g34560d46d6_2_89: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g34560d46d6_2_89: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4560d46d6_2_105: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13</a:t>
            </a:fld>
            <a:endParaRPr/>
          </a:p>
        </p:txBody>
      </p:sp>
      <p:sp>
        <p:nvSpPr>
          <p:cNvPr id="206" name="Google Shape;206;g34560d46d6_2_105: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07" name="Google Shape;207;g34560d46d6_2_105: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08" name="Google Shape;208;g34560d46d6_2_105: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09" name="Google Shape;209;g34560d46d6_2_105: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10" name="Google Shape;210;g34560d46d6_2_105: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g34560d46d6_2_105: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4560d46d6_2_115: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14</a:t>
            </a:fld>
            <a:endParaRPr/>
          </a:p>
        </p:txBody>
      </p:sp>
      <p:sp>
        <p:nvSpPr>
          <p:cNvPr id="217" name="Google Shape;217;g34560d46d6_2_115: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18" name="Google Shape;218;g34560d46d6_2_115: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19" name="Google Shape;219;g34560d46d6_2_115: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20" name="Google Shape;220;g34560d46d6_2_115: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21" name="Google Shape;221;g34560d46d6_2_115: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g34560d46d6_2_115: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4560d46d6_2_136: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15</a:t>
            </a:fld>
            <a:endParaRPr/>
          </a:p>
        </p:txBody>
      </p:sp>
      <p:sp>
        <p:nvSpPr>
          <p:cNvPr id="239" name="Google Shape;239;g34560d46d6_2_136: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40" name="Google Shape;240;g34560d46d6_2_136: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41" name="Google Shape;241;g34560d46d6_2_136: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42" name="Google Shape;242;g34560d46d6_2_136: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43" name="Google Shape;243;g34560d46d6_2_136: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34560d46d6_2_136: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4560d46d6_2_146: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16</a:t>
            </a:fld>
            <a:endParaRPr/>
          </a:p>
        </p:txBody>
      </p:sp>
      <p:sp>
        <p:nvSpPr>
          <p:cNvPr id="250" name="Google Shape;250;g34560d46d6_2_146: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51" name="Google Shape;251;g34560d46d6_2_146: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52" name="Google Shape;252;g34560d46d6_2_146: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53" name="Google Shape;253;g34560d46d6_2_146: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54" name="Google Shape;254;g34560d46d6_2_146: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34560d46d6_2_146: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4560d46d6_2_156: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17</a:t>
            </a:fld>
            <a:endParaRPr/>
          </a:p>
        </p:txBody>
      </p:sp>
      <p:sp>
        <p:nvSpPr>
          <p:cNvPr id="261" name="Google Shape;261;g34560d46d6_2_156: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62" name="Google Shape;262;g34560d46d6_2_156: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63" name="Google Shape;263;g34560d46d6_2_156: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64" name="Google Shape;264;g34560d46d6_2_156: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65" name="Google Shape;265;g34560d46d6_2_156: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g34560d46d6_2_156: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26f63a2f9_0_0: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18</a:t>
            </a:fld>
            <a:endParaRPr/>
          </a:p>
        </p:txBody>
      </p:sp>
      <p:sp>
        <p:nvSpPr>
          <p:cNvPr id="272" name="Google Shape;272;g526f63a2f9_0_0: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73" name="Google Shape;273;g526f63a2f9_0_0: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74" name="Google Shape;274;g526f63a2f9_0_0: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75" name="Google Shape;275;g526f63a2f9_0_0: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76" name="Google Shape;276;g526f63a2f9_0_0: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g526f63a2f9_0_0: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4560d46d6_2_19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19</a:t>
            </a:fld>
            <a:endParaRPr/>
          </a:p>
        </p:txBody>
      </p:sp>
      <p:sp>
        <p:nvSpPr>
          <p:cNvPr id="283" name="Google Shape;283;g34560d46d6_2_19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84" name="Google Shape;284;g34560d46d6_2_19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85" name="Google Shape;285;g34560d46d6_2_19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86" name="Google Shape;286;g34560d46d6_2_19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87" name="Google Shape;287;g34560d46d6_2_19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g34560d46d6_2_19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4560d46d6_2_27: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2</a:t>
            </a:fld>
            <a:endParaRPr/>
          </a:p>
        </p:txBody>
      </p:sp>
      <p:sp>
        <p:nvSpPr>
          <p:cNvPr id="73" name="Google Shape;73;g34560d46d6_2_27: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4" name="Google Shape;74;g34560d46d6_2_27: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5" name="Google Shape;75;g34560d46d6_2_27: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6" name="Google Shape;76;g34560d46d6_2_27:notes"/>
          <p:cNvSpPr txBox="1"/>
          <p:nvPr/>
        </p:nvSpPr>
        <p:spPr>
          <a:xfrm>
            <a:off x="583406" y="6369049"/>
            <a:ext cx="4662488" cy="6032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 sz="1200" b="0" i="0" u="none">
                <a:solidFill>
                  <a:srgbClr val="000000"/>
                </a:solidFill>
                <a:latin typeface="Times New Roman"/>
                <a:ea typeface="Times New Roman"/>
                <a:cs typeface="Times New Roman"/>
                <a:sym typeface="Times New Roman"/>
              </a:rPr>
              <a:t>-How  many are familiar with relaitonal algebra: Normal forms, Candidate keys, relations ?</a:t>
            </a:r>
            <a:endParaRPr/>
          </a:p>
          <a:p>
            <a:pPr marL="0" marR="0" lvl="0" indent="0" algn="l" rtl="0">
              <a:lnSpc>
                <a:spcPct val="100000"/>
              </a:lnSpc>
              <a:spcBef>
                <a:spcPts val="0"/>
              </a:spcBef>
              <a:spcAft>
                <a:spcPts val="0"/>
              </a:spcAft>
              <a:buClr>
                <a:srgbClr val="000000"/>
              </a:buClr>
              <a:buSzPts val="1200"/>
              <a:buFont typeface="Times New Roman"/>
              <a:buNone/>
            </a:pPr>
            <a:r>
              <a:rPr lang="en" sz="1200" b="0" i="0" u="none">
                <a:solidFill>
                  <a:srgbClr val="000000"/>
                </a:solidFill>
                <a:latin typeface="Times New Roman"/>
                <a:ea typeface="Times New Roman"/>
                <a:cs typeface="Times New Roman"/>
                <a:sym typeface="Times New Roman"/>
              </a:rPr>
              <a:t>- How many are familiar with OLAP, Data Warehousing, Fct table, Dimensions, Hierrachies ?</a:t>
            </a:r>
            <a:endParaRPr/>
          </a:p>
        </p:txBody>
      </p:sp>
      <p:sp>
        <p:nvSpPr>
          <p:cNvPr id="77" name="Google Shape;77;g34560d46d6_2_27: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34560d46d6_2_27: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4ef195704_0_6: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20</a:t>
            </a:fld>
            <a:endParaRPr/>
          </a:p>
        </p:txBody>
      </p:sp>
      <p:sp>
        <p:nvSpPr>
          <p:cNvPr id="294" name="Google Shape;294;g34ef195704_0_6: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95" name="Google Shape;295;g34ef195704_0_6: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96" name="Google Shape;296;g34ef195704_0_6: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97" name="Google Shape;297;g34ef195704_0_6: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98" name="Google Shape;298;g34ef195704_0_6: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g34ef195704_0_6: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4560d46d6_2_68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21</a:t>
            </a:fld>
            <a:endParaRPr/>
          </a:p>
        </p:txBody>
      </p:sp>
      <p:sp>
        <p:nvSpPr>
          <p:cNvPr id="305" name="Google Shape;305;g34560d46d6_2_68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06" name="Google Shape;306;g34560d46d6_2_68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07" name="Google Shape;307;g34560d46d6_2_68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08" name="Google Shape;308;g34560d46d6_2_68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09" name="Google Shape;309;g34560d46d6_2_68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g34560d46d6_2_68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4560d46d6_2_69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22</a:t>
            </a:fld>
            <a:endParaRPr/>
          </a:p>
        </p:txBody>
      </p:sp>
      <p:sp>
        <p:nvSpPr>
          <p:cNvPr id="316" name="Google Shape;316;g34560d46d6_2_69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17" name="Google Shape;317;g34560d46d6_2_69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18" name="Google Shape;318;g34560d46d6_2_69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19" name="Google Shape;319;g34560d46d6_2_69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20" name="Google Shape;320;g34560d46d6_2_69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g34560d46d6_2_69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2efdb0b5_0_29: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23</a:t>
            </a:fld>
            <a:endParaRPr/>
          </a:p>
        </p:txBody>
      </p:sp>
      <p:sp>
        <p:nvSpPr>
          <p:cNvPr id="328" name="Google Shape;328;g352efdb0b5_0_29: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29" name="Google Shape;329;g352efdb0b5_0_29: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30" name="Google Shape;330;g352efdb0b5_0_29: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31" name="Google Shape;331;g352efdb0b5_0_29: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32" name="Google Shape;332;g352efdb0b5_0_29: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g352efdb0b5_0_29: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4560d46d6_2_245: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24</a:t>
            </a:fld>
            <a:endParaRPr/>
          </a:p>
        </p:txBody>
      </p:sp>
      <p:sp>
        <p:nvSpPr>
          <p:cNvPr id="341" name="Google Shape;341;g34560d46d6_2_245: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42" name="Google Shape;342;g34560d46d6_2_245: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43" name="Google Shape;343;g34560d46d6_2_245: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44" name="Google Shape;344;g34560d46d6_2_245: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45" name="Google Shape;345;g34560d46d6_2_245: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g34560d46d6_2_245: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4560d46d6_2_256: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25</a:t>
            </a:fld>
            <a:endParaRPr/>
          </a:p>
        </p:txBody>
      </p:sp>
      <p:sp>
        <p:nvSpPr>
          <p:cNvPr id="353" name="Google Shape;353;g34560d46d6_2_256: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54" name="Google Shape;354;g34560d46d6_2_256: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55" name="Google Shape;355;g34560d46d6_2_256: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56" name="Google Shape;356;g34560d46d6_2_256: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57" name="Google Shape;357;g34560d46d6_2_256: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g34560d46d6_2_256: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4560d46d6_2_331: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26</a:t>
            </a:fld>
            <a:endParaRPr/>
          </a:p>
        </p:txBody>
      </p:sp>
      <p:sp>
        <p:nvSpPr>
          <p:cNvPr id="374" name="Google Shape;374;g34560d46d6_2_331: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75" name="Google Shape;375;g34560d46d6_2_331: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76" name="Google Shape;376;g34560d46d6_2_331: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77" name="Google Shape;377;g34560d46d6_2_331:notes"/>
          <p:cNvSpPr/>
          <p:nvPr/>
        </p:nvSpPr>
        <p:spPr>
          <a:xfrm>
            <a:off x="583406" y="6369049"/>
            <a:ext cx="4662488" cy="60325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78" name="Google Shape;378;g34560d46d6_2_331: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g34560d46d6_2_331: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4560d46d6_2_340: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27</a:t>
            </a:fld>
            <a:endParaRPr/>
          </a:p>
        </p:txBody>
      </p:sp>
      <p:sp>
        <p:nvSpPr>
          <p:cNvPr id="384" name="Google Shape;384;g34560d46d6_2_340: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85" name="Google Shape;385;g34560d46d6_2_340: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86" name="Google Shape;386;g34560d46d6_2_340: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87" name="Google Shape;387;g34560d46d6_2_340: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88" name="Google Shape;388;g34560d46d6_2_340: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g34560d46d6_2_340: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27372ae92_0_0: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28</a:t>
            </a:fld>
            <a:endParaRPr/>
          </a:p>
        </p:txBody>
      </p:sp>
      <p:sp>
        <p:nvSpPr>
          <p:cNvPr id="395" name="Google Shape;395;g527372ae92_0_0: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96" name="Google Shape;396;g527372ae92_0_0: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97" name="Google Shape;397;g527372ae92_0_0: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98" name="Google Shape;398;g527372ae92_0_0: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399" name="Google Shape;399;g527372ae92_0_0: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g527372ae92_0_0: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4560d46d6_2_350: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29</a:t>
            </a:fld>
            <a:endParaRPr/>
          </a:p>
        </p:txBody>
      </p:sp>
      <p:sp>
        <p:nvSpPr>
          <p:cNvPr id="406" name="Google Shape;406;g34560d46d6_2_350: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07" name="Google Shape;407;g34560d46d6_2_350: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08" name="Google Shape;408;g34560d46d6_2_350: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09" name="Google Shape;409;g34560d46d6_2_350: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10" name="Google Shape;410;g34560d46d6_2_350: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g34560d46d6_2_350: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4560d46d6_2_37: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3</a:t>
            </a:fld>
            <a:endParaRPr/>
          </a:p>
        </p:txBody>
      </p:sp>
      <p:sp>
        <p:nvSpPr>
          <p:cNvPr id="84" name="Google Shape;84;g34560d46d6_2_37: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85" name="Google Shape;85;g34560d46d6_2_37: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86" name="Google Shape;86;g34560d46d6_2_37: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87" name="Google Shape;87;g34560d46d6_2_37:notes"/>
          <p:cNvSpPr/>
          <p:nvPr/>
        </p:nvSpPr>
        <p:spPr>
          <a:xfrm>
            <a:off x="583406" y="6369049"/>
            <a:ext cx="4662488" cy="60325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88" name="Google Shape;88;g34560d46d6_2_37: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34560d46d6_2_37: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4560d46d6_2_362: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30</a:t>
            </a:fld>
            <a:endParaRPr/>
          </a:p>
        </p:txBody>
      </p:sp>
      <p:sp>
        <p:nvSpPr>
          <p:cNvPr id="419" name="Google Shape;419;g34560d46d6_2_362: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20" name="Google Shape;420;g34560d46d6_2_362: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21" name="Google Shape;421;g34560d46d6_2_362: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22" name="Google Shape;422;g34560d46d6_2_362: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23" name="Google Shape;423;g34560d46d6_2_362: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g34560d46d6_2_362: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34560d46d6_2_372: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31</a:t>
            </a:fld>
            <a:endParaRPr/>
          </a:p>
        </p:txBody>
      </p:sp>
      <p:sp>
        <p:nvSpPr>
          <p:cNvPr id="430" name="Google Shape;430;g34560d46d6_2_372: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31" name="Google Shape;431;g34560d46d6_2_372: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32" name="Google Shape;432;g34560d46d6_2_372: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33" name="Google Shape;433;g34560d46d6_2_372: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34" name="Google Shape;434;g34560d46d6_2_372: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g34560d46d6_2_372: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34560d46d6_2_382: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32</a:t>
            </a:fld>
            <a:endParaRPr/>
          </a:p>
        </p:txBody>
      </p:sp>
      <p:sp>
        <p:nvSpPr>
          <p:cNvPr id="441" name="Google Shape;441;g34560d46d6_2_382: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42" name="Google Shape;442;g34560d46d6_2_382: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43" name="Google Shape;443;g34560d46d6_2_382: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44" name="Google Shape;444;g34560d46d6_2_382: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45" name="Google Shape;445;g34560d46d6_2_382: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g34560d46d6_2_382: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34560d46d6_2_402: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33</a:t>
            </a:fld>
            <a:endParaRPr/>
          </a:p>
        </p:txBody>
      </p:sp>
      <p:sp>
        <p:nvSpPr>
          <p:cNvPr id="452" name="Google Shape;452;g34560d46d6_2_402: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53" name="Google Shape;453;g34560d46d6_2_402: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54" name="Google Shape;454;g34560d46d6_2_402: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55" name="Google Shape;455;g34560d46d6_2_402: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56" name="Google Shape;456;g34560d46d6_2_402: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g34560d46d6_2_402: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52efdb0b5_0_14: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34</a:t>
            </a:fld>
            <a:endParaRPr/>
          </a:p>
        </p:txBody>
      </p:sp>
      <p:sp>
        <p:nvSpPr>
          <p:cNvPr id="463" name="Google Shape;463;g352efdb0b5_0_14: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64" name="Google Shape;464;g352efdb0b5_0_14: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65" name="Google Shape;465;g352efdb0b5_0_14: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66" name="Google Shape;466;g352efdb0b5_0_14: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67" name="Google Shape;467;g352efdb0b5_0_14: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g352efdb0b5_0_14: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34560d46d6_2_412: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35</a:t>
            </a:fld>
            <a:endParaRPr/>
          </a:p>
        </p:txBody>
      </p:sp>
      <p:sp>
        <p:nvSpPr>
          <p:cNvPr id="478" name="Google Shape;478;g34560d46d6_2_412: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79" name="Google Shape;479;g34560d46d6_2_412: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80" name="Google Shape;480;g34560d46d6_2_412: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81" name="Google Shape;481;g34560d46d6_2_412: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82" name="Google Shape;482;g34560d46d6_2_412: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g34560d46d6_2_412: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4560d46d6_2_422: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36</a:t>
            </a:fld>
            <a:endParaRPr/>
          </a:p>
        </p:txBody>
      </p:sp>
      <p:sp>
        <p:nvSpPr>
          <p:cNvPr id="489" name="Google Shape;489;g34560d46d6_2_422: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90" name="Google Shape;490;g34560d46d6_2_422: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91" name="Google Shape;491;g34560d46d6_2_422: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92" name="Google Shape;492;g34560d46d6_2_422: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93" name="Google Shape;493;g34560d46d6_2_422: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g34560d46d6_2_422: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4560d46d6_2_43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37</a:t>
            </a:fld>
            <a:endParaRPr/>
          </a:p>
        </p:txBody>
      </p:sp>
      <p:sp>
        <p:nvSpPr>
          <p:cNvPr id="501" name="Google Shape;501;g34560d46d6_2_43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02" name="Google Shape;502;g34560d46d6_2_43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03" name="Google Shape;503;g34560d46d6_2_43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04" name="Google Shape;504;g34560d46d6_2_43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05" name="Google Shape;505;g34560d46d6_2_43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g34560d46d6_2_43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34560d46d6_2_44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38</a:t>
            </a:fld>
            <a:endParaRPr/>
          </a:p>
        </p:txBody>
      </p:sp>
      <p:sp>
        <p:nvSpPr>
          <p:cNvPr id="512" name="Google Shape;512;g34560d46d6_2_44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13" name="Google Shape;513;g34560d46d6_2_44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14" name="Google Shape;514;g34560d46d6_2_44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15" name="Google Shape;515;g34560d46d6_2_44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16" name="Google Shape;516;g34560d46d6_2_44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g34560d46d6_2_44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4560d46d6_2_45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39</a:t>
            </a:fld>
            <a:endParaRPr/>
          </a:p>
        </p:txBody>
      </p:sp>
      <p:sp>
        <p:nvSpPr>
          <p:cNvPr id="523" name="Google Shape;523;g34560d46d6_2_45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24" name="Google Shape;524;g34560d46d6_2_45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25" name="Google Shape;525;g34560d46d6_2_45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26" name="Google Shape;526;g34560d46d6_2_45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27" name="Google Shape;527;g34560d46d6_2_45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g34560d46d6_2_45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4560d46d6_2_46: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4</a:t>
            </a:fld>
            <a:endParaRPr/>
          </a:p>
        </p:txBody>
      </p:sp>
      <p:sp>
        <p:nvSpPr>
          <p:cNvPr id="94" name="Google Shape;94;g34560d46d6_2_46: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95" name="Google Shape;95;g34560d46d6_2_46: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96" name="Google Shape;96;g34560d46d6_2_46: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97" name="Google Shape;97;g34560d46d6_2_46:notes"/>
          <p:cNvSpPr/>
          <p:nvPr/>
        </p:nvSpPr>
        <p:spPr>
          <a:xfrm>
            <a:off x="583406" y="6369049"/>
            <a:ext cx="4662488" cy="60325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98" name="Google Shape;98;g34560d46d6_2_46: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34560d46d6_2_46: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34560d46d6_2_46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40</a:t>
            </a:fld>
            <a:endParaRPr/>
          </a:p>
        </p:txBody>
      </p:sp>
      <p:sp>
        <p:nvSpPr>
          <p:cNvPr id="534" name="Google Shape;534;g34560d46d6_2_46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35" name="Google Shape;535;g34560d46d6_2_46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36" name="Google Shape;536;g34560d46d6_2_46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37" name="Google Shape;537;g34560d46d6_2_46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38" name="Google Shape;538;g34560d46d6_2_46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g34560d46d6_2_46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4560d46d6_2_47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41</a:t>
            </a:fld>
            <a:endParaRPr/>
          </a:p>
        </p:txBody>
      </p:sp>
      <p:sp>
        <p:nvSpPr>
          <p:cNvPr id="545" name="Google Shape;545;g34560d46d6_2_47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46" name="Google Shape;546;g34560d46d6_2_47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47" name="Google Shape;547;g34560d46d6_2_47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48" name="Google Shape;548;g34560d46d6_2_47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49" name="Google Shape;549;g34560d46d6_2_47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g34560d46d6_2_47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34c7cf1b24_0_42: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42</a:t>
            </a:fld>
            <a:endParaRPr/>
          </a:p>
        </p:txBody>
      </p:sp>
      <p:sp>
        <p:nvSpPr>
          <p:cNvPr id="556" name="Google Shape;556;g34c7cf1b24_0_42: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57" name="Google Shape;557;g34c7cf1b24_0_42: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58" name="Google Shape;558;g34c7cf1b24_0_42: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59" name="Google Shape;559;g34c7cf1b24_0_42: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60" name="Google Shape;560;g34c7cf1b24_0_42: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g34c7cf1b24_0_42: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4560d46d6_2_48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43</a:t>
            </a:fld>
            <a:endParaRPr/>
          </a:p>
        </p:txBody>
      </p:sp>
      <p:sp>
        <p:nvSpPr>
          <p:cNvPr id="567" name="Google Shape;567;g34560d46d6_2_48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68" name="Google Shape;568;g34560d46d6_2_48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69" name="Google Shape;569;g34560d46d6_2_48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70" name="Google Shape;570;g34560d46d6_2_48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71" name="Google Shape;571;g34560d46d6_2_48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g34560d46d6_2_48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34560d46d6_2_49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44</a:t>
            </a:fld>
            <a:endParaRPr/>
          </a:p>
        </p:txBody>
      </p:sp>
      <p:sp>
        <p:nvSpPr>
          <p:cNvPr id="578" name="Google Shape;578;g34560d46d6_2_49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79" name="Google Shape;579;g34560d46d6_2_49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80" name="Google Shape;580;g34560d46d6_2_49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81" name="Google Shape;581;g34560d46d6_2_49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82" name="Google Shape;582;g34560d46d6_2_49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g34560d46d6_2_49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4560d46d6_2_50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45</a:t>
            </a:fld>
            <a:endParaRPr/>
          </a:p>
        </p:txBody>
      </p:sp>
      <p:sp>
        <p:nvSpPr>
          <p:cNvPr id="589" name="Google Shape;589;g34560d46d6_2_50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90" name="Google Shape;590;g34560d46d6_2_50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91" name="Google Shape;591;g34560d46d6_2_50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92" name="Google Shape;592;g34560d46d6_2_50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593" name="Google Shape;593;g34560d46d6_2_50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g34560d46d6_2_50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34560d46d6_2_51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46</a:t>
            </a:fld>
            <a:endParaRPr/>
          </a:p>
        </p:txBody>
      </p:sp>
      <p:sp>
        <p:nvSpPr>
          <p:cNvPr id="600" name="Google Shape;600;g34560d46d6_2_51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01" name="Google Shape;601;g34560d46d6_2_51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02" name="Google Shape;602;g34560d46d6_2_51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03" name="Google Shape;603;g34560d46d6_2_51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04" name="Google Shape;604;g34560d46d6_2_51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g34560d46d6_2_51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34560d46d6_2_52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47</a:t>
            </a:fld>
            <a:endParaRPr/>
          </a:p>
        </p:txBody>
      </p:sp>
      <p:sp>
        <p:nvSpPr>
          <p:cNvPr id="611" name="Google Shape;611;g34560d46d6_2_52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12" name="Google Shape;612;g34560d46d6_2_52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13" name="Google Shape;613;g34560d46d6_2_52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14" name="Google Shape;614;g34560d46d6_2_52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15" name="Google Shape;615;g34560d46d6_2_52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g34560d46d6_2_52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34560d46d6_2_53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48</a:t>
            </a:fld>
            <a:endParaRPr/>
          </a:p>
        </p:txBody>
      </p:sp>
      <p:sp>
        <p:nvSpPr>
          <p:cNvPr id="622" name="Google Shape;622;g34560d46d6_2_53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23" name="Google Shape;623;g34560d46d6_2_53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24" name="Google Shape;624;g34560d46d6_2_53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25" name="Google Shape;625;g34560d46d6_2_53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26" name="Google Shape;626;g34560d46d6_2_53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g34560d46d6_2_53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34560d46d6_2_54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49</a:t>
            </a:fld>
            <a:endParaRPr/>
          </a:p>
        </p:txBody>
      </p:sp>
      <p:sp>
        <p:nvSpPr>
          <p:cNvPr id="633" name="Google Shape;633;g34560d46d6_2_54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34" name="Google Shape;634;g34560d46d6_2_54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35" name="Google Shape;635;g34560d46d6_2_54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36" name="Google Shape;636;g34560d46d6_2_54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37" name="Google Shape;637;g34560d46d6_2_54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g34560d46d6_2_54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597296709_0_0: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5</a:t>
            </a:fld>
            <a:endParaRPr/>
          </a:p>
        </p:txBody>
      </p:sp>
      <p:sp>
        <p:nvSpPr>
          <p:cNvPr id="105" name="Google Shape;105;g3597296709_0_0: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06" name="Google Shape;106;g3597296709_0_0: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07" name="Google Shape;107;g3597296709_0_0: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08" name="Google Shape;108;g3597296709_0_0: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09" name="Google Shape;109;g3597296709_0_0: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3597296709_0_0: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34560d46d6_2_55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50</a:t>
            </a:fld>
            <a:endParaRPr/>
          </a:p>
        </p:txBody>
      </p:sp>
      <p:sp>
        <p:nvSpPr>
          <p:cNvPr id="644" name="Google Shape;644;g34560d46d6_2_55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45" name="Google Shape;645;g34560d46d6_2_55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46" name="Google Shape;646;g34560d46d6_2_55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47" name="Google Shape;647;g34560d46d6_2_55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48" name="Google Shape;648;g34560d46d6_2_55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g34560d46d6_2_55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34560d46d6_2_57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51</a:t>
            </a:fld>
            <a:endParaRPr/>
          </a:p>
        </p:txBody>
      </p:sp>
      <p:sp>
        <p:nvSpPr>
          <p:cNvPr id="655" name="Google Shape;655;g34560d46d6_2_57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56" name="Google Shape;656;g34560d46d6_2_57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57" name="Google Shape;657;g34560d46d6_2_57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58" name="Google Shape;658;g34560d46d6_2_57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59" name="Google Shape;659;g34560d46d6_2_57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g34560d46d6_2_57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4560d46d6_2_58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52</a:t>
            </a:fld>
            <a:endParaRPr/>
          </a:p>
        </p:txBody>
      </p:sp>
      <p:sp>
        <p:nvSpPr>
          <p:cNvPr id="666" name="Google Shape;666;g34560d46d6_2_58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67" name="Google Shape;667;g34560d46d6_2_58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68" name="Google Shape;668;g34560d46d6_2_58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69" name="Google Shape;669;g34560d46d6_2_58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70" name="Google Shape;670;g34560d46d6_2_58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g34560d46d6_2_58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34560d46d6_2_59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53</a:t>
            </a:fld>
            <a:endParaRPr/>
          </a:p>
        </p:txBody>
      </p:sp>
      <p:sp>
        <p:nvSpPr>
          <p:cNvPr id="677" name="Google Shape;677;g34560d46d6_2_59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78" name="Google Shape;678;g34560d46d6_2_59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79" name="Google Shape;679;g34560d46d6_2_59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80" name="Google Shape;680;g34560d46d6_2_59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81" name="Google Shape;681;g34560d46d6_2_59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g34560d46d6_2_59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34560d46d6_2_613: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54</a:t>
            </a:fld>
            <a:endParaRPr/>
          </a:p>
        </p:txBody>
      </p:sp>
      <p:sp>
        <p:nvSpPr>
          <p:cNvPr id="688" name="Google Shape;688;g34560d46d6_2_613: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89" name="Google Shape;689;g34560d46d6_2_613: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90" name="Google Shape;690;g34560d46d6_2_613: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91" name="Google Shape;691;g34560d46d6_2_613: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692" name="Google Shape;692;g34560d46d6_2_613: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g34560d46d6_2_613: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34560d46d6_2_633: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55</a:t>
            </a:fld>
            <a:endParaRPr/>
          </a:p>
        </p:txBody>
      </p:sp>
      <p:sp>
        <p:nvSpPr>
          <p:cNvPr id="699" name="Google Shape;699;g34560d46d6_2_633: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00" name="Google Shape;700;g34560d46d6_2_633: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01" name="Google Shape;701;g34560d46d6_2_633: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02" name="Google Shape;702;g34560d46d6_2_633: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03" name="Google Shape;703;g34560d46d6_2_633: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g34560d46d6_2_633: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34560d46d6_2_64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56</a:t>
            </a:fld>
            <a:endParaRPr/>
          </a:p>
        </p:txBody>
      </p:sp>
      <p:sp>
        <p:nvSpPr>
          <p:cNvPr id="710" name="Google Shape;710;g34560d46d6_2_64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11" name="Google Shape;711;g34560d46d6_2_64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12" name="Google Shape;712;g34560d46d6_2_64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13" name="Google Shape;713;g34560d46d6_2_64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14" name="Google Shape;714;g34560d46d6_2_64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g34560d46d6_2_64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34560d46d6_2_56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57</a:t>
            </a:fld>
            <a:endParaRPr/>
          </a:p>
        </p:txBody>
      </p:sp>
      <p:sp>
        <p:nvSpPr>
          <p:cNvPr id="721" name="Google Shape;721;g34560d46d6_2_56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22" name="Google Shape;722;g34560d46d6_2_56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23" name="Google Shape;723;g34560d46d6_2_56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24" name="Google Shape;724;g34560d46d6_2_56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25" name="Google Shape;725;g34560d46d6_2_56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g34560d46d6_2_56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34560d46d6_2_65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58</a:t>
            </a:fld>
            <a:endParaRPr/>
          </a:p>
        </p:txBody>
      </p:sp>
      <p:sp>
        <p:nvSpPr>
          <p:cNvPr id="732" name="Google Shape;732;g34560d46d6_2_65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33" name="Google Shape;733;g34560d46d6_2_65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34" name="Google Shape;734;g34560d46d6_2_65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35" name="Google Shape;735;g34560d46d6_2_65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36" name="Google Shape;736;g34560d46d6_2_65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g34560d46d6_2_65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34c7cf1b24_0_32: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59</a:t>
            </a:fld>
            <a:endParaRPr/>
          </a:p>
        </p:txBody>
      </p:sp>
      <p:sp>
        <p:nvSpPr>
          <p:cNvPr id="743" name="Google Shape;743;g34c7cf1b24_0_32: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44" name="Google Shape;744;g34c7cf1b24_0_32: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45" name="Google Shape;745;g34c7cf1b24_0_32: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46" name="Google Shape;746;g34c7cf1b24_0_32: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47" name="Google Shape;747;g34c7cf1b24_0_32: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g34c7cf1b24_0_32: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4560d46d6_2_20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6</a:t>
            </a:fld>
            <a:endParaRPr/>
          </a:p>
        </p:txBody>
      </p:sp>
      <p:sp>
        <p:nvSpPr>
          <p:cNvPr id="116" name="Google Shape;116;g34560d46d6_2_20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17" name="Google Shape;117;g34560d46d6_2_20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18" name="Google Shape;118;g34560d46d6_2_20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19" name="Google Shape;119;g34560d46d6_2_20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20" name="Google Shape;120;g34560d46d6_2_20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34560d46d6_2_20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34c7cf1b24_0_22: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60</a:t>
            </a:fld>
            <a:endParaRPr/>
          </a:p>
        </p:txBody>
      </p:sp>
      <p:sp>
        <p:nvSpPr>
          <p:cNvPr id="754" name="Google Shape;754;g34c7cf1b24_0_22: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55" name="Google Shape;755;g34c7cf1b24_0_22: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56" name="Google Shape;756;g34c7cf1b24_0_22: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57" name="Google Shape;757;g34c7cf1b24_0_22: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58" name="Google Shape;758;g34c7cf1b24_0_22: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g34c7cf1b24_0_22: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34560d46d6_2_66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61</a:t>
            </a:fld>
            <a:endParaRPr/>
          </a:p>
        </p:txBody>
      </p:sp>
      <p:sp>
        <p:nvSpPr>
          <p:cNvPr id="765" name="Google Shape;765;g34560d46d6_2_66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66" name="Google Shape;766;g34560d46d6_2_66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67" name="Google Shape;767;g34560d46d6_2_66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68" name="Google Shape;768;g34560d46d6_2_66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69" name="Google Shape;769;g34560d46d6_2_66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g34560d46d6_2_66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34560d46d6_2_673: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62</a:t>
            </a:fld>
            <a:endParaRPr/>
          </a:p>
        </p:txBody>
      </p:sp>
      <p:sp>
        <p:nvSpPr>
          <p:cNvPr id="776" name="Google Shape;776;g34560d46d6_2_673: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77" name="Google Shape;777;g34560d46d6_2_673: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78" name="Google Shape;778;g34560d46d6_2_673: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79" name="Google Shape;779;g34560d46d6_2_673: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80" name="Google Shape;780;g34560d46d6_2_673: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g34560d46d6_2_673: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34560d46d6_2_728: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63</a:t>
            </a:fld>
            <a:endParaRPr/>
          </a:p>
        </p:txBody>
      </p:sp>
      <p:sp>
        <p:nvSpPr>
          <p:cNvPr id="787" name="Google Shape;787;g34560d46d6_2_728: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88" name="Google Shape;788;g34560d46d6_2_728: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89" name="Google Shape;789;g34560d46d6_2_728: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90" name="Google Shape;790;g34560d46d6_2_728:notes"/>
          <p:cNvSpPr/>
          <p:nvPr/>
        </p:nvSpPr>
        <p:spPr>
          <a:xfrm>
            <a:off x="583406" y="6369049"/>
            <a:ext cx="4662488" cy="60325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91" name="Google Shape;791;g34560d46d6_2_728: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g34560d46d6_2_728: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34c7cf1b24_0_52: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64</a:t>
            </a:fld>
            <a:endParaRPr/>
          </a:p>
        </p:txBody>
      </p:sp>
      <p:sp>
        <p:nvSpPr>
          <p:cNvPr id="797" name="Google Shape;797;g34c7cf1b24_0_52: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98" name="Google Shape;798;g34c7cf1b24_0_52: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799" name="Google Shape;799;g34c7cf1b24_0_52: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800" name="Google Shape;800;g34c7cf1b24_0_52: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801" name="Google Shape;801;g34c7cf1b24_0_52: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g34c7cf1b24_0_52: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34560d46d6_2_838:notes"/>
          <p:cNvSpPr txBox="1"/>
          <p:nvPr/>
        </p:nvSpPr>
        <p:spPr>
          <a:xfrm>
            <a:off x="3208734" y="13542433"/>
            <a:ext cx="2458640" cy="70908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65</a:t>
            </a:fld>
            <a:endParaRPr/>
          </a:p>
        </p:txBody>
      </p:sp>
      <p:sp>
        <p:nvSpPr>
          <p:cNvPr id="809" name="Google Shape;809;g34560d46d6_2_838:notes"/>
          <p:cNvSpPr/>
          <p:nvPr/>
        </p:nvSpPr>
        <p:spPr>
          <a:xfrm>
            <a:off x="3299222" y="12740216"/>
            <a:ext cx="2499121" cy="615949"/>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810" name="Google Shape;810;g34560d46d6_2_838:notes"/>
          <p:cNvSpPr/>
          <p:nvPr/>
        </p:nvSpPr>
        <p:spPr>
          <a:xfrm>
            <a:off x="3299222" y="12740216"/>
            <a:ext cx="2501503" cy="6201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811" name="Google Shape;811;g34560d46d6_2_838:notes"/>
          <p:cNvSpPr/>
          <p:nvPr/>
        </p:nvSpPr>
        <p:spPr>
          <a:xfrm>
            <a:off x="3299222" y="12740216"/>
            <a:ext cx="2502694" cy="6223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812" name="Google Shape;812;g34560d46d6_2_838:notes"/>
          <p:cNvSpPr/>
          <p:nvPr/>
        </p:nvSpPr>
        <p:spPr>
          <a:xfrm>
            <a:off x="685800" y="4343400"/>
            <a:ext cx="5485209" cy="4112683"/>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813" name="Google Shape;813;g34560d46d6_2_838:notes"/>
          <p:cNvSpPr txBox="1">
            <a:spLocks noGrp="1"/>
          </p:cNvSpPr>
          <p:nvPr>
            <p:ph type="body" idx="1"/>
          </p:nvPr>
        </p:nvSpPr>
        <p:spPr>
          <a:xfrm>
            <a:off x="566738" y="6771216"/>
            <a:ext cx="4525565" cy="63965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g34560d46d6_2_838:notes"/>
          <p:cNvSpPr>
            <a:spLocks noGrp="1" noRot="1" noChangeAspect="1"/>
          </p:cNvSpPr>
          <p:nvPr>
            <p:ph type="sldImg" idx="2"/>
          </p:nvPr>
        </p:nvSpPr>
        <p:spPr>
          <a:xfrm>
            <a:off x="163512" y="1083733"/>
            <a:ext cx="5330825" cy="532553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4bdb333f_1_0: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7</a:t>
            </a:fld>
            <a:endParaRPr/>
          </a:p>
        </p:txBody>
      </p:sp>
      <p:sp>
        <p:nvSpPr>
          <p:cNvPr id="128" name="Google Shape;128;g354bdb333f_1_0: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29" name="Google Shape;129;g354bdb333f_1_0: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30" name="Google Shape;130;g354bdb333f_1_0: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31" name="Google Shape;131;g354bdb333f_1_0: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32" name="Google Shape;132;g354bdb333f_1_0: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g354bdb333f_1_0: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4e3b76b55_0_12: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8</a:t>
            </a:fld>
            <a:endParaRPr/>
          </a:p>
        </p:txBody>
      </p:sp>
      <p:sp>
        <p:nvSpPr>
          <p:cNvPr id="140" name="Google Shape;140;g34e3b76b55_0_12: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41" name="Google Shape;141;g34e3b76b55_0_12: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42" name="Google Shape;142;g34e3b76b55_0_12: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43" name="Google Shape;143;g34e3b76b55_0_12: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44" name="Google Shape;144;g34e3b76b55_0_12: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g34e3b76b55_0_12: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4e3b76b55_0_0:notes"/>
          <p:cNvSpPr txBox="1"/>
          <p:nvPr/>
        </p:nvSpPr>
        <p:spPr>
          <a:xfrm>
            <a:off x="3208734" y="13542433"/>
            <a:ext cx="2458500" cy="709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 sz="1400" b="0" i="0" u="none">
                <a:solidFill>
                  <a:srgbClr val="000000"/>
                </a:solidFill>
                <a:latin typeface="Times New Roman"/>
                <a:ea typeface="Times New Roman"/>
                <a:cs typeface="Times New Roman"/>
                <a:sym typeface="Times New Roman"/>
              </a:rPr>
              <a:t>9</a:t>
            </a:fld>
            <a:endParaRPr/>
          </a:p>
        </p:txBody>
      </p:sp>
      <p:sp>
        <p:nvSpPr>
          <p:cNvPr id="152" name="Google Shape;152;g34e3b76b55_0_0:notes"/>
          <p:cNvSpPr/>
          <p:nvPr/>
        </p:nvSpPr>
        <p:spPr>
          <a:xfrm>
            <a:off x="3299222" y="12740216"/>
            <a:ext cx="2499000" cy="6159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53" name="Google Shape;153;g34e3b76b55_0_0:notes"/>
          <p:cNvSpPr/>
          <p:nvPr/>
        </p:nvSpPr>
        <p:spPr>
          <a:xfrm>
            <a:off x="3299222" y="12740216"/>
            <a:ext cx="2501400" cy="6201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54" name="Google Shape;154;g34e3b76b55_0_0:notes"/>
          <p:cNvSpPr/>
          <p:nvPr/>
        </p:nvSpPr>
        <p:spPr>
          <a:xfrm>
            <a:off x="3299222" y="12740216"/>
            <a:ext cx="2502600" cy="6222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55" name="Google Shape;155;g34e3b76b55_0_0:notes"/>
          <p:cNvSpPr/>
          <p:nvPr/>
        </p:nvSpPr>
        <p:spPr>
          <a:xfrm>
            <a:off x="685800" y="4343400"/>
            <a:ext cx="5485200" cy="4112700"/>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56" name="Google Shape;156;g34e3b76b55_0_0:notes"/>
          <p:cNvSpPr txBox="1">
            <a:spLocks noGrp="1"/>
          </p:cNvSpPr>
          <p:nvPr>
            <p:ph type="body" idx="1"/>
          </p:nvPr>
        </p:nvSpPr>
        <p:spPr>
          <a:xfrm>
            <a:off x="566738" y="6771216"/>
            <a:ext cx="4525500" cy="6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g34e3b76b55_0_0:notes"/>
          <p:cNvSpPr>
            <a:spLocks noGrp="1" noRot="1" noChangeAspect="1"/>
          </p:cNvSpPr>
          <p:nvPr>
            <p:ph type="sldImg" idx="2"/>
          </p:nvPr>
        </p:nvSpPr>
        <p:spPr>
          <a:xfrm>
            <a:off x="163512" y="1083733"/>
            <a:ext cx="5330700" cy="5325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4"/>
          <p:cNvSpPr txBox="1">
            <a:spLocks noGrp="1"/>
          </p:cNvSpPr>
          <p:nvPr>
            <p:ph type="dt" idx="10"/>
          </p:nvPr>
        </p:nvSpPr>
        <p:spPr>
          <a:xfrm>
            <a:off x="0" y="0"/>
            <a:ext cx="3000000" cy="2250000"/>
          </a:xfrm>
          <a:prstGeom prst="rect">
            <a:avLst/>
          </a:prstGeom>
          <a:noFill/>
          <a:ln>
            <a:noFill/>
          </a:ln>
        </p:spPr>
        <p:txBody>
          <a:bodyPr spcFirstLastPara="1" wrap="square" lIns="91425" tIns="91425" rIns="91425" bIns="91425" anchor="t" anchorCtr="0"/>
          <a:lstStyle>
            <a:lvl1pPr marR="0" lvl="0" algn="l" rtl="0">
              <a:lnSpc>
                <a:spcPct val="94000"/>
              </a:lnSpc>
              <a:spcBef>
                <a:spcPts val="0"/>
              </a:spcBef>
              <a:spcAft>
                <a:spcPts val="0"/>
              </a:spcAft>
              <a:buSzPts val="1400"/>
              <a:buNone/>
              <a:defRPr sz="2400" b="0" i="0" u="none">
                <a:solidFill>
                  <a:srgbClr val="FFFFFF"/>
                </a:solidFill>
                <a:latin typeface="Arial"/>
                <a:ea typeface="Arial"/>
                <a:cs typeface="Arial"/>
                <a:sym typeface="Arial"/>
              </a:defRPr>
            </a:lvl1pPr>
            <a:lvl2pPr marR="0" lvl="1"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2pPr>
            <a:lvl3pPr marR="0" lvl="2"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3pPr>
            <a:lvl4pPr marR="0" lvl="3"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4pPr>
            <a:lvl5pPr marR="0" lvl="4"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5pPr>
            <a:lvl6pPr marR="0" lvl="5"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6pPr>
            <a:lvl7pPr marR="0" lvl="6"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7pPr>
            <a:lvl8pPr marR="0" lvl="7"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8pPr>
            <a:lvl9pPr marR="0" lvl="8"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9pPr>
          </a:lstStyle>
          <a:p>
            <a:endParaRPr/>
          </a:p>
        </p:txBody>
      </p:sp>
      <p:sp>
        <p:nvSpPr>
          <p:cNvPr id="55" name="Google Shape;55;p14"/>
          <p:cNvSpPr txBox="1">
            <a:spLocks noGrp="1"/>
          </p:cNvSpPr>
          <p:nvPr>
            <p:ph type="ftr" idx="11"/>
          </p:nvPr>
        </p:nvSpPr>
        <p:spPr>
          <a:xfrm>
            <a:off x="0" y="0"/>
            <a:ext cx="3000000" cy="2250000"/>
          </a:xfrm>
          <a:prstGeom prst="rect">
            <a:avLst/>
          </a:prstGeom>
          <a:noFill/>
          <a:ln>
            <a:noFill/>
          </a:ln>
        </p:spPr>
        <p:txBody>
          <a:bodyPr spcFirstLastPara="1" wrap="square" lIns="91425" tIns="91425" rIns="91425" bIns="91425" anchor="t" anchorCtr="0"/>
          <a:lstStyle>
            <a:lvl1pPr marR="0" lvl="0" algn="l" rtl="0">
              <a:lnSpc>
                <a:spcPct val="94000"/>
              </a:lnSpc>
              <a:spcBef>
                <a:spcPts val="0"/>
              </a:spcBef>
              <a:spcAft>
                <a:spcPts val="0"/>
              </a:spcAft>
              <a:buSzPts val="1400"/>
              <a:buNone/>
              <a:defRPr sz="2400" b="0" i="0" u="none">
                <a:solidFill>
                  <a:srgbClr val="FFFFFF"/>
                </a:solidFill>
                <a:latin typeface="Arial"/>
                <a:ea typeface="Arial"/>
                <a:cs typeface="Arial"/>
                <a:sym typeface="Arial"/>
              </a:defRPr>
            </a:lvl1pPr>
            <a:lvl2pPr marR="0" lvl="1"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2pPr>
            <a:lvl3pPr marR="0" lvl="2"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3pPr>
            <a:lvl4pPr marR="0" lvl="3"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4pPr>
            <a:lvl5pPr marR="0" lvl="4"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5pPr>
            <a:lvl6pPr marR="0" lvl="5"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6pPr>
            <a:lvl7pPr marR="0" lvl="6"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7pPr>
            <a:lvl8pPr marR="0" lvl="7"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8pPr>
            <a:lvl9pPr marR="0" lvl="8" algn="l" rtl="0">
              <a:lnSpc>
                <a:spcPct val="94000"/>
              </a:lnSpc>
              <a:spcBef>
                <a:spcPts val="0"/>
              </a:spcBef>
              <a:spcAft>
                <a:spcPts val="0"/>
              </a:spcAft>
              <a:buSzPts val="1400"/>
              <a:buNone/>
              <a:defRPr sz="2400" b="0" i="0" u="none" strike="noStrike" cap="none">
                <a:solidFill>
                  <a:srgbClr val="FFFFFF"/>
                </a:solidFill>
                <a:latin typeface="Arial"/>
                <a:ea typeface="Arial"/>
                <a:cs typeface="Arial"/>
                <a:sym typeface="Arial"/>
              </a:defRPr>
            </a:lvl9pPr>
          </a:lstStyle>
          <a:p>
            <a:endParaRPr/>
          </a:p>
        </p:txBody>
      </p:sp>
      <p:sp>
        <p:nvSpPr>
          <p:cNvPr id="56" name="Google Shape;56;p14"/>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lnSpc>
                <a:spcPct val="94000"/>
              </a:lnSpc>
              <a:spcBef>
                <a:spcPts val="0"/>
              </a:spcBef>
              <a:spcAft>
                <a:spcPts val="0"/>
              </a:spcAft>
              <a:buNone/>
              <a:defRPr sz="2400" b="0" i="0" u="none">
                <a:solidFill>
                  <a:srgbClr val="FFFFFF"/>
                </a:solidFill>
                <a:latin typeface="Arial"/>
                <a:ea typeface="Arial"/>
                <a:cs typeface="Arial"/>
                <a:sym typeface="Arial"/>
              </a:defRPr>
            </a:lvl1pPr>
            <a:lvl2pPr marL="0" marR="0" lvl="1" indent="0" algn="l" rtl="0">
              <a:lnSpc>
                <a:spcPct val="94000"/>
              </a:lnSpc>
              <a:spcBef>
                <a:spcPts val="0"/>
              </a:spcBef>
              <a:spcAft>
                <a:spcPts val="0"/>
              </a:spcAft>
              <a:buNone/>
              <a:defRPr sz="2400" b="0" i="0" u="none">
                <a:solidFill>
                  <a:srgbClr val="FFFFFF"/>
                </a:solidFill>
                <a:latin typeface="Arial"/>
                <a:ea typeface="Arial"/>
                <a:cs typeface="Arial"/>
                <a:sym typeface="Arial"/>
              </a:defRPr>
            </a:lvl2pPr>
            <a:lvl3pPr marL="0" marR="0" lvl="2" indent="0" algn="l" rtl="0">
              <a:lnSpc>
                <a:spcPct val="94000"/>
              </a:lnSpc>
              <a:spcBef>
                <a:spcPts val="0"/>
              </a:spcBef>
              <a:spcAft>
                <a:spcPts val="0"/>
              </a:spcAft>
              <a:buNone/>
              <a:defRPr sz="2400" b="0" i="0" u="none">
                <a:solidFill>
                  <a:srgbClr val="FFFFFF"/>
                </a:solidFill>
                <a:latin typeface="Arial"/>
                <a:ea typeface="Arial"/>
                <a:cs typeface="Arial"/>
                <a:sym typeface="Arial"/>
              </a:defRPr>
            </a:lvl3pPr>
            <a:lvl4pPr marL="0" marR="0" lvl="3" indent="0" algn="l" rtl="0">
              <a:lnSpc>
                <a:spcPct val="94000"/>
              </a:lnSpc>
              <a:spcBef>
                <a:spcPts val="0"/>
              </a:spcBef>
              <a:spcAft>
                <a:spcPts val="0"/>
              </a:spcAft>
              <a:buNone/>
              <a:defRPr sz="2400" b="0" i="0" u="none">
                <a:solidFill>
                  <a:srgbClr val="FFFFFF"/>
                </a:solidFill>
                <a:latin typeface="Arial"/>
                <a:ea typeface="Arial"/>
                <a:cs typeface="Arial"/>
                <a:sym typeface="Arial"/>
              </a:defRPr>
            </a:lvl4pPr>
            <a:lvl5pPr marL="0" marR="0" lvl="4" indent="0" algn="l" rtl="0">
              <a:lnSpc>
                <a:spcPct val="94000"/>
              </a:lnSpc>
              <a:spcBef>
                <a:spcPts val="0"/>
              </a:spcBef>
              <a:spcAft>
                <a:spcPts val="0"/>
              </a:spcAft>
              <a:buNone/>
              <a:defRPr sz="2400" b="0" i="0" u="none">
                <a:solidFill>
                  <a:srgbClr val="FFFFFF"/>
                </a:solidFill>
                <a:latin typeface="Arial"/>
                <a:ea typeface="Arial"/>
                <a:cs typeface="Arial"/>
                <a:sym typeface="Arial"/>
              </a:defRPr>
            </a:lvl5pPr>
            <a:lvl6pPr marL="0" marR="0" lvl="5" indent="0" algn="l" rtl="0">
              <a:lnSpc>
                <a:spcPct val="94000"/>
              </a:lnSpc>
              <a:spcBef>
                <a:spcPts val="0"/>
              </a:spcBef>
              <a:spcAft>
                <a:spcPts val="0"/>
              </a:spcAft>
              <a:buNone/>
              <a:defRPr sz="2400" b="0" i="0" u="none">
                <a:solidFill>
                  <a:srgbClr val="FFFFFF"/>
                </a:solidFill>
                <a:latin typeface="Arial"/>
                <a:ea typeface="Arial"/>
                <a:cs typeface="Arial"/>
                <a:sym typeface="Arial"/>
              </a:defRPr>
            </a:lvl6pPr>
            <a:lvl7pPr marL="0" marR="0" lvl="6" indent="0" algn="l" rtl="0">
              <a:lnSpc>
                <a:spcPct val="94000"/>
              </a:lnSpc>
              <a:spcBef>
                <a:spcPts val="0"/>
              </a:spcBef>
              <a:spcAft>
                <a:spcPts val="0"/>
              </a:spcAft>
              <a:buNone/>
              <a:defRPr sz="2400" b="0" i="0" u="none">
                <a:solidFill>
                  <a:srgbClr val="FFFFFF"/>
                </a:solidFill>
                <a:latin typeface="Arial"/>
                <a:ea typeface="Arial"/>
                <a:cs typeface="Arial"/>
                <a:sym typeface="Arial"/>
              </a:defRPr>
            </a:lvl7pPr>
            <a:lvl8pPr marL="0" marR="0" lvl="7" indent="0" algn="l" rtl="0">
              <a:lnSpc>
                <a:spcPct val="94000"/>
              </a:lnSpc>
              <a:spcBef>
                <a:spcPts val="0"/>
              </a:spcBef>
              <a:spcAft>
                <a:spcPts val="0"/>
              </a:spcAft>
              <a:buNone/>
              <a:defRPr sz="2400" b="0" i="0" u="none">
                <a:solidFill>
                  <a:srgbClr val="FFFFFF"/>
                </a:solidFill>
                <a:latin typeface="Arial"/>
                <a:ea typeface="Arial"/>
                <a:cs typeface="Arial"/>
                <a:sym typeface="Arial"/>
              </a:defRPr>
            </a:lvl8pPr>
            <a:lvl9pPr marL="0" marR="0" lvl="8" indent="0" algn="l" rtl="0">
              <a:lnSpc>
                <a:spcPct val="94000"/>
              </a:lnSpc>
              <a:spcBef>
                <a:spcPts val="0"/>
              </a:spcBef>
              <a:spcAft>
                <a:spcPts val="0"/>
              </a:spcAft>
              <a:buNone/>
              <a:defRPr sz="2400" b="0" i="0" u="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40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4788"/>
            <a:ext cx="8215312" cy="847725"/>
          </a:xfrm>
          <a:prstGeom prst="rect">
            <a:avLst/>
          </a:prstGeom>
          <a:noFill/>
          <a:ln>
            <a:noFill/>
          </a:ln>
        </p:spPr>
        <p:txBody>
          <a:bodyPr spcFirstLastPara="1" wrap="square" lIns="91425" tIns="91425" rIns="91425" bIns="91425" anchor="ctr" anchorCtr="0"/>
          <a:lstStyle>
            <a:lvl1pPr marR="0" lvl="0" algn="ctr" rtl="0">
              <a:lnSpc>
                <a:spcPct val="9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457200" y="1203722"/>
            <a:ext cx="8215312" cy="2971800"/>
          </a:xfrm>
          <a:prstGeom prst="rect">
            <a:avLst/>
          </a:prstGeom>
          <a:noFill/>
          <a:ln>
            <a:noFill/>
          </a:ln>
        </p:spPr>
        <p:txBody>
          <a:bodyPr spcFirstLastPara="1" wrap="square" lIns="91425" tIns="91425" rIns="91425" bIns="91425" anchor="t" anchorCtr="0"/>
          <a:lstStyle>
            <a:lvl1pPr marL="457200" marR="0" lvl="0" indent="-228600" algn="l" rtl="0">
              <a:lnSpc>
                <a:spcPct val="94000"/>
              </a:lnSpc>
              <a:spcBef>
                <a:spcPts val="140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94000"/>
              </a:lnSpc>
              <a:spcBef>
                <a:spcPts val="1100"/>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94000"/>
              </a:lnSpc>
              <a:spcBef>
                <a:spcPts val="800"/>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94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94000"/>
              </a:lnSpc>
              <a:spcBef>
                <a:spcPts val="2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94000"/>
              </a:lnSpc>
              <a:spcBef>
                <a:spcPts val="2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94000"/>
              </a:lnSpc>
              <a:spcBef>
                <a:spcPts val="2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94000"/>
              </a:lnSpc>
              <a:spcBef>
                <a:spcPts val="2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94000"/>
              </a:lnSpc>
              <a:spcBef>
                <a:spcPts val="2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ongodb.com/manual/reference/glossary/#term-network-partition"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8"/>
        <p:cNvGrpSpPr/>
        <p:nvPr/>
      </p:nvGrpSpPr>
      <p:grpSpPr>
        <a:xfrm>
          <a:off x="0" y="0"/>
          <a:ext cx="0" cy="0"/>
          <a:chOff x="0" y="0"/>
          <a:chExt cx="0" cy="0"/>
        </a:xfrm>
      </p:grpSpPr>
      <p:sp>
        <p:nvSpPr>
          <p:cNvPr id="69" name="Google Shape;69;p15"/>
          <p:cNvSpPr txBox="1"/>
          <p:nvPr/>
        </p:nvSpPr>
        <p:spPr>
          <a:xfrm>
            <a:off x="612775" y="2551727"/>
            <a:ext cx="7772400" cy="20178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2800"/>
              <a:buFont typeface="Arial"/>
              <a:buNone/>
            </a:pPr>
            <a:r>
              <a:rPr lang="en" sz="2800" b="0" i="1" u="none" dirty="0">
                <a:latin typeface="Arial"/>
                <a:ea typeface="Arial"/>
                <a:cs typeface="Arial"/>
                <a:sym typeface="Arial"/>
              </a:rPr>
              <a:t>Lecture 7 – Big Data and CouchDB </a:t>
            </a:r>
            <a:r>
              <a:rPr lang="en" sz="2000" b="0" i="0" u="none" dirty="0">
                <a:latin typeface="Arial"/>
                <a:ea typeface="Arial"/>
                <a:cs typeface="Arial"/>
                <a:sym typeface="Arial"/>
              </a:rPr>
              <a:t> </a:t>
            </a:r>
            <a:endParaRPr dirty="0"/>
          </a:p>
          <a:p>
            <a:pPr marL="0" marR="0" lvl="0" indent="0" algn="r" rtl="0">
              <a:lnSpc>
                <a:spcPct val="100000"/>
              </a:lnSpc>
              <a:spcBef>
                <a:spcPts val="0"/>
              </a:spcBef>
              <a:spcAft>
                <a:spcPts val="0"/>
              </a:spcAft>
              <a:buClr>
                <a:srgbClr val="000000"/>
              </a:buClr>
              <a:buSzPts val="2000"/>
              <a:buFont typeface="Arial"/>
              <a:buNone/>
            </a:pPr>
            <a:r>
              <a:rPr lang="en" sz="2000" b="0" i="0" u="none" dirty="0">
                <a:latin typeface="Arial"/>
                <a:ea typeface="Arial"/>
                <a:cs typeface="Arial"/>
                <a:sym typeface="Arial"/>
              </a:rPr>
              <a:t>Luca </a:t>
            </a:r>
            <a:r>
              <a:rPr lang="en" sz="2000" b="0" i="0" u="none" dirty="0" err="1">
                <a:latin typeface="Arial"/>
                <a:ea typeface="Arial"/>
                <a:cs typeface="Arial"/>
                <a:sym typeface="Arial"/>
              </a:rPr>
              <a:t>Morandini</a:t>
            </a:r>
            <a:endParaRPr dirty="0"/>
          </a:p>
          <a:p>
            <a:pPr marL="0" marR="0" lvl="0" indent="0" algn="r" rtl="0">
              <a:lnSpc>
                <a:spcPct val="100000"/>
              </a:lnSpc>
              <a:spcBef>
                <a:spcPts val="0"/>
              </a:spcBef>
              <a:spcAft>
                <a:spcPts val="0"/>
              </a:spcAft>
              <a:buClr>
                <a:srgbClr val="000000"/>
              </a:buClr>
              <a:buSzPts val="2000"/>
              <a:buFont typeface="Arial"/>
              <a:buNone/>
            </a:pPr>
            <a:r>
              <a:rPr lang="en" sz="2000" b="0" i="0" u="none" dirty="0">
                <a:latin typeface="Arial"/>
                <a:ea typeface="Arial"/>
                <a:cs typeface="Arial"/>
                <a:sym typeface="Arial"/>
              </a:rPr>
              <a:t>Data Architect – AURIN Project</a:t>
            </a:r>
            <a:endParaRPr dirty="0"/>
          </a:p>
          <a:p>
            <a:pPr marL="0" marR="0" lvl="0" indent="0" algn="r" rtl="0">
              <a:lnSpc>
                <a:spcPct val="100000"/>
              </a:lnSpc>
              <a:spcBef>
                <a:spcPts val="0"/>
              </a:spcBef>
              <a:spcAft>
                <a:spcPts val="0"/>
              </a:spcAft>
              <a:buClr>
                <a:srgbClr val="000000"/>
              </a:buClr>
              <a:buSzPts val="2000"/>
              <a:buFont typeface="Arial"/>
              <a:buNone/>
            </a:pPr>
            <a:r>
              <a:rPr lang="en" sz="2000" b="0" i="0" u="none" dirty="0">
                <a:latin typeface="Arial"/>
                <a:ea typeface="Arial"/>
                <a:cs typeface="Arial"/>
                <a:sym typeface="Arial"/>
              </a:rPr>
              <a:t>University of Melbourne</a:t>
            </a:r>
            <a:endParaRPr dirty="0"/>
          </a:p>
          <a:p>
            <a:pPr marL="0" marR="0" lvl="0" indent="0" algn="r" rtl="0">
              <a:lnSpc>
                <a:spcPct val="100000"/>
              </a:lnSpc>
              <a:spcBef>
                <a:spcPts val="0"/>
              </a:spcBef>
              <a:spcAft>
                <a:spcPts val="0"/>
              </a:spcAft>
              <a:buClr>
                <a:srgbClr val="000000"/>
              </a:buClr>
              <a:buSzPts val="2000"/>
              <a:buFont typeface="Arial"/>
              <a:buNone/>
            </a:pPr>
            <a:r>
              <a:rPr lang="en" sz="2000" b="0" i="0" u="none" dirty="0" err="1">
                <a:latin typeface="Arial"/>
                <a:ea typeface="Arial"/>
                <a:cs typeface="Arial"/>
                <a:sym typeface="Arial"/>
              </a:rPr>
              <a:t>luca.morandini@unimelh.edu.au</a:t>
            </a:r>
            <a:r>
              <a:rPr lang="en" sz="2000" b="0" i="0" u="none" dirty="0">
                <a:latin typeface="Arial"/>
                <a:ea typeface="Arial"/>
                <a:cs typeface="Arial"/>
                <a:sym typeface="Arial"/>
              </a:rPr>
              <a:t> </a:t>
            </a:r>
            <a:endParaRPr dirty="0"/>
          </a:p>
          <a:p>
            <a:pPr marL="0" marR="0" lvl="0" indent="0" algn="l" rtl="0">
              <a:lnSpc>
                <a:spcPct val="94000"/>
              </a:lnSpc>
              <a:spcBef>
                <a:spcPts val="0"/>
              </a:spcBef>
              <a:spcAft>
                <a:spcPts val="0"/>
              </a:spcAft>
              <a:buNone/>
            </a:pPr>
            <a:endParaRPr sz="2000" b="0" i="0" u="none" dirty="0">
              <a:latin typeface="Arial"/>
              <a:ea typeface="Arial"/>
              <a:cs typeface="Arial"/>
              <a:sym typeface="Arial"/>
            </a:endParaRPr>
          </a:p>
        </p:txBody>
      </p:sp>
      <p:pic>
        <p:nvPicPr>
          <p:cNvPr id="70" name="Google Shape;70;p15"/>
          <p:cNvPicPr preferRelativeResize="0"/>
          <p:nvPr/>
        </p:nvPicPr>
        <p:blipFill>
          <a:blip r:embed="rId3">
            <a:alphaModFix/>
          </a:blip>
          <a:stretch>
            <a:fillRect/>
          </a:stretch>
        </p:blipFill>
        <p:spPr>
          <a:xfrm>
            <a:off x="252025" y="240950"/>
            <a:ext cx="1438275" cy="1447800"/>
          </a:xfrm>
          <a:prstGeom prst="rect">
            <a:avLst/>
          </a:prstGeom>
          <a:noFill/>
          <a:ln>
            <a:noFill/>
          </a:ln>
        </p:spPr>
      </p:pic>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1"/>
        <p:cNvGrpSpPr/>
        <p:nvPr/>
      </p:nvGrpSpPr>
      <p:grpSpPr>
        <a:xfrm>
          <a:off x="0" y="0"/>
          <a:ext cx="0" cy="0"/>
          <a:chOff x="0" y="0"/>
          <a:chExt cx="0" cy="0"/>
        </a:xfrm>
      </p:grpSpPr>
      <p:sp>
        <p:nvSpPr>
          <p:cNvPr id="172" name="Google Shape;172;p24"/>
          <p:cNvSpPr txBox="1"/>
          <p:nvPr/>
        </p:nvSpPr>
        <p:spPr>
          <a:xfrm>
            <a:off x="0" y="0"/>
            <a:ext cx="9140700" cy="463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a:t>MongoDB vs CouchDB Clusters</a:t>
            </a:r>
            <a:endParaRPr/>
          </a:p>
        </p:txBody>
      </p:sp>
      <p:sp>
        <p:nvSpPr>
          <p:cNvPr id="173" name="Google Shape;173;p24"/>
          <p:cNvSpPr txBox="1"/>
          <p:nvPr/>
        </p:nvSpPr>
        <p:spPr>
          <a:xfrm>
            <a:off x="85650" y="548211"/>
            <a:ext cx="8501100" cy="4354200"/>
          </a:xfrm>
          <a:prstGeom prst="rect">
            <a:avLst/>
          </a:prstGeom>
          <a:noFill/>
          <a:ln>
            <a:noFill/>
          </a:ln>
        </p:spPr>
        <p:txBody>
          <a:bodyPr spcFirstLastPara="1" wrap="square" lIns="90000" tIns="45000" rIns="90000" bIns="45000" anchor="t" anchorCtr="0">
            <a:noAutofit/>
          </a:bodyPr>
          <a:lstStyle/>
          <a:p>
            <a:pPr marL="457200" marR="0" lvl="0" indent="-342900" algn="l" rtl="0">
              <a:lnSpc>
                <a:spcPct val="100000"/>
              </a:lnSpc>
              <a:spcBef>
                <a:spcPts val="0"/>
              </a:spcBef>
              <a:spcAft>
                <a:spcPts val="0"/>
              </a:spcAft>
              <a:buSzPts val="1800"/>
              <a:buChar char="●"/>
            </a:pPr>
            <a:r>
              <a:rPr lang="en" sz="1800">
                <a:solidFill>
                  <a:schemeClr val="dk1"/>
                </a:solidFill>
              </a:rPr>
              <a:t>MongoDB clusters are considerably more complex than CouchDB ones</a:t>
            </a:r>
            <a:endParaRPr sz="180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en" sz="1800">
                <a:solidFill>
                  <a:schemeClr val="dk1"/>
                </a:solidFill>
              </a:rPr>
              <a:t>MongoDB clusters are less available, as - by default - only primary nodes can talk to clients for read operations, (and exclusively so for write operations)</a:t>
            </a:r>
            <a:endParaRPr sz="180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en" sz="1800">
                <a:solidFill>
                  <a:schemeClr val="dk1"/>
                </a:solidFill>
              </a:rPr>
              <a:t>MongoDB software routers (MongoS) must be embedded in application servers, while any HTTP client can connect to CouchDB</a:t>
            </a:r>
            <a:endParaRPr sz="180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en" sz="1800">
                <a:solidFill>
                  <a:schemeClr val="dk1"/>
                </a:solidFill>
              </a:rPr>
              <a:t>Losing two nodes out of three in the CouchDB architecture shown, means losing access to one quarter of data, while losing two nodes in the MongoDB example architecture implies losing access to half the data (although there are ten nodes in the cluster instead of three)</a:t>
            </a:r>
            <a:endParaRPr sz="180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en" sz="1800">
                <a:solidFill>
                  <a:schemeClr val="dk1"/>
                </a:solidFill>
              </a:rPr>
              <a:t>Some features (such as unique indexes) are not supported in MongoDB sharded environments</a:t>
            </a:r>
            <a:endParaRPr sz="1800">
              <a:solidFill>
                <a:schemeClr val="dk1"/>
              </a:solidFill>
            </a:endParaRPr>
          </a:p>
          <a:p>
            <a:pPr marL="0" marR="0" lvl="0" indent="0" algn="l" rtl="0">
              <a:lnSpc>
                <a:spcPct val="100000"/>
              </a:lnSpc>
              <a:spcBef>
                <a:spcPts val="0"/>
              </a:spcBef>
              <a:spcAft>
                <a:spcPts val="0"/>
              </a:spcAft>
              <a:buNone/>
            </a:pPr>
            <a:endParaRPr sz="1800">
              <a:solidFill>
                <a:schemeClr val="dk1"/>
              </a:solidFill>
            </a:endParaRPr>
          </a:p>
          <a:p>
            <a:pPr marL="0" marR="0" lvl="0" indent="0" algn="l" rtl="0">
              <a:lnSpc>
                <a:spcPct val="100000"/>
              </a:lnSpc>
              <a:spcBef>
                <a:spcPts val="0"/>
              </a:spcBef>
              <a:spcAft>
                <a:spcPts val="0"/>
              </a:spcAft>
              <a:buNone/>
            </a:pPr>
            <a:r>
              <a:rPr lang="en" sz="1800">
                <a:solidFill>
                  <a:schemeClr val="dk1"/>
                </a:solidFill>
              </a:rPr>
              <a:t>These differences are rooted in different approaches to an unsolvable problem, a problem defined by </a:t>
            </a:r>
            <a:r>
              <a:rPr lang="en" sz="1800" i="1">
                <a:solidFill>
                  <a:schemeClr val="dk1"/>
                </a:solidFill>
              </a:rPr>
              <a:t>Brewer’s CAP Theorem</a:t>
            </a:r>
            <a:endParaRPr sz="1800" i="1">
              <a:solidFill>
                <a:schemeClr val="dk1"/>
              </a:solidFill>
            </a:endParaRPr>
          </a:p>
          <a:p>
            <a:pPr marL="0" marR="0" lvl="0" indent="0" algn="l" rtl="0">
              <a:lnSpc>
                <a:spcPct val="100000"/>
              </a:lnSpc>
              <a:spcBef>
                <a:spcPts val="0"/>
              </a:spcBef>
              <a:spcAft>
                <a:spcPts val="0"/>
              </a:spcAft>
              <a:buNone/>
            </a:pPr>
            <a:endParaRPr sz="1800">
              <a:solidFill>
                <a:schemeClr val="dk1"/>
              </a:solidFill>
            </a:endParaRPr>
          </a:p>
          <a:p>
            <a:pPr marL="0" marR="0" lvl="0" indent="0" algn="l" rtl="0">
              <a:lnSpc>
                <a:spcPct val="100000"/>
              </a:lnSpc>
              <a:spcBef>
                <a:spcPts val="0"/>
              </a:spcBef>
              <a:spcAft>
                <a:spcPts val="0"/>
              </a:spcAft>
              <a:buNone/>
            </a:pPr>
            <a:endParaRPr sz="1800">
              <a:solidFill>
                <a:schemeClr val="dk1"/>
              </a:solidFill>
            </a:endParaRPr>
          </a:p>
          <a:p>
            <a:pPr marL="0" marR="0" lvl="0" indent="0" algn="l" rtl="0">
              <a:lnSpc>
                <a:spcPct val="94000"/>
              </a:lnSpc>
              <a:spcBef>
                <a:spcPts val="0"/>
              </a:spcBef>
              <a:spcAft>
                <a:spcPts val="0"/>
              </a:spcAft>
              <a:buNone/>
            </a:pPr>
            <a:endParaRPr sz="2200"/>
          </a:p>
          <a:p>
            <a:pPr marL="0" marR="0" lvl="0" indent="0" algn="l" rtl="0">
              <a:lnSpc>
                <a:spcPct val="94000"/>
              </a:lnSpc>
              <a:spcBef>
                <a:spcPts val="0"/>
              </a:spcBef>
              <a:spcAft>
                <a:spcPts val="0"/>
              </a:spcAft>
              <a:buNone/>
            </a:pPr>
            <a:endParaRPr sz="2200"/>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2"/>
        <p:cNvGrpSpPr/>
        <p:nvPr/>
      </p:nvGrpSpPr>
      <p:grpSpPr>
        <a:xfrm>
          <a:off x="0" y="0"/>
          <a:ext cx="0" cy="0"/>
          <a:chOff x="0" y="0"/>
          <a:chExt cx="0" cy="0"/>
        </a:xfrm>
      </p:grpSpPr>
      <p:sp>
        <p:nvSpPr>
          <p:cNvPr id="183" name="Google Shape;183;p25"/>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Consistency, Availability, Partition-Tolerance</a:t>
            </a:r>
            <a:endParaRPr/>
          </a:p>
        </p:txBody>
      </p:sp>
      <p:sp>
        <p:nvSpPr>
          <p:cNvPr id="184" name="Google Shape;184;p25"/>
          <p:cNvSpPr txBox="1"/>
          <p:nvPr/>
        </p:nvSpPr>
        <p:spPr>
          <a:xfrm>
            <a:off x="4603625" y="555050"/>
            <a:ext cx="4323600" cy="4305600"/>
          </a:xfrm>
          <a:prstGeom prst="rect">
            <a:avLst/>
          </a:prstGeom>
          <a:noFill/>
          <a:ln>
            <a:noFill/>
          </a:ln>
        </p:spPr>
        <p:txBody>
          <a:bodyPr spcFirstLastPara="1" wrap="square" lIns="90000" tIns="45000" rIns="90000" bIns="45000" anchor="t" anchorCtr="0">
            <a:noAutofit/>
          </a:bodyPr>
          <a:lstStyle/>
          <a:p>
            <a:pPr marL="203200" marR="0" lvl="0" indent="-177800" algn="l" rtl="0">
              <a:lnSpc>
                <a:spcPct val="100000"/>
              </a:lnSpc>
              <a:spcBef>
                <a:spcPts val="0"/>
              </a:spcBef>
              <a:spcAft>
                <a:spcPts val="0"/>
              </a:spcAft>
              <a:buClr>
                <a:srgbClr val="000000"/>
              </a:buClr>
              <a:buSzPts val="2400"/>
              <a:buFont typeface="Noto Sans Symbols"/>
              <a:buChar char="●"/>
            </a:pPr>
            <a:r>
              <a:rPr lang="en" sz="2400" b="0" i="0" u="none">
                <a:solidFill>
                  <a:srgbClr val="000000"/>
                </a:solidFill>
                <a:latin typeface="Arial"/>
                <a:ea typeface="Arial"/>
                <a:cs typeface="Arial"/>
                <a:sym typeface="Arial"/>
              </a:rPr>
              <a:t> </a:t>
            </a:r>
            <a:r>
              <a:rPr lang="en" sz="2400" b="1" i="0" u="none">
                <a:solidFill>
                  <a:srgbClr val="000000"/>
                </a:solidFill>
              </a:rPr>
              <a:t>Consistency</a:t>
            </a:r>
            <a:r>
              <a:rPr lang="en" sz="2400" b="0" i="0" u="none">
                <a:solidFill>
                  <a:srgbClr val="000000"/>
                </a:solidFill>
                <a:latin typeface="Arial"/>
                <a:ea typeface="Arial"/>
                <a:cs typeface="Arial"/>
                <a:sym typeface="Arial"/>
              </a:rPr>
              <a:t>:</a:t>
            </a:r>
            <a:r>
              <a:rPr lang="en" sz="2400"/>
              <a:t> e</a:t>
            </a:r>
            <a:r>
              <a:rPr lang="en" sz="2400" b="0" i="0" u="none" strike="noStrike" cap="none">
                <a:solidFill>
                  <a:srgbClr val="000000"/>
                </a:solidFill>
                <a:latin typeface="Arial"/>
                <a:ea typeface="Arial"/>
                <a:cs typeface="Arial"/>
                <a:sym typeface="Arial"/>
              </a:rPr>
              <a:t>very client receiving an answer receives </a:t>
            </a:r>
            <a:r>
              <a:rPr lang="en" sz="2400" b="0" i="0" u="sng" strike="noStrike" cap="none">
                <a:solidFill>
                  <a:srgbClr val="000000"/>
                </a:solidFill>
                <a:latin typeface="Arial"/>
                <a:ea typeface="Arial"/>
                <a:cs typeface="Arial"/>
                <a:sym typeface="Arial"/>
              </a:rPr>
              <a:t>the same answer</a:t>
            </a:r>
            <a:r>
              <a:rPr lang="en" sz="2400" b="0" i="0" u="none" strike="noStrike" cap="none">
                <a:solidFill>
                  <a:srgbClr val="000000"/>
                </a:solidFill>
                <a:latin typeface="Arial"/>
                <a:ea typeface="Arial"/>
                <a:cs typeface="Arial"/>
                <a:sym typeface="Arial"/>
              </a:rPr>
              <a:t> from all nodes in the cluster</a:t>
            </a:r>
            <a:endParaRPr sz="2400"/>
          </a:p>
          <a:p>
            <a:pPr marL="203200" marR="0" lvl="0" indent="-177800" algn="l" rtl="0">
              <a:lnSpc>
                <a:spcPct val="100000"/>
              </a:lnSpc>
              <a:spcBef>
                <a:spcPts val="0"/>
              </a:spcBef>
              <a:spcAft>
                <a:spcPts val="0"/>
              </a:spcAft>
              <a:buClr>
                <a:srgbClr val="000000"/>
              </a:buClr>
              <a:buSzPts val="2400"/>
              <a:buFont typeface="Noto Sans Symbols"/>
              <a:buChar char="●"/>
            </a:pPr>
            <a:r>
              <a:rPr lang="en" sz="2400" b="0" i="0" u="none">
                <a:solidFill>
                  <a:srgbClr val="000000"/>
                </a:solidFill>
                <a:latin typeface="Arial"/>
                <a:ea typeface="Arial"/>
                <a:cs typeface="Arial"/>
                <a:sym typeface="Arial"/>
              </a:rPr>
              <a:t> </a:t>
            </a:r>
            <a:r>
              <a:rPr lang="en" sz="2400" b="1" i="0" u="none">
                <a:solidFill>
                  <a:srgbClr val="000000"/>
                </a:solidFill>
              </a:rPr>
              <a:t>Availability</a:t>
            </a:r>
            <a:r>
              <a:rPr lang="en" sz="2400" b="0" i="0" u="none">
                <a:solidFill>
                  <a:srgbClr val="000000"/>
                </a:solidFill>
                <a:latin typeface="Arial"/>
                <a:ea typeface="Arial"/>
                <a:cs typeface="Arial"/>
                <a:sym typeface="Arial"/>
              </a:rPr>
              <a:t>:</a:t>
            </a:r>
            <a:r>
              <a:rPr lang="en" sz="2400"/>
              <a:t> e</a:t>
            </a:r>
            <a:r>
              <a:rPr lang="en" sz="2400" b="0" i="0" u="none" strike="noStrike" cap="none">
                <a:solidFill>
                  <a:srgbClr val="000000"/>
                </a:solidFill>
                <a:latin typeface="Arial"/>
                <a:ea typeface="Arial"/>
                <a:cs typeface="Arial"/>
                <a:sym typeface="Arial"/>
              </a:rPr>
              <a:t>very client receives </a:t>
            </a:r>
            <a:r>
              <a:rPr lang="en" sz="2400" b="0" i="0" u="sng" strike="noStrike" cap="none">
                <a:solidFill>
                  <a:srgbClr val="000000"/>
                </a:solidFill>
                <a:latin typeface="Arial"/>
                <a:ea typeface="Arial"/>
                <a:cs typeface="Arial"/>
                <a:sym typeface="Arial"/>
              </a:rPr>
              <a:t>an answer</a:t>
            </a:r>
            <a:r>
              <a:rPr lang="en" sz="2400" b="0" i="0" u="none" strike="noStrike" cap="none">
                <a:solidFill>
                  <a:srgbClr val="000000"/>
                </a:solidFill>
                <a:latin typeface="Arial"/>
                <a:ea typeface="Arial"/>
                <a:cs typeface="Arial"/>
                <a:sym typeface="Arial"/>
              </a:rPr>
              <a:t> from any node in the cluster</a:t>
            </a:r>
            <a:endParaRPr sz="2400"/>
          </a:p>
          <a:p>
            <a:pPr marL="203200" marR="0" lvl="0" indent="-177800" algn="l" rtl="0">
              <a:lnSpc>
                <a:spcPct val="100000"/>
              </a:lnSpc>
              <a:spcBef>
                <a:spcPts val="0"/>
              </a:spcBef>
              <a:spcAft>
                <a:spcPts val="0"/>
              </a:spcAft>
              <a:buClr>
                <a:srgbClr val="000000"/>
              </a:buClr>
              <a:buSzPts val="2400"/>
              <a:buFont typeface="Noto Sans Symbols"/>
              <a:buChar char="●"/>
            </a:pPr>
            <a:r>
              <a:rPr lang="en" sz="2400" b="0" i="0" u="none">
                <a:solidFill>
                  <a:srgbClr val="000000"/>
                </a:solidFill>
                <a:latin typeface="Arial"/>
                <a:ea typeface="Arial"/>
                <a:cs typeface="Arial"/>
                <a:sym typeface="Arial"/>
              </a:rPr>
              <a:t> </a:t>
            </a:r>
            <a:r>
              <a:rPr lang="en" sz="2400" b="1" i="0" u="none">
                <a:solidFill>
                  <a:srgbClr val="000000"/>
                </a:solidFill>
              </a:rPr>
              <a:t>Partition-tolerance</a:t>
            </a:r>
            <a:r>
              <a:rPr lang="en" sz="2400" b="0" i="0" u="none">
                <a:solidFill>
                  <a:srgbClr val="000000"/>
                </a:solidFill>
                <a:latin typeface="Arial"/>
                <a:ea typeface="Arial"/>
                <a:cs typeface="Arial"/>
                <a:sym typeface="Arial"/>
              </a:rPr>
              <a:t>:</a:t>
            </a:r>
            <a:r>
              <a:rPr lang="en" sz="2400"/>
              <a:t> </a:t>
            </a:r>
            <a:r>
              <a:rPr lang="en" sz="2200"/>
              <a:t>t</a:t>
            </a:r>
            <a:r>
              <a:rPr lang="en" sz="2200" b="0" i="0" u="none" strike="noStrike" cap="none">
                <a:solidFill>
                  <a:srgbClr val="000000"/>
                </a:solidFill>
                <a:latin typeface="Arial"/>
                <a:ea typeface="Arial"/>
                <a:cs typeface="Arial"/>
                <a:sym typeface="Arial"/>
              </a:rPr>
              <a:t>he cluster </a:t>
            </a:r>
            <a:r>
              <a:rPr lang="en" sz="2200" b="0" i="0" u="sng" strike="noStrike" cap="none">
                <a:solidFill>
                  <a:srgbClr val="000000"/>
                </a:solidFill>
                <a:latin typeface="Arial"/>
                <a:ea typeface="Arial"/>
                <a:cs typeface="Arial"/>
                <a:sym typeface="Arial"/>
              </a:rPr>
              <a:t>keeps on operating</a:t>
            </a:r>
            <a:r>
              <a:rPr lang="en" sz="2200" b="0" i="0" u="none" strike="noStrike" cap="none">
                <a:solidFill>
                  <a:srgbClr val="000000"/>
                </a:solidFill>
                <a:latin typeface="Arial"/>
                <a:ea typeface="Arial"/>
                <a:cs typeface="Arial"/>
                <a:sym typeface="Arial"/>
              </a:rPr>
              <a:t> when one or more nodes cannot communicate with the rest of the cluster</a:t>
            </a:r>
            <a:endParaRPr/>
          </a:p>
          <a:p>
            <a:pPr marL="0" marR="0" lvl="0" indent="0" algn="l" rtl="0">
              <a:lnSpc>
                <a:spcPct val="94000"/>
              </a:lnSpc>
              <a:spcBef>
                <a:spcPts val="0"/>
              </a:spcBef>
              <a:spcAft>
                <a:spcPts val="0"/>
              </a:spcAft>
              <a:buNone/>
            </a:pPr>
            <a:endParaRPr sz="2200" b="0" i="0" u="none" strike="noStrike" cap="none">
              <a:solidFill>
                <a:srgbClr val="000000"/>
              </a:solidFill>
              <a:latin typeface="Arial"/>
              <a:ea typeface="Arial"/>
              <a:cs typeface="Arial"/>
              <a:sym typeface="Arial"/>
            </a:endParaRPr>
          </a:p>
        </p:txBody>
      </p:sp>
      <p:pic>
        <p:nvPicPr>
          <p:cNvPr id="185" name="Google Shape;185;p25"/>
          <p:cNvPicPr preferRelativeResize="0"/>
          <p:nvPr/>
        </p:nvPicPr>
        <p:blipFill>
          <a:blip r:embed="rId3">
            <a:alphaModFix/>
          </a:blip>
          <a:stretch>
            <a:fillRect/>
          </a:stretch>
        </p:blipFill>
        <p:spPr>
          <a:xfrm>
            <a:off x="152400" y="1599725"/>
            <a:ext cx="4511900" cy="2516750"/>
          </a:xfrm>
          <a:prstGeom prst="rect">
            <a:avLst/>
          </a:prstGeom>
          <a:noFill/>
          <a:ln>
            <a:noFill/>
          </a:ln>
        </p:spPr>
      </p:pic>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4"/>
        <p:cNvGrpSpPr/>
        <p:nvPr/>
      </p:nvGrpSpPr>
      <p:grpSpPr>
        <a:xfrm>
          <a:off x="0" y="0"/>
          <a:ext cx="0" cy="0"/>
          <a:chOff x="0" y="0"/>
          <a:chExt cx="0" cy="0"/>
        </a:xfrm>
      </p:grpSpPr>
      <p:sp>
        <p:nvSpPr>
          <p:cNvPr id="195" name="Google Shape;195;p26"/>
          <p:cNvSpPr/>
          <p:nvPr/>
        </p:nvSpPr>
        <p:spPr>
          <a:xfrm>
            <a:off x="1656175" y="1163500"/>
            <a:ext cx="3024000" cy="2251200"/>
          </a:xfrm>
          <a:prstGeom prst="ellipse">
            <a:avLst/>
          </a:prstGeom>
          <a:noFill/>
          <a:ln w="108000" cap="sq" cmpd="sng">
            <a:solidFill>
              <a:srgbClr val="00CC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96" name="Google Shape;196;p26"/>
          <p:cNvSpPr/>
          <p:nvPr/>
        </p:nvSpPr>
        <p:spPr>
          <a:xfrm>
            <a:off x="4103675" y="1163500"/>
            <a:ext cx="3128700" cy="2184300"/>
          </a:xfrm>
          <a:prstGeom prst="ellipse">
            <a:avLst/>
          </a:prstGeom>
          <a:noFill/>
          <a:ln w="108000" cap="sq" cmpd="sng">
            <a:solidFill>
              <a:srgbClr val="3399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97" name="Google Shape;197;p26"/>
          <p:cNvSpPr/>
          <p:nvPr/>
        </p:nvSpPr>
        <p:spPr>
          <a:xfrm>
            <a:off x="2871850" y="2841325"/>
            <a:ext cx="2975400" cy="2184300"/>
          </a:xfrm>
          <a:prstGeom prst="ellipse">
            <a:avLst/>
          </a:prstGeom>
          <a:noFill/>
          <a:ln w="108000" cap="sq"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198" name="Google Shape;198;p26"/>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Brewer’s CAP Theorem</a:t>
            </a:r>
            <a:endParaRPr/>
          </a:p>
        </p:txBody>
      </p:sp>
      <p:sp>
        <p:nvSpPr>
          <p:cNvPr id="199" name="Google Shape;199;p26"/>
          <p:cNvSpPr txBox="1"/>
          <p:nvPr/>
        </p:nvSpPr>
        <p:spPr>
          <a:xfrm>
            <a:off x="182550" y="548877"/>
            <a:ext cx="8501100" cy="547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2200" b="0" i="0" u="none">
                <a:solidFill>
                  <a:srgbClr val="000000"/>
                </a:solidFill>
                <a:latin typeface="Arial"/>
                <a:ea typeface="Arial"/>
                <a:cs typeface="Arial"/>
                <a:sym typeface="Arial"/>
              </a:rPr>
              <a:t>Consistency, Availability and Partition-Tolerance: pick any two... </a:t>
            </a:r>
            <a:endParaRPr sz="22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a:p>
          <a:p>
            <a:pPr marL="0" marR="0" lvl="0" indent="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
        <p:nvSpPr>
          <p:cNvPr id="200" name="Google Shape;200;p26"/>
          <p:cNvSpPr txBox="1"/>
          <p:nvPr/>
        </p:nvSpPr>
        <p:spPr>
          <a:xfrm>
            <a:off x="3646475" y="3527825"/>
            <a:ext cx="2045400" cy="869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2200" b="1" i="0" u="none">
                <a:solidFill>
                  <a:srgbClr val="000000"/>
                </a:solidFill>
                <a:latin typeface="Arial"/>
                <a:ea typeface="Arial"/>
                <a:cs typeface="Arial"/>
                <a:sym typeface="Arial"/>
              </a:rPr>
              <a:t>Partition</a:t>
            </a:r>
            <a:r>
              <a:rPr lang="en" sz="2000" b="1" i="0" u="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2200"/>
              <a:buFont typeface="Arial"/>
              <a:buNone/>
            </a:pPr>
            <a:r>
              <a:rPr lang="en" sz="2200" b="1" i="0" u="none">
                <a:solidFill>
                  <a:srgbClr val="000000"/>
                </a:solidFill>
                <a:latin typeface="Arial"/>
                <a:ea typeface="Arial"/>
                <a:cs typeface="Arial"/>
                <a:sym typeface="Arial"/>
              </a:rPr>
              <a:t>Tolerance</a:t>
            </a:r>
            <a:endParaRPr/>
          </a:p>
        </p:txBody>
      </p:sp>
      <p:sp>
        <p:nvSpPr>
          <p:cNvPr id="201" name="Google Shape;201;p26"/>
          <p:cNvSpPr txBox="1"/>
          <p:nvPr/>
        </p:nvSpPr>
        <p:spPr>
          <a:xfrm>
            <a:off x="5018075" y="1851425"/>
            <a:ext cx="1857000" cy="463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2200" b="1" i="0" u="none">
                <a:solidFill>
                  <a:srgbClr val="000000"/>
                </a:solidFill>
                <a:latin typeface="Arial"/>
                <a:ea typeface="Arial"/>
                <a:cs typeface="Arial"/>
                <a:sym typeface="Arial"/>
              </a:rPr>
              <a:t>Availability</a:t>
            </a:r>
            <a:endParaRPr/>
          </a:p>
        </p:txBody>
      </p:sp>
      <p:sp>
        <p:nvSpPr>
          <p:cNvPr id="202" name="Google Shape;202;p26"/>
          <p:cNvSpPr txBox="1"/>
          <p:nvPr/>
        </p:nvSpPr>
        <p:spPr>
          <a:xfrm>
            <a:off x="2016125" y="1834750"/>
            <a:ext cx="1911000" cy="662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2200" b="1" i="0" u="none">
                <a:solidFill>
                  <a:srgbClr val="000000"/>
                </a:solidFill>
                <a:latin typeface="Arial"/>
                <a:ea typeface="Arial"/>
                <a:cs typeface="Arial"/>
                <a:sym typeface="Arial"/>
              </a:rPr>
              <a:t>Consistency</a:t>
            </a:r>
            <a:endParaRPr/>
          </a:p>
        </p:txBody>
      </p:sp>
      <p:sp>
        <p:nvSpPr>
          <p:cNvPr id="203" name="Google Shape;203;p26"/>
          <p:cNvSpPr txBox="1"/>
          <p:nvPr/>
        </p:nvSpPr>
        <p:spPr>
          <a:xfrm>
            <a:off x="6092775" y="3702900"/>
            <a:ext cx="2763000" cy="1151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2200" i="1"/>
              <a:t>Note: the intersection of the three sets is empty</a:t>
            </a:r>
            <a:endParaRPr sz="2200" b="0" i="1"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a:p>
          <a:p>
            <a:pPr marL="0" marR="0" lvl="0" indent="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2"/>
        <p:cNvGrpSpPr/>
        <p:nvPr/>
      </p:nvGrpSpPr>
      <p:grpSpPr>
        <a:xfrm>
          <a:off x="0" y="0"/>
          <a:ext cx="0" cy="0"/>
          <a:chOff x="0" y="0"/>
          <a:chExt cx="0" cy="0"/>
        </a:xfrm>
      </p:grpSpPr>
      <p:sp>
        <p:nvSpPr>
          <p:cNvPr id="213" name="Google Shape;213;p27"/>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Brewer’s CAP Theorem</a:t>
            </a:r>
            <a:endParaRPr/>
          </a:p>
        </p:txBody>
      </p:sp>
      <p:sp>
        <p:nvSpPr>
          <p:cNvPr id="214" name="Google Shape;214;p27"/>
          <p:cNvSpPr txBox="1"/>
          <p:nvPr/>
        </p:nvSpPr>
        <p:spPr>
          <a:xfrm>
            <a:off x="274637" y="489347"/>
            <a:ext cx="8501062" cy="4583906"/>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...but not quite:</a:t>
            </a:r>
            <a:endParaRPr sz="1800"/>
          </a:p>
          <a:p>
            <a:pPr marL="419100" marR="0" lvl="1" indent="-196850" algn="l" rtl="0">
              <a:lnSpc>
                <a:spcPct val="100000"/>
              </a:lnSpc>
              <a:spcBef>
                <a:spcPts val="0"/>
              </a:spcBef>
              <a:spcAft>
                <a:spcPts val="0"/>
              </a:spcAft>
              <a:buClr>
                <a:srgbClr val="000000"/>
              </a:buClr>
              <a:buSzPts val="1800"/>
              <a:buFont typeface="Noto Sans Symbols"/>
              <a:buChar char="●"/>
            </a:pPr>
            <a:r>
              <a:rPr lang="en" sz="1800" b="0" i="0" u="none" strike="noStrike" cap="none">
                <a:solidFill>
                  <a:srgbClr val="000000"/>
                </a:solidFill>
                <a:latin typeface="Arial"/>
                <a:ea typeface="Arial"/>
                <a:cs typeface="Arial"/>
                <a:sym typeface="Arial"/>
              </a:rPr>
              <a:t>While the theorem shows all three qualities a</a:t>
            </a:r>
            <a:r>
              <a:rPr lang="en" sz="1800"/>
              <a:t>re</a:t>
            </a:r>
            <a:r>
              <a:rPr lang="en" sz="1800" b="0" i="0" u="none" strike="noStrike" cap="none">
                <a:solidFill>
                  <a:srgbClr val="000000"/>
                </a:solidFill>
                <a:latin typeface="Arial"/>
                <a:ea typeface="Arial"/>
                <a:cs typeface="Arial"/>
                <a:sym typeface="Arial"/>
              </a:rPr>
              <a:t> symmetrical, Consistency and Availability are at odds when a Partition happens</a:t>
            </a:r>
            <a:endParaRPr sz="1800"/>
          </a:p>
          <a:p>
            <a:pPr marL="419100" marR="0" lvl="1" indent="-196850" algn="l" rtl="0">
              <a:lnSpc>
                <a:spcPct val="100000"/>
              </a:lnSpc>
              <a:spcBef>
                <a:spcPts val="0"/>
              </a:spcBef>
              <a:spcAft>
                <a:spcPts val="0"/>
              </a:spcAft>
              <a:buClr>
                <a:srgbClr val="000000"/>
              </a:buClr>
              <a:buSzPts val="1800"/>
              <a:buFont typeface="Noto Sans Symbols"/>
              <a:buChar char="●"/>
            </a:pPr>
            <a:r>
              <a:rPr lang="en" sz="1800" b="0" i="0" u="none" strike="noStrike" cap="none">
                <a:solidFill>
                  <a:srgbClr val="000000"/>
                </a:solidFill>
                <a:latin typeface="Arial"/>
                <a:ea typeface="Arial"/>
                <a:cs typeface="Arial"/>
                <a:sym typeface="Arial"/>
              </a:rPr>
              <a:t> “Hard” network partitions may be rare, but “soft” ones are not (a slow node may be considered </a:t>
            </a:r>
            <a:r>
              <a:rPr lang="en" sz="1800" b="0" i="1" u="none" strike="noStrike" cap="none">
                <a:solidFill>
                  <a:srgbClr val="000000"/>
                </a:solidFill>
                <a:latin typeface="Arial"/>
                <a:ea typeface="Arial"/>
                <a:cs typeface="Arial"/>
                <a:sym typeface="Arial"/>
              </a:rPr>
              <a:t>dead</a:t>
            </a:r>
            <a:r>
              <a:rPr lang="en" sz="1800" b="0" i="0" u="none" strike="noStrike" cap="none">
                <a:solidFill>
                  <a:srgbClr val="000000"/>
                </a:solidFill>
                <a:latin typeface="Arial"/>
                <a:ea typeface="Arial"/>
                <a:cs typeface="Arial"/>
                <a:sym typeface="Arial"/>
              </a:rPr>
              <a:t> even if it is not); ultimately, every partition is detected by a </a:t>
            </a:r>
            <a:r>
              <a:rPr lang="en" sz="1800" b="0" i="1" u="none" strike="noStrike" cap="none">
                <a:solidFill>
                  <a:srgbClr val="000000"/>
                </a:solidFill>
                <a:latin typeface="Arial"/>
                <a:ea typeface="Arial"/>
                <a:cs typeface="Arial"/>
                <a:sym typeface="Arial"/>
              </a:rPr>
              <a:t>timeout</a:t>
            </a:r>
            <a:endParaRPr sz="1800"/>
          </a:p>
          <a:p>
            <a:pPr marL="419100" marR="0" lvl="1" indent="-196850" algn="l" rtl="0">
              <a:lnSpc>
                <a:spcPct val="100000"/>
              </a:lnSpc>
              <a:spcBef>
                <a:spcPts val="0"/>
              </a:spcBef>
              <a:spcAft>
                <a:spcPts val="0"/>
              </a:spcAft>
              <a:buClr>
                <a:srgbClr val="000000"/>
              </a:buClr>
              <a:buSzPts val="1800"/>
              <a:buFont typeface="Noto Sans Symbols"/>
              <a:buChar char="●"/>
            </a:pPr>
            <a:r>
              <a:rPr lang="en" sz="1800" b="0" i="0" u="none" strike="noStrike" cap="none">
                <a:solidFill>
                  <a:srgbClr val="000000"/>
                </a:solidFill>
                <a:latin typeface="Arial"/>
                <a:ea typeface="Arial"/>
                <a:cs typeface="Arial"/>
                <a:sym typeface="Arial"/>
              </a:rPr>
              <a:t>Can have consequences that impact the cluster as a whole, e.g. a distributed join is only complete when all sub-queries return</a:t>
            </a:r>
            <a:endParaRPr sz="1800"/>
          </a:p>
          <a:p>
            <a:pPr marL="419100" marR="0" lvl="1" indent="-196850" algn="l" rtl="0">
              <a:lnSpc>
                <a:spcPct val="100000"/>
              </a:lnSpc>
              <a:spcBef>
                <a:spcPts val="0"/>
              </a:spcBef>
              <a:spcAft>
                <a:spcPts val="0"/>
              </a:spcAft>
              <a:buClr>
                <a:srgbClr val="000000"/>
              </a:buClr>
              <a:buSzPts val="1800"/>
              <a:buFont typeface="Noto Sans Symbols"/>
              <a:buChar char="●"/>
            </a:pPr>
            <a:r>
              <a:rPr lang="en" sz="1800" b="0" i="0" u="none" strike="noStrike" cap="none">
                <a:solidFill>
                  <a:srgbClr val="000000"/>
                </a:solidFill>
                <a:latin typeface="Arial"/>
                <a:ea typeface="Arial"/>
                <a:cs typeface="Arial"/>
                <a:sym typeface="Arial"/>
              </a:rPr>
              <a:t>Traditional DBMS architectures were not concerned with network partitions, since all data were supposed to be in a small, co-located cluster of servers</a:t>
            </a:r>
            <a:endParaRPr sz="1800"/>
          </a:p>
          <a:p>
            <a:pPr marL="419100" marR="0" lvl="1" indent="-196850" algn="l" rtl="0">
              <a:lnSpc>
                <a:spcPct val="100000"/>
              </a:lnSpc>
              <a:spcBef>
                <a:spcPts val="0"/>
              </a:spcBef>
              <a:spcAft>
                <a:spcPts val="0"/>
              </a:spcAft>
              <a:buClr>
                <a:srgbClr val="000000"/>
              </a:buClr>
              <a:buSzPts val="1800"/>
              <a:buFont typeface="Noto Sans Symbols"/>
              <a:buChar char="●"/>
            </a:pPr>
            <a:r>
              <a:rPr lang="en" sz="1800" b="0" i="0" u="none" strike="noStrike" cap="none">
                <a:solidFill>
                  <a:srgbClr val="000000"/>
                </a:solidFill>
                <a:latin typeface="Arial"/>
                <a:ea typeface="Arial"/>
                <a:cs typeface="Arial"/>
                <a:sym typeface="Arial"/>
              </a:rPr>
              <a:t>The emphasis on numerous </a:t>
            </a:r>
            <a:r>
              <a:rPr lang="en" sz="1800" b="0" i="1" u="none" strike="noStrike" cap="none">
                <a:solidFill>
                  <a:srgbClr val="000000"/>
                </a:solidFill>
                <a:latin typeface="Arial"/>
                <a:ea typeface="Arial"/>
                <a:cs typeface="Arial"/>
                <a:sym typeface="Arial"/>
              </a:rPr>
              <a:t>commodity servers</a:t>
            </a:r>
            <a:r>
              <a:rPr lang="en" sz="1800" b="0" i="0" u="none" strike="noStrike" cap="none">
                <a:solidFill>
                  <a:srgbClr val="000000"/>
                </a:solidFill>
                <a:latin typeface="Arial"/>
                <a:ea typeface="Arial"/>
                <a:cs typeface="Arial"/>
                <a:sym typeface="Arial"/>
              </a:rPr>
              <a:t>, can result in an increased number of hardware failures</a:t>
            </a:r>
            <a:endParaRPr sz="1800"/>
          </a:p>
          <a:p>
            <a:pPr marL="419100" marR="0" lvl="1" indent="-196850" algn="l" rtl="0">
              <a:lnSpc>
                <a:spcPct val="100000"/>
              </a:lnSpc>
              <a:spcBef>
                <a:spcPts val="0"/>
              </a:spcBef>
              <a:spcAft>
                <a:spcPts val="0"/>
              </a:spcAft>
              <a:buClr>
                <a:srgbClr val="000000"/>
              </a:buClr>
              <a:buSzPts val="1800"/>
              <a:buFont typeface="Noto Sans Symbols"/>
              <a:buChar char="●"/>
            </a:pPr>
            <a:r>
              <a:rPr lang="en" sz="1800" b="0" i="0" u="none" strike="noStrike" cap="none">
                <a:solidFill>
                  <a:srgbClr val="000000"/>
                </a:solidFill>
                <a:latin typeface="Arial"/>
                <a:ea typeface="Arial"/>
                <a:cs typeface="Arial"/>
                <a:sym typeface="Arial"/>
              </a:rPr>
              <a:t>The CAP theorem forces us to consider trade-offs among different options</a:t>
            </a:r>
            <a:endParaRPr sz="1800"/>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3"/>
        <p:cNvGrpSpPr/>
        <p:nvPr/>
      </p:nvGrpSpPr>
      <p:grpSpPr>
        <a:xfrm>
          <a:off x="0" y="0"/>
          <a:ext cx="0" cy="0"/>
          <a:chOff x="0" y="0"/>
          <a:chExt cx="0" cy="0"/>
        </a:xfrm>
      </p:grpSpPr>
      <p:sp>
        <p:nvSpPr>
          <p:cNvPr id="224" name="Google Shape;224;p28"/>
          <p:cNvSpPr txBox="1"/>
          <p:nvPr/>
        </p:nvSpPr>
        <p:spPr>
          <a:xfrm>
            <a:off x="1587" y="205978"/>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CAP Theorem and the Classification of  Distributed Processing Algorithms</a:t>
            </a:r>
            <a:endParaRPr/>
          </a:p>
        </p:txBody>
      </p:sp>
      <p:sp>
        <p:nvSpPr>
          <p:cNvPr id="225" name="Google Shape;225;p28"/>
          <p:cNvSpPr txBox="1"/>
          <p:nvPr/>
        </p:nvSpPr>
        <p:spPr>
          <a:xfrm>
            <a:off x="4308475" y="3321844"/>
            <a:ext cx="1257300" cy="44886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a:solidFill>
                  <a:srgbClr val="000000"/>
                </a:solidFill>
                <a:latin typeface="Arial"/>
                <a:ea typeface="Arial"/>
                <a:cs typeface="Arial"/>
                <a:sym typeface="Arial"/>
              </a:rPr>
              <a:t>Partition-</a:t>
            </a:r>
            <a:endParaRPr/>
          </a:p>
          <a:p>
            <a:pPr marL="0" marR="0" lvl="0" indent="0" algn="l" rtl="0">
              <a:lnSpc>
                <a:spcPct val="100000"/>
              </a:lnSpc>
              <a:spcBef>
                <a:spcPts val="0"/>
              </a:spcBef>
              <a:spcAft>
                <a:spcPts val="0"/>
              </a:spcAft>
              <a:buClr>
                <a:srgbClr val="000000"/>
              </a:buClr>
              <a:buSzPts val="1400"/>
              <a:buFont typeface="Arial"/>
              <a:buNone/>
            </a:pPr>
            <a:r>
              <a:rPr lang="en" sz="1400" b="1" i="0" u="none">
                <a:solidFill>
                  <a:srgbClr val="000000"/>
                </a:solidFill>
                <a:latin typeface="Arial"/>
                <a:ea typeface="Arial"/>
                <a:cs typeface="Arial"/>
                <a:sym typeface="Arial"/>
              </a:rPr>
              <a:t>Tolerance</a:t>
            </a:r>
            <a:endParaRPr/>
          </a:p>
        </p:txBody>
      </p:sp>
      <p:sp>
        <p:nvSpPr>
          <p:cNvPr id="226" name="Google Shape;226;p28"/>
          <p:cNvSpPr txBox="1"/>
          <p:nvPr/>
        </p:nvSpPr>
        <p:spPr>
          <a:xfrm>
            <a:off x="5222875" y="2347913"/>
            <a:ext cx="1373187" cy="25717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a:solidFill>
                  <a:srgbClr val="000000"/>
                </a:solidFill>
                <a:latin typeface="Arial"/>
                <a:ea typeface="Arial"/>
                <a:cs typeface="Arial"/>
                <a:sym typeface="Arial"/>
              </a:rPr>
              <a:t>Availability</a:t>
            </a:r>
            <a:endParaRPr/>
          </a:p>
        </p:txBody>
      </p:sp>
      <p:sp>
        <p:nvSpPr>
          <p:cNvPr id="227" name="Google Shape;227;p28"/>
          <p:cNvSpPr txBox="1"/>
          <p:nvPr/>
        </p:nvSpPr>
        <p:spPr>
          <a:xfrm>
            <a:off x="2378075" y="3429000"/>
            <a:ext cx="1373100" cy="257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2200" b="1" i="0" u="none">
                <a:solidFill>
                  <a:srgbClr val="000000"/>
                </a:solidFill>
                <a:latin typeface="Arial"/>
                <a:ea typeface="Arial"/>
                <a:cs typeface="Arial"/>
                <a:sym typeface="Arial"/>
              </a:rPr>
              <a:t>Paxos</a:t>
            </a:r>
            <a:endParaRPr/>
          </a:p>
        </p:txBody>
      </p:sp>
      <p:sp>
        <p:nvSpPr>
          <p:cNvPr id="228" name="Google Shape;228;p28"/>
          <p:cNvSpPr txBox="1"/>
          <p:nvPr/>
        </p:nvSpPr>
        <p:spPr>
          <a:xfrm>
            <a:off x="3228975" y="2400300"/>
            <a:ext cx="1535112" cy="25717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a:solidFill>
                  <a:srgbClr val="000000"/>
                </a:solidFill>
                <a:latin typeface="Arial"/>
                <a:ea typeface="Arial"/>
                <a:cs typeface="Arial"/>
                <a:sym typeface="Arial"/>
              </a:rPr>
              <a:t>   Consistency</a:t>
            </a:r>
            <a:endParaRPr/>
          </a:p>
        </p:txBody>
      </p:sp>
      <p:sp>
        <p:nvSpPr>
          <p:cNvPr id="229" name="Google Shape;229;p28"/>
          <p:cNvSpPr txBox="1"/>
          <p:nvPr/>
        </p:nvSpPr>
        <p:spPr>
          <a:xfrm>
            <a:off x="6005512" y="3429000"/>
            <a:ext cx="2314575" cy="89535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2200" b="1" i="0" u="none">
                <a:solidFill>
                  <a:srgbClr val="000000"/>
                </a:solidFill>
                <a:latin typeface="Arial"/>
                <a:ea typeface="Arial"/>
                <a:cs typeface="Arial"/>
                <a:sym typeface="Arial"/>
              </a:rPr>
              <a:t>Multi-Version </a:t>
            </a:r>
            <a:endParaRPr/>
          </a:p>
          <a:p>
            <a:pPr marL="0" marR="0" lvl="0" indent="0" algn="l" rtl="0">
              <a:lnSpc>
                <a:spcPct val="100000"/>
              </a:lnSpc>
              <a:spcBef>
                <a:spcPts val="0"/>
              </a:spcBef>
              <a:spcAft>
                <a:spcPts val="0"/>
              </a:spcAft>
              <a:buClr>
                <a:srgbClr val="000000"/>
              </a:buClr>
              <a:buSzPts val="2200"/>
              <a:buFont typeface="Arial"/>
              <a:buNone/>
            </a:pPr>
            <a:r>
              <a:rPr lang="en" sz="2200" b="1" i="0" u="none">
                <a:solidFill>
                  <a:srgbClr val="000000"/>
                </a:solidFill>
                <a:latin typeface="Arial"/>
                <a:ea typeface="Arial"/>
                <a:cs typeface="Arial"/>
                <a:sym typeface="Arial"/>
              </a:rPr>
              <a:t>Concurrency </a:t>
            </a:r>
            <a:endParaRPr/>
          </a:p>
          <a:p>
            <a:pPr marL="0" marR="0" lvl="0" indent="0" algn="l" rtl="0">
              <a:lnSpc>
                <a:spcPct val="100000"/>
              </a:lnSpc>
              <a:spcBef>
                <a:spcPts val="0"/>
              </a:spcBef>
              <a:spcAft>
                <a:spcPts val="0"/>
              </a:spcAft>
              <a:buClr>
                <a:srgbClr val="000000"/>
              </a:buClr>
              <a:buSzPts val="2200"/>
              <a:buFont typeface="Arial"/>
              <a:buNone/>
            </a:pPr>
            <a:r>
              <a:rPr lang="en" sz="2200" b="1" i="0" u="none">
                <a:solidFill>
                  <a:srgbClr val="000000"/>
                </a:solidFill>
                <a:latin typeface="Arial"/>
                <a:ea typeface="Arial"/>
                <a:cs typeface="Arial"/>
                <a:sym typeface="Arial"/>
              </a:rPr>
              <a:t>Control</a:t>
            </a:r>
            <a:endParaRPr/>
          </a:p>
        </p:txBody>
      </p:sp>
      <p:sp>
        <p:nvSpPr>
          <p:cNvPr id="230" name="Google Shape;230;p28"/>
          <p:cNvSpPr txBox="1"/>
          <p:nvPr/>
        </p:nvSpPr>
        <p:spPr>
          <a:xfrm>
            <a:off x="3614737" y="1040606"/>
            <a:ext cx="1919287" cy="41076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2200" b="1" i="0" u="none">
                <a:solidFill>
                  <a:srgbClr val="000000"/>
                </a:solidFill>
                <a:latin typeface="Arial"/>
                <a:ea typeface="Arial"/>
                <a:cs typeface="Arial"/>
                <a:sym typeface="Arial"/>
              </a:rPr>
              <a:t>Two-phase commit</a:t>
            </a:r>
            <a:endParaRPr/>
          </a:p>
        </p:txBody>
      </p:sp>
      <p:sp>
        <p:nvSpPr>
          <p:cNvPr id="231" name="Google Shape;231;p28"/>
          <p:cNvSpPr/>
          <p:nvPr/>
        </p:nvSpPr>
        <p:spPr>
          <a:xfrm>
            <a:off x="3384550" y="1889521"/>
            <a:ext cx="1746250" cy="1316831"/>
          </a:xfrm>
          <a:prstGeom prst="ellipse">
            <a:avLst/>
          </a:prstGeom>
          <a:noFill/>
          <a:ln w="108000" cap="sq" cmpd="sng">
            <a:solidFill>
              <a:srgbClr val="00CC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32" name="Google Shape;232;p28"/>
          <p:cNvSpPr/>
          <p:nvPr/>
        </p:nvSpPr>
        <p:spPr>
          <a:xfrm>
            <a:off x="4608512" y="1851421"/>
            <a:ext cx="1801800" cy="1354800"/>
          </a:xfrm>
          <a:prstGeom prst="ellipse">
            <a:avLst/>
          </a:prstGeom>
          <a:noFill/>
          <a:ln w="108000" cap="sq" cmpd="sng">
            <a:solidFill>
              <a:srgbClr val="3399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233" name="Google Shape;233;p28"/>
          <p:cNvSpPr/>
          <p:nvPr/>
        </p:nvSpPr>
        <p:spPr>
          <a:xfrm>
            <a:off x="3954462" y="2605088"/>
            <a:ext cx="1724100" cy="1337100"/>
          </a:xfrm>
          <a:prstGeom prst="ellipse">
            <a:avLst/>
          </a:prstGeom>
          <a:noFill/>
          <a:ln w="108000" cap="sq"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cxnSp>
        <p:nvCxnSpPr>
          <p:cNvPr id="234" name="Google Shape;234;p28"/>
          <p:cNvCxnSpPr/>
          <p:nvPr/>
        </p:nvCxnSpPr>
        <p:spPr>
          <a:xfrm>
            <a:off x="5211762" y="2949178"/>
            <a:ext cx="928200" cy="561300"/>
          </a:xfrm>
          <a:prstGeom prst="straightConnector1">
            <a:avLst/>
          </a:prstGeom>
          <a:noFill/>
          <a:ln w="54700" cap="sq" cmpd="sng">
            <a:solidFill>
              <a:srgbClr val="4F81BD"/>
            </a:solidFill>
            <a:prstDash val="solid"/>
            <a:miter lim="800000"/>
            <a:headEnd type="none" w="med" len="med"/>
            <a:tailEnd type="triangle" w="med" len="med"/>
          </a:ln>
        </p:spPr>
      </p:cxnSp>
      <p:cxnSp>
        <p:nvCxnSpPr>
          <p:cNvPr id="235" name="Google Shape;235;p28"/>
          <p:cNvCxnSpPr/>
          <p:nvPr/>
        </p:nvCxnSpPr>
        <p:spPr>
          <a:xfrm rot="10800000" flipH="1">
            <a:off x="4846637" y="1406128"/>
            <a:ext cx="1587" cy="1028700"/>
          </a:xfrm>
          <a:prstGeom prst="straightConnector1">
            <a:avLst/>
          </a:prstGeom>
          <a:noFill/>
          <a:ln w="54700" cap="sq" cmpd="sng">
            <a:solidFill>
              <a:srgbClr val="4F81BD"/>
            </a:solidFill>
            <a:prstDash val="solid"/>
            <a:miter lim="800000"/>
            <a:headEnd type="none" w="med" len="med"/>
            <a:tailEnd type="triangle" w="med" len="med"/>
          </a:ln>
        </p:spPr>
      </p:cxnSp>
      <p:cxnSp>
        <p:nvCxnSpPr>
          <p:cNvPr id="236" name="Google Shape;236;p28"/>
          <p:cNvCxnSpPr/>
          <p:nvPr/>
        </p:nvCxnSpPr>
        <p:spPr>
          <a:xfrm flipH="1">
            <a:off x="3427412" y="2949178"/>
            <a:ext cx="1098550" cy="479822"/>
          </a:xfrm>
          <a:prstGeom prst="straightConnector1">
            <a:avLst/>
          </a:prstGeom>
          <a:noFill/>
          <a:ln w="54700" cap="sq" cmpd="sng">
            <a:solidFill>
              <a:srgbClr val="4F81BD"/>
            </a:solidFill>
            <a:prstDash val="solid"/>
            <a:miter lim="800000"/>
            <a:headEnd type="none" w="med" len="med"/>
            <a:tailEnd type="triangle" w="med" len="med"/>
          </a:ln>
        </p:spPr>
      </p:cxn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5"/>
        <p:cNvGrpSpPr/>
        <p:nvPr/>
      </p:nvGrpSpPr>
      <p:grpSpPr>
        <a:xfrm>
          <a:off x="0" y="0"/>
          <a:ext cx="0" cy="0"/>
          <a:chOff x="0" y="0"/>
          <a:chExt cx="0" cy="0"/>
        </a:xfrm>
      </p:grpSpPr>
      <p:sp>
        <p:nvSpPr>
          <p:cNvPr id="246" name="Google Shape;246;p29"/>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000" b="1" i="0" u="none">
                <a:solidFill>
                  <a:srgbClr val="000000"/>
                </a:solidFill>
                <a:latin typeface="Arial"/>
                <a:ea typeface="Arial"/>
                <a:cs typeface="Arial"/>
                <a:sym typeface="Arial"/>
              </a:rPr>
              <a:t>Consistency and Availability: </a:t>
            </a:r>
            <a:r>
              <a:rPr lang="en" sz="3000" b="1">
                <a:solidFill>
                  <a:schemeClr val="dk1"/>
                </a:solidFill>
              </a:rPr>
              <a:t>Two phase commit</a:t>
            </a:r>
            <a:endParaRPr sz="3000"/>
          </a:p>
        </p:txBody>
      </p:sp>
      <p:sp>
        <p:nvSpPr>
          <p:cNvPr id="247" name="Google Shape;247;p29"/>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This is the usual algorithm used in relational DBMS's (and MongoDB,</a:t>
            </a:r>
            <a:r>
              <a:rPr lang="en" sz="1800"/>
              <a:t> to same extent</a:t>
            </a:r>
            <a:r>
              <a:rPr lang="en" sz="1800" b="0" i="0" u="none">
                <a:solidFill>
                  <a:srgbClr val="000000"/>
                </a:solidFill>
                <a:latin typeface="Arial"/>
                <a:ea typeface="Arial"/>
                <a:cs typeface="Arial"/>
                <a:sym typeface="Arial"/>
              </a:rPr>
              <a:t>), it enforces consistency by: </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 locking data that are within the transaction scope</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 performing transactions on write-ahead logs</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 completing transactions (commit) only when all nodes in the cluster have performed the transaction</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 aborts transactions (rollback) when a partition is detected</a:t>
            </a: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This procedure entails the following:</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 reduced availability (data lock, stop in case of partition)</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 enforced consistency (every database is in a consistent state, and all are left in the same state)</a:t>
            </a: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Therefore, two-phase commit is a good solution when the cluster is co-located, less good when it is distributed</a:t>
            </a:r>
            <a:endParaRPr sz="1800"/>
          </a:p>
          <a:p>
            <a:pPr marL="2159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159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6"/>
        <p:cNvGrpSpPr/>
        <p:nvPr/>
      </p:nvGrpSpPr>
      <p:grpSpPr>
        <a:xfrm>
          <a:off x="0" y="0"/>
          <a:ext cx="0" cy="0"/>
          <a:chOff x="0" y="0"/>
          <a:chExt cx="0" cy="0"/>
        </a:xfrm>
      </p:grpSpPr>
      <p:sp>
        <p:nvSpPr>
          <p:cNvPr id="257" name="Google Shape;257;p30"/>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000" b="1" i="0" u="none">
                <a:solidFill>
                  <a:srgbClr val="000000"/>
                </a:solidFill>
                <a:latin typeface="Arial"/>
                <a:ea typeface="Arial"/>
                <a:cs typeface="Arial"/>
                <a:sym typeface="Arial"/>
              </a:rPr>
              <a:t>Consistency and Partition-Tolerance: P</a:t>
            </a:r>
            <a:r>
              <a:rPr lang="en" sz="3000" b="1"/>
              <a:t>a</a:t>
            </a:r>
            <a:r>
              <a:rPr lang="en" sz="3000" b="1" i="0" u="none">
                <a:solidFill>
                  <a:srgbClr val="000000"/>
                </a:solidFill>
                <a:latin typeface="Arial"/>
                <a:ea typeface="Arial"/>
                <a:cs typeface="Arial"/>
                <a:sym typeface="Arial"/>
              </a:rPr>
              <a:t>xos</a:t>
            </a:r>
            <a:endParaRPr sz="3000"/>
          </a:p>
        </p:txBody>
      </p:sp>
      <p:sp>
        <p:nvSpPr>
          <p:cNvPr id="258" name="Google Shape;258;p30"/>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This family of algorithms is driven by consensus, and is both partition-tolerant and consistent</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In Paxos, every node is either a </a:t>
            </a:r>
            <a:r>
              <a:rPr lang="en" sz="1800" b="0" i="1" u="none" strike="noStrike" cap="none">
                <a:solidFill>
                  <a:srgbClr val="000000"/>
                </a:solidFill>
                <a:latin typeface="Arial"/>
                <a:ea typeface="Arial"/>
                <a:cs typeface="Arial"/>
                <a:sym typeface="Arial"/>
              </a:rPr>
              <a:t>proposer</a:t>
            </a:r>
            <a:r>
              <a:rPr lang="en" sz="1800" b="0" i="0" u="none" strike="noStrike" cap="none">
                <a:solidFill>
                  <a:srgbClr val="000000"/>
                </a:solidFill>
                <a:latin typeface="Arial"/>
                <a:ea typeface="Arial"/>
                <a:cs typeface="Arial"/>
                <a:sym typeface="Arial"/>
              </a:rPr>
              <a:t> or an </a:t>
            </a:r>
            <a:r>
              <a:rPr lang="en" sz="1800" b="0" i="1" u="none" strike="noStrike" cap="none">
                <a:solidFill>
                  <a:srgbClr val="000000"/>
                </a:solidFill>
                <a:latin typeface="Arial"/>
                <a:ea typeface="Arial"/>
                <a:cs typeface="Arial"/>
                <a:sym typeface="Arial"/>
              </a:rPr>
              <a:t>accepter </a:t>
            </a:r>
            <a:r>
              <a:rPr lang="en" sz="1800" b="0" i="0" u="none" strike="noStrike" cap="none">
                <a:solidFill>
                  <a:srgbClr val="000000"/>
                </a:solidFill>
                <a:latin typeface="Arial"/>
                <a:ea typeface="Arial"/>
                <a:cs typeface="Arial"/>
                <a:sym typeface="Arial"/>
              </a:rPr>
              <a:t>: </a:t>
            </a:r>
            <a:endParaRPr sz="1800"/>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a </a:t>
            </a:r>
            <a:r>
              <a:rPr lang="en" sz="1800" b="0" i="1" u="none" strike="noStrike" cap="none">
                <a:solidFill>
                  <a:srgbClr val="000000"/>
                </a:solidFill>
                <a:latin typeface="Arial"/>
                <a:ea typeface="Arial"/>
                <a:cs typeface="Arial"/>
                <a:sym typeface="Arial"/>
              </a:rPr>
              <a:t>proposer</a:t>
            </a:r>
            <a:r>
              <a:rPr lang="en" sz="1800" b="0" i="0" u="none" strike="noStrike" cap="none">
                <a:solidFill>
                  <a:srgbClr val="000000"/>
                </a:solidFill>
                <a:latin typeface="Arial"/>
                <a:ea typeface="Arial"/>
                <a:cs typeface="Arial"/>
                <a:sym typeface="Arial"/>
              </a:rPr>
              <a:t> proposes a value (with a timestamp) </a:t>
            </a:r>
            <a:endParaRPr sz="1800"/>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an </a:t>
            </a:r>
            <a:r>
              <a:rPr lang="en" sz="1800" b="0" i="1" u="none" strike="noStrike" cap="none">
                <a:solidFill>
                  <a:srgbClr val="000000"/>
                </a:solidFill>
                <a:latin typeface="Arial"/>
                <a:ea typeface="Arial"/>
                <a:cs typeface="Arial"/>
                <a:sym typeface="Arial"/>
              </a:rPr>
              <a:t>accepter</a:t>
            </a:r>
            <a:r>
              <a:rPr lang="en" sz="1800" b="0" i="0" u="none" strike="noStrike" cap="none">
                <a:solidFill>
                  <a:srgbClr val="000000"/>
                </a:solidFill>
                <a:latin typeface="Arial"/>
                <a:ea typeface="Arial"/>
                <a:cs typeface="Arial"/>
                <a:sym typeface="Arial"/>
              </a:rPr>
              <a:t> can accept or refuse it (e.g. if the </a:t>
            </a:r>
            <a:r>
              <a:rPr lang="en" sz="1800" b="0" i="1" u="none" strike="noStrike" cap="none">
                <a:solidFill>
                  <a:srgbClr val="000000"/>
                </a:solidFill>
                <a:latin typeface="Arial"/>
                <a:ea typeface="Arial"/>
                <a:cs typeface="Arial"/>
                <a:sym typeface="Arial"/>
              </a:rPr>
              <a:t>accepter</a:t>
            </a:r>
            <a:r>
              <a:rPr lang="en" sz="1800" b="0" i="0" u="none" strike="noStrike" cap="none">
                <a:solidFill>
                  <a:srgbClr val="000000"/>
                </a:solidFill>
                <a:latin typeface="Arial"/>
                <a:ea typeface="Arial"/>
                <a:cs typeface="Arial"/>
                <a:sym typeface="Arial"/>
              </a:rPr>
              <a:t> receives a more </a:t>
            </a:r>
            <a:r>
              <a:rPr lang="en" sz="1800"/>
              <a:t>recent</a:t>
            </a:r>
            <a:r>
              <a:rPr lang="en" sz="1800" b="0" i="0" u="none" strike="noStrike" cap="none">
                <a:solidFill>
                  <a:srgbClr val="000000"/>
                </a:solidFill>
                <a:latin typeface="Arial"/>
                <a:ea typeface="Arial"/>
                <a:cs typeface="Arial"/>
                <a:sym typeface="Arial"/>
              </a:rPr>
              <a:t> value)</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a:t>W</a:t>
            </a:r>
            <a:r>
              <a:rPr lang="en" sz="1800" b="0" i="0" u="none" strike="noStrike" cap="none">
                <a:solidFill>
                  <a:srgbClr val="000000"/>
                </a:solidFill>
                <a:latin typeface="Arial"/>
                <a:ea typeface="Arial"/>
                <a:cs typeface="Arial"/>
                <a:sym typeface="Arial"/>
              </a:rPr>
              <a:t>hen a proposer has received a sufficient number of acceptances (a </a:t>
            </a:r>
            <a:r>
              <a:rPr lang="en" sz="1800" b="0" i="1" u="none" strike="noStrike" cap="none">
                <a:solidFill>
                  <a:srgbClr val="000000"/>
                </a:solidFill>
                <a:latin typeface="Arial"/>
                <a:ea typeface="Arial"/>
                <a:cs typeface="Arial"/>
                <a:sym typeface="Arial"/>
              </a:rPr>
              <a:t>quorum</a:t>
            </a:r>
            <a:r>
              <a:rPr lang="en" sz="1800" b="0" i="0" u="none" strike="noStrike" cap="none">
                <a:solidFill>
                  <a:srgbClr val="000000"/>
                </a:solidFill>
                <a:latin typeface="Arial"/>
                <a:ea typeface="Arial"/>
                <a:cs typeface="Arial"/>
                <a:sym typeface="Arial"/>
              </a:rPr>
              <a:t>  is reached)</a:t>
            </a:r>
            <a:r>
              <a:rPr lang="en" sz="1800"/>
              <a:t>, and a</a:t>
            </a:r>
            <a:r>
              <a:rPr lang="en" sz="1800" b="0" i="0" u="none" strike="noStrike" cap="none">
                <a:solidFill>
                  <a:srgbClr val="000000"/>
                </a:solidFill>
                <a:latin typeface="Arial"/>
                <a:ea typeface="Arial"/>
                <a:cs typeface="Arial"/>
                <a:sym typeface="Arial"/>
              </a:rPr>
              <a:t> confirmation message is sent to the </a:t>
            </a:r>
            <a:r>
              <a:rPr lang="en" sz="1800" b="0" i="1" u="none" strike="noStrike" cap="none">
                <a:solidFill>
                  <a:srgbClr val="000000"/>
                </a:solidFill>
                <a:latin typeface="Arial"/>
                <a:ea typeface="Arial"/>
                <a:cs typeface="Arial"/>
                <a:sym typeface="Arial"/>
              </a:rPr>
              <a:t>accepters</a:t>
            </a:r>
            <a:r>
              <a:rPr lang="en" sz="1800" b="0" i="0" u="none" strike="noStrike" cap="none">
                <a:solidFill>
                  <a:srgbClr val="000000"/>
                </a:solidFill>
                <a:latin typeface="Arial"/>
                <a:ea typeface="Arial"/>
                <a:cs typeface="Arial"/>
                <a:sym typeface="Arial"/>
              </a:rPr>
              <a:t> with the agreed value</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Paxos clusters can recover from partitions and maintain consistency, but the smaller part of a partition (the part that is not in the quorum) will not send responses, hence the availability is compromised</a:t>
            </a:r>
            <a:endParaRPr sz="1800"/>
          </a:p>
          <a:p>
            <a:pPr marL="0" marR="0" lvl="0" indent="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7"/>
        <p:cNvGrpSpPr/>
        <p:nvPr/>
      </p:nvGrpSpPr>
      <p:grpSpPr>
        <a:xfrm>
          <a:off x="0" y="0"/>
          <a:ext cx="0" cy="0"/>
          <a:chOff x="0" y="0"/>
          <a:chExt cx="0" cy="0"/>
        </a:xfrm>
      </p:grpSpPr>
      <p:sp>
        <p:nvSpPr>
          <p:cNvPr id="268" name="Google Shape;268;p31"/>
          <p:cNvSpPr txBox="1"/>
          <p:nvPr/>
        </p:nvSpPr>
        <p:spPr>
          <a:xfrm>
            <a:off x="0" y="0"/>
            <a:ext cx="9140700" cy="10020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000" b="1" i="0" u="none">
                <a:solidFill>
                  <a:srgbClr val="000000"/>
                </a:solidFill>
                <a:latin typeface="Arial"/>
                <a:ea typeface="Arial"/>
                <a:cs typeface="Arial"/>
                <a:sym typeface="Arial"/>
              </a:rPr>
              <a:t>Availability and Partition-tolerance: </a:t>
            </a:r>
            <a:r>
              <a:rPr lang="en" sz="3000" b="1">
                <a:solidFill>
                  <a:schemeClr val="dk1"/>
                </a:solidFill>
              </a:rPr>
              <a:t>Multi-Version Concurrency Control (MVCC)</a:t>
            </a:r>
            <a:endParaRPr sz="3000"/>
          </a:p>
        </p:txBody>
      </p:sp>
      <p:sp>
        <p:nvSpPr>
          <p:cNvPr id="269" name="Google Shape;269;p31"/>
          <p:cNvSpPr txBox="1"/>
          <p:nvPr/>
        </p:nvSpPr>
        <p:spPr>
          <a:xfrm>
            <a:off x="182550" y="946551"/>
            <a:ext cx="8501100" cy="4186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800"/>
              <a:buFont typeface="Arial"/>
              <a:buNone/>
            </a:pPr>
            <a:endParaRPr/>
          </a:p>
          <a:p>
            <a:pPr marL="457200" marR="0" lvl="0" indent="-342900" algn="just" rtl="0">
              <a:lnSpc>
                <a:spcPct val="100000"/>
              </a:lnSpc>
              <a:spcBef>
                <a:spcPts val="0"/>
              </a:spcBef>
              <a:spcAft>
                <a:spcPts val="0"/>
              </a:spcAft>
              <a:buSzPts val="1800"/>
              <a:buChar char="●"/>
            </a:pPr>
            <a:r>
              <a:rPr lang="en" sz="1800"/>
              <a:t>MVCC i</a:t>
            </a:r>
            <a:r>
              <a:rPr lang="en" sz="1800" b="0" i="0" u="none" strike="noStrike" cap="none">
                <a:solidFill>
                  <a:srgbClr val="000000"/>
                </a:solidFill>
                <a:latin typeface="Arial"/>
                <a:ea typeface="Arial"/>
                <a:cs typeface="Arial"/>
                <a:sym typeface="Arial"/>
              </a:rPr>
              <a:t>s a method to ensure availability (every node in a cluster always accepts requests), and some sort of recovery from a partition by reconciling the single databases with </a:t>
            </a:r>
            <a:r>
              <a:rPr lang="en" sz="1800" b="0" i="1" u="none" strike="noStrike" cap="none">
                <a:solidFill>
                  <a:srgbClr val="000000"/>
                </a:solidFill>
                <a:latin typeface="Arial"/>
                <a:ea typeface="Arial"/>
                <a:cs typeface="Arial"/>
                <a:sym typeface="Arial"/>
              </a:rPr>
              <a:t>revisions</a:t>
            </a:r>
            <a:r>
              <a:rPr lang="en" sz="1800" b="0" i="0" u="none" strike="noStrike" cap="none">
                <a:solidFill>
                  <a:srgbClr val="000000"/>
                </a:solidFill>
                <a:latin typeface="Arial"/>
                <a:ea typeface="Arial"/>
                <a:cs typeface="Arial"/>
                <a:sym typeface="Arial"/>
              </a:rPr>
              <a:t> (data are not replaced, they are just given a new revision number)</a:t>
            </a:r>
            <a:endParaRPr sz="1800"/>
          </a:p>
          <a:p>
            <a:pPr marL="457200" marR="0" lvl="0" indent="-342900" algn="just"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In MVCC, concurrent updates are possible without distributed locks (in </a:t>
            </a:r>
            <a:r>
              <a:rPr lang="en" sz="1800" b="0" i="1" u="none" strike="noStrike" cap="none">
                <a:solidFill>
                  <a:srgbClr val="000000"/>
                </a:solidFill>
                <a:latin typeface="Arial"/>
                <a:ea typeface="Arial"/>
                <a:cs typeface="Arial"/>
                <a:sym typeface="Arial"/>
              </a:rPr>
              <a:t>optimistic locking</a:t>
            </a:r>
            <a:r>
              <a:rPr lang="en" sz="1800" b="0" i="0" u="none" strike="noStrike" cap="none">
                <a:solidFill>
                  <a:srgbClr val="000000"/>
                </a:solidFill>
                <a:latin typeface="Arial"/>
                <a:ea typeface="Arial"/>
                <a:cs typeface="Arial"/>
                <a:sym typeface="Arial"/>
              </a:rPr>
              <a:t> only the local copy of the object is locked), since the updates will have different revision numbers; the transaction that completes last will get a higher revision number, hence will be considered as the </a:t>
            </a:r>
            <a:r>
              <a:rPr lang="en" sz="1800" b="0" i="1" u="none" strike="noStrike" cap="none">
                <a:solidFill>
                  <a:srgbClr val="000000"/>
                </a:solidFill>
                <a:latin typeface="Arial"/>
                <a:ea typeface="Arial"/>
                <a:cs typeface="Arial"/>
                <a:sym typeface="Arial"/>
              </a:rPr>
              <a:t>current value</a:t>
            </a:r>
            <a:r>
              <a:rPr lang="en" sz="1800" b="0" u="none" strike="noStrike" cap="none">
                <a:solidFill>
                  <a:srgbClr val="000000"/>
                </a:solidFill>
                <a:latin typeface="Arial"/>
                <a:ea typeface="Arial"/>
                <a:cs typeface="Arial"/>
                <a:sym typeface="Arial"/>
              </a:rPr>
              <a:t>. </a:t>
            </a:r>
            <a:endParaRPr sz="1800"/>
          </a:p>
          <a:p>
            <a:pPr marL="457200" marR="0" lvl="0" indent="-342900" algn="just" rtl="0">
              <a:lnSpc>
                <a:spcPct val="100000"/>
              </a:lnSpc>
              <a:spcBef>
                <a:spcPts val="0"/>
              </a:spcBef>
              <a:spcAft>
                <a:spcPts val="0"/>
              </a:spcAft>
              <a:buSzPts val="1800"/>
              <a:buChar char="●"/>
            </a:pPr>
            <a:r>
              <a:rPr lang="en" sz="1800"/>
              <a:t>In case of cluster partition and concurrent requests with the same revision number going to two partitioned nodes, both are accepted, but once the partition is solved, there would be a </a:t>
            </a:r>
            <a:r>
              <a:rPr lang="en" sz="1800" i="1"/>
              <a:t>conflict</a:t>
            </a:r>
            <a:r>
              <a:rPr lang="en" sz="1800"/>
              <a:t>. Conflict that would have to be solved somehow (CouchDB returns a list of all current conflicts, which are then left to be solved by the application).</a:t>
            </a:r>
            <a:endParaRPr sz="2200" b="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8"/>
        <p:cNvGrpSpPr/>
        <p:nvPr/>
      </p:nvGrpSpPr>
      <p:grpSpPr>
        <a:xfrm>
          <a:off x="0" y="0"/>
          <a:ext cx="0" cy="0"/>
          <a:chOff x="0" y="0"/>
          <a:chExt cx="0" cy="0"/>
        </a:xfrm>
      </p:grpSpPr>
      <p:sp>
        <p:nvSpPr>
          <p:cNvPr id="279" name="Google Shape;279;p32"/>
          <p:cNvSpPr txBox="1"/>
          <p:nvPr/>
        </p:nvSpPr>
        <p:spPr>
          <a:xfrm>
            <a:off x="0" y="0"/>
            <a:ext cx="9140700" cy="10020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000" b="1"/>
              <a:t>Addendum: The Peculiar Case of the Blockchain</a:t>
            </a:r>
            <a:endParaRPr sz="3000"/>
          </a:p>
        </p:txBody>
      </p:sp>
      <p:sp>
        <p:nvSpPr>
          <p:cNvPr id="280" name="Google Shape;280;p32"/>
          <p:cNvSpPr txBox="1"/>
          <p:nvPr/>
        </p:nvSpPr>
        <p:spPr>
          <a:xfrm>
            <a:off x="182550" y="946551"/>
            <a:ext cx="8501100" cy="4186200"/>
          </a:xfrm>
          <a:prstGeom prst="rect">
            <a:avLst/>
          </a:prstGeom>
          <a:noFill/>
          <a:ln>
            <a:noFill/>
          </a:ln>
        </p:spPr>
        <p:txBody>
          <a:bodyPr spcFirstLastPara="1" wrap="square" lIns="90000" tIns="45000" rIns="90000" bIns="45000" anchor="t" anchorCtr="0">
            <a:noAutofit/>
          </a:bodyPr>
          <a:lstStyle/>
          <a:p>
            <a:pPr marL="457200" marR="0" lvl="0" indent="-342900" algn="just" rtl="0">
              <a:lnSpc>
                <a:spcPct val="100000"/>
              </a:lnSpc>
              <a:spcBef>
                <a:spcPts val="0"/>
              </a:spcBef>
              <a:spcAft>
                <a:spcPts val="0"/>
              </a:spcAft>
              <a:buClr>
                <a:srgbClr val="000000"/>
              </a:buClr>
              <a:buSzPts val="1800"/>
              <a:buFont typeface="Arial"/>
              <a:buChar char="●"/>
            </a:pPr>
            <a:r>
              <a:rPr lang="en" sz="1800"/>
              <a:t>Blockchains can be</a:t>
            </a:r>
            <a:r>
              <a:rPr lang="en" sz="1800" b="0" i="0" u="none" strike="noStrike" cap="none">
                <a:solidFill>
                  <a:srgbClr val="000000"/>
                </a:solidFill>
                <a:latin typeface="Arial"/>
                <a:ea typeface="Arial"/>
                <a:cs typeface="Arial"/>
                <a:sym typeface="Arial"/>
              </a:rPr>
              <a:t> described as </a:t>
            </a:r>
            <a:r>
              <a:rPr lang="en" sz="1800" b="0" i="1" u="none" strike="noStrike" cap="none">
                <a:solidFill>
                  <a:srgbClr val="000000"/>
                </a:solidFill>
                <a:latin typeface="Arial"/>
                <a:ea typeface="Arial"/>
                <a:cs typeface="Arial"/>
                <a:sym typeface="Arial"/>
              </a:rPr>
              <a:t>distributed, </a:t>
            </a:r>
            <a:r>
              <a:rPr lang="en" sz="1800" i="1"/>
              <a:t>inalterable, verifiable, databases</a:t>
            </a:r>
            <a:r>
              <a:rPr lang="en" sz="1800"/>
              <a:t>. So, how do they map into this classification? (To fix ideas, let’s focus just on the Bitcoin distributed ledger.)</a:t>
            </a:r>
            <a:endParaRPr sz="1800"/>
          </a:p>
          <a:p>
            <a:pPr marL="457200" marR="0" lvl="0" indent="-342900" algn="just" rtl="0">
              <a:lnSpc>
                <a:spcPct val="100000"/>
              </a:lnSpc>
              <a:spcBef>
                <a:spcPts val="0"/>
              </a:spcBef>
              <a:spcAft>
                <a:spcPts val="0"/>
              </a:spcAft>
              <a:buClr>
                <a:srgbClr val="000000"/>
              </a:buClr>
              <a:buSzPts val="1800"/>
              <a:buFont typeface="Arial"/>
              <a:buChar char="●"/>
            </a:pPr>
            <a:r>
              <a:rPr lang="en" sz="1800"/>
              <a:t>Bitcoin works on a cluster of peer-to-peer nodes, each containing a copy of the entire database, operated by different -possibly malicious- actors.</a:t>
            </a:r>
            <a:endParaRPr sz="1800"/>
          </a:p>
          <a:p>
            <a:pPr marL="457200" marR="0" lvl="0" indent="-342900" algn="just" rtl="0">
              <a:lnSpc>
                <a:spcPct val="100000"/>
              </a:lnSpc>
              <a:spcBef>
                <a:spcPts val="0"/>
              </a:spcBef>
              <a:spcAft>
                <a:spcPts val="0"/>
              </a:spcAft>
              <a:buSzPts val="1800"/>
              <a:buChar char="●"/>
            </a:pPr>
            <a:r>
              <a:rPr lang="en" sz="1800"/>
              <a:t>Since new nodes can enter the system at any time, and every node has the entire database, availability is not an issue even in case of a partition, but consistency cannot be assured, since you cannot trust a single node.</a:t>
            </a:r>
            <a:endParaRPr sz="1800"/>
          </a:p>
          <a:p>
            <a:pPr marL="457200" marR="0" lvl="0" indent="-342900" algn="just" rtl="0">
              <a:lnSpc>
                <a:spcPct val="100000"/>
              </a:lnSpc>
              <a:spcBef>
                <a:spcPts val="0"/>
              </a:spcBef>
              <a:spcAft>
                <a:spcPts val="0"/>
              </a:spcAft>
              <a:buSzPts val="1800"/>
              <a:buChar char="●"/>
            </a:pPr>
            <a:r>
              <a:rPr lang="en" sz="1800"/>
              <a:t>To achieve consistency, Bitcoin uses a form of MVCC based on </a:t>
            </a:r>
            <a:r>
              <a:rPr lang="en" sz="1800" i="1"/>
              <a:t>proof-of-work</a:t>
            </a:r>
            <a:r>
              <a:rPr lang="en" sz="1800"/>
              <a:t> (which is a proxy for the computing power used in a transaction) and on repeated </a:t>
            </a:r>
            <a:r>
              <a:rPr lang="en" sz="1800" i="1"/>
              <a:t>confirmations</a:t>
            </a:r>
            <a:r>
              <a:rPr lang="en" sz="1800"/>
              <a:t> by a majority of nodes </a:t>
            </a:r>
            <a:r>
              <a:rPr lang="en" sz="1800">
                <a:solidFill>
                  <a:schemeClr val="dk1"/>
                </a:solidFill>
              </a:rPr>
              <a:t>of a history of transactions</a:t>
            </a:r>
            <a:r>
              <a:rPr lang="en" sz="1800"/>
              <a:t>. </a:t>
            </a:r>
            <a:endParaRPr sz="1800"/>
          </a:p>
          <a:p>
            <a:pPr marL="457200" marR="0" lvl="0" indent="-342900" algn="just" rtl="0">
              <a:lnSpc>
                <a:spcPct val="100000"/>
              </a:lnSpc>
              <a:spcBef>
                <a:spcPts val="0"/>
              </a:spcBef>
              <a:spcAft>
                <a:spcPts val="0"/>
              </a:spcAft>
              <a:buSzPts val="1800"/>
              <a:buChar char="●"/>
            </a:pPr>
            <a:r>
              <a:rPr lang="en" sz="1800"/>
              <a:t>The guarantee of Bitcoin </a:t>
            </a:r>
            <a:r>
              <a:rPr lang="en" sz="1800">
                <a:solidFill>
                  <a:schemeClr val="dk1"/>
                </a:solidFill>
              </a:rPr>
              <a:t>database </a:t>
            </a:r>
            <a:r>
              <a:rPr lang="en" sz="1800"/>
              <a:t>security is that no single actor can amass enough of the cluster computing power (with 6 confirmations, an actor that controls 18% of the computing power has a 1% probability of compromising a transaction.</a:t>
            </a:r>
            <a:endParaRPr sz="1800"/>
          </a:p>
          <a:p>
            <a:pPr marL="0" marR="0" lvl="0" indent="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9"/>
        <p:cNvGrpSpPr/>
        <p:nvPr/>
      </p:nvGrpSpPr>
      <p:grpSpPr>
        <a:xfrm>
          <a:off x="0" y="0"/>
          <a:ext cx="0" cy="0"/>
          <a:chOff x="0" y="0"/>
          <a:chExt cx="0" cy="0"/>
        </a:xfrm>
      </p:grpSpPr>
      <p:sp>
        <p:nvSpPr>
          <p:cNvPr id="290" name="Google Shape;290;p33"/>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a:t>Why Document-oriented DBMS for Big data</a:t>
            </a:r>
            <a:r>
              <a:rPr lang="en" sz="3200" b="1" i="0" u="none">
                <a:solidFill>
                  <a:srgbClr val="000000"/>
                </a:solidFill>
                <a:latin typeface="Arial"/>
                <a:ea typeface="Arial"/>
                <a:cs typeface="Arial"/>
                <a:sym typeface="Arial"/>
              </a:rPr>
              <a:t>?</a:t>
            </a:r>
            <a:endParaRPr/>
          </a:p>
        </p:txBody>
      </p:sp>
      <p:sp>
        <p:nvSpPr>
          <p:cNvPr id="291" name="Google Shape;291;p33"/>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2200"/>
              <a:buFont typeface="Arial"/>
              <a:buNone/>
            </a:pPr>
            <a:r>
              <a:rPr lang="en" sz="2200" b="0" i="0" u="none">
                <a:solidFill>
                  <a:srgbClr val="000000"/>
                </a:solidFill>
                <a:latin typeface="Arial"/>
                <a:ea typeface="Arial"/>
                <a:cs typeface="Arial"/>
                <a:sym typeface="Arial"/>
              </a:rPr>
              <a:t>While Relational DBMSs are extremely good for ensuring consistency and availability, the normalization that lies at the heart of a relational database model </a:t>
            </a:r>
            <a:r>
              <a:rPr lang="en" sz="2200"/>
              <a:t>implies</a:t>
            </a:r>
            <a:r>
              <a:rPr lang="en" sz="2200" b="0" i="0" u="none">
                <a:solidFill>
                  <a:srgbClr val="000000"/>
                </a:solidFill>
                <a:latin typeface="Arial"/>
                <a:ea typeface="Arial"/>
                <a:cs typeface="Arial"/>
                <a:sym typeface="Arial"/>
              </a:rPr>
              <a:t> fine-grained data, which are less condu</a:t>
            </a:r>
            <a:r>
              <a:rPr lang="en" sz="2200"/>
              <a:t>cive to </a:t>
            </a:r>
            <a:r>
              <a:rPr lang="en" sz="2200" b="0" i="0" u="none">
                <a:solidFill>
                  <a:srgbClr val="000000"/>
                </a:solidFill>
                <a:latin typeface="Arial"/>
                <a:ea typeface="Arial"/>
                <a:cs typeface="Arial"/>
                <a:sym typeface="Arial"/>
              </a:rPr>
              <a:t>partition-toleran</a:t>
            </a:r>
            <a:r>
              <a:rPr lang="en" sz="2200"/>
              <a:t>ce</a:t>
            </a:r>
            <a:r>
              <a:rPr lang="en" sz="2200" b="0" i="0" u="none">
                <a:solidFill>
                  <a:srgbClr val="000000"/>
                </a:solidFill>
                <a:latin typeface="Arial"/>
                <a:ea typeface="Arial"/>
                <a:cs typeface="Arial"/>
                <a:sym typeface="Arial"/>
              </a:rPr>
              <a:t> than coarse-grained data.</a:t>
            </a:r>
            <a:endParaRPr sz="2200" b="0" i="0" u="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200"/>
              <a:buFont typeface="Arial"/>
              <a:buNone/>
            </a:pPr>
            <a:endParaRPr sz="2200"/>
          </a:p>
          <a:p>
            <a:pPr marL="0" marR="0" lvl="0" indent="0" algn="just" rtl="0">
              <a:lnSpc>
                <a:spcPct val="100000"/>
              </a:lnSpc>
              <a:spcBef>
                <a:spcPts val="0"/>
              </a:spcBef>
              <a:spcAft>
                <a:spcPts val="0"/>
              </a:spcAft>
              <a:buClr>
                <a:srgbClr val="000000"/>
              </a:buClr>
              <a:buSzPts val="2200"/>
              <a:buFont typeface="Arial"/>
              <a:buNone/>
            </a:pPr>
            <a:r>
              <a:rPr lang="en" sz="2200" i="1" u="none">
                <a:solidFill>
                  <a:srgbClr val="000000"/>
                </a:solidFill>
              </a:rPr>
              <a:t>Example</a:t>
            </a:r>
            <a:r>
              <a:rPr lang="en" sz="2200" b="0" i="0" u="none">
                <a:solidFill>
                  <a:srgbClr val="000000"/>
                </a:solidFill>
                <a:latin typeface="Arial"/>
                <a:ea typeface="Arial"/>
                <a:cs typeface="Arial"/>
                <a:sym typeface="Arial"/>
              </a:rPr>
              <a:t>: </a:t>
            </a:r>
            <a:endParaRPr/>
          </a:p>
          <a:p>
            <a:pPr marL="419100" marR="0" lvl="1" indent="-209550" algn="l" rtl="0">
              <a:lnSpc>
                <a:spcPct val="100000"/>
              </a:lnSpc>
              <a:spcBef>
                <a:spcPts val="0"/>
              </a:spcBef>
              <a:spcAft>
                <a:spcPts val="0"/>
              </a:spcAft>
              <a:buClr>
                <a:srgbClr val="000000"/>
              </a:buClr>
              <a:buSzPts val="2200"/>
              <a:buFont typeface="Noto Sans Symbols"/>
              <a:buChar char="●"/>
            </a:pPr>
            <a:r>
              <a:rPr lang="en" sz="2200" b="0" i="0" u="none" strike="noStrike" cap="none">
                <a:solidFill>
                  <a:srgbClr val="000000"/>
                </a:solidFill>
                <a:latin typeface="Arial"/>
                <a:ea typeface="Arial"/>
                <a:cs typeface="Arial"/>
                <a:sym typeface="Arial"/>
              </a:rPr>
              <a:t>A typical contact database in a relational data model may include: a person table, a telephone table, an email table</a:t>
            </a:r>
            <a:r>
              <a:rPr lang="en" sz="2200"/>
              <a:t> and</a:t>
            </a:r>
            <a:r>
              <a:rPr lang="en" sz="2200" b="0" i="0" u="none" strike="noStrike" cap="none">
                <a:solidFill>
                  <a:srgbClr val="000000"/>
                </a:solidFill>
                <a:latin typeface="Arial"/>
                <a:ea typeface="Arial"/>
                <a:cs typeface="Arial"/>
                <a:sym typeface="Arial"/>
              </a:rPr>
              <a:t> an address table, al</a:t>
            </a:r>
            <a:r>
              <a:rPr lang="en" sz="2200"/>
              <a:t>l relate to each other</a:t>
            </a:r>
            <a:r>
              <a:rPr lang="en" sz="2200" b="0" i="0" u="none" strike="noStrike" cap="none">
                <a:solidFill>
                  <a:srgbClr val="000000"/>
                </a:solidFill>
                <a:latin typeface="Arial"/>
                <a:ea typeface="Arial"/>
                <a:cs typeface="Arial"/>
                <a:sym typeface="Arial"/>
              </a:rPr>
              <a:t>.</a:t>
            </a:r>
            <a:endParaRPr/>
          </a:p>
          <a:p>
            <a:pPr marL="419100" marR="0" lvl="1" indent="-209550" algn="l" rtl="0">
              <a:lnSpc>
                <a:spcPct val="100000"/>
              </a:lnSpc>
              <a:spcBef>
                <a:spcPts val="0"/>
              </a:spcBef>
              <a:spcAft>
                <a:spcPts val="0"/>
              </a:spcAft>
              <a:buClr>
                <a:srgbClr val="000000"/>
              </a:buClr>
              <a:buSzPts val="2200"/>
              <a:buFont typeface="Noto Sans Symbols"/>
              <a:buChar char="●"/>
            </a:pPr>
            <a:r>
              <a:rPr lang="en" sz="2200" b="0" i="0" u="none" strike="noStrike" cap="none">
                <a:solidFill>
                  <a:srgbClr val="000000"/>
                </a:solidFill>
                <a:latin typeface="Arial"/>
                <a:ea typeface="Arial"/>
                <a:cs typeface="Arial"/>
                <a:sym typeface="Arial"/>
              </a:rPr>
              <a:t>The same database in a document-oriented database would entail one document type only, with telephones numbers, email addresses, etc., nested as arrays in the same document</a:t>
            </a:r>
            <a:r>
              <a:rPr lang="en" sz="2000" b="0" i="0" u="none" strike="noStrike" cap="none">
                <a:solidFill>
                  <a:srgbClr val="000000"/>
                </a:solidFill>
                <a:latin typeface="Arial"/>
                <a:ea typeface="Arial"/>
                <a:cs typeface="Arial"/>
                <a:sym typeface="Arial"/>
              </a:rPr>
              <a:t>.</a:t>
            </a:r>
            <a:endParaRPr/>
          </a:p>
          <a:p>
            <a:pPr marL="0" marR="0" lvl="0" indent="0" algn="just"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6"/>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Outline of this Lecture</a:t>
            </a:r>
            <a:endParaRPr/>
          </a:p>
        </p:txBody>
      </p:sp>
      <p:sp>
        <p:nvSpPr>
          <p:cNvPr id="81" name="Google Shape;81;p16"/>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0" i="0" u="none">
                <a:solidFill>
                  <a:srgbClr val="000000"/>
                </a:solidFill>
                <a:latin typeface="Arial"/>
                <a:ea typeface="Arial"/>
                <a:cs typeface="Arial"/>
                <a:sym typeface="Arial"/>
              </a:rPr>
              <a:t> </a:t>
            </a:r>
            <a:r>
              <a:rPr lang="en" sz="1800" b="1" i="0" u="none">
                <a:solidFill>
                  <a:srgbClr val="000000"/>
                </a:solidFill>
                <a:latin typeface="Arial"/>
                <a:ea typeface="Arial"/>
                <a:cs typeface="Arial"/>
                <a:sym typeface="Arial"/>
              </a:rPr>
              <a:t>Part 1: </a:t>
            </a:r>
            <a:r>
              <a:rPr lang="en" sz="1800" b="0" i="0" u="none">
                <a:solidFill>
                  <a:srgbClr val="000000"/>
                </a:solidFill>
                <a:latin typeface="Arial"/>
                <a:ea typeface="Arial"/>
                <a:cs typeface="Arial"/>
                <a:sym typeface="Arial"/>
              </a:rPr>
              <a:t>“Big data” challenges and architectures</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DBMSs for distributed environments</a:t>
            </a:r>
            <a:endParaRPr sz="1800" b="0" i="0" u="none" strike="noStrike" cap="none">
              <a:solidFill>
                <a:srgbClr val="000000"/>
              </a:solidFill>
              <a:latin typeface="Arial"/>
              <a:ea typeface="Arial"/>
              <a:cs typeface="Arial"/>
              <a:sym typeface="Arial"/>
            </a:endParaRPr>
          </a:p>
          <a:p>
            <a:pPr marL="457200" lvl="0" indent="-342900" algn="l" rtl="0">
              <a:spcBef>
                <a:spcPts val="0"/>
              </a:spcBef>
              <a:spcAft>
                <a:spcPts val="0"/>
              </a:spcAft>
              <a:buClr>
                <a:schemeClr val="dk1"/>
              </a:buClr>
              <a:buSzPts val="1800"/>
              <a:buChar char="●"/>
            </a:pPr>
            <a:r>
              <a:rPr lang="en" sz="1800">
                <a:solidFill>
                  <a:schemeClr val="dk1"/>
                </a:solidFill>
              </a:rPr>
              <a:t>What distributed DBMSs look like: MongoDB vs CouchDB</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Consistency and availability in distributed environments</a:t>
            </a:r>
            <a:endParaRPr sz="1800">
              <a:solidFill>
                <a:schemeClr val="dk1"/>
              </a:solidFil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MapReduce algorithms</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SzPts val="1800"/>
              <a:buChar char="●"/>
            </a:pPr>
            <a:r>
              <a:rPr lang="en" sz="1800"/>
              <a:t>Sharding</a:t>
            </a:r>
            <a:endParaRPr sz="1800"/>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Clr>
                <a:srgbClr val="000000"/>
              </a:buClr>
              <a:buSzPts val="2800"/>
              <a:buFont typeface="Arial"/>
              <a:buNone/>
            </a:pPr>
            <a:r>
              <a:rPr lang="en" sz="1800" b="1" i="0" u="none">
                <a:solidFill>
                  <a:srgbClr val="000000"/>
                </a:solidFill>
                <a:latin typeface="Arial"/>
                <a:ea typeface="Arial"/>
                <a:cs typeface="Arial"/>
                <a:sym typeface="Arial"/>
              </a:rPr>
              <a:t> Part 2: </a:t>
            </a:r>
            <a:r>
              <a:rPr lang="en" sz="1800" b="0" i="0" u="none">
                <a:solidFill>
                  <a:srgbClr val="000000"/>
                </a:solidFill>
                <a:latin typeface="Arial"/>
                <a:ea typeface="Arial"/>
                <a:cs typeface="Arial"/>
                <a:sym typeface="Arial"/>
              </a:rPr>
              <a:t>Introduction to CouchDB </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Managing documents </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HTTP API</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SzPts val="1800"/>
              <a:buChar char="●"/>
            </a:pPr>
            <a:r>
              <a:rPr lang="en" sz="1800"/>
              <a:t>Queries (Views and Mango)</a:t>
            </a:r>
            <a:endParaRPr sz="1800"/>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Clr>
                <a:srgbClr val="000000"/>
              </a:buClr>
              <a:buSzPts val="2800"/>
              <a:buFont typeface="Arial"/>
              <a:buNone/>
            </a:pPr>
            <a:r>
              <a:rPr lang="en" sz="1800" b="1" i="0" u="none">
                <a:solidFill>
                  <a:srgbClr val="000000"/>
                </a:solidFill>
                <a:latin typeface="Arial"/>
                <a:ea typeface="Arial"/>
                <a:cs typeface="Arial"/>
                <a:sym typeface="Arial"/>
              </a:rPr>
              <a:t>Part 3: </a:t>
            </a:r>
            <a:r>
              <a:rPr lang="en" sz="1800" b="0" i="0" u="none">
                <a:solidFill>
                  <a:srgbClr val="000000"/>
                </a:solidFill>
                <a:latin typeface="Arial"/>
                <a:ea typeface="Arial"/>
                <a:cs typeface="Arial"/>
                <a:sym typeface="Arial"/>
              </a:rPr>
              <a:t>Workshop on CouchDB</a:t>
            </a:r>
            <a:endParaRPr sz="1800" b="0" i="0" u="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SzPts val="1800"/>
              <a:buChar char="●"/>
            </a:pPr>
            <a:r>
              <a:rPr lang="en" sz="1800"/>
              <a:t>Setting up a 3-node cluster with Docker</a:t>
            </a:r>
            <a:endParaRPr sz="1800"/>
          </a:p>
          <a:p>
            <a:pPr marL="457200" marR="0" lvl="0" indent="-342900" algn="l" rtl="0">
              <a:lnSpc>
                <a:spcPct val="100000"/>
              </a:lnSpc>
              <a:spcBef>
                <a:spcPts val="0"/>
              </a:spcBef>
              <a:spcAft>
                <a:spcPts val="0"/>
              </a:spcAft>
              <a:buSzPts val="1800"/>
              <a:buChar char="●"/>
            </a:pPr>
            <a:r>
              <a:rPr lang="en" sz="1800"/>
              <a:t>Storing and retrieving data using CouchDB</a:t>
            </a:r>
            <a:endParaRPr sz="1800"/>
          </a:p>
          <a:p>
            <a:pPr marL="0" marR="0" lvl="0" indent="0" algn="l" rtl="0">
              <a:lnSpc>
                <a:spcPct val="94000"/>
              </a:lnSpc>
              <a:spcBef>
                <a:spcPts val="0"/>
              </a:spcBef>
              <a:spcAft>
                <a:spcPts val="0"/>
              </a:spcAft>
              <a:buNone/>
            </a:pPr>
            <a:endParaRPr sz="28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0"/>
        <p:cNvGrpSpPr/>
        <p:nvPr/>
      </p:nvGrpSpPr>
      <p:grpSpPr>
        <a:xfrm>
          <a:off x="0" y="0"/>
          <a:ext cx="0" cy="0"/>
          <a:chOff x="0" y="0"/>
          <a:chExt cx="0" cy="0"/>
        </a:xfrm>
      </p:grpSpPr>
      <p:sp>
        <p:nvSpPr>
          <p:cNvPr id="301" name="Google Shape;301;p34"/>
          <p:cNvSpPr txBox="1"/>
          <p:nvPr/>
        </p:nvSpPr>
        <p:spPr>
          <a:xfrm>
            <a:off x="0" y="0"/>
            <a:ext cx="9140700" cy="1002000"/>
          </a:xfrm>
          <a:prstGeom prst="rect">
            <a:avLst/>
          </a:prstGeom>
          <a:noFill/>
          <a:ln>
            <a:noFill/>
          </a:ln>
        </p:spPr>
        <p:txBody>
          <a:bodyPr spcFirstLastPara="1" wrap="square" lIns="90000" tIns="45000" rIns="90000" bIns="45000" anchor="ctr" anchorCtr="0">
            <a:noAutofit/>
          </a:bodyPr>
          <a:lstStyle/>
          <a:p>
            <a:pPr marL="0" lvl="0" indent="0" algn="ctr" rtl="0">
              <a:spcBef>
                <a:spcPts val="0"/>
              </a:spcBef>
              <a:spcAft>
                <a:spcPts val="0"/>
              </a:spcAft>
              <a:buClr>
                <a:schemeClr val="dk1"/>
              </a:buClr>
              <a:buSzPts val="3200"/>
              <a:buFont typeface="Arial"/>
              <a:buNone/>
            </a:pPr>
            <a:r>
              <a:rPr lang="en" sz="3200" b="1">
                <a:solidFill>
                  <a:schemeClr val="dk1"/>
                </a:solidFill>
              </a:rPr>
              <a:t>MongoDB vs CouchDB Clusters</a:t>
            </a:r>
            <a:endParaRPr sz="3000"/>
          </a:p>
        </p:txBody>
      </p:sp>
      <p:sp>
        <p:nvSpPr>
          <p:cNvPr id="302" name="Google Shape;302;p34"/>
          <p:cNvSpPr txBox="1"/>
          <p:nvPr/>
        </p:nvSpPr>
        <p:spPr>
          <a:xfrm>
            <a:off x="182550" y="946551"/>
            <a:ext cx="8501100" cy="4186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800"/>
              <a:buFont typeface="Arial"/>
              <a:buNone/>
            </a:pPr>
            <a:endParaRPr/>
          </a:p>
          <a:p>
            <a:pPr marL="457200" lvl="0" indent="-342900" algn="l" rtl="0">
              <a:spcBef>
                <a:spcPts val="0"/>
              </a:spcBef>
              <a:spcAft>
                <a:spcPts val="0"/>
              </a:spcAft>
              <a:buClr>
                <a:schemeClr val="dk1"/>
              </a:buClr>
              <a:buSzPts val="1800"/>
              <a:buChar char="●"/>
            </a:pPr>
            <a:r>
              <a:rPr lang="en" sz="1800">
                <a:solidFill>
                  <a:schemeClr val="dk1"/>
                </a:solidFill>
              </a:rPr>
              <a:t>While CouchDB uses MVCC, MongoDB uses a mix of two-phase commit (for replicating data from primary to secondary nodes) and Paxos-like (to elect a primary node in a replica-set)</a:t>
            </a:r>
            <a:endParaRPr sz="1800">
              <a:solidFill>
                <a:schemeClr val="dk1"/>
              </a:solidFill>
            </a:endParaRPr>
          </a:p>
          <a:p>
            <a:pPr marL="0" lvl="0" indent="0" algn="l" rtl="0">
              <a:spcBef>
                <a:spcPts val="0"/>
              </a:spcBef>
              <a:spcAft>
                <a:spcPts val="0"/>
              </a:spcAft>
              <a:buClr>
                <a:srgbClr val="000000"/>
              </a:buClr>
              <a:buSzPts val="1100"/>
              <a:buFont typeface="Arial"/>
              <a:buNone/>
            </a:pPr>
            <a:endParaRPr sz="1800">
              <a:solidFill>
                <a:schemeClr val="dk1"/>
              </a:solidFill>
            </a:endParaRPr>
          </a:p>
          <a:p>
            <a:pPr marL="457200" marR="0" lvl="0" indent="-342900" algn="just" rtl="0">
              <a:lnSpc>
                <a:spcPct val="100000"/>
              </a:lnSpc>
              <a:spcBef>
                <a:spcPts val="0"/>
              </a:spcBef>
              <a:spcAft>
                <a:spcPts val="0"/>
              </a:spcAft>
              <a:buSzPts val="1800"/>
              <a:buChar char="●"/>
            </a:pPr>
            <a:r>
              <a:rPr lang="en" sz="1800">
                <a:solidFill>
                  <a:schemeClr val="dk1"/>
                </a:solidFill>
              </a:rPr>
              <a:t>From  the MongoDB 3.6. Documentation: &lt;&lt;</a:t>
            </a:r>
            <a:r>
              <a:rPr lang="en" sz="1800" i="1">
                <a:solidFill>
                  <a:schemeClr val="dk1"/>
                </a:solidFill>
              </a:rPr>
              <a:t>A </a:t>
            </a:r>
            <a:r>
              <a:rPr lang="en" sz="1800" i="1">
                <a:solidFill>
                  <a:schemeClr val="dk1"/>
                </a:solidFill>
                <a:uFill>
                  <a:noFill/>
                </a:uFill>
                <a:hlinkClick r:id="rId3"/>
              </a:rPr>
              <a:t>network partition</a:t>
            </a:r>
            <a:r>
              <a:rPr lang="en" sz="1800" i="1">
                <a:solidFill>
                  <a:schemeClr val="dk1"/>
                </a:solidFill>
              </a:rPr>
              <a:t> may segregate a primary into a partition with a minority of nodes. When the primary detects that it can only see a minority of nodes in the replica set, the primary steps down as primary and becomes a secondary. Independently, a member in the partition that can communicate with a majority of the nodes (including itself) holds an election to become the new primary.&gt;&gt;</a:t>
            </a:r>
            <a:endParaRPr sz="1800" i="1">
              <a:solidFill>
                <a:schemeClr val="dk1"/>
              </a:solidFill>
            </a:endParaRPr>
          </a:p>
          <a:p>
            <a:pPr marL="0" marR="0" lvl="0" indent="0" algn="just" rtl="0">
              <a:lnSpc>
                <a:spcPct val="100000"/>
              </a:lnSpc>
              <a:spcBef>
                <a:spcPts val="0"/>
              </a:spcBef>
              <a:spcAft>
                <a:spcPts val="0"/>
              </a:spcAft>
              <a:buNone/>
            </a:pPr>
            <a:endParaRPr sz="1800" i="1">
              <a:solidFill>
                <a:schemeClr val="dk1"/>
              </a:solidFill>
            </a:endParaRPr>
          </a:p>
          <a:p>
            <a:pPr marL="457200" marR="0" lvl="0" indent="-342900" algn="just" rtl="0">
              <a:lnSpc>
                <a:spcPct val="100000"/>
              </a:lnSpc>
              <a:spcBef>
                <a:spcPts val="0"/>
              </a:spcBef>
              <a:spcAft>
                <a:spcPts val="0"/>
              </a:spcAft>
              <a:buClr>
                <a:schemeClr val="dk1"/>
              </a:buClr>
              <a:buSzPts val="1800"/>
              <a:buChar char="●"/>
            </a:pPr>
            <a:r>
              <a:rPr lang="en" sz="1800">
                <a:solidFill>
                  <a:schemeClr val="dk1"/>
                </a:solidFill>
              </a:rPr>
              <a:t>The different choices of strategies explains the different cluster architectures of these two DBMSs </a:t>
            </a:r>
            <a:endParaRPr sz="1800">
              <a:solidFill>
                <a:schemeClr val="dk1"/>
              </a:solidFill>
            </a:endParaRPr>
          </a:p>
          <a:p>
            <a:pPr marL="0" marR="0" lvl="0" indent="0" algn="just"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1"/>
        <p:cNvGrpSpPr/>
        <p:nvPr/>
      </p:nvGrpSpPr>
      <p:grpSpPr>
        <a:xfrm>
          <a:off x="0" y="0"/>
          <a:ext cx="0" cy="0"/>
          <a:chOff x="0" y="0"/>
          <a:chExt cx="0" cy="0"/>
        </a:xfrm>
      </p:grpSpPr>
      <p:sp>
        <p:nvSpPr>
          <p:cNvPr id="312" name="Google Shape;312;p35"/>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Sharding</a:t>
            </a:r>
            <a:endParaRPr/>
          </a:p>
        </p:txBody>
      </p:sp>
      <p:sp>
        <p:nvSpPr>
          <p:cNvPr id="313" name="Google Shape;313;p35"/>
          <p:cNvSpPr txBox="1"/>
          <p:nvPr/>
        </p:nvSpPr>
        <p:spPr>
          <a:xfrm>
            <a:off x="443825" y="624375"/>
            <a:ext cx="8462700" cy="4448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Sharding is the partitioning of a database “</a:t>
            </a:r>
            <a:r>
              <a:rPr lang="en" sz="1800" i="1"/>
              <a:t>horizontally</a:t>
            </a:r>
            <a:r>
              <a:rPr lang="en" sz="1800"/>
              <a:t>”, i.e. the database rows (or documents) are partitioned into subsets that are stored on different servers. Every subset of rows is called a </a:t>
            </a:r>
            <a:r>
              <a:rPr lang="en" sz="1800" i="1"/>
              <a:t>shard.</a:t>
            </a:r>
            <a:endParaRPr sz="1800"/>
          </a:p>
          <a:p>
            <a:pPr marL="457200" lvl="0" indent="-342900" algn="l" rtl="0">
              <a:spcBef>
                <a:spcPts val="0"/>
              </a:spcBef>
              <a:spcAft>
                <a:spcPts val="0"/>
              </a:spcAft>
              <a:buSzPts val="1800"/>
              <a:buChar char="●"/>
            </a:pPr>
            <a:r>
              <a:rPr lang="en" sz="1800"/>
              <a:t>Usually the number of shards is larger than the number of </a:t>
            </a:r>
            <a:r>
              <a:rPr lang="en" sz="1800" i="1"/>
              <a:t>replicas</a:t>
            </a:r>
            <a:r>
              <a:rPr lang="en" sz="1800"/>
              <a:t>, and the number of nodes is larger than the number of replicas (usually set to 3) </a:t>
            </a:r>
            <a:endParaRPr sz="1800"/>
          </a:p>
          <a:p>
            <a:pPr marL="457200" lvl="0" indent="-342900" algn="l" rtl="0">
              <a:spcBef>
                <a:spcPts val="0"/>
              </a:spcBef>
              <a:spcAft>
                <a:spcPts val="0"/>
              </a:spcAft>
              <a:buSzPts val="1800"/>
              <a:buChar char="●"/>
            </a:pPr>
            <a:r>
              <a:rPr lang="en" sz="1800"/>
              <a:t>The main advantage of a sharded database lies in the improvement of  performance through the distribution of computing load across nodes. In addition, it makes it easier to move data files around, e.g. when adding new nodes to the cluster</a:t>
            </a:r>
            <a:endParaRPr sz="1800"/>
          </a:p>
          <a:p>
            <a:pPr marL="457200" lvl="0" indent="-342900" algn="l" rtl="0">
              <a:spcBef>
                <a:spcPts val="0"/>
              </a:spcBef>
              <a:spcAft>
                <a:spcPts val="0"/>
              </a:spcAft>
              <a:buSzPts val="1800"/>
              <a:buChar char="●"/>
            </a:pPr>
            <a:r>
              <a:rPr lang="en" sz="1800"/>
              <a:t>The number of shards that partition a database dictates the (meaningful) number of nodes: the maximum number of nodes is equal to the number of shards (lest a node contains the same shard file twice)</a:t>
            </a:r>
            <a:endParaRPr sz="1800"/>
          </a:p>
          <a:p>
            <a:pPr marL="457200" lvl="0" indent="-342900" algn="l" rtl="0">
              <a:spcBef>
                <a:spcPts val="0"/>
              </a:spcBef>
              <a:spcAft>
                <a:spcPts val="0"/>
              </a:spcAft>
              <a:buSzPts val="1800"/>
              <a:buChar char="●"/>
            </a:pPr>
            <a:r>
              <a:rPr lang="en" sz="1800"/>
              <a:t>There are different sharding strategies, most notably:</a:t>
            </a:r>
            <a:endParaRPr sz="1800"/>
          </a:p>
          <a:p>
            <a:pPr marL="914400" lvl="1" indent="-342900" algn="l" rtl="0">
              <a:spcBef>
                <a:spcPts val="0"/>
              </a:spcBef>
              <a:spcAft>
                <a:spcPts val="0"/>
              </a:spcAft>
              <a:buSzPts val="1800"/>
              <a:buChar char="○"/>
            </a:pPr>
            <a:r>
              <a:rPr lang="en" sz="1800"/>
              <a:t> Hash sharding: to distribute rows evenly across the cluster</a:t>
            </a:r>
            <a:endParaRPr sz="1800"/>
          </a:p>
          <a:p>
            <a:pPr marL="914400" lvl="1" indent="-342900" algn="l" rtl="0">
              <a:spcBef>
                <a:spcPts val="0"/>
              </a:spcBef>
              <a:spcAft>
                <a:spcPts val="0"/>
              </a:spcAft>
              <a:buSzPts val="1800"/>
              <a:buChar char="○"/>
            </a:pPr>
            <a:r>
              <a:rPr lang="en" sz="1800"/>
              <a:t> Range sharding: similar rows (say, tweets coming for the same area)  that are stored on the same node</a:t>
            </a:r>
            <a:endParaRPr sz="1800"/>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2"/>
        <p:cNvGrpSpPr/>
        <p:nvPr/>
      </p:nvGrpSpPr>
      <p:grpSpPr>
        <a:xfrm>
          <a:off x="0" y="0"/>
          <a:ext cx="0" cy="0"/>
          <a:chOff x="0" y="0"/>
          <a:chExt cx="0" cy="0"/>
        </a:xfrm>
      </p:grpSpPr>
      <p:sp>
        <p:nvSpPr>
          <p:cNvPr id="323" name="Google Shape;323;p36"/>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Replication and Sharding</a:t>
            </a:r>
            <a:endParaRPr/>
          </a:p>
        </p:txBody>
      </p:sp>
      <p:sp>
        <p:nvSpPr>
          <p:cNvPr id="324" name="Google Shape;324;p36"/>
          <p:cNvSpPr txBox="1"/>
          <p:nvPr/>
        </p:nvSpPr>
        <p:spPr>
          <a:xfrm>
            <a:off x="182562" y="548878"/>
            <a:ext cx="8959850" cy="4583906"/>
          </a:xfrm>
          <a:prstGeom prst="rect">
            <a:avLst/>
          </a:prstGeom>
          <a:noFill/>
          <a:ln>
            <a:noFill/>
          </a:ln>
        </p:spPr>
        <p:txBody>
          <a:bodyPr spcFirstLastPara="1" wrap="square" lIns="90000" tIns="45000" rIns="90000" bIns="45000" anchor="t" anchorCtr="0">
            <a:noAutofit/>
          </a:bodyPr>
          <a:lstStyle/>
          <a:p>
            <a:pPr marL="457200" marR="0" lvl="0" indent="-368300" algn="just" rtl="0">
              <a:lnSpc>
                <a:spcPct val="100000"/>
              </a:lnSpc>
              <a:spcBef>
                <a:spcPts val="0"/>
              </a:spcBef>
              <a:spcAft>
                <a:spcPts val="0"/>
              </a:spcAft>
              <a:buClr>
                <a:srgbClr val="000000"/>
              </a:buClr>
              <a:buSzPts val="2200"/>
              <a:buFont typeface="Arial"/>
              <a:buChar char="●"/>
            </a:pPr>
            <a:r>
              <a:rPr lang="en" sz="2200" b="0" i="0" u="none">
                <a:solidFill>
                  <a:srgbClr val="000000"/>
                </a:solidFill>
                <a:latin typeface="Arial"/>
                <a:ea typeface="Arial"/>
                <a:cs typeface="Arial"/>
                <a:sym typeface="Arial"/>
              </a:rPr>
              <a:t>Replication is the action of storing the same row (or document) on different nodes to make the database fault-tolerant. </a:t>
            </a:r>
            <a:endParaRPr sz="2200" b="0" i="0" u="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200"/>
              <a:buFont typeface="Arial"/>
              <a:buNone/>
            </a:pPr>
            <a:endParaRPr sz="2200"/>
          </a:p>
          <a:p>
            <a:pPr marL="457200" marR="0" lvl="0" indent="-368300" algn="just" rtl="0">
              <a:lnSpc>
                <a:spcPct val="100000"/>
              </a:lnSpc>
              <a:spcBef>
                <a:spcPts val="0"/>
              </a:spcBef>
              <a:spcAft>
                <a:spcPts val="0"/>
              </a:spcAft>
              <a:buClr>
                <a:srgbClr val="000000"/>
              </a:buClr>
              <a:buSzPts val="2200"/>
              <a:buFont typeface="Arial"/>
              <a:buChar char="●"/>
            </a:pPr>
            <a:r>
              <a:rPr lang="en" sz="2200" b="0" i="0" u="none">
                <a:solidFill>
                  <a:srgbClr val="000000"/>
                </a:solidFill>
                <a:latin typeface="Arial"/>
                <a:ea typeface="Arial"/>
                <a:cs typeface="Arial"/>
                <a:sym typeface="Arial"/>
              </a:rPr>
              <a:t>Replication and sharding can be combined with the objective of maximizing availability while maintaining a minimum level of data safety.</a:t>
            </a:r>
            <a:endParaRPr sz="2200" b="0" i="0" u="none">
              <a:solidFill>
                <a:srgbClr val="000000"/>
              </a:solidFill>
              <a:latin typeface="Arial"/>
              <a:ea typeface="Arial"/>
              <a:cs typeface="Arial"/>
              <a:sym typeface="Arial"/>
            </a:endParaRPr>
          </a:p>
          <a:p>
            <a:pPr marL="457200" marR="0" lvl="0" indent="0" algn="just" rtl="0">
              <a:lnSpc>
                <a:spcPct val="100000"/>
              </a:lnSpc>
              <a:spcBef>
                <a:spcPts val="0"/>
              </a:spcBef>
              <a:spcAft>
                <a:spcPts val="0"/>
              </a:spcAft>
              <a:buNone/>
            </a:pPr>
            <a:endParaRPr sz="2200"/>
          </a:p>
          <a:p>
            <a:pPr marL="457200" marR="0" lvl="0" indent="-368300" algn="just" rtl="0">
              <a:lnSpc>
                <a:spcPct val="100000"/>
              </a:lnSpc>
              <a:spcBef>
                <a:spcPts val="0"/>
              </a:spcBef>
              <a:spcAft>
                <a:spcPts val="0"/>
              </a:spcAft>
              <a:buSzPts val="2200"/>
              <a:buChar char="●"/>
            </a:pPr>
            <a:r>
              <a:rPr lang="en" sz="2200"/>
              <a:t>A bit of nomenclature:</a:t>
            </a:r>
            <a:endParaRPr sz="2200"/>
          </a:p>
          <a:p>
            <a:pPr marL="914400" marR="0" lvl="1" indent="-368300" algn="just" rtl="0">
              <a:lnSpc>
                <a:spcPct val="100000"/>
              </a:lnSpc>
              <a:spcBef>
                <a:spcPts val="0"/>
              </a:spcBef>
              <a:spcAft>
                <a:spcPts val="0"/>
              </a:spcAft>
              <a:buSzPts val="2200"/>
              <a:buChar char="○"/>
            </a:pPr>
            <a:r>
              <a:rPr lang="en" sz="2400">
                <a:solidFill>
                  <a:srgbClr val="006699"/>
                </a:solidFill>
                <a:latin typeface="Courier"/>
                <a:ea typeface="Courier"/>
                <a:cs typeface="Courier"/>
                <a:sym typeface="Courier"/>
              </a:rPr>
              <a:t>n</a:t>
            </a:r>
            <a:r>
              <a:rPr lang="en">
                <a:solidFill>
                  <a:srgbClr val="006699"/>
                </a:solidFill>
                <a:latin typeface="Courier"/>
                <a:ea typeface="Courier"/>
                <a:cs typeface="Courier"/>
                <a:sym typeface="Courier"/>
              </a:rPr>
              <a:t> </a:t>
            </a:r>
            <a:r>
              <a:rPr lang="en" sz="2200"/>
              <a:t>is the number of replicas (how many times the same data item is repeated across the cluster)</a:t>
            </a:r>
            <a:endParaRPr sz="2200"/>
          </a:p>
          <a:p>
            <a:pPr marL="914400" marR="0" lvl="1" indent="-368300" algn="just" rtl="0">
              <a:lnSpc>
                <a:spcPct val="100000"/>
              </a:lnSpc>
              <a:spcBef>
                <a:spcPts val="0"/>
              </a:spcBef>
              <a:spcAft>
                <a:spcPts val="0"/>
              </a:spcAft>
              <a:buSzPts val="2200"/>
              <a:buChar char="○"/>
            </a:pPr>
            <a:r>
              <a:rPr lang="en" sz="2400">
                <a:solidFill>
                  <a:srgbClr val="006699"/>
                </a:solidFill>
                <a:latin typeface="Courier"/>
                <a:ea typeface="Courier"/>
                <a:cs typeface="Courier"/>
                <a:sym typeface="Courier"/>
              </a:rPr>
              <a:t>q</a:t>
            </a:r>
            <a:r>
              <a:rPr lang="en">
                <a:solidFill>
                  <a:srgbClr val="006699"/>
                </a:solidFill>
                <a:latin typeface="Courier"/>
                <a:ea typeface="Courier"/>
                <a:cs typeface="Courier"/>
                <a:sym typeface="Courier"/>
              </a:rPr>
              <a:t> </a:t>
            </a:r>
            <a:r>
              <a:rPr lang="en" sz="2200"/>
              <a:t>is the number of shards (how many files a database is split)</a:t>
            </a:r>
            <a:endParaRPr sz="2200"/>
          </a:p>
          <a:p>
            <a:pPr marL="914400" marR="0" lvl="1" indent="-368300" algn="just" rtl="0">
              <a:lnSpc>
                <a:spcPct val="100000"/>
              </a:lnSpc>
              <a:spcBef>
                <a:spcPts val="0"/>
              </a:spcBef>
              <a:spcAft>
                <a:spcPts val="0"/>
              </a:spcAft>
              <a:buSzPts val="2200"/>
              <a:buChar char="○"/>
            </a:pPr>
            <a:r>
              <a:rPr lang="en" sz="2400">
                <a:solidFill>
                  <a:srgbClr val="006699"/>
                </a:solidFill>
                <a:latin typeface="Courier"/>
                <a:ea typeface="Courier"/>
                <a:cs typeface="Courier"/>
                <a:sym typeface="Courier"/>
              </a:rPr>
              <a:t>n * q</a:t>
            </a:r>
            <a:r>
              <a:rPr lang="en" sz="2200"/>
              <a:t> is the total number of shard files distributed in the different nodes of the cluster</a:t>
            </a:r>
            <a:endParaRPr sz="2200"/>
          </a:p>
          <a:p>
            <a:pPr marL="0" marR="0" lvl="0" indent="0" algn="just" rtl="0">
              <a:lnSpc>
                <a:spcPct val="100000"/>
              </a:lnSpc>
              <a:spcBef>
                <a:spcPts val="0"/>
              </a:spcBef>
              <a:spcAft>
                <a:spcPts val="0"/>
              </a:spcAft>
              <a:buNone/>
            </a:pPr>
            <a:endParaRPr sz="2200"/>
          </a:p>
          <a:p>
            <a:pPr marL="0" marR="0" lvl="0" indent="0" algn="just"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
        <p:nvSpPr>
          <p:cNvPr id="325" name="Google Shape;325;p36"/>
          <p:cNvSpPr/>
          <p:nvPr/>
        </p:nvSpPr>
        <p:spPr>
          <a:xfrm>
            <a:off x="1682750" y="3168253"/>
            <a:ext cx="363537" cy="278606"/>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4"/>
        <p:cNvGrpSpPr/>
        <p:nvPr/>
      </p:nvGrpSpPr>
      <p:grpSpPr>
        <a:xfrm>
          <a:off x="0" y="0"/>
          <a:ext cx="0" cy="0"/>
          <a:chOff x="0" y="0"/>
          <a:chExt cx="0" cy="0"/>
        </a:xfrm>
      </p:grpSpPr>
      <p:sp>
        <p:nvSpPr>
          <p:cNvPr id="335" name="Google Shape;335;p37"/>
          <p:cNvSpPr txBox="1"/>
          <p:nvPr/>
        </p:nvSpPr>
        <p:spPr>
          <a:xfrm>
            <a:off x="0" y="0"/>
            <a:ext cx="9140700" cy="463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a:t>How S</a:t>
            </a:r>
            <a:r>
              <a:rPr lang="en" sz="3200" b="1" i="0" u="none">
                <a:solidFill>
                  <a:srgbClr val="000000"/>
                </a:solidFill>
                <a:latin typeface="Arial"/>
                <a:ea typeface="Arial"/>
                <a:cs typeface="Arial"/>
                <a:sym typeface="Arial"/>
              </a:rPr>
              <a:t>hard</a:t>
            </a:r>
            <a:r>
              <a:rPr lang="en" sz="3200" b="1"/>
              <a:t>s</a:t>
            </a:r>
            <a:r>
              <a:rPr lang="en" sz="3200" b="1" i="0" u="none">
                <a:solidFill>
                  <a:srgbClr val="000000"/>
                </a:solidFill>
                <a:latin typeface="Arial"/>
                <a:ea typeface="Arial"/>
                <a:cs typeface="Arial"/>
                <a:sym typeface="Arial"/>
              </a:rPr>
              <a:t> Look in CouchDB</a:t>
            </a:r>
            <a:endParaRPr/>
          </a:p>
        </p:txBody>
      </p:sp>
      <p:sp>
        <p:nvSpPr>
          <p:cNvPr id="336" name="Google Shape;336;p37"/>
          <p:cNvSpPr txBox="1"/>
          <p:nvPr/>
        </p:nvSpPr>
        <p:spPr>
          <a:xfrm>
            <a:off x="182550" y="548875"/>
            <a:ext cx="4048800" cy="45840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NODE 1   </a:t>
            </a:r>
            <a:r>
              <a:rPr lang="en" sz="1100" b="1"/>
              <a:t> </a:t>
            </a:r>
            <a:endParaRPr sz="1100" b="1"/>
          </a:p>
          <a:p>
            <a:pPr marL="0" marR="0" lvl="0" indent="0" algn="just" rtl="0">
              <a:lnSpc>
                <a:spcPct val="100000"/>
              </a:lnSpc>
              <a:spcBef>
                <a:spcPts val="0"/>
              </a:spcBef>
              <a:spcAft>
                <a:spcPts val="0"/>
              </a:spcAft>
              <a:buClr>
                <a:schemeClr val="dk1"/>
              </a:buClr>
              <a:buSzPts val="1100"/>
              <a:buFont typeface="Arial"/>
              <a:buNone/>
            </a:pPr>
            <a:r>
              <a:rPr lang="en" sz="1100" b="1">
                <a:solidFill>
                  <a:srgbClr val="006699"/>
                </a:solidFill>
                <a:latin typeface="Courier"/>
                <a:ea typeface="Courier"/>
                <a:cs typeface="Courier"/>
                <a:sym typeface="Courier"/>
              </a:rPr>
              <a:t>|-- 00000000-1fffffff</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r>
              <a:rPr lang="en" sz="1100" b="1">
                <a:solidFill>
                  <a:srgbClr val="006699"/>
                </a:solidFill>
                <a:latin typeface="Courier"/>
                <a:ea typeface="Courier"/>
                <a:cs typeface="Courier"/>
                <a:sym typeface="Courier"/>
              </a:rPr>
              <a:t>|   `-- test.1520993373.couch</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r>
              <a:rPr lang="en" sz="1100" b="1">
                <a:solidFill>
                  <a:srgbClr val="006699"/>
                </a:solidFill>
                <a:latin typeface="Courier"/>
                <a:ea typeface="Courier"/>
                <a:cs typeface="Courier"/>
                <a:sym typeface="Courier"/>
              </a:rPr>
              <a:t>|</a:t>
            </a:r>
            <a:r>
              <a:rPr lang="en" sz="1100" b="1">
                <a:solidFill>
                  <a:srgbClr val="FF9900"/>
                </a:solidFill>
                <a:latin typeface="Courier"/>
                <a:ea typeface="Courier"/>
                <a:cs typeface="Courier"/>
                <a:sym typeface="Courier"/>
              </a:rPr>
              <a:t>-- 20000000-3fffffff</a:t>
            </a:r>
            <a:endParaRPr sz="1100" b="1">
              <a:solidFill>
                <a:srgbClr val="FF9900"/>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r>
              <a:rPr lang="en" sz="1100" b="1">
                <a:solidFill>
                  <a:srgbClr val="FF9900"/>
                </a:solidFill>
                <a:latin typeface="Courier"/>
                <a:ea typeface="Courier"/>
                <a:cs typeface="Courier"/>
                <a:sym typeface="Courier"/>
              </a:rPr>
              <a:t>|   `-- test.1520993373.couch</a:t>
            </a:r>
            <a:endParaRPr sz="1100" b="1">
              <a:solidFill>
                <a:srgbClr val="FF9900"/>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r>
              <a:rPr lang="en" sz="1100" b="1">
                <a:solidFill>
                  <a:srgbClr val="006699"/>
                </a:solidFill>
                <a:latin typeface="Courier"/>
                <a:ea typeface="Courier"/>
                <a:cs typeface="Courier"/>
                <a:sym typeface="Courier"/>
              </a:rPr>
              <a:t>|-- 60000000-7fffffff</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r>
              <a:rPr lang="en" sz="1100" b="1">
                <a:solidFill>
                  <a:srgbClr val="006699"/>
                </a:solidFill>
                <a:latin typeface="Courier"/>
                <a:ea typeface="Courier"/>
                <a:cs typeface="Courier"/>
                <a:sym typeface="Courier"/>
              </a:rPr>
              <a:t>|   `-- test.1520993373.couch</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r>
              <a:rPr lang="en" sz="1100" b="1">
                <a:solidFill>
                  <a:srgbClr val="006699"/>
                </a:solidFill>
                <a:latin typeface="Courier"/>
                <a:ea typeface="Courier"/>
                <a:cs typeface="Courier"/>
                <a:sym typeface="Courier"/>
              </a:rPr>
              <a:t>|-- 80000000-9fffffff</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r>
              <a:rPr lang="en" sz="1100" b="1">
                <a:solidFill>
                  <a:srgbClr val="006699"/>
                </a:solidFill>
                <a:latin typeface="Courier"/>
                <a:ea typeface="Courier"/>
                <a:cs typeface="Courier"/>
                <a:sym typeface="Courier"/>
              </a:rPr>
              <a:t>|   `-- test.1520993373.couch</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r>
              <a:rPr lang="en" sz="1100" b="1" i="1">
                <a:solidFill>
                  <a:srgbClr val="006699"/>
                </a:solidFill>
                <a:latin typeface="Courier"/>
                <a:ea typeface="Courier"/>
                <a:cs typeface="Courier"/>
                <a:sym typeface="Courier"/>
              </a:rPr>
              <a:t>|-- c0000000-dfffffff</a:t>
            </a:r>
            <a:endParaRPr sz="1100" b="1" i="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r>
              <a:rPr lang="en" sz="1100" b="1" i="1">
                <a:solidFill>
                  <a:srgbClr val="006699"/>
                </a:solidFill>
                <a:latin typeface="Courier"/>
                <a:ea typeface="Courier"/>
                <a:cs typeface="Courier"/>
                <a:sym typeface="Courier"/>
              </a:rPr>
              <a:t>|   `-- test.1520993373.couch</a:t>
            </a:r>
            <a:endParaRPr sz="1100" b="1" i="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r>
              <a:rPr lang="en" sz="1100" b="1">
                <a:solidFill>
                  <a:srgbClr val="006699"/>
                </a:solidFill>
                <a:latin typeface="Courier"/>
                <a:ea typeface="Courier"/>
                <a:cs typeface="Courier"/>
                <a:sym typeface="Courier"/>
              </a:rPr>
              <a:t>`-- e0000000-ffffffff</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r>
              <a:rPr lang="en" sz="1100" b="1">
                <a:solidFill>
                  <a:srgbClr val="006699"/>
                </a:solidFill>
                <a:latin typeface="Courier"/>
                <a:ea typeface="Courier"/>
                <a:cs typeface="Courier"/>
                <a:sym typeface="Courier"/>
              </a:rPr>
              <a:t>    `-- test.1520993373.couch</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Clr>
                <a:srgbClr val="000000"/>
              </a:buClr>
              <a:buSzPts val="1100"/>
              <a:buFont typeface="Arial"/>
              <a:buNone/>
            </a:pP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r>
              <a:rPr lang="en" sz="1100" b="1">
                <a:solidFill>
                  <a:srgbClr val="006699"/>
                </a:solidFill>
                <a:latin typeface="Courier"/>
                <a:ea typeface="Courier"/>
                <a:cs typeface="Courier"/>
                <a:sym typeface="Courier"/>
              </a:rPr>
              <a:t>NODE 2</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a:t>
            </a:r>
            <a:r>
              <a:rPr lang="en" sz="1100" b="1">
                <a:solidFill>
                  <a:srgbClr val="FF9900"/>
                </a:solidFill>
                <a:latin typeface="Courier"/>
                <a:ea typeface="Courier"/>
                <a:cs typeface="Courier"/>
                <a:sym typeface="Courier"/>
              </a:rPr>
              <a:t>-- 20000000-3fffffff</a:t>
            </a:r>
            <a:endParaRPr sz="1100" b="1">
              <a:solidFill>
                <a:srgbClr val="FF9900"/>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FF9900"/>
                </a:solidFill>
                <a:latin typeface="Courier"/>
                <a:ea typeface="Courier"/>
                <a:cs typeface="Courier"/>
                <a:sym typeface="Courier"/>
              </a:rPr>
              <a:t>|   `-- test.1520993373.couch</a:t>
            </a:r>
            <a:endParaRPr sz="1100" b="1">
              <a:solidFill>
                <a:srgbClr val="FF9900"/>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|-- 40000000-5fffffff</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   `-- test.1520993373.couch</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|-- 80000000-9fffffff</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   `-- test.1520993373.couch</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a:t>
            </a:r>
            <a:r>
              <a:rPr lang="en" sz="1100" b="1">
                <a:solidFill>
                  <a:srgbClr val="FF0000"/>
                </a:solidFill>
                <a:latin typeface="Courier"/>
                <a:ea typeface="Courier"/>
                <a:cs typeface="Courier"/>
                <a:sym typeface="Courier"/>
              </a:rPr>
              <a:t>-- a0000000-bfffffff</a:t>
            </a:r>
            <a:endParaRPr sz="1100" b="1">
              <a:solidFill>
                <a:srgbClr val="FF0000"/>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FF0000"/>
                </a:solidFill>
                <a:latin typeface="Courier"/>
                <a:ea typeface="Courier"/>
                <a:cs typeface="Courier"/>
                <a:sym typeface="Courier"/>
              </a:rPr>
              <a:t>|   `-- test.1520993373.couch</a:t>
            </a:r>
            <a:endParaRPr sz="1100" b="1">
              <a:solidFill>
                <a:srgbClr val="FF0000"/>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 e0000000-ffffffff</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    `-- test.1520993373.couch</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endParaRPr sz="1100">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endParaRPr sz="1100">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None/>
            </a:pPr>
            <a:endParaRPr sz="1800"/>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just"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
        <p:nvSpPr>
          <p:cNvPr id="337" name="Google Shape;337;p37"/>
          <p:cNvSpPr txBox="1"/>
          <p:nvPr/>
        </p:nvSpPr>
        <p:spPr>
          <a:xfrm>
            <a:off x="4514775" y="690950"/>
            <a:ext cx="3914700" cy="1966500"/>
          </a:xfrm>
          <a:prstGeom prst="rect">
            <a:avLst/>
          </a:prstGeom>
          <a:noFill/>
          <a:ln>
            <a:noFill/>
          </a:ln>
        </p:spPr>
        <p:txBody>
          <a:bodyPr spcFirstLastPara="1" wrap="square" lIns="90000" tIns="45000" rIns="90000" bIns="45000" anchor="t" anchorCtr="0">
            <a:noAutofit/>
          </a:bodyPr>
          <a:lstStyle/>
          <a:p>
            <a:pPr marL="457200" lvl="0" indent="-317500" algn="just" rtl="0">
              <a:spcBef>
                <a:spcPts val="0"/>
              </a:spcBef>
              <a:spcAft>
                <a:spcPts val="0"/>
              </a:spcAft>
              <a:buClr>
                <a:schemeClr val="dk1"/>
              </a:buClr>
              <a:buSzPts val="1400"/>
              <a:buChar char="●"/>
            </a:pPr>
            <a:r>
              <a:rPr lang="en">
                <a:solidFill>
                  <a:schemeClr val="dk1"/>
                </a:solidFill>
              </a:rPr>
              <a:t>This is the content of the </a:t>
            </a:r>
            <a:r>
              <a:rPr lang="en">
                <a:solidFill>
                  <a:srgbClr val="006699"/>
                </a:solidFill>
                <a:latin typeface="Courier"/>
                <a:ea typeface="Courier"/>
                <a:cs typeface="Courier"/>
                <a:sym typeface="Courier"/>
              </a:rPr>
              <a:t>data/shards</a:t>
            </a:r>
            <a:r>
              <a:rPr lang="en">
                <a:solidFill>
                  <a:schemeClr val="dk1"/>
                </a:solidFill>
              </a:rPr>
              <a:t> directory on a node of a three-node cluster</a:t>
            </a:r>
            <a:endParaRPr>
              <a:solidFill>
                <a:schemeClr val="dk1"/>
              </a:solidFill>
            </a:endParaRPr>
          </a:p>
          <a:p>
            <a:pPr marL="457200" lvl="0" indent="-317500" algn="just" rtl="0">
              <a:spcBef>
                <a:spcPts val="0"/>
              </a:spcBef>
              <a:spcAft>
                <a:spcPts val="0"/>
              </a:spcAft>
              <a:buClr>
                <a:schemeClr val="dk1"/>
              </a:buClr>
              <a:buSzPts val="1400"/>
              <a:buChar char="●"/>
            </a:pPr>
            <a:r>
              <a:rPr lang="en">
                <a:solidFill>
                  <a:schemeClr val="dk1"/>
                </a:solidFill>
              </a:rPr>
              <a:t>The </a:t>
            </a:r>
            <a:r>
              <a:rPr lang="en">
                <a:solidFill>
                  <a:srgbClr val="006699"/>
                </a:solidFill>
                <a:latin typeface="Courier"/>
                <a:ea typeface="Courier"/>
                <a:cs typeface="Courier"/>
                <a:sym typeface="Courier"/>
              </a:rPr>
              <a:t>test</a:t>
            </a:r>
            <a:r>
              <a:rPr lang="en">
                <a:solidFill>
                  <a:schemeClr val="dk1"/>
                </a:solidFill>
              </a:rPr>
              <a:t> database has q=8, n=2,  hence 16 shards files </a:t>
            </a:r>
            <a:endParaRPr>
              <a:solidFill>
                <a:schemeClr val="dk1"/>
              </a:solidFill>
            </a:endParaRPr>
          </a:p>
          <a:p>
            <a:pPr marL="457200" lvl="0" indent="-317500" algn="just" rtl="0">
              <a:spcBef>
                <a:spcPts val="0"/>
              </a:spcBef>
              <a:spcAft>
                <a:spcPts val="0"/>
              </a:spcAft>
              <a:buClr>
                <a:schemeClr val="dk1"/>
              </a:buClr>
              <a:buSzPts val="1400"/>
              <a:buChar char="●"/>
            </a:pPr>
            <a:r>
              <a:rPr lang="en">
                <a:solidFill>
                  <a:schemeClr val="dk1"/>
                </a:solidFill>
              </a:rPr>
              <a:t>The </a:t>
            </a:r>
            <a:r>
              <a:rPr lang="en">
                <a:solidFill>
                  <a:srgbClr val="006699"/>
                </a:solidFill>
                <a:latin typeface="Courier"/>
                <a:ea typeface="Courier"/>
                <a:cs typeface="Courier"/>
                <a:sym typeface="Courier"/>
              </a:rPr>
              <a:t>*.couch</a:t>
            </a:r>
            <a:r>
              <a:rPr lang="en">
                <a:solidFill>
                  <a:schemeClr val="dk1"/>
                </a:solidFill>
              </a:rPr>
              <a:t> files are the actual files where data are stored</a:t>
            </a:r>
            <a:endParaRPr>
              <a:solidFill>
                <a:schemeClr val="dk1"/>
              </a:solidFill>
            </a:endParaRPr>
          </a:p>
          <a:p>
            <a:pPr marL="457200" lvl="0" indent="-317500" algn="just" rtl="0">
              <a:spcBef>
                <a:spcPts val="0"/>
              </a:spcBef>
              <a:spcAft>
                <a:spcPts val="0"/>
              </a:spcAft>
              <a:buClr>
                <a:schemeClr val="dk1"/>
              </a:buClr>
              <a:buSzPts val="1400"/>
              <a:buChar char="●"/>
            </a:pPr>
            <a:r>
              <a:rPr lang="en">
                <a:solidFill>
                  <a:schemeClr val="dk1"/>
                </a:solidFill>
              </a:rPr>
              <a:t>The sub-directories are named after the document </a:t>
            </a:r>
            <a:r>
              <a:rPr lang="en">
                <a:solidFill>
                  <a:srgbClr val="006699"/>
                </a:solidFill>
                <a:latin typeface="Courier"/>
                <a:ea typeface="Courier"/>
                <a:cs typeface="Courier"/>
                <a:sym typeface="Courier"/>
              </a:rPr>
              <a:t>_ids</a:t>
            </a:r>
            <a:r>
              <a:rPr lang="en">
                <a:solidFill>
                  <a:schemeClr val="dk1"/>
                </a:solidFill>
              </a:rPr>
              <a:t> ranges</a:t>
            </a:r>
            <a:endParaRPr>
              <a:solidFill>
                <a:schemeClr val="dk1"/>
              </a:solidFill>
            </a:endParaRPr>
          </a:p>
          <a:p>
            <a:pPr marL="0" marR="0" lvl="0" indent="0" algn="just" rtl="0">
              <a:lnSpc>
                <a:spcPct val="100000"/>
              </a:lnSpc>
              <a:spcBef>
                <a:spcPts val="0"/>
              </a:spcBef>
              <a:spcAft>
                <a:spcPts val="0"/>
              </a:spcAft>
              <a:buNone/>
            </a:pPr>
            <a:endParaRPr>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None/>
            </a:pPr>
            <a:endParaRPr sz="1800"/>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just"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
        <p:nvSpPr>
          <p:cNvPr id="338" name="Google Shape;338;p37"/>
          <p:cNvSpPr txBox="1"/>
          <p:nvPr/>
        </p:nvSpPr>
        <p:spPr>
          <a:xfrm>
            <a:off x="4447725" y="2970425"/>
            <a:ext cx="4048800" cy="20799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NODE 3</a:t>
            </a:r>
            <a:endParaRPr sz="1100" b="1"/>
          </a:p>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|-- 00000000-1fffffff</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   `-- test.1520993373.couch</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|-- 40000000-5fffffff</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   `-- test.1520993373.couch</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|-- 60000000-7fffffff</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   `-- test.1520993373.couch</a:t>
            </a:r>
            <a:endParaRPr sz="1100" b="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006699"/>
                </a:solidFill>
                <a:latin typeface="Courier"/>
                <a:ea typeface="Courier"/>
                <a:cs typeface="Courier"/>
                <a:sym typeface="Courier"/>
              </a:rPr>
              <a:t>|</a:t>
            </a:r>
            <a:r>
              <a:rPr lang="en" sz="1100" b="1">
                <a:solidFill>
                  <a:srgbClr val="FF0000"/>
                </a:solidFill>
                <a:latin typeface="Courier"/>
                <a:ea typeface="Courier"/>
                <a:cs typeface="Courier"/>
                <a:sym typeface="Courier"/>
              </a:rPr>
              <a:t>-- a0000000-bfffffff</a:t>
            </a:r>
            <a:endParaRPr sz="1100" b="1">
              <a:solidFill>
                <a:srgbClr val="FF0000"/>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a:solidFill>
                  <a:srgbClr val="FF0000"/>
                </a:solidFill>
                <a:latin typeface="Courier"/>
                <a:ea typeface="Courier"/>
                <a:cs typeface="Courier"/>
                <a:sym typeface="Courier"/>
              </a:rPr>
              <a:t>|   `-- test.1520993373.couch</a:t>
            </a:r>
            <a:endParaRPr sz="1100" b="1">
              <a:solidFill>
                <a:srgbClr val="FF0000"/>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i="1">
                <a:solidFill>
                  <a:srgbClr val="006699"/>
                </a:solidFill>
                <a:latin typeface="Courier"/>
                <a:ea typeface="Courier"/>
                <a:cs typeface="Courier"/>
                <a:sym typeface="Courier"/>
              </a:rPr>
              <a:t>|-- c0000000-dfffffff</a:t>
            </a:r>
            <a:endParaRPr sz="1100" b="1" i="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None/>
            </a:pPr>
            <a:r>
              <a:rPr lang="en" sz="1100" b="1" i="1">
                <a:solidFill>
                  <a:srgbClr val="006699"/>
                </a:solidFill>
                <a:latin typeface="Courier"/>
                <a:ea typeface="Courier"/>
                <a:cs typeface="Courier"/>
                <a:sym typeface="Courier"/>
              </a:rPr>
              <a:t>   `-- test.1520993373.couch</a:t>
            </a:r>
            <a:endParaRPr sz="1100" b="1" i="1">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endParaRPr sz="1100">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Clr>
                <a:schemeClr val="dk1"/>
              </a:buClr>
              <a:buSzPts val="1100"/>
              <a:buFont typeface="Arial"/>
              <a:buNone/>
            </a:pPr>
            <a:endParaRPr sz="1100">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None/>
            </a:pPr>
            <a:endParaRPr sz="1100">
              <a:solidFill>
                <a:srgbClr val="006699"/>
              </a:solidFill>
              <a:latin typeface="Courier"/>
              <a:ea typeface="Courier"/>
              <a:cs typeface="Courier"/>
              <a:sym typeface="Courier"/>
            </a:endParaRPr>
          </a:p>
          <a:p>
            <a:pPr marL="0" marR="0" lvl="0" indent="0" algn="just" rtl="0">
              <a:lnSpc>
                <a:spcPct val="100000"/>
              </a:lnSpc>
              <a:spcBef>
                <a:spcPts val="0"/>
              </a:spcBef>
              <a:spcAft>
                <a:spcPts val="0"/>
              </a:spcAft>
              <a:buNone/>
            </a:pPr>
            <a:endParaRPr sz="1100">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None/>
            </a:pPr>
            <a:endParaRPr sz="1800"/>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just"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7"/>
        <p:cNvGrpSpPr/>
        <p:nvPr/>
      </p:nvGrpSpPr>
      <p:grpSpPr>
        <a:xfrm>
          <a:off x="0" y="0"/>
          <a:ext cx="0" cy="0"/>
          <a:chOff x="0" y="0"/>
          <a:chExt cx="0" cy="0"/>
        </a:xfrm>
      </p:grpSpPr>
      <p:sp>
        <p:nvSpPr>
          <p:cNvPr id="348" name="Google Shape;348;p38"/>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MapReduce Algorithms</a:t>
            </a:r>
            <a:endParaRPr/>
          </a:p>
        </p:txBody>
      </p:sp>
      <p:sp>
        <p:nvSpPr>
          <p:cNvPr id="349" name="Google Shape;349;p38"/>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1800" b="0" i="0" u="none">
              <a:solidFill>
                <a:srgbClr val="000000"/>
              </a:solidFill>
              <a:latin typeface="Arial"/>
              <a:ea typeface="Arial"/>
              <a:cs typeface="Arial"/>
              <a:sym typeface="Arial"/>
            </a:endParaRPr>
          </a:p>
        </p:txBody>
      </p:sp>
      <p:sp>
        <p:nvSpPr>
          <p:cNvPr id="350" name="Google Shape;350;p38"/>
          <p:cNvSpPr txBox="1"/>
          <p:nvPr/>
        </p:nvSpPr>
        <p:spPr>
          <a:xfrm>
            <a:off x="182550" y="548875"/>
            <a:ext cx="8501100" cy="4692900"/>
          </a:xfrm>
          <a:prstGeom prst="rect">
            <a:avLst/>
          </a:prstGeom>
          <a:noFill/>
          <a:ln>
            <a:noFill/>
          </a:ln>
        </p:spPr>
        <p:txBody>
          <a:bodyPr spcFirstLastPara="1" wrap="square" lIns="90000" tIns="45000" rIns="90000" bIns="45000" anchor="t" anchorCtr="0">
            <a:noAutofit/>
          </a:bodyPr>
          <a:lstStyle/>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This family of algorithms, pioneered by Google, is particularly suited to parallel computing of the Single-Instruction, Multiple-Data type (see Flynn's taxonomy </a:t>
            </a:r>
            <a:r>
              <a:rPr lang="en" sz="1800"/>
              <a:t>in a previous lecture</a:t>
            </a:r>
            <a:r>
              <a:rPr lang="en" sz="1800" b="0" i="0" u="none">
                <a:solidFill>
                  <a:srgbClr val="000000"/>
                </a:solidFill>
                <a:latin typeface="Arial"/>
                <a:ea typeface="Arial"/>
                <a:cs typeface="Arial"/>
                <a:sym typeface="Arial"/>
              </a:rPr>
              <a:t>).</a:t>
            </a:r>
            <a:endParaRPr sz="1800"/>
          </a:p>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The first step (Map), distributes data across machines, while the second (Reduce) hierarchically summarizes them until the result is obtained. </a:t>
            </a:r>
            <a:endParaRPr sz="1800" b="0" i="0" u="none">
              <a:solidFill>
                <a:srgbClr val="000000"/>
              </a:solidFill>
              <a:latin typeface="Arial"/>
              <a:ea typeface="Arial"/>
              <a:cs typeface="Arial"/>
              <a:sym typeface="Arial"/>
            </a:endParaRPr>
          </a:p>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Apart from parallelism, its advantage lies in moving the process to where data are, greatly reducing network traffic.</a:t>
            </a:r>
            <a:endParaRPr sz="1800"/>
          </a:p>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Example (from Wikipedia):</a:t>
            </a:r>
            <a:endParaRPr sz="1800"/>
          </a:p>
          <a:p>
            <a:pPr marL="2032000" marR="0" lvl="0" indent="-203200" algn="l" rtl="0">
              <a:lnSpc>
                <a:spcPct val="100000"/>
              </a:lnSpc>
              <a:spcBef>
                <a:spcPts val="0"/>
              </a:spcBef>
              <a:spcAft>
                <a:spcPts val="0"/>
              </a:spcAft>
              <a:buClr>
                <a:srgbClr val="006699"/>
              </a:buClr>
              <a:buSzPts val="2000"/>
              <a:buFont typeface="Courier"/>
              <a:buNone/>
            </a:pPr>
            <a:r>
              <a:rPr lang="en" sz="1800">
                <a:solidFill>
                  <a:srgbClr val="006699"/>
                </a:solidFill>
                <a:latin typeface="Courier"/>
                <a:ea typeface="Courier"/>
                <a:cs typeface="Courier"/>
                <a:sym typeface="Courier"/>
              </a:rPr>
              <a:t>   </a:t>
            </a:r>
            <a:r>
              <a:rPr lang="en" sz="1800" b="0" i="0" u="none">
                <a:solidFill>
                  <a:srgbClr val="006699"/>
                </a:solidFill>
                <a:latin typeface="Courier"/>
                <a:ea typeface="Courier"/>
                <a:cs typeface="Courier"/>
                <a:sym typeface="Courier"/>
              </a:rPr>
              <a:t>function map(name, document):</a:t>
            </a:r>
            <a:endParaRPr sz="1800"/>
          </a:p>
          <a:p>
            <a:pPr marL="2032000" marR="0" lvl="0" indent="-203200" algn="l" rtl="0">
              <a:lnSpc>
                <a:spcPct val="100000"/>
              </a:lnSpc>
              <a:spcBef>
                <a:spcPts val="0"/>
              </a:spcBef>
              <a:spcAft>
                <a:spcPts val="0"/>
              </a:spcAft>
              <a:buClr>
                <a:srgbClr val="006699"/>
              </a:buClr>
              <a:buSzPts val="2000"/>
              <a:buFont typeface="Courier"/>
              <a:buNone/>
            </a:pPr>
            <a:r>
              <a:rPr lang="en" sz="1800" b="0" i="0" u="none">
                <a:solidFill>
                  <a:srgbClr val="006699"/>
                </a:solidFill>
                <a:latin typeface="Courier"/>
                <a:ea typeface="Courier"/>
                <a:cs typeface="Courier"/>
                <a:sym typeface="Courier"/>
              </a:rPr>
              <a:t>     for each word w in document:</a:t>
            </a:r>
            <a:endParaRPr sz="1800"/>
          </a:p>
          <a:p>
            <a:pPr marL="2032000" marR="0" lvl="0" indent="-203200" algn="l" rtl="0">
              <a:lnSpc>
                <a:spcPct val="100000"/>
              </a:lnSpc>
              <a:spcBef>
                <a:spcPts val="0"/>
              </a:spcBef>
              <a:spcAft>
                <a:spcPts val="0"/>
              </a:spcAft>
              <a:buClr>
                <a:srgbClr val="006699"/>
              </a:buClr>
              <a:buSzPts val="2000"/>
              <a:buFont typeface="Courier"/>
              <a:buNone/>
            </a:pPr>
            <a:r>
              <a:rPr lang="en" sz="1800" b="0" i="0" u="none">
                <a:solidFill>
                  <a:srgbClr val="006699"/>
                </a:solidFill>
                <a:latin typeface="Courier"/>
                <a:ea typeface="Courier"/>
                <a:cs typeface="Courier"/>
                <a:sym typeface="Courier"/>
              </a:rPr>
              <a:t>       emit (w, 1)</a:t>
            </a:r>
            <a:endParaRPr sz="1800"/>
          </a:p>
          <a:p>
            <a:pPr marL="2032000" marR="0" lvl="0" indent="-203200" algn="l" rtl="0">
              <a:lnSpc>
                <a:spcPct val="100000"/>
              </a:lnSpc>
              <a:spcBef>
                <a:spcPts val="0"/>
              </a:spcBef>
              <a:spcAft>
                <a:spcPts val="0"/>
              </a:spcAft>
              <a:buClr>
                <a:srgbClr val="006699"/>
              </a:buClr>
              <a:buSzPts val="2000"/>
              <a:buFont typeface="Courier"/>
              <a:buNone/>
            </a:pPr>
            <a:r>
              <a:rPr lang="en" sz="1800">
                <a:solidFill>
                  <a:srgbClr val="006699"/>
                </a:solidFill>
                <a:latin typeface="Courier"/>
                <a:ea typeface="Courier"/>
                <a:cs typeface="Courier"/>
                <a:sym typeface="Courier"/>
              </a:rPr>
              <a:t>   </a:t>
            </a:r>
            <a:r>
              <a:rPr lang="en" sz="1800" b="0" i="0" u="none">
                <a:solidFill>
                  <a:srgbClr val="006699"/>
                </a:solidFill>
                <a:latin typeface="Courier"/>
                <a:ea typeface="Courier"/>
                <a:cs typeface="Courier"/>
                <a:sym typeface="Courier"/>
              </a:rPr>
              <a:t>function reduce(word, partialCounts):</a:t>
            </a:r>
            <a:endParaRPr sz="1800"/>
          </a:p>
          <a:p>
            <a:pPr marL="2032000" marR="0" lvl="0" indent="-203200" algn="l" rtl="0">
              <a:lnSpc>
                <a:spcPct val="100000"/>
              </a:lnSpc>
              <a:spcBef>
                <a:spcPts val="0"/>
              </a:spcBef>
              <a:spcAft>
                <a:spcPts val="0"/>
              </a:spcAft>
              <a:buClr>
                <a:srgbClr val="006699"/>
              </a:buClr>
              <a:buSzPts val="2000"/>
              <a:buFont typeface="Courier"/>
              <a:buNone/>
            </a:pPr>
            <a:r>
              <a:rPr lang="en" sz="1800" b="0" i="0" u="none">
                <a:solidFill>
                  <a:srgbClr val="006699"/>
                </a:solidFill>
                <a:latin typeface="Courier"/>
                <a:ea typeface="Courier"/>
                <a:cs typeface="Courier"/>
                <a:sym typeface="Courier"/>
              </a:rPr>
              <a:t>     sum = 0</a:t>
            </a:r>
            <a:endParaRPr sz="1800"/>
          </a:p>
          <a:p>
            <a:pPr marL="2032000" marR="0" lvl="0" indent="-203200" algn="l" rtl="0">
              <a:lnSpc>
                <a:spcPct val="100000"/>
              </a:lnSpc>
              <a:spcBef>
                <a:spcPts val="0"/>
              </a:spcBef>
              <a:spcAft>
                <a:spcPts val="0"/>
              </a:spcAft>
              <a:buClr>
                <a:srgbClr val="006699"/>
              </a:buClr>
              <a:buSzPts val="2000"/>
              <a:buFont typeface="Courier"/>
              <a:buNone/>
            </a:pPr>
            <a:r>
              <a:rPr lang="en" sz="1800" b="0" i="0" u="none">
                <a:solidFill>
                  <a:srgbClr val="006699"/>
                </a:solidFill>
                <a:latin typeface="Courier"/>
                <a:ea typeface="Courier"/>
                <a:cs typeface="Courier"/>
                <a:sym typeface="Courier"/>
              </a:rPr>
              <a:t>     for each pc in partialCounts:</a:t>
            </a:r>
            <a:endParaRPr sz="1800"/>
          </a:p>
          <a:p>
            <a:pPr marL="2032000" marR="0" lvl="0" indent="-203200" algn="l" rtl="0">
              <a:lnSpc>
                <a:spcPct val="100000"/>
              </a:lnSpc>
              <a:spcBef>
                <a:spcPts val="0"/>
              </a:spcBef>
              <a:spcAft>
                <a:spcPts val="0"/>
              </a:spcAft>
              <a:buClr>
                <a:srgbClr val="006699"/>
              </a:buClr>
              <a:buSzPts val="2000"/>
              <a:buFont typeface="Courier"/>
              <a:buNone/>
            </a:pPr>
            <a:r>
              <a:rPr lang="en" sz="1800" b="0" i="0" u="none">
                <a:solidFill>
                  <a:srgbClr val="006699"/>
                </a:solidFill>
                <a:latin typeface="Courier"/>
                <a:ea typeface="Courier"/>
                <a:cs typeface="Courier"/>
                <a:sym typeface="Courier"/>
              </a:rPr>
              <a:t>       sum += pc</a:t>
            </a:r>
            <a:endParaRPr sz="1800"/>
          </a:p>
          <a:p>
            <a:pPr marL="2032000" marR="0" lvl="0" indent="-203200" algn="l" rtl="0">
              <a:lnSpc>
                <a:spcPct val="100000"/>
              </a:lnSpc>
              <a:spcBef>
                <a:spcPts val="0"/>
              </a:spcBef>
              <a:spcAft>
                <a:spcPts val="0"/>
              </a:spcAft>
              <a:buClr>
                <a:srgbClr val="006699"/>
              </a:buClr>
              <a:buSzPts val="2000"/>
              <a:buFont typeface="Courier"/>
              <a:buNone/>
            </a:pPr>
            <a:r>
              <a:rPr lang="en" sz="1800" b="0" i="0" u="none">
                <a:solidFill>
                  <a:srgbClr val="006699"/>
                </a:solidFill>
                <a:latin typeface="Courier"/>
                <a:ea typeface="Courier"/>
                <a:cs typeface="Courier"/>
                <a:sym typeface="Courier"/>
              </a:rPr>
              <a:t>     emit (word, sum)</a:t>
            </a:r>
            <a:endParaRPr sz="1800"/>
          </a:p>
          <a:p>
            <a:pPr marL="203200" marR="0" lvl="0" indent="-20320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9"/>
        <p:cNvGrpSpPr/>
        <p:nvPr/>
      </p:nvGrpSpPr>
      <p:grpSpPr>
        <a:xfrm>
          <a:off x="0" y="0"/>
          <a:ext cx="0" cy="0"/>
          <a:chOff x="0" y="0"/>
          <a:chExt cx="0" cy="0"/>
        </a:xfrm>
      </p:grpSpPr>
      <p:sp>
        <p:nvSpPr>
          <p:cNvPr id="360" name="Google Shape;360;p39"/>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MapReduce Wordcount in a Picture</a:t>
            </a:r>
            <a:endParaRPr/>
          </a:p>
        </p:txBody>
      </p:sp>
      <p:sp>
        <p:nvSpPr>
          <p:cNvPr id="361" name="Google Shape;361;p39"/>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2" name="Google Shape;362;p39"/>
          <p:cNvSpPr txBox="1"/>
          <p:nvPr/>
        </p:nvSpPr>
        <p:spPr>
          <a:xfrm>
            <a:off x="576250" y="1674025"/>
            <a:ext cx="1798800" cy="1816200"/>
          </a:xfrm>
          <a:prstGeom prst="rect">
            <a:avLst/>
          </a:prstGeom>
          <a:solidFill>
            <a:srgbClr val="729FCF"/>
          </a:solidFill>
          <a:ln w="9525" cap="sq"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Clr>
                <a:srgbClr val="000000"/>
              </a:buClr>
              <a:buSzPts val="2400"/>
              <a:buFont typeface="Arial"/>
              <a:buNone/>
            </a:pPr>
            <a:r>
              <a:rPr lang="en" sz="2400" b="0" i="0" u="none">
                <a:solidFill>
                  <a:srgbClr val="000000"/>
                </a:solidFill>
                <a:latin typeface="Arial"/>
                <a:ea typeface="Arial"/>
                <a:cs typeface="Arial"/>
                <a:sym typeface="Arial"/>
              </a:rPr>
              <a:t>Oh, where</a:t>
            </a:r>
            <a:endParaRPr/>
          </a:p>
          <a:p>
            <a:pPr marL="0" marR="0" lvl="0" indent="0" algn="just" rtl="0">
              <a:lnSpc>
                <a:spcPct val="100000"/>
              </a:lnSpc>
              <a:spcBef>
                <a:spcPts val="0"/>
              </a:spcBef>
              <a:spcAft>
                <a:spcPts val="0"/>
              </a:spcAft>
              <a:buClr>
                <a:srgbClr val="000000"/>
              </a:buClr>
              <a:buSzPts val="2400"/>
              <a:buFont typeface="Arial"/>
              <a:buNone/>
            </a:pPr>
            <a:r>
              <a:rPr lang="en" sz="2400" b="0" i="0" u="none">
                <a:solidFill>
                  <a:srgbClr val="000000"/>
                </a:solidFill>
                <a:latin typeface="Arial"/>
                <a:ea typeface="Arial"/>
                <a:cs typeface="Arial"/>
                <a:sym typeface="Arial"/>
              </a:rPr>
              <a:t>have you </a:t>
            </a:r>
            <a:endParaRPr/>
          </a:p>
          <a:p>
            <a:pPr marL="0" marR="0" lvl="0" indent="0" algn="just" rtl="0">
              <a:lnSpc>
                <a:spcPct val="100000"/>
              </a:lnSpc>
              <a:spcBef>
                <a:spcPts val="0"/>
              </a:spcBef>
              <a:spcAft>
                <a:spcPts val="0"/>
              </a:spcAft>
              <a:buClr>
                <a:srgbClr val="000000"/>
              </a:buClr>
              <a:buSzPts val="2400"/>
              <a:buFont typeface="Arial"/>
              <a:buNone/>
            </a:pPr>
            <a:r>
              <a:rPr lang="en" sz="2400" b="0" i="0" u="none">
                <a:solidFill>
                  <a:srgbClr val="000000"/>
                </a:solidFill>
                <a:latin typeface="Arial"/>
                <a:ea typeface="Arial"/>
                <a:cs typeface="Arial"/>
                <a:sym typeface="Arial"/>
              </a:rPr>
              <a:t>Been,</a:t>
            </a:r>
            <a:endParaRPr/>
          </a:p>
          <a:p>
            <a:pPr marL="0" marR="0" lvl="0" indent="0" algn="just" rtl="0">
              <a:lnSpc>
                <a:spcPct val="100000"/>
              </a:lnSpc>
              <a:spcBef>
                <a:spcPts val="0"/>
              </a:spcBef>
              <a:spcAft>
                <a:spcPts val="0"/>
              </a:spcAft>
              <a:buClr>
                <a:srgbClr val="000000"/>
              </a:buClr>
              <a:buSzPts val="2400"/>
              <a:buFont typeface="Arial"/>
              <a:buNone/>
            </a:pPr>
            <a:r>
              <a:rPr lang="en" sz="2400" b="0" i="0" u="none">
                <a:solidFill>
                  <a:srgbClr val="000000"/>
                </a:solidFill>
                <a:latin typeface="Arial"/>
                <a:ea typeface="Arial"/>
                <a:cs typeface="Arial"/>
                <a:sym typeface="Arial"/>
              </a:rPr>
              <a:t>Billy Boy, </a:t>
            </a:r>
            <a:endParaRPr/>
          </a:p>
          <a:p>
            <a:pPr marL="0" marR="0" lvl="0" indent="0" algn="just" rtl="0">
              <a:lnSpc>
                <a:spcPct val="100000"/>
              </a:lnSpc>
              <a:spcBef>
                <a:spcPts val="0"/>
              </a:spcBef>
              <a:spcAft>
                <a:spcPts val="0"/>
              </a:spcAft>
              <a:buClr>
                <a:srgbClr val="000000"/>
              </a:buClr>
              <a:buSzPts val="2400"/>
              <a:buFont typeface="Arial"/>
              <a:buNone/>
            </a:pPr>
            <a:r>
              <a:rPr lang="en" sz="2400" b="0" i="0" u="none">
                <a:solidFill>
                  <a:srgbClr val="000000"/>
                </a:solidFill>
                <a:latin typeface="Arial"/>
                <a:ea typeface="Arial"/>
                <a:cs typeface="Arial"/>
                <a:sym typeface="Arial"/>
              </a:rPr>
              <a:t>Billy Boy?</a:t>
            </a:r>
            <a:endParaRPr/>
          </a:p>
        </p:txBody>
      </p:sp>
      <p:sp>
        <p:nvSpPr>
          <p:cNvPr id="363" name="Google Shape;363;p39"/>
          <p:cNvSpPr txBox="1"/>
          <p:nvPr/>
        </p:nvSpPr>
        <p:spPr>
          <a:xfrm>
            <a:off x="3240075" y="931300"/>
            <a:ext cx="1798800" cy="1767900"/>
          </a:xfrm>
          <a:prstGeom prst="rect">
            <a:avLst/>
          </a:prstGeom>
          <a:solidFill>
            <a:srgbClr val="729FCF"/>
          </a:solidFill>
          <a:ln w="9525" cap="sq"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lvl="0" indent="0" algn="just" rtl="0">
              <a:spcBef>
                <a:spcPts val="0"/>
              </a:spcBef>
              <a:spcAft>
                <a:spcPts val="0"/>
              </a:spcAft>
              <a:buClr>
                <a:schemeClr val="dk1"/>
              </a:buClr>
              <a:buSzPts val="2400"/>
              <a:buFont typeface="Arial"/>
              <a:buNone/>
            </a:pPr>
            <a:r>
              <a:rPr lang="en" sz="2400">
                <a:solidFill>
                  <a:schemeClr val="dk1"/>
                </a:solidFill>
              </a:rPr>
              <a:t>Been, 1</a:t>
            </a:r>
            <a:endParaRPr>
              <a:solidFill>
                <a:schemeClr val="dk1"/>
              </a:solidFill>
            </a:endParaRPr>
          </a:p>
          <a:p>
            <a:pPr marL="0" lvl="0" indent="0" algn="just" rtl="0">
              <a:spcBef>
                <a:spcPts val="0"/>
              </a:spcBef>
              <a:spcAft>
                <a:spcPts val="0"/>
              </a:spcAft>
              <a:buClr>
                <a:schemeClr val="dk1"/>
              </a:buClr>
              <a:buSzPts val="2400"/>
              <a:buFont typeface="Arial"/>
              <a:buNone/>
            </a:pPr>
            <a:r>
              <a:rPr lang="en" sz="2400">
                <a:solidFill>
                  <a:schemeClr val="dk1"/>
                </a:solidFill>
              </a:rPr>
              <a:t>Billy, 1</a:t>
            </a:r>
            <a:endParaRPr>
              <a:solidFill>
                <a:schemeClr val="dk1"/>
              </a:solidFill>
            </a:endParaRPr>
          </a:p>
          <a:p>
            <a:pPr marL="0" lvl="0" indent="0" algn="just" rtl="0">
              <a:spcBef>
                <a:spcPts val="0"/>
              </a:spcBef>
              <a:spcAft>
                <a:spcPts val="0"/>
              </a:spcAft>
              <a:buClr>
                <a:schemeClr val="dk1"/>
              </a:buClr>
              <a:buSzPts val="2400"/>
              <a:buFont typeface="Arial"/>
              <a:buNone/>
            </a:pPr>
            <a:r>
              <a:rPr lang="en" sz="2400">
                <a:solidFill>
                  <a:schemeClr val="dk1"/>
                </a:solidFill>
              </a:rPr>
              <a:t>Billy, 1</a:t>
            </a:r>
            <a:endParaRPr>
              <a:solidFill>
                <a:schemeClr val="dk1"/>
              </a:solidFill>
            </a:endParaRPr>
          </a:p>
          <a:p>
            <a:pPr marL="0" lvl="0" indent="0" algn="just" rtl="0">
              <a:spcBef>
                <a:spcPts val="0"/>
              </a:spcBef>
              <a:spcAft>
                <a:spcPts val="0"/>
              </a:spcAft>
              <a:buClr>
                <a:schemeClr val="dk1"/>
              </a:buClr>
              <a:buSzPts val="2400"/>
              <a:buFont typeface="Arial"/>
              <a:buNone/>
            </a:pPr>
            <a:r>
              <a:rPr lang="en" sz="2400">
                <a:solidFill>
                  <a:schemeClr val="dk1"/>
                </a:solidFill>
              </a:rPr>
              <a:t>Boy, 1 </a:t>
            </a:r>
            <a:endParaRPr sz="2400">
              <a:solidFill>
                <a:schemeClr val="dk1"/>
              </a:solidFill>
            </a:endParaRPr>
          </a:p>
          <a:p>
            <a:pPr marL="0" marR="0" lvl="0" indent="0" algn="l" rtl="0">
              <a:lnSpc>
                <a:spcPct val="100000"/>
              </a:lnSpc>
              <a:spcBef>
                <a:spcPts val="0"/>
              </a:spcBef>
              <a:spcAft>
                <a:spcPts val="0"/>
              </a:spcAft>
              <a:buClr>
                <a:srgbClr val="000000"/>
              </a:buClr>
              <a:buSzPts val="2400"/>
              <a:buFont typeface="Arial"/>
              <a:buNone/>
            </a:pPr>
            <a:r>
              <a:rPr lang="en" sz="2400">
                <a:solidFill>
                  <a:schemeClr val="dk1"/>
                </a:solidFill>
              </a:rPr>
              <a:t>Boy, 1</a:t>
            </a:r>
            <a:endParaRPr/>
          </a:p>
        </p:txBody>
      </p:sp>
      <p:sp>
        <p:nvSpPr>
          <p:cNvPr id="364" name="Google Shape;364;p39"/>
          <p:cNvSpPr txBox="1"/>
          <p:nvPr/>
        </p:nvSpPr>
        <p:spPr>
          <a:xfrm>
            <a:off x="3240075" y="2800425"/>
            <a:ext cx="1798800" cy="1663200"/>
          </a:xfrm>
          <a:prstGeom prst="rect">
            <a:avLst/>
          </a:prstGeom>
          <a:solidFill>
            <a:srgbClr val="729FCF"/>
          </a:solidFill>
          <a:ln w="9525" cap="sq"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lvl="0" indent="0" algn="l" rtl="0">
              <a:spcBef>
                <a:spcPts val="0"/>
              </a:spcBef>
              <a:spcAft>
                <a:spcPts val="0"/>
              </a:spcAft>
              <a:buClr>
                <a:schemeClr val="dk1"/>
              </a:buClr>
              <a:buSzPts val="2400"/>
              <a:buFont typeface="Arial"/>
              <a:buNone/>
            </a:pPr>
            <a:r>
              <a:rPr lang="en" sz="2400">
                <a:solidFill>
                  <a:schemeClr val="dk1"/>
                </a:solidFill>
              </a:rPr>
              <a:t>Have, 1</a:t>
            </a:r>
            <a:endParaRPr>
              <a:solidFill>
                <a:schemeClr val="dk1"/>
              </a:solidFill>
            </a:endParaRPr>
          </a:p>
          <a:p>
            <a:pPr marL="0" lvl="0" indent="0" algn="l" rtl="0">
              <a:spcBef>
                <a:spcPts val="0"/>
              </a:spcBef>
              <a:spcAft>
                <a:spcPts val="0"/>
              </a:spcAft>
              <a:buClr>
                <a:schemeClr val="dk1"/>
              </a:buClr>
              <a:buSzPts val="2400"/>
              <a:buFont typeface="Arial"/>
              <a:buNone/>
            </a:pPr>
            <a:r>
              <a:rPr lang="en" sz="2400">
                <a:solidFill>
                  <a:schemeClr val="dk1"/>
                </a:solidFill>
              </a:rPr>
              <a:t>Oh, 1</a:t>
            </a:r>
            <a:endParaRPr>
              <a:solidFill>
                <a:schemeClr val="dk1"/>
              </a:solidFill>
            </a:endParaRPr>
          </a:p>
          <a:p>
            <a:pPr marL="0" lvl="0" indent="0" algn="l" rtl="0">
              <a:spcBef>
                <a:spcPts val="0"/>
              </a:spcBef>
              <a:spcAft>
                <a:spcPts val="0"/>
              </a:spcAft>
              <a:buClr>
                <a:schemeClr val="dk1"/>
              </a:buClr>
              <a:buSzPts val="2400"/>
              <a:buFont typeface="Arial"/>
              <a:buNone/>
            </a:pPr>
            <a:r>
              <a:rPr lang="en" sz="2400">
                <a:solidFill>
                  <a:schemeClr val="dk1"/>
                </a:solidFill>
              </a:rPr>
              <a:t>You, 1 Where, 1</a:t>
            </a:r>
            <a:endParaRPr sz="2400"/>
          </a:p>
        </p:txBody>
      </p:sp>
      <p:sp>
        <p:nvSpPr>
          <p:cNvPr id="365" name="Google Shape;365;p39"/>
          <p:cNvSpPr txBox="1"/>
          <p:nvPr/>
        </p:nvSpPr>
        <p:spPr>
          <a:xfrm>
            <a:off x="3671887" y="4463653"/>
            <a:ext cx="1511300" cy="34170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a:solidFill>
                  <a:srgbClr val="000000"/>
                </a:solidFill>
                <a:latin typeface="Arial"/>
                <a:ea typeface="Arial"/>
                <a:cs typeface="Arial"/>
                <a:sym typeface="Arial"/>
              </a:rPr>
              <a:t>Map</a:t>
            </a:r>
            <a:endParaRPr/>
          </a:p>
        </p:txBody>
      </p:sp>
      <p:sp>
        <p:nvSpPr>
          <p:cNvPr id="366" name="Google Shape;366;p39"/>
          <p:cNvSpPr txBox="1"/>
          <p:nvPr/>
        </p:nvSpPr>
        <p:spPr>
          <a:xfrm>
            <a:off x="6696075" y="4481513"/>
            <a:ext cx="1511300" cy="34170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a:solidFill>
                  <a:srgbClr val="000000"/>
                </a:solidFill>
                <a:latin typeface="Arial"/>
                <a:ea typeface="Arial"/>
                <a:cs typeface="Arial"/>
                <a:sym typeface="Arial"/>
              </a:rPr>
              <a:t>Reduce</a:t>
            </a:r>
            <a:endParaRPr/>
          </a:p>
        </p:txBody>
      </p:sp>
      <p:sp>
        <p:nvSpPr>
          <p:cNvPr id="367" name="Google Shape;367;p39"/>
          <p:cNvSpPr txBox="1"/>
          <p:nvPr/>
        </p:nvSpPr>
        <p:spPr>
          <a:xfrm>
            <a:off x="6264275" y="1188150"/>
            <a:ext cx="1798500" cy="2603400"/>
          </a:xfrm>
          <a:prstGeom prst="rect">
            <a:avLst/>
          </a:prstGeom>
          <a:solidFill>
            <a:srgbClr val="729FCF"/>
          </a:solidFill>
          <a:ln w="9525" cap="sq"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a:solidFill>
                  <a:srgbClr val="000000"/>
                </a:solidFill>
                <a:latin typeface="Arial"/>
                <a:ea typeface="Arial"/>
                <a:cs typeface="Arial"/>
                <a:sym typeface="Arial"/>
              </a:rPr>
              <a:t>Oh, 1</a:t>
            </a:r>
            <a:endParaRPr/>
          </a:p>
          <a:p>
            <a:pPr marL="0" marR="0" lvl="0" indent="0" algn="l" rtl="0">
              <a:lnSpc>
                <a:spcPct val="100000"/>
              </a:lnSpc>
              <a:spcBef>
                <a:spcPts val="0"/>
              </a:spcBef>
              <a:spcAft>
                <a:spcPts val="0"/>
              </a:spcAft>
              <a:buClr>
                <a:srgbClr val="000000"/>
              </a:buClr>
              <a:buSzPts val="2400"/>
              <a:buFont typeface="Arial"/>
              <a:buNone/>
            </a:pPr>
            <a:r>
              <a:rPr lang="en" sz="2400" b="0" i="0" u="none">
                <a:solidFill>
                  <a:srgbClr val="000000"/>
                </a:solidFill>
                <a:latin typeface="Arial"/>
                <a:ea typeface="Arial"/>
                <a:cs typeface="Arial"/>
                <a:sym typeface="Arial"/>
              </a:rPr>
              <a:t>Where, 1</a:t>
            </a:r>
            <a:endParaRPr/>
          </a:p>
          <a:p>
            <a:pPr marL="0" marR="0" lvl="0" indent="0" algn="l" rtl="0">
              <a:lnSpc>
                <a:spcPct val="100000"/>
              </a:lnSpc>
              <a:spcBef>
                <a:spcPts val="0"/>
              </a:spcBef>
              <a:spcAft>
                <a:spcPts val="0"/>
              </a:spcAft>
              <a:buClr>
                <a:srgbClr val="000000"/>
              </a:buClr>
              <a:buSzPts val="2400"/>
              <a:buFont typeface="Arial"/>
              <a:buNone/>
            </a:pPr>
            <a:r>
              <a:rPr lang="en" sz="2400" b="0" i="0" u="none">
                <a:solidFill>
                  <a:srgbClr val="000000"/>
                </a:solidFill>
                <a:latin typeface="Arial"/>
                <a:ea typeface="Arial"/>
                <a:cs typeface="Arial"/>
                <a:sym typeface="Arial"/>
              </a:rPr>
              <a:t>Have, 1</a:t>
            </a:r>
            <a:endParaRPr/>
          </a:p>
          <a:p>
            <a:pPr marL="0" marR="0" lvl="0" indent="0" algn="l" rtl="0">
              <a:lnSpc>
                <a:spcPct val="100000"/>
              </a:lnSpc>
              <a:spcBef>
                <a:spcPts val="0"/>
              </a:spcBef>
              <a:spcAft>
                <a:spcPts val="0"/>
              </a:spcAft>
              <a:buClr>
                <a:srgbClr val="000000"/>
              </a:buClr>
              <a:buSzPts val="2400"/>
              <a:buFont typeface="Arial"/>
              <a:buNone/>
            </a:pPr>
            <a:r>
              <a:rPr lang="en" sz="2400" b="0" i="0" u="none">
                <a:solidFill>
                  <a:srgbClr val="000000"/>
                </a:solidFill>
                <a:latin typeface="Arial"/>
                <a:ea typeface="Arial"/>
                <a:cs typeface="Arial"/>
                <a:sym typeface="Arial"/>
              </a:rPr>
              <a:t>You, 1 </a:t>
            </a:r>
            <a:endParaRPr/>
          </a:p>
          <a:p>
            <a:pPr marL="0" marR="0" lvl="0" indent="0" algn="l" rtl="0">
              <a:lnSpc>
                <a:spcPct val="100000"/>
              </a:lnSpc>
              <a:spcBef>
                <a:spcPts val="0"/>
              </a:spcBef>
              <a:spcAft>
                <a:spcPts val="0"/>
              </a:spcAft>
              <a:buClr>
                <a:srgbClr val="000000"/>
              </a:buClr>
              <a:buSzPts val="2400"/>
              <a:buFont typeface="Arial"/>
              <a:buNone/>
            </a:pPr>
            <a:r>
              <a:rPr lang="en" sz="2400" b="0" i="0" u="none">
                <a:solidFill>
                  <a:srgbClr val="000000"/>
                </a:solidFill>
                <a:latin typeface="Arial"/>
                <a:ea typeface="Arial"/>
                <a:cs typeface="Arial"/>
                <a:sym typeface="Arial"/>
              </a:rPr>
              <a:t>Been, 1</a:t>
            </a:r>
            <a:endParaRPr/>
          </a:p>
          <a:p>
            <a:pPr marL="0" marR="0" lvl="0" indent="0" algn="l" rtl="0">
              <a:lnSpc>
                <a:spcPct val="100000"/>
              </a:lnSpc>
              <a:spcBef>
                <a:spcPts val="0"/>
              </a:spcBef>
              <a:spcAft>
                <a:spcPts val="0"/>
              </a:spcAft>
              <a:buClr>
                <a:srgbClr val="000000"/>
              </a:buClr>
              <a:buSzPts val="2400"/>
              <a:buFont typeface="Arial"/>
              <a:buNone/>
            </a:pPr>
            <a:r>
              <a:rPr lang="en" sz="2400" b="0" i="0" u="none">
                <a:solidFill>
                  <a:srgbClr val="000000"/>
                </a:solidFill>
                <a:latin typeface="Arial"/>
                <a:ea typeface="Arial"/>
                <a:cs typeface="Arial"/>
                <a:sym typeface="Arial"/>
              </a:rPr>
              <a:t>Billy, 2</a:t>
            </a:r>
            <a:endParaRPr/>
          </a:p>
          <a:p>
            <a:pPr marL="0" marR="0" lvl="0" indent="0" algn="l" rtl="0">
              <a:lnSpc>
                <a:spcPct val="100000"/>
              </a:lnSpc>
              <a:spcBef>
                <a:spcPts val="0"/>
              </a:spcBef>
              <a:spcAft>
                <a:spcPts val="0"/>
              </a:spcAft>
              <a:buClr>
                <a:srgbClr val="000000"/>
              </a:buClr>
              <a:buSzPts val="2400"/>
              <a:buFont typeface="Arial"/>
              <a:buNone/>
            </a:pPr>
            <a:r>
              <a:rPr lang="en" sz="2400" b="0" i="0" u="none">
                <a:solidFill>
                  <a:srgbClr val="000000"/>
                </a:solidFill>
                <a:latin typeface="Arial"/>
                <a:ea typeface="Arial"/>
                <a:cs typeface="Arial"/>
                <a:sym typeface="Arial"/>
              </a:rPr>
              <a:t>Boy, 2</a:t>
            </a:r>
            <a:endParaRPr/>
          </a:p>
        </p:txBody>
      </p:sp>
      <p:cxnSp>
        <p:nvCxnSpPr>
          <p:cNvPr id="368" name="Google Shape;368;p39"/>
          <p:cNvCxnSpPr/>
          <p:nvPr/>
        </p:nvCxnSpPr>
        <p:spPr>
          <a:xfrm>
            <a:off x="2376487" y="2753915"/>
            <a:ext cx="863600" cy="540544"/>
          </a:xfrm>
          <a:prstGeom prst="straightConnector1">
            <a:avLst/>
          </a:prstGeom>
          <a:noFill/>
          <a:ln w="72000" cap="sq" cmpd="sng">
            <a:solidFill>
              <a:srgbClr val="000099"/>
            </a:solidFill>
            <a:prstDash val="solid"/>
            <a:miter lim="800000"/>
            <a:headEnd type="none" w="med" len="med"/>
            <a:tailEnd type="triangle" w="med" len="med"/>
          </a:ln>
        </p:spPr>
      </p:cxnSp>
      <p:cxnSp>
        <p:nvCxnSpPr>
          <p:cNvPr id="369" name="Google Shape;369;p39"/>
          <p:cNvCxnSpPr/>
          <p:nvPr/>
        </p:nvCxnSpPr>
        <p:spPr>
          <a:xfrm rot="10800000" flipH="1">
            <a:off x="2376487" y="1554956"/>
            <a:ext cx="863600" cy="777478"/>
          </a:xfrm>
          <a:prstGeom prst="straightConnector1">
            <a:avLst/>
          </a:prstGeom>
          <a:noFill/>
          <a:ln w="72000" cap="sq" cmpd="sng">
            <a:solidFill>
              <a:srgbClr val="000099"/>
            </a:solidFill>
            <a:prstDash val="solid"/>
            <a:miter lim="800000"/>
            <a:headEnd type="none" w="med" len="med"/>
            <a:tailEnd type="triangle" w="med" len="med"/>
          </a:ln>
        </p:spPr>
      </p:cxnSp>
      <p:cxnSp>
        <p:nvCxnSpPr>
          <p:cNvPr id="370" name="Google Shape;370;p39"/>
          <p:cNvCxnSpPr/>
          <p:nvPr/>
        </p:nvCxnSpPr>
        <p:spPr>
          <a:xfrm>
            <a:off x="5040312" y="1403746"/>
            <a:ext cx="1223962" cy="756047"/>
          </a:xfrm>
          <a:prstGeom prst="straightConnector1">
            <a:avLst/>
          </a:prstGeom>
          <a:noFill/>
          <a:ln w="72000" cap="sq" cmpd="sng">
            <a:solidFill>
              <a:srgbClr val="000099"/>
            </a:solidFill>
            <a:prstDash val="solid"/>
            <a:miter lim="800000"/>
            <a:headEnd type="none" w="med" len="med"/>
            <a:tailEnd type="triangle" w="med" len="med"/>
          </a:ln>
        </p:spPr>
      </p:cxnSp>
      <p:cxnSp>
        <p:nvCxnSpPr>
          <p:cNvPr id="371" name="Google Shape;371;p39"/>
          <p:cNvCxnSpPr/>
          <p:nvPr/>
        </p:nvCxnSpPr>
        <p:spPr>
          <a:xfrm rot="10800000" flipH="1">
            <a:off x="5040312" y="2634853"/>
            <a:ext cx="1223962" cy="777478"/>
          </a:xfrm>
          <a:prstGeom prst="straightConnector1">
            <a:avLst/>
          </a:prstGeom>
          <a:noFill/>
          <a:ln w="72000" cap="sq" cmpd="sng">
            <a:solidFill>
              <a:srgbClr val="000099"/>
            </a:solidFill>
            <a:prstDash val="solid"/>
            <a:miter lim="800000"/>
            <a:headEnd type="none" w="med" len="med"/>
            <a:tailEnd type="triangle" w="med" len="med"/>
          </a:ln>
        </p:spPr>
      </p:cxn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0"/>
        <p:cNvGrpSpPr/>
        <p:nvPr/>
      </p:nvGrpSpPr>
      <p:grpSpPr>
        <a:xfrm>
          <a:off x="0" y="0"/>
          <a:ext cx="0" cy="0"/>
          <a:chOff x="0" y="0"/>
          <a:chExt cx="0" cy="0"/>
        </a:xfrm>
      </p:grpSpPr>
      <p:sp>
        <p:nvSpPr>
          <p:cNvPr id="381" name="Google Shape;381;p40"/>
          <p:cNvSpPr txBox="1"/>
          <p:nvPr/>
        </p:nvSpPr>
        <p:spPr>
          <a:xfrm>
            <a:off x="-180975" y="2072878"/>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 sz="2800" b="1" i="0" u="none">
                <a:solidFill>
                  <a:srgbClr val="000000"/>
                </a:solidFill>
                <a:latin typeface="Arial"/>
                <a:ea typeface="Arial"/>
                <a:cs typeface="Arial"/>
                <a:sym typeface="Arial"/>
              </a:rPr>
              <a:t>Part 2: Introduction to CouchDB</a:t>
            </a:r>
            <a:endParaRPr/>
          </a:p>
        </p:txBody>
      </p:sp>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0"/>
        <p:cNvGrpSpPr/>
        <p:nvPr/>
      </p:nvGrpSpPr>
      <p:grpSpPr>
        <a:xfrm>
          <a:off x="0" y="0"/>
          <a:ext cx="0" cy="0"/>
          <a:chOff x="0" y="0"/>
          <a:chExt cx="0" cy="0"/>
        </a:xfrm>
      </p:grpSpPr>
      <p:sp>
        <p:nvSpPr>
          <p:cNvPr id="391" name="Google Shape;391;p41"/>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a:t>Why Using CouchDB in This Course?</a:t>
            </a:r>
            <a:endParaRPr/>
          </a:p>
        </p:txBody>
      </p:sp>
      <p:sp>
        <p:nvSpPr>
          <p:cNvPr id="392" name="Google Shape;392;p41"/>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419100" marR="0" lvl="1" indent="-222250" algn="just" rtl="0">
              <a:lnSpc>
                <a:spcPct val="100000"/>
              </a:lnSpc>
              <a:spcBef>
                <a:spcPts val="0"/>
              </a:spcBef>
              <a:spcAft>
                <a:spcPts val="0"/>
              </a:spcAft>
              <a:buClr>
                <a:srgbClr val="000000"/>
              </a:buClr>
              <a:buSzPts val="2400"/>
              <a:buFont typeface="Noto Sans Symbols"/>
              <a:buChar char="●"/>
            </a:pPr>
            <a:r>
              <a:rPr lang="en" sz="2400"/>
              <a:t>Is open-source, hence you can peruse the source code and see how things work</a:t>
            </a:r>
            <a:endParaRPr sz="2400"/>
          </a:p>
          <a:p>
            <a:pPr marL="419100" marR="0" lvl="0" indent="0" algn="just" rtl="0">
              <a:lnSpc>
                <a:spcPct val="100000"/>
              </a:lnSpc>
              <a:spcBef>
                <a:spcPts val="0"/>
              </a:spcBef>
              <a:spcAft>
                <a:spcPts val="0"/>
              </a:spcAft>
              <a:buNone/>
            </a:pPr>
            <a:endParaRPr sz="2400"/>
          </a:p>
          <a:p>
            <a:pPr marL="419100" marR="0" lvl="1" indent="-222250" algn="just" rtl="0">
              <a:lnSpc>
                <a:spcPct val="100000"/>
              </a:lnSpc>
              <a:spcBef>
                <a:spcPts val="0"/>
              </a:spcBef>
              <a:spcAft>
                <a:spcPts val="0"/>
              </a:spcAft>
              <a:buClr>
                <a:srgbClr val="000000"/>
              </a:buClr>
              <a:buSzPts val="2400"/>
              <a:buFont typeface="Noto Sans Symbols"/>
              <a:buChar char="●"/>
            </a:pPr>
            <a:r>
              <a:rPr lang="en" sz="2400"/>
              <a:t>It has MapReduce queries, hence you can understand how this programming paradigm works</a:t>
            </a:r>
            <a:endParaRPr sz="2400"/>
          </a:p>
          <a:p>
            <a:pPr marL="419100" marR="0" lvl="0" indent="0" algn="just" rtl="0">
              <a:lnSpc>
                <a:spcPct val="100000"/>
              </a:lnSpc>
              <a:spcBef>
                <a:spcPts val="0"/>
              </a:spcBef>
              <a:spcAft>
                <a:spcPts val="0"/>
              </a:spcAft>
              <a:buNone/>
            </a:pPr>
            <a:endParaRPr sz="2400"/>
          </a:p>
          <a:p>
            <a:pPr marL="419100" marR="0" lvl="1" indent="-222250" algn="just" rtl="0">
              <a:lnSpc>
                <a:spcPct val="100000"/>
              </a:lnSpc>
              <a:spcBef>
                <a:spcPts val="0"/>
              </a:spcBef>
              <a:spcAft>
                <a:spcPts val="0"/>
              </a:spcAft>
              <a:buClr>
                <a:srgbClr val="000000"/>
              </a:buClr>
              <a:buSzPts val="2400"/>
              <a:buFont typeface="Noto Sans Symbols"/>
              <a:buChar char="●"/>
            </a:pPr>
            <a:r>
              <a:rPr lang="en" sz="2400"/>
              <a:t>It is easy to setup a cluster</a:t>
            </a:r>
            <a:endParaRPr sz="2400"/>
          </a:p>
          <a:p>
            <a:pPr marL="419100" marR="0" lvl="0" indent="0" algn="just" rtl="0">
              <a:lnSpc>
                <a:spcPct val="100000"/>
              </a:lnSpc>
              <a:spcBef>
                <a:spcPts val="0"/>
              </a:spcBef>
              <a:spcAft>
                <a:spcPts val="0"/>
              </a:spcAft>
              <a:buNone/>
            </a:pPr>
            <a:endParaRPr sz="2400"/>
          </a:p>
          <a:p>
            <a:pPr marL="419100" marR="0" lvl="1" indent="-222250" algn="just" rtl="0">
              <a:lnSpc>
                <a:spcPct val="100000"/>
              </a:lnSpc>
              <a:spcBef>
                <a:spcPts val="0"/>
              </a:spcBef>
              <a:spcAft>
                <a:spcPts val="0"/>
              </a:spcAft>
              <a:buClr>
                <a:srgbClr val="000000"/>
              </a:buClr>
              <a:buSzPts val="2400"/>
              <a:buFont typeface="Noto Sans Symbols"/>
              <a:buChar char="●"/>
            </a:pPr>
            <a:r>
              <a:rPr lang="en" sz="2400"/>
              <a:t>It has sharding and replication</a:t>
            </a:r>
            <a:endParaRPr sz="2400">
              <a:solidFill>
                <a:schemeClr val="dk1"/>
              </a:solidFill>
            </a:endParaRPr>
          </a:p>
          <a:p>
            <a:pPr marL="419100" marR="0" lvl="0" indent="0" algn="just" rtl="0">
              <a:lnSpc>
                <a:spcPct val="100000"/>
              </a:lnSpc>
              <a:spcBef>
                <a:spcPts val="0"/>
              </a:spcBef>
              <a:spcAft>
                <a:spcPts val="0"/>
              </a:spcAft>
              <a:buNone/>
            </a:pPr>
            <a:endParaRPr sz="2400">
              <a:solidFill>
                <a:schemeClr val="dk1"/>
              </a:solidFill>
            </a:endParaRPr>
          </a:p>
          <a:p>
            <a:pPr marL="419100" marR="0" lvl="1" indent="-222250" algn="just" rtl="0">
              <a:lnSpc>
                <a:spcPct val="100000"/>
              </a:lnSpc>
              <a:spcBef>
                <a:spcPts val="0"/>
              </a:spcBef>
              <a:spcAft>
                <a:spcPts val="0"/>
              </a:spcAft>
              <a:buClr>
                <a:schemeClr val="dk1"/>
              </a:buClr>
              <a:buSzPts val="2400"/>
              <a:buFont typeface="Noto Sans Symbols"/>
              <a:buChar char="●"/>
            </a:pPr>
            <a:r>
              <a:rPr lang="en" sz="2400">
                <a:solidFill>
                  <a:schemeClr val="dk1"/>
                </a:solidFill>
              </a:rPr>
              <a:t>The HTTP API makes it easy to interact with it</a:t>
            </a:r>
            <a:endParaRPr sz="2400">
              <a:solidFill>
                <a:schemeClr val="dk1"/>
              </a:solidFill>
            </a:endParaRPr>
          </a:p>
          <a:p>
            <a:pPr marL="0" marR="0" lvl="0" indent="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1"/>
        <p:cNvGrpSpPr/>
        <p:nvPr/>
      </p:nvGrpSpPr>
      <p:grpSpPr>
        <a:xfrm>
          <a:off x="0" y="0"/>
          <a:ext cx="0" cy="0"/>
          <a:chOff x="0" y="0"/>
          <a:chExt cx="0" cy="0"/>
        </a:xfrm>
      </p:grpSpPr>
      <p:sp>
        <p:nvSpPr>
          <p:cNvPr id="402" name="Google Shape;402;p42"/>
          <p:cNvSpPr txBox="1"/>
          <p:nvPr/>
        </p:nvSpPr>
        <p:spPr>
          <a:xfrm>
            <a:off x="0" y="0"/>
            <a:ext cx="9140700" cy="463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CouchDB Main Features</a:t>
            </a:r>
            <a:endParaRPr/>
          </a:p>
        </p:txBody>
      </p:sp>
      <p:sp>
        <p:nvSpPr>
          <p:cNvPr id="403" name="Google Shape;403;p42"/>
          <p:cNvSpPr txBox="1"/>
          <p:nvPr/>
        </p:nvSpPr>
        <p:spPr>
          <a:xfrm>
            <a:off x="182562" y="548878"/>
            <a:ext cx="8501100" cy="45840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The main features of CouchDB are:</a:t>
            </a:r>
            <a:endParaRPr sz="1800"/>
          </a:p>
          <a:p>
            <a:pPr marL="419100" marR="0" lvl="1" indent="-184150" algn="just" rtl="0">
              <a:lnSpc>
                <a:spcPct val="100000"/>
              </a:lnSpc>
              <a:spcBef>
                <a:spcPts val="0"/>
              </a:spcBef>
              <a:spcAft>
                <a:spcPts val="0"/>
              </a:spcAft>
              <a:buClr>
                <a:srgbClr val="000000"/>
              </a:buClr>
              <a:buSzPts val="1800"/>
              <a:buFont typeface="Noto Sans Symbols"/>
              <a:buChar char="●"/>
            </a:pPr>
            <a:r>
              <a:rPr lang="en" sz="1800" b="0" i="0" u="none" strike="noStrike" cap="none">
                <a:solidFill>
                  <a:srgbClr val="000000"/>
                </a:solidFill>
                <a:latin typeface="Arial"/>
                <a:ea typeface="Arial"/>
                <a:cs typeface="Arial"/>
                <a:sym typeface="Arial"/>
              </a:rPr>
              <a:t>Document-oriented DBMS</a:t>
            </a:r>
            <a:r>
              <a:rPr lang="en" sz="1800"/>
              <a:t>, where d</a:t>
            </a:r>
            <a:r>
              <a:rPr lang="en" sz="1800" b="0" i="0" u="none" strike="noStrike" cap="none">
                <a:solidFill>
                  <a:srgbClr val="000000"/>
                </a:solidFill>
                <a:latin typeface="Arial"/>
                <a:ea typeface="Arial"/>
                <a:cs typeface="Arial"/>
                <a:sym typeface="Arial"/>
              </a:rPr>
              <a:t>ocuments are expressed in JavaScript Object Notation</a:t>
            </a:r>
            <a:r>
              <a:rPr lang="en" sz="1800"/>
              <a:t> (</a:t>
            </a:r>
            <a:r>
              <a:rPr lang="en" sz="1800" b="0" i="0" u="none" strike="noStrike" cap="none">
                <a:solidFill>
                  <a:srgbClr val="000000"/>
                </a:solidFill>
                <a:latin typeface="Arial"/>
                <a:ea typeface="Arial"/>
                <a:cs typeface="Arial"/>
                <a:sym typeface="Arial"/>
              </a:rPr>
              <a:t>JSON)</a:t>
            </a:r>
            <a:endParaRPr sz="1800"/>
          </a:p>
          <a:p>
            <a:pPr marL="419100" marR="0" lvl="1" indent="-184150" algn="just" rtl="0">
              <a:lnSpc>
                <a:spcPct val="100000"/>
              </a:lnSpc>
              <a:spcBef>
                <a:spcPts val="0"/>
              </a:spcBef>
              <a:spcAft>
                <a:spcPts val="0"/>
              </a:spcAft>
              <a:buClr>
                <a:srgbClr val="000000"/>
              </a:buClr>
              <a:buSzPts val="1800"/>
              <a:buFont typeface="Noto Sans Symbols"/>
              <a:buChar char="●"/>
            </a:pPr>
            <a:r>
              <a:rPr lang="en" sz="1800" b="0" i="0" u="none" strike="noStrike" cap="none">
                <a:solidFill>
                  <a:srgbClr val="000000"/>
                </a:solidFill>
                <a:latin typeface="Arial"/>
                <a:ea typeface="Arial"/>
                <a:cs typeface="Arial"/>
                <a:sym typeface="Arial"/>
              </a:rPr>
              <a:t>HTTP ReST API (more on ReST in later lectures!)</a:t>
            </a:r>
            <a:endParaRPr sz="1800"/>
          </a:p>
          <a:p>
            <a:pPr marL="419100" marR="0" lvl="1" indent="-184150" algn="just" rtl="0">
              <a:lnSpc>
                <a:spcPct val="100000"/>
              </a:lnSpc>
              <a:spcBef>
                <a:spcPts val="0"/>
              </a:spcBef>
              <a:spcAft>
                <a:spcPts val="0"/>
              </a:spcAft>
              <a:buClr>
                <a:srgbClr val="000000"/>
              </a:buClr>
              <a:buSzPts val="1800"/>
              <a:buFont typeface="Noto Sans Symbols"/>
              <a:buChar char="●"/>
            </a:pPr>
            <a:r>
              <a:rPr lang="en" sz="1800" b="0" i="0" u="none" strike="noStrike" cap="none">
                <a:solidFill>
                  <a:srgbClr val="000000"/>
                </a:solidFill>
                <a:latin typeface="Arial"/>
                <a:ea typeface="Arial"/>
                <a:cs typeface="Arial"/>
                <a:sym typeface="Arial"/>
              </a:rPr>
              <a:t>Web-based admin interface</a:t>
            </a:r>
            <a:endParaRPr sz="1800"/>
          </a:p>
          <a:p>
            <a:pPr marL="419100" marR="0" lvl="1" indent="-184150" algn="just" rtl="0">
              <a:lnSpc>
                <a:spcPct val="100000"/>
              </a:lnSpc>
              <a:spcBef>
                <a:spcPts val="0"/>
              </a:spcBef>
              <a:spcAft>
                <a:spcPts val="0"/>
              </a:spcAft>
              <a:buClr>
                <a:srgbClr val="000000"/>
              </a:buClr>
              <a:buSzPts val="1800"/>
              <a:buFont typeface="Noto Sans Symbols"/>
              <a:buChar char="●"/>
            </a:pPr>
            <a:r>
              <a:rPr lang="en" sz="1800" b="0" i="0" u="none" strike="noStrike" cap="none">
                <a:solidFill>
                  <a:srgbClr val="000000"/>
                </a:solidFill>
                <a:latin typeface="Arial"/>
                <a:ea typeface="Arial"/>
                <a:cs typeface="Arial"/>
                <a:sym typeface="Arial"/>
              </a:rPr>
              <a:t>Web-ready: since it talks HTTP and produces JSON (it can also produce HTML or XML), it can be both the data and logic tier of a three-tier application, hence avoiding the marshaling and unmarshaling of data objects</a:t>
            </a:r>
            <a:endParaRPr sz="1800"/>
          </a:p>
          <a:p>
            <a:pPr marL="419100" marR="0" lvl="1" indent="-184150" algn="just" rtl="0">
              <a:lnSpc>
                <a:spcPct val="100000"/>
              </a:lnSpc>
              <a:spcBef>
                <a:spcPts val="0"/>
              </a:spcBef>
              <a:spcAft>
                <a:spcPts val="0"/>
              </a:spcAft>
              <a:buClr>
                <a:srgbClr val="000000"/>
              </a:buClr>
              <a:buSzPts val="1800"/>
              <a:buFont typeface="Noto Sans Symbols"/>
              <a:buChar char="●"/>
            </a:pPr>
            <a:r>
              <a:rPr lang="en" sz="1800" b="0" i="0" u="none" strike="noStrike" cap="none">
                <a:solidFill>
                  <a:srgbClr val="000000"/>
                </a:solidFill>
                <a:latin typeface="Arial"/>
                <a:ea typeface="Arial"/>
                <a:cs typeface="Arial"/>
                <a:sym typeface="Arial"/>
              </a:rPr>
              <a:t>Support for MapReduce algorithms, including aggregation at different levels</a:t>
            </a:r>
            <a:endParaRPr sz="1800"/>
          </a:p>
          <a:p>
            <a:pPr marL="419100" marR="0" lvl="1" indent="-184150" algn="just" rtl="0">
              <a:lnSpc>
                <a:spcPct val="100000"/>
              </a:lnSpc>
              <a:spcBef>
                <a:spcPts val="0"/>
              </a:spcBef>
              <a:spcAft>
                <a:spcPts val="0"/>
              </a:spcAft>
              <a:buClr>
                <a:srgbClr val="000000"/>
              </a:buClr>
              <a:buSzPts val="1800"/>
              <a:buFont typeface="Noto Sans Symbols"/>
              <a:buChar char="●"/>
            </a:pPr>
            <a:r>
              <a:rPr lang="en" sz="1800" b="0" i="0" u="none" strike="noStrike" cap="none">
                <a:solidFill>
                  <a:srgbClr val="000000"/>
                </a:solidFill>
                <a:latin typeface="Arial"/>
                <a:ea typeface="Arial"/>
                <a:cs typeface="Arial"/>
                <a:sym typeface="Arial"/>
              </a:rPr>
              <a:t>JavaScript as the default data manipulation language</a:t>
            </a:r>
            <a:endParaRPr sz="1800"/>
          </a:p>
          <a:p>
            <a:pPr marL="419100" marR="0" lvl="1" indent="-184150" algn="just" rtl="0">
              <a:lnSpc>
                <a:spcPct val="100000"/>
              </a:lnSpc>
              <a:spcBef>
                <a:spcPts val="0"/>
              </a:spcBef>
              <a:spcAft>
                <a:spcPts val="0"/>
              </a:spcAft>
              <a:buClr>
                <a:srgbClr val="000000"/>
              </a:buClr>
              <a:buSzPts val="1800"/>
              <a:buFont typeface="Noto Sans Symbols"/>
              <a:buChar char="●"/>
            </a:pPr>
            <a:r>
              <a:rPr lang="en" sz="1800" b="0" i="0" u="none" strike="noStrike" cap="none">
                <a:solidFill>
                  <a:srgbClr val="000000"/>
                </a:solidFill>
                <a:latin typeface="Arial"/>
                <a:ea typeface="Arial"/>
                <a:cs typeface="Arial"/>
                <a:sym typeface="Arial"/>
              </a:rPr>
              <a:t>Run Mango queries (MongoDB query language)</a:t>
            </a:r>
            <a:r>
              <a:rPr lang="en" sz="1800"/>
              <a:t>, which can use</a:t>
            </a:r>
            <a:r>
              <a:rPr lang="en" sz="1800" b="0" i="0" u="none" strike="noStrike" cap="none">
                <a:solidFill>
                  <a:srgbClr val="000000"/>
                </a:solidFill>
                <a:latin typeface="Arial"/>
                <a:ea typeface="Arial"/>
                <a:cs typeface="Arial"/>
                <a:sym typeface="Arial"/>
              </a:rPr>
              <a:t> indexes f</a:t>
            </a:r>
            <a:r>
              <a:rPr lang="en" sz="1800"/>
              <a:t>or better performance</a:t>
            </a:r>
            <a:endParaRPr sz="1800"/>
          </a:p>
          <a:p>
            <a:pPr marL="419100" marR="0" lvl="1" indent="-184150" algn="just" rtl="0">
              <a:lnSpc>
                <a:spcPct val="100000"/>
              </a:lnSpc>
              <a:spcBef>
                <a:spcPts val="0"/>
              </a:spcBef>
              <a:spcAft>
                <a:spcPts val="0"/>
              </a:spcAft>
              <a:buClr>
                <a:srgbClr val="000000"/>
              </a:buClr>
              <a:buSzPts val="1800"/>
              <a:buFont typeface="Noto Sans Symbols"/>
              <a:buChar char="●"/>
            </a:pPr>
            <a:r>
              <a:rPr lang="en" sz="1800" b="0" i="0" u="none" strike="noStrike" cap="none">
                <a:solidFill>
                  <a:srgbClr val="000000"/>
                </a:solidFill>
                <a:latin typeface="Arial"/>
                <a:ea typeface="Arial"/>
                <a:cs typeface="Arial"/>
                <a:sym typeface="Arial"/>
              </a:rPr>
              <a:t>Schema-less data model with JSON as the data definition language</a:t>
            </a:r>
            <a:endParaRPr sz="1800"/>
          </a:p>
          <a:p>
            <a:pPr marL="419100" marR="0" lvl="1" indent="-184150" algn="just" rtl="0">
              <a:lnSpc>
                <a:spcPct val="100000"/>
              </a:lnSpc>
              <a:spcBef>
                <a:spcPts val="0"/>
              </a:spcBef>
              <a:spcAft>
                <a:spcPts val="0"/>
              </a:spcAft>
              <a:buClr>
                <a:srgbClr val="000000"/>
              </a:buClr>
              <a:buSzPts val="1800"/>
              <a:buFont typeface="Noto Sans Symbols"/>
              <a:buChar char="●"/>
            </a:pPr>
            <a:r>
              <a:rPr lang="en" sz="1800" b="0" i="0" u="none" strike="noStrike" cap="none">
                <a:solidFill>
                  <a:srgbClr val="000000"/>
                </a:solidFill>
                <a:latin typeface="Arial"/>
                <a:ea typeface="Arial"/>
                <a:cs typeface="Arial"/>
                <a:sym typeface="Arial"/>
              </a:rPr>
              <a:t>Support for replication</a:t>
            </a:r>
            <a:endParaRPr sz="1800"/>
          </a:p>
          <a:p>
            <a:pPr marL="419100" marR="0" lvl="1" indent="-184150" algn="just" rtl="0">
              <a:lnSpc>
                <a:spcPct val="100000"/>
              </a:lnSpc>
              <a:spcBef>
                <a:spcPts val="0"/>
              </a:spcBef>
              <a:spcAft>
                <a:spcPts val="0"/>
              </a:spcAft>
              <a:buClr>
                <a:srgbClr val="000000"/>
              </a:buClr>
              <a:buSzPts val="1800"/>
              <a:buFont typeface="Noto Sans Symbols"/>
              <a:buChar char="●"/>
            </a:pPr>
            <a:r>
              <a:rPr lang="en" sz="1800"/>
              <a:t>Support for sharding</a:t>
            </a:r>
            <a:endParaRPr sz="1800"/>
          </a:p>
          <a:p>
            <a:pPr marL="419100" marR="0" lvl="1" indent="-184150" algn="just" rtl="0">
              <a:lnSpc>
                <a:spcPct val="100000"/>
              </a:lnSpc>
              <a:spcBef>
                <a:spcPts val="0"/>
              </a:spcBef>
              <a:spcAft>
                <a:spcPts val="0"/>
              </a:spcAft>
              <a:buClr>
                <a:srgbClr val="000000"/>
              </a:buClr>
              <a:buSzPts val="1800"/>
              <a:buFont typeface="Noto Sans Symbols"/>
              <a:buChar char="●"/>
            </a:pPr>
            <a:r>
              <a:rPr lang="en" sz="1800"/>
              <a:t>Support for clusters</a:t>
            </a:r>
            <a:endParaRPr sz="1800"/>
          </a:p>
          <a:p>
            <a:pPr marL="0" marR="0" lvl="0" indent="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2"/>
        <p:cNvGrpSpPr/>
        <p:nvPr/>
      </p:nvGrpSpPr>
      <p:grpSpPr>
        <a:xfrm>
          <a:off x="0" y="0"/>
          <a:ext cx="0" cy="0"/>
          <a:chOff x="0" y="0"/>
          <a:chExt cx="0" cy="0"/>
        </a:xfrm>
      </p:grpSpPr>
      <p:sp>
        <p:nvSpPr>
          <p:cNvPr id="413" name="Google Shape;413;p43"/>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Fauxton User Interface</a:t>
            </a:r>
            <a:endParaRPr/>
          </a:p>
        </p:txBody>
      </p:sp>
      <p:sp>
        <p:nvSpPr>
          <p:cNvPr id="414" name="Google Shape;414;p43"/>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Typing </a:t>
            </a:r>
            <a:r>
              <a:rPr lang="en" sz="1800" b="0" i="0" u="none">
                <a:solidFill>
                  <a:srgbClr val="006699"/>
                </a:solidFill>
                <a:latin typeface="Courier"/>
                <a:ea typeface="Courier"/>
                <a:cs typeface="Courier"/>
                <a:sym typeface="Courier"/>
              </a:rPr>
              <a:t>http://</a:t>
            </a:r>
            <a:r>
              <a:rPr lang="en" sz="1800">
                <a:solidFill>
                  <a:srgbClr val="006699"/>
                </a:solidFill>
                <a:latin typeface="Courier"/>
                <a:ea typeface="Courier"/>
                <a:cs typeface="Courier"/>
                <a:sym typeface="Courier"/>
              </a:rPr>
              <a:t>&lt;hostname&gt;</a:t>
            </a:r>
            <a:r>
              <a:rPr lang="en" sz="1800" b="0" i="0" u="none">
                <a:solidFill>
                  <a:srgbClr val="006699"/>
                </a:solidFill>
                <a:latin typeface="Courier"/>
                <a:ea typeface="Courier"/>
                <a:cs typeface="Courier"/>
                <a:sym typeface="Courier"/>
              </a:rPr>
              <a:t>:5984/_utils</a:t>
            </a:r>
            <a:r>
              <a:rPr lang="en" sz="1800" b="0" i="0" u="none">
                <a:solidFill>
                  <a:srgbClr val="000000"/>
                </a:solidFill>
                <a:latin typeface="Courier"/>
                <a:ea typeface="Courier"/>
                <a:cs typeface="Courier"/>
                <a:sym typeface="Courier"/>
              </a:rPr>
              <a:t> </a:t>
            </a:r>
            <a:r>
              <a:rPr lang="en" sz="1800" b="0" i="0" u="none">
                <a:solidFill>
                  <a:srgbClr val="000000"/>
                </a:solidFill>
                <a:latin typeface="Arial"/>
                <a:ea typeface="Arial"/>
                <a:cs typeface="Arial"/>
                <a:sym typeface="Arial"/>
              </a:rPr>
              <a:t>into a browser opens the admin user interface, which lets you do most operations easily, including:</a:t>
            </a:r>
            <a:endParaRPr sz="1800"/>
          </a:p>
          <a:p>
            <a:pPr marL="0" marR="0" lvl="0" indent="0" algn="l" rtl="0">
              <a:lnSpc>
                <a:spcPct val="100000"/>
              </a:lnSpc>
              <a:spcBef>
                <a:spcPts val="0"/>
              </a:spcBef>
              <a:spcAft>
                <a:spcPts val="0"/>
              </a:spcAft>
              <a:buClr>
                <a:srgbClr val="000000"/>
              </a:buClr>
              <a:buSzPts val="2000"/>
              <a:buFont typeface="Arial"/>
              <a:buNone/>
            </a:pPr>
            <a:r>
              <a:rPr lang="en" sz="2000" b="0" i="0" u="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000" b="0" i="0" u="none">
              <a:solidFill>
                <a:srgbClr val="000000"/>
              </a:solidFill>
              <a:latin typeface="Arial"/>
              <a:ea typeface="Arial"/>
              <a:cs typeface="Arial"/>
              <a:sym typeface="Arial"/>
            </a:endParaRPr>
          </a:p>
        </p:txBody>
      </p:sp>
      <p:pic>
        <p:nvPicPr>
          <p:cNvPr id="415" name="Google Shape;415;p43"/>
          <p:cNvPicPr preferRelativeResize="0"/>
          <p:nvPr/>
        </p:nvPicPr>
        <p:blipFill rotWithShape="1">
          <a:blip r:embed="rId3">
            <a:alphaModFix/>
          </a:blip>
          <a:srcRect/>
          <a:stretch/>
        </p:blipFill>
        <p:spPr>
          <a:xfrm>
            <a:off x="3576300" y="1350675"/>
            <a:ext cx="4816751" cy="3617526"/>
          </a:xfrm>
          <a:prstGeom prst="rect">
            <a:avLst/>
          </a:prstGeom>
          <a:noFill/>
          <a:ln>
            <a:noFill/>
          </a:ln>
        </p:spPr>
      </p:pic>
      <p:sp>
        <p:nvSpPr>
          <p:cNvPr id="416" name="Google Shape;416;p43"/>
          <p:cNvSpPr txBox="1"/>
          <p:nvPr/>
        </p:nvSpPr>
        <p:spPr>
          <a:xfrm>
            <a:off x="287337" y="1674019"/>
            <a:ext cx="3600450" cy="3024187"/>
          </a:xfrm>
          <a:prstGeom prst="rect">
            <a:avLst/>
          </a:prstGeom>
          <a:noFill/>
          <a:ln>
            <a:noFill/>
          </a:ln>
        </p:spPr>
        <p:txBody>
          <a:bodyPr spcFirstLastPara="1" wrap="square" lIns="90000" tIns="45000" rIns="90000" bIns="45000"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Create/delete databases</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Edit documents </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Edit design documents</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Run views (MapReduce)</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Run Mango queries </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Modify the configuration </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Manage users</a:t>
            </a: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Set up replications</a:t>
            </a:r>
            <a:endParaRPr sz="1800"/>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
        <p:cNvGrpSpPr/>
        <p:nvPr/>
      </p:nvGrpSpPr>
      <p:grpSpPr>
        <a:xfrm>
          <a:off x="0" y="0"/>
          <a:ext cx="0" cy="0"/>
          <a:chOff x="0" y="0"/>
          <a:chExt cx="0" cy="0"/>
        </a:xfrm>
      </p:grpSpPr>
      <p:sp>
        <p:nvSpPr>
          <p:cNvPr id="91" name="Google Shape;91;p17"/>
          <p:cNvSpPr txBox="1"/>
          <p:nvPr/>
        </p:nvSpPr>
        <p:spPr>
          <a:xfrm>
            <a:off x="-180975" y="2072878"/>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 sz="2800" b="1" i="0" u="none">
                <a:solidFill>
                  <a:srgbClr val="000000"/>
                </a:solidFill>
                <a:latin typeface="Arial"/>
                <a:ea typeface="Arial"/>
                <a:cs typeface="Arial"/>
                <a:sym typeface="Arial"/>
              </a:rPr>
              <a:t>Part 1: “Big data” Challenges and Architectures</a:t>
            </a:r>
            <a:endParaRPr/>
          </a:p>
        </p:txBody>
      </p:sp>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5"/>
        <p:cNvGrpSpPr/>
        <p:nvPr/>
      </p:nvGrpSpPr>
      <p:grpSpPr>
        <a:xfrm>
          <a:off x="0" y="0"/>
          <a:ext cx="0" cy="0"/>
          <a:chOff x="0" y="0"/>
          <a:chExt cx="0" cy="0"/>
        </a:xfrm>
      </p:grpSpPr>
      <p:sp>
        <p:nvSpPr>
          <p:cNvPr id="426" name="Google Shape;426;p44"/>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Databases</a:t>
            </a:r>
            <a:endParaRPr/>
          </a:p>
        </p:txBody>
      </p:sp>
      <p:sp>
        <p:nvSpPr>
          <p:cNvPr id="427" name="Google Shape;427;p44"/>
          <p:cNvSpPr txBox="1"/>
          <p:nvPr/>
        </p:nvSpPr>
        <p:spPr>
          <a:xfrm>
            <a:off x="182562" y="548878"/>
            <a:ext cx="8851900" cy="4583906"/>
          </a:xfrm>
          <a:prstGeom prst="rect">
            <a:avLst/>
          </a:prstGeom>
          <a:noFill/>
          <a:ln>
            <a:noFill/>
          </a:ln>
        </p:spPr>
        <p:txBody>
          <a:bodyPr spcFirstLastPara="1" wrap="square" lIns="90000" tIns="45000" rIns="90000" bIns="45000" anchor="t" anchorCtr="0">
            <a:noAutofit/>
          </a:bodyPr>
          <a:lstStyle/>
          <a:p>
            <a:pPr marL="203200" marR="0" lvl="0" indent="-1778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A CouchDB instance can have many databases; each database can have its own set of functions (grouped into </a:t>
            </a:r>
            <a:r>
              <a:rPr lang="en" sz="1800" b="0" i="1" u="none">
                <a:solidFill>
                  <a:srgbClr val="000000"/>
                </a:solidFill>
                <a:latin typeface="Arial"/>
                <a:ea typeface="Arial"/>
                <a:cs typeface="Arial"/>
                <a:sym typeface="Arial"/>
              </a:rPr>
              <a:t>design documents</a:t>
            </a:r>
            <a:r>
              <a:rPr lang="en" sz="1800" b="0" i="0" u="none">
                <a:solidFill>
                  <a:srgbClr val="000000"/>
                </a:solidFill>
                <a:latin typeface="Arial"/>
                <a:ea typeface="Arial"/>
                <a:cs typeface="Arial"/>
                <a:sym typeface="Arial"/>
              </a:rPr>
              <a:t>), and can be stored in different </a:t>
            </a:r>
            <a:r>
              <a:rPr lang="en" sz="1800"/>
              <a:t>shards</a:t>
            </a:r>
            <a:endParaRPr sz="1800"/>
          </a:p>
          <a:p>
            <a:pPr marL="203200" marR="0" lvl="0" indent="-203200" algn="just" rtl="0">
              <a:lnSpc>
                <a:spcPct val="100000"/>
              </a:lnSpc>
              <a:spcBef>
                <a:spcPts val="0"/>
              </a:spcBef>
              <a:spcAft>
                <a:spcPts val="0"/>
              </a:spcAft>
              <a:buClr>
                <a:srgbClr val="FFFFFF"/>
              </a:buClr>
              <a:buSzPts val="2200"/>
              <a:buFont typeface="Arial"/>
              <a:buNone/>
            </a:pPr>
            <a:endParaRPr sz="1800" b="0" i="0" u="none">
              <a:solidFill>
                <a:srgbClr val="000000"/>
              </a:solidFill>
              <a:latin typeface="Arial"/>
              <a:ea typeface="Arial"/>
              <a:cs typeface="Arial"/>
              <a:sym typeface="Arial"/>
            </a:endParaRPr>
          </a:p>
          <a:p>
            <a:pPr marL="203200" marR="0" lvl="0" indent="-1778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Adding and deleting a database is do</a:t>
            </a:r>
            <a:r>
              <a:rPr lang="en" sz="1800"/>
              <a:t>ne </a:t>
            </a:r>
            <a:r>
              <a:rPr lang="en" sz="1800" b="0" i="0" u="none">
                <a:solidFill>
                  <a:srgbClr val="000000"/>
                </a:solidFill>
                <a:latin typeface="Arial"/>
                <a:ea typeface="Arial"/>
                <a:cs typeface="Arial"/>
                <a:sym typeface="Arial"/>
              </a:rPr>
              <a:t>through a HTTP call:</a:t>
            </a:r>
            <a:endParaRPr sz="1800"/>
          </a:p>
          <a:p>
            <a:pPr marL="203200" marR="0" lvl="0" indent="-203200" algn="l" rtl="0">
              <a:lnSpc>
                <a:spcPct val="100000"/>
              </a:lnSpc>
              <a:spcBef>
                <a:spcPts val="0"/>
              </a:spcBef>
              <a:spcAft>
                <a:spcPts val="0"/>
              </a:spcAft>
              <a:buClr>
                <a:srgbClr val="000000"/>
              </a:buClr>
              <a:buSzPts val="2200"/>
              <a:buFont typeface="Courier"/>
              <a:buNone/>
            </a:pPr>
            <a:r>
              <a:rPr lang="en" sz="1800" b="0" i="0" u="none">
                <a:solidFill>
                  <a:srgbClr val="000000"/>
                </a:solidFill>
                <a:latin typeface="Courier"/>
                <a:ea typeface="Courier"/>
                <a:cs typeface="Courier"/>
                <a:sym typeface="Courier"/>
              </a:rPr>
              <a:t> 			</a:t>
            </a:r>
            <a:r>
              <a:rPr lang="en" sz="1800" b="0" i="0" u="none">
                <a:solidFill>
                  <a:srgbClr val="006699"/>
                </a:solidFill>
                <a:latin typeface="Courier"/>
                <a:ea typeface="Courier"/>
                <a:cs typeface="Courier"/>
                <a:sym typeface="Courier"/>
              </a:rPr>
              <a:t>curl -X PUT “http://localhost:5984/exampledb“</a:t>
            </a:r>
            <a:endParaRPr sz="1800"/>
          </a:p>
          <a:p>
            <a:pPr marL="203200" marR="0" lvl="0" indent="-203200" algn="l" rtl="0">
              <a:lnSpc>
                <a:spcPct val="100000"/>
              </a:lnSpc>
              <a:spcBef>
                <a:spcPts val="0"/>
              </a:spcBef>
              <a:spcAft>
                <a:spcPts val="0"/>
              </a:spcAft>
              <a:buClr>
                <a:srgbClr val="006699"/>
              </a:buClr>
              <a:buSzPts val="2000"/>
              <a:buFont typeface="Courier"/>
              <a:buNone/>
            </a:pPr>
            <a:r>
              <a:rPr lang="en" sz="1800" b="0" i="0" u="none">
                <a:solidFill>
                  <a:srgbClr val="006699"/>
                </a:solidFill>
                <a:latin typeface="Courier"/>
                <a:ea typeface="Courier"/>
                <a:cs typeface="Courier"/>
                <a:sym typeface="Courier"/>
              </a:rPr>
              <a:t> 			curl -X DELETE “http://localhost:5984/exampledb“</a:t>
            </a:r>
            <a:endParaRPr sz="1800"/>
          </a:p>
          <a:p>
            <a:pPr marL="203200" marR="0" lvl="0" indent="-203200" algn="just" rtl="0">
              <a:lnSpc>
                <a:spcPct val="100000"/>
              </a:lnSpc>
              <a:spcBef>
                <a:spcPts val="0"/>
              </a:spcBef>
              <a:spcAft>
                <a:spcPts val="0"/>
              </a:spcAft>
              <a:buClr>
                <a:srgbClr val="FFFFFF"/>
              </a:buClr>
              <a:buSzPts val="2000"/>
              <a:buFont typeface="Arial"/>
              <a:buNone/>
            </a:pPr>
            <a:endParaRPr sz="1800" b="0" i="0" u="none">
              <a:solidFill>
                <a:srgbClr val="000000"/>
              </a:solidFill>
              <a:latin typeface="Arial"/>
              <a:ea typeface="Arial"/>
              <a:cs typeface="Arial"/>
              <a:sym typeface="Arial"/>
            </a:endParaRPr>
          </a:p>
          <a:p>
            <a:pPr marL="203200" marR="0" lvl="0" indent="-1778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Listing all databases of an instance is even simpler</a:t>
            </a:r>
            <a:endParaRPr sz="1800"/>
          </a:p>
          <a:p>
            <a:pPr marL="203200" marR="0" lvl="0" indent="-203200" algn="l" rtl="0">
              <a:lnSpc>
                <a:spcPct val="100000"/>
              </a:lnSpc>
              <a:spcBef>
                <a:spcPts val="0"/>
              </a:spcBef>
              <a:spcAft>
                <a:spcPts val="0"/>
              </a:spcAft>
              <a:buClr>
                <a:srgbClr val="000000"/>
              </a:buClr>
              <a:buSzPts val="2000"/>
              <a:buFont typeface="Courier"/>
              <a:buNone/>
            </a:pPr>
            <a:r>
              <a:rPr lang="en" sz="1800" b="0" i="0" u="none">
                <a:solidFill>
                  <a:srgbClr val="000000"/>
                </a:solidFill>
                <a:latin typeface="Courier"/>
                <a:ea typeface="Courier"/>
                <a:cs typeface="Courier"/>
                <a:sym typeface="Courier"/>
              </a:rPr>
              <a:t> 			</a:t>
            </a:r>
            <a:r>
              <a:rPr lang="en" sz="1800" b="0" i="0" u="none">
                <a:solidFill>
                  <a:srgbClr val="006699"/>
                </a:solidFill>
                <a:latin typeface="Courier"/>
                <a:ea typeface="Courier"/>
                <a:cs typeface="Courier"/>
                <a:sym typeface="Courier"/>
              </a:rPr>
              <a:t>curl -X GET “</a:t>
            </a:r>
            <a:r>
              <a:rPr lang="en" sz="1800" b="0" i="0">
                <a:solidFill>
                  <a:srgbClr val="006699"/>
                </a:solidFill>
                <a:latin typeface="Courier"/>
                <a:ea typeface="Courier"/>
                <a:cs typeface="Courier"/>
                <a:sym typeface="Courier"/>
              </a:rPr>
              <a:t>http://localhost:5984/_all_dbs</a:t>
            </a:r>
            <a:r>
              <a:rPr lang="en" sz="1800" b="0" i="0" u="none">
                <a:solidFill>
                  <a:srgbClr val="006699"/>
                </a:solidFill>
                <a:latin typeface="Courier"/>
                <a:ea typeface="Courier"/>
                <a:cs typeface="Courier"/>
                <a:sym typeface="Courier"/>
              </a:rPr>
              <a:t>”</a:t>
            </a:r>
            <a:endParaRPr sz="1800" b="0" i="0" u="none">
              <a:solidFill>
                <a:srgbClr val="006699"/>
              </a:solidFill>
              <a:latin typeface="Courier"/>
              <a:ea typeface="Courier"/>
              <a:cs typeface="Courier"/>
              <a:sym typeface="Courier"/>
            </a:endParaRPr>
          </a:p>
          <a:p>
            <a:pPr marL="203200" marR="0" lvl="0" indent="-203200" algn="l" rtl="0">
              <a:lnSpc>
                <a:spcPct val="100000"/>
              </a:lnSpc>
              <a:spcBef>
                <a:spcPts val="0"/>
              </a:spcBef>
              <a:spcAft>
                <a:spcPts val="0"/>
              </a:spcAft>
              <a:buClr>
                <a:srgbClr val="000000"/>
              </a:buClr>
              <a:buSzPts val="2000"/>
              <a:buFont typeface="Courier"/>
              <a:buNone/>
            </a:pPr>
            <a:r>
              <a:rPr lang="en" sz="1800"/>
              <a:t>   ...</a:t>
            </a:r>
            <a:r>
              <a:rPr lang="en" sz="1800" b="0" i="0" u="none">
                <a:solidFill>
                  <a:srgbClr val="000000"/>
                </a:solidFill>
                <a:latin typeface="Arial"/>
                <a:ea typeface="Arial"/>
                <a:cs typeface="Arial"/>
                <a:sym typeface="Arial"/>
              </a:rPr>
              <a:t>every response's body is a JSON object:</a:t>
            </a:r>
            <a:endParaRPr sz="1800"/>
          </a:p>
          <a:p>
            <a:pPr marL="203200" marR="0" lvl="0" indent="-203200" algn="l" rtl="0">
              <a:lnSpc>
                <a:spcPct val="100000"/>
              </a:lnSpc>
              <a:spcBef>
                <a:spcPts val="0"/>
              </a:spcBef>
              <a:spcAft>
                <a:spcPts val="0"/>
              </a:spcAft>
              <a:buClr>
                <a:srgbClr val="006699"/>
              </a:buClr>
              <a:buSzPts val="2000"/>
              <a:buFont typeface="Courier"/>
              <a:buNone/>
            </a:pPr>
            <a:r>
              <a:rPr lang="en" sz="1800" b="0" i="0" u="none">
                <a:solidFill>
                  <a:srgbClr val="006699"/>
                </a:solidFill>
                <a:latin typeface="Courier"/>
                <a:ea typeface="Courier"/>
                <a:cs typeface="Courier"/>
                <a:sym typeface="Courier"/>
              </a:rPr>
              <a:t>			[</a:t>
            </a:r>
            <a:r>
              <a:rPr lang="en" sz="1800">
                <a:solidFill>
                  <a:srgbClr val="006699"/>
                </a:solidFill>
                <a:latin typeface="Courier"/>
                <a:ea typeface="Courier"/>
                <a:cs typeface="Courier"/>
                <a:sym typeface="Courier"/>
              </a:rPr>
              <a:t>"exampledb"</a:t>
            </a:r>
            <a:r>
              <a:rPr lang="en" sz="1800" b="0" i="0" u="none">
                <a:solidFill>
                  <a:srgbClr val="006699"/>
                </a:solidFill>
                <a:latin typeface="Courier"/>
                <a:ea typeface="Courier"/>
                <a:cs typeface="Courier"/>
                <a:sym typeface="Courier"/>
              </a:rPr>
              <a:t>, </a:t>
            </a:r>
            <a:r>
              <a:rPr lang="en" sz="1800">
                <a:solidFill>
                  <a:srgbClr val="006699"/>
                </a:solidFill>
                <a:latin typeface="Courier"/>
                <a:ea typeface="Courier"/>
                <a:cs typeface="Courier"/>
                <a:sym typeface="Courier"/>
              </a:rPr>
              <a:t>"twitter", “instagram”</a:t>
            </a:r>
            <a:r>
              <a:rPr lang="en" sz="1800" b="0" i="0" u="none">
                <a:solidFill>
                  <a:srgbClr val="006699"/>
                </a:solidFill>
                <a:latin typeface="Courier"/>
                <a:ea typeface="Courier"/>
                <a:cs typeface="Courier"/>
                <a:sym typeface="Courier"/>
              </a:rPr>
              <a:t>]</a:t>
            </a:r>
            <a:endParaRPr sz="1800" b="0" i="0" u="none">
              <a:solidFill>
                <a:srgbClr val="006699"/>
              </a:solidFill>
              <a:latin typeface="Courier"/>
              <a:ea typeface="Courier"/>
              <a:cs typeface="Courier"/>
              <a:sym typeface="Courier"/>
            </a:endParaRPr>
          </a:p>
          <a:p>
            <a:pPr marL="203200" marR="0" lvl="0" indent="-203200" algn="l" rtl="0">
              <a:lnSpc>
                <a:spcPct val="100000"/>
              </a:lnSpc>
              <a:spcBef>
                <a:spcPts val="0"/>
              </a:spcBef>
              <a:spcAft>
                <a:spcPts val="0"/>
              </a:spcAft>
              <a:buClr>
                <a:srgbClr val="006699"/>
              </a:buClr>
              <a:buSzPts val="2000"/>
              <a:buFont typeface="Courier"/>
              <a:buNone/>
            </a:pPr>
            <a:endParaRPr sz="1800">
              <a:solidFill>
                <a:srgbClr val="006699"/>
              </a:solidFill>
              <a:latin typeface="Courier"/>
              <a:ea typeface="Courier"/>
              <a:cs typeface="Courier"/>
              <a:sym typeface="Courier"/>
            </a:endParaRPr>
          </a:p>
          <a:p>
            <a:pPr marL="203200" marR="0" lvl="0" indent="-1778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In every CouchDB instance there are system databases</a:t>
            </a:r>
            <a:r>
              <a:rPr lang="en" sz="1800"/>
              <a:t>. These are prefixed by underscore, such as </a:t>
            </a:r>
            <a:r>
              <a:rPr lang="en" sz="1800">
                <a:solidFill>
                  <a:srgbClr val="006699"/>
                </a:solidFill>
                <a:latin typeface="Courier"/>
                <a:ea typeface="Courier"/>
                <a:cs typeface="Courier"/>
                <a:sym typeface="Courier"/>
              </a:rPr>
              <a:t>_users</a:t>
            </a:r>
            <a:endParaRPr sz="1800"/>
          </a:p>
          <a:p>
            <a:pPr marL="0" marR="0" lvl="0" indent="0" algn="l" rtl="0">
              <a:lnSpc>
                <a:spcPct val="94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6"/>
        <p:cNvGrpSpPr/>
        <p:nvPr/>
      </p:nvGrpSpPr>
      <p:grpSpPr>
        <a:xfrm>
          <a:off x="0" y="0"/>
          <a:ext cx="0" cy="0"/>
          <a:chOff x="0" y="0"/>
          <a:chExt cx="0" cy="0"/>
        </a:xfrm>
      </p:grpSpPr>
      <p:sp>
        <p:nvSpPr>
          <p:cNvPr id="437" name="Google Shape;437;p45"/>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Insertion and retrieval of documents</a:t>
            </a:r>
            <a:endParaRPr/>
          </a:p>
        </p:txBody>
      </p:sp>
      <p:sp>
        <p:nvSpPr>
          <p:cNvPr id="438" name="Google Shape;438;p45"/>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203200" marR="0" lvl="0" indent="-203200" algn="l" rtl="0">
              <a:lnSpc>
                <a:spcPct val="100000"/>
              </a:lnSpc>
              <a:spcBef>
                <a:spcPts val="0"/>
              </a:spcBef>
              <a:spcAft>
                <a:spcPts val="0"/>
              </a:spcAft>
              <a:buClr>
                <a:srgbClr val="000000"/>
              </a:buClr>
              <a:buSzPts val="2200"/>
              <a:buFont typeface="Arial"/>
              <a:buChar char="•"/>
            </a:pPr>
            <a:r>
              <a:rPr lang="en" sz="1800" b="0" i="0" u="none">
                <a:solidFill>
                  <a:srgbClr val="000000"/>
                </a:solidFill>
                <a:latin typeface="Arial"/>
                <a:ea typeface="Arial"/>
                <a:cs typeface="Arial"/>
                <a:sym typeface="Arial"/>
              </a:rPr>
              <a:t>To insert a document:</a:t>
            </a:r>
            <a:endParaRPr sz="1800"/>
          </a:p>
          <a:p>
            <a:pPr marL="2032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curl -X POST "http://localhost:5984/exampledb" --header "Content-Type:application/json" --data '{"type": "account", "holder": "Alice", "initialbalance": 1000}'</a:t>
            </a:r>
            <a:r>
              <a:rPr lang="en" b="0" i="0" u="none">
                <a:solidFill>
                  <a:srgbClr val="000000"/>
                </a:solidFill>
                <a:latin typeface="Courier"/>
                <a:ea typeface="Courier"/>
                <a:cs typeface="Courier"/>
                <a:sym typeface="Courier"/>
              </a:rPr>
              <a:t> </a:t>
            </a:r>
            <a:endParaRPr/>
          </a:p>
          <a:p>
            <a:pPr marL="203200" marR="0" lvl="0" indent="-20320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		Response:</a:t>
            </a:r>
            <a:r>
              <a:rPr lang="en" sz="1800" b="0" i="0" u="none">
                <a:solidFill>
                  <a:srgbClr val="000000"/>
                </a:solidFill>
                <a:latin typeface="Courier"/>
                <a:ea typeface="Courier"/>
                <a:cs typeface="Courier"/>
                <a:sym typeface="Courier"/>
              </a:rPr>
              <a:t>	 201 (202 if less than the prescribed write operations were successfully performed) </a:t>
            </a:r>
            <a:r>
              <a:rPr lang="en" b="0" i="0" u="none">
                <a:solidFill>
                  <a:srgbClr val="006699"/>
                </a:solidFill>
                <a:latin typeface="Courier"/>
                <a:ea typeface="Courier"/>
                <a:cs typeface="Courier"/>
                <a:sym typeface="Courier"/>
              </a:rPr>
              <a:t>{"ok":true,"id":"c43bcff2cdbb577d8ab2933cdc0011f8","rev":"1-b8a039a8143b474b3601b389081a9eec"}</a:t>
            </a:r>
            <a:endParaRPr b="0" i="0" u="none">
              <a:solidFill>
                <a:srgbClr val="006699"/>
              </a:solidFill>
              <a:latin typeface="Courier"/>
              <a:ea typeface="Courier"/>
              <a:cs typeface="Courier"/>
              <a:sym typeface="Courier"/>
            </a:endParaRPr>
          </a:p>
          <a:p>
            <a:pPr marL="203200" marR="0" lvl="0" indent="-203200" algn="l" rtl="0">
              <a:lnSpc>
                <a:spcPct val="100000"/>
              </a:lnSpc>
              <a:spcBef>
                <a:spcPts val="0"/>
              </a:spcBef>
              <a:spcAft>
                <a:spcPts val="0"/>
              </a:spcAft>
              <a:buClr>
                <a:srgbClr val="000000"/>
              </a:buClr>
              <a:buSzPts val="2200"/>
              <a:buFont typeface="Arial"/>
              <a:buNone/>
            </a:pPr>
            <a:endParaRPr>
              <a:solidFill>
                <a:srgbClr val="006699"/>
              </a:solidFill>
              <a:latin typeface="Courier"/>
              <a:ea typeface="Courier"/>
              <a:cs typeface="Courier"/>
              <a:sym typeface="Courier"/>
            </a:endParaRPr>
          </a:p>
          <a:p>
            <a:pPr marL="203200" marR="0" lvl="0" indent="-1778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To retrieve a document:</a:t>
            </a:r>
            <a:endParaRPr sz="1800"/>
          </a:p>
          <a:p>
            <a:pPr marL="2032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curl -X GET “http://localhost:5984/exampledb/c43bcff2cdbb577d8ab2933cdc0011f8”</a:t>
            </a:r>
            <a:endParaRPr/>
          </a:p>
          <a:p>
            <a:pPr marL="203200" marR="0" lvl="0" indent="-20320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		Response:</a:t>
            </a:r>
            <a:r>
              <a:rPr lang="en" sz="1800" b="0" i="0" u="none">
                <a:solidFill>
                  <a:srgbClr val="000000"/>
                </a:solidFill>
                <a:latin typeface="Courier"/>
                <a:ea typeface="Courier"/>
                <a:cs typeface="Courier"/>
                <a:sym typeface="Courier"/>
              </a:rPr>
              <a:t>	 200 </a:t>
            </a:r>
            <a:r>
              <a:rPr lang="en" b="0" i="0" u="none">
                <a:solidFill>
                  <a:srgbClr val="006699"/>
                </a:solidFill>
                <a:latin typeface="Courier"/>
                <a:ea typeface="Courier"/>
                <a:cs typeface="Courier"/>
                <a:sym typeface="Courier"/>
              </a:rPr>
              <a:t>{"_id":"c43bcff2cd577d8ab2933cdc0011f8","_rev":"1-b8a039a8143b474b3601b389081a9eec","type":"account","holder":"Alice","initialbalance":1000}</a:t>
            </a:r>
            <a:endParaRPr/>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7"/>
        <p:cNvGrpSpPr/>
        <p:nvPr/>
      </p:nvGrpSpPr>
      <p:grpSpPr>
        <a:xfrm>
          <a:off x="0" y="0"/>
          <a:ext cx="0" cy="0"/>
          <a:chOff x="0" y="0"/>
          <a:chExt cx="0" cy="0"/>
        </a:xfrm>
      </p:grpSpPr>
      <p:sp>
        <p:nvSpPr>
          <p:cNvPr id="448" name="Google Shape;448;p46"/>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System Properties of Documents</a:t>
            </a:r>
            <a:endParaRPr/>
          </a:p>
        </p:txBody>
      </p:sp>
      <p:sp>
        <p:nvSpPr>
          <p:cNvPr id="449" name="Google Shape;449;p46"/>
          <p:cNvSpPr txBox="1"/>
          <p:nvPr/>
        </p:nvSpPr>
        <p:spPr>
          <a:xfrm>
            <a:off x="182562" y="548878"/>
            <a:ext cx="8851900" cy="4583906"/>
          </a:xfrm>
          <a:prstGeom prst="rect">
            <a:avLst/>
          </a:prstGeom>
          <a:noFill/>
          <a:ln>
            <a:noFill/>
          </a:ln>
        </p:spPr>
        <p:txBody>
          <a:bodyPr spcFirstLastPara="1" wrap="square" lIns="90000" tIns="45000" rIns="90000" bIns="45000" anchor="t" anchorCtr="0">
            <a:noAutofit/>
          </a:bodyPr>
          <a:lstStyle/>
          <a:p>
            <a:pPr marL="203200" marR="0" lvl="0" indent="-177800" algn="l" rtl="0">
              <a:lnSpc>
                <a:spcPct val="100000"/>
              </a:lnSpc>
              <a:spcBef>
                <a:spcPts val="0"/>
              </a:spcBef>
              <a:spcAft>
                <a:spcPts val="0"/>
              </a:spcAft>
              <a:buClr>
                <a:srgbClr val="6699CC"/>
              </a:buClr>
              <a:buSzPts val="1800"/>
              <a:buFont typeface="Arial"/>
              <a:buChar char="•"/>
            </a:pPr>
            <a:r>
              <a:rPr lang="en" sz="1800" b="0" i="0" u="none">
                <a:solidFill>
                  <a:srgbClr val="6699CC"/>
                </a:solidFill>
                <a:latin typeface="Courier"/>
                <a:ea typeface="Courier"/>
                <a:cs typeface="Courier"/>
                <a:sym typeface="Courier"/>
              </a:rPr>
              <a:t>_id</a:t>
            </a:r>
            <a:r>
              <a:rPr lang="en" sz="1800" b="0" i="0" u="none">
                <a:solidFill>
                  <a:srgbClr val="000000"/>
                </a:solidFill>
                <a:latin typeface="Arial"/>
                <a:ea typeface="Arial"/>
                <a:cs typeface="Arial"/>
                <a:sym typeface="Arial"/>
              </a:rPr>
              <a:t>: is the ID of a single document</a:t>
            </a:r>
            <a:r>
              <a:rPr lang="en" sz="1800"/>
              <a:t> which </a:t>
            </a:r>
            <a:r>
              <a:rPr lang="en" sz="1800" b="0" i="0" u="none">
                <a:solidFill>
                  <a:srgbClr val="000000"/>
                </a:solidFill>
                <a:latin typeface="Arial"/>
                <a:ea typeface="Arial"/>
                <a:cs typeface="Arial"/>
                <a:sym typeface="Arial"/>
              </a:rPr>
              <a:t>can be set during the document load</a:t>
            </a:r>
            <a:r>
              <a:rPr lang="en" sz="1800"/>
              <a:t>;</a:t>
            </a:r>
            <a:r>
              <a:rPr lang="en" sz="1800" b="0" i="0" u="none">
                <a:solidFill>
                  <a:srgbClr val="000000"/>
                </a:solidFill>
                <a:latin typeface="Arial"/>
                <a:ea typeface="Arial"/>
                <a:cs typeface="Arial"/>
                <a:sym typeface="Arial"/>
              </a:rPr>
              <a:t> by default it is generated by CouchDB and</a:t>
            </a:r>
            <a:r>
              <a:rPr lang="en" sz="1800"/>
              <a:t> </a:t>
            </a:r>
            <a:r>
              <a:rPr lang="en" sz="1800" b="0" i="0" u="none">
                <a:solidFill>
                  <a:srgbClr val="000000"/>
                </a:solidFill>
                <a:latin typeface="Arial"/>
                <a:ea typeface="Arial"/>
                <a:cs typeface="Arial"/>
                <a:sym typeface="Arial"/>
              </a:rPr>
              <a:t>guaranteed to be unique</a:t>
            </a:r>
            <a:endParaRPr sz="1800"/>
          </a:p>
          <a:p>
            <a:pPr marL="203200" marR="0" lvl="0" indent="-177800" algn="l" rtl="0">
              <a:lnSpc>
                <a:spcPct val="100000"/>
              </a:lnSpc>
              <a:spcBef>
                <a:spcPts val="0"/>
              </a:spcBef>
              <a:spcAft>
                <a:spcPts val="0"/>
              </a:spcAft>
              <a:buClr>
                <a:srgbClr val="6699CC"/>
              </a:buClr>
              <a:buSzPts val="1800"/>
              <a:buFont typeface="Arial"/>
              <a:buChar char="•"/>
            </a:pPr>
            <a:r>
              <a:rPr lang="en" sz="1800" b="0" i="0" u="none">
                <a:solidFill>
                  <a:srgbClr val="6699CC"/>
                </a:solidFill>
                <a:latin typeface="Courier"/>
                <a:ea typeface="Courier"/>
                <a:cs typeface="Courier"/>
                <a:sym typeface="Courier"/>
              </a:rPr>
              <a:t>_rev</a:t>
            </a:r>
            <a:r>
              <a:rPr lang="en" sz="1800" b="0" i="0" u="none">
                <a:solidFill>
                  <a:srgbClr val="000000"/>
                </a:solidFill>
                <a:latin typeface="Arial"/>
                <a:ea typeface="Arial"/>
                <a:cs typeface="Arial"/>
                <a:sym typeface="Arial"/>
              </a:rPr>
              <a:t>: revision number of a document</a:t>
            </a:r>
            <a:r>
              <a:rPr lang="en" sz="1800"/>
              <a:t>. It is  </a:t>
            </a:r>
            <a:r>
              <a:rPr lang="en" sz="1800" b="0" i="0" u="none">
                <a:solidFill>
                  <a:srgbClr val="000000"/>
                </a:solidFill>
                <a:latin typeface="Arial"/>
                <a:ea typeface="Arial"/>
                <a:cs typeface="Arial"/>
                <a:sym typeface="Arial"/>
              </a:rPr>
              <a:t>guaranteed to be increasing per-document</a:t>
            </a:r>
            <a:r>
              <a:rPr lang="en" sz="1800"/>
              <a:t>, i.e. </a:t>
            </a:r>
            <a:r>
              <a:rPr lang="en" sz="1800" b="0" i="0" u="none">
                <a:solidFill>
                  <a:srgbClr val="000000"/>
                </a:solidFill>
                <a:latin typeface="Arial"/>
                <a:ea typeface="Arial"/>
                <a:cs typeface="Arial"/>
                <a:sym typeface="Arial"/>
              </a:rPr>
              <a:t>every database instance will pick up the same revision as the </a:t>
            </a:r>
            <a:r>
              <a:rPr lang="en" sz="1800"/>
              <a:t>current</a:t>
            </a:r>
            <a:r>
              <a:rPr lang="en" sz="1800" b="0" i="0" u="none">
                <a:solidFill>
                  <a:srgbClr val="000000"/>
                </a:solidFill>
                <a:latin typeface="Arial"/>
                <a:ea typeface="Arial"/>
                <a:cs typeface="Arial"/>
                <a:sym typeface="Arial"/>
              </a:rPr>
              <a:t> version of the document</a:t>
            </a:r>
            <a:endParaRPr sz="1800"/>
          </a:p>
          <a:p>
            <a:pPr marL="203200" marR="0" lvl="0" indent="-1778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Request to set the ID of a document (note PUT instead of POST):</a:t>
            </a:r>
            <a:endParaRPr sz="18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curl -X PUT "http://localhost:5984/exampledb/charlie" --header "Content-Type:application/json" --data '{"type": "account", "holder": "Charlie", "initialbalance": 100}' </a:t>
            </a:r>
            <a:endParaRPr/>
          </a:p>
          <a:p>
            <a:pPr marL="0" marR="0" lvl="0" indent="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	</a:t>
            </a:r>
            <a:r>
              <a:rPr lang="en" b="0" i="0" u="none">
                <a:solidFill>
                  <a:srgbClr val="000000"/>
                </a:solidFill>
                <a:latin typeface="Arial"/>
                <a:ea typeface="Arial"/>
                <a:cs typeface="Arial"/>
                <a:sym typeface="Arial"/>
              </a:rPr>
              <a:t>Response: </a:t>
            </a:r>
            <a:r>
              <a:rPr lang="en" b="0" i="0" u="none">
                <a:solidFill>
                  <a:srgbClr val="000000"/>
                </a:solidFill>
                <a:latin typeface="Courier"/>
                <a:ea typeface="Courier"/>
                <a:cs typeface="Courier"/>
                <a:sym typeface="Courier"/>
              </a:rPr>
              <a:t>200 </a:t>
            </a:r>
            <a:r>
              <a:rPr lang="en">
                <a:solidFill>
                  <a:schemeClr val="dk1"/>
                </a:solidFill>
              </a:rPr>
              <a:t>status code, and body equal to:</a:t>
            </a:r>
            <a:r>
              <a:rPr lang="en" sz="1800" b="0" i="0" u="none">
                <a:solidFill>
                  <a:srgbClr val="000000"/>
                </a:solidFill>
                <a:latin typeface="Courier"/>
                <a:ea typeface="Courier"/>
                <a:cs typeface="Courier"/>
                <a:sym typeface="Courier"/>
              </a:rPr>
              <a:t>	</a:t>
            </a:r>
            <a:r>
              <a:rPr lang="en" b="0" i="0" u="none">
                <a:solidFill>
                  <a:srgbClr val="006699"/>
                </a:solidFill>
                <a:latin typeface="Courier"/>
                <a:ea typeface="Courier"/>
                <a:cs typeface="Courier"/>
                <a:sym typeface="Courier"/>
              </a:rPr>
              <a:t>{"ok":true,"id":"charlie","rev":"1-faff5448bf3051ac4fb8f1cc2b04bc51"}</a:t>
            </a:r>
            <a:endParaRPr/>
          </a:p>
          <a:p>
            <a:pPr marL="203200" marR="0" lvl="0" indent="-203200" algn="l" rtl="0">
              <a:lnSpc>
                <a:spcPct val="100000"/>
              </a:lnSpc>
              <a:spcBef>
                <a:spcPts val="0"/>
              </a:spcBef>
              <a:spcAft>
                <a:spcPts val="0"/>
              </a:spcAft>
              <a:buClr>
                <a:srgbClr val="000000"/>
              </a:buClr>
              <a:buSzPts val="2200"/>
              <a:buFont typeface="Arial"/>
              <a:buNone/>
            </a:pPr>
            <a:endParaRPr sz="1800"/>
          </a:p>
          <a:p>
            <a:pPr marL="203200" marR="0" lvl="0" indent="-20320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Note that the I</a:t>
            </a:r>
            <a:r>
              <a:rPr lang="en" sz="1800"/>
              <a:t>D</a:t>
            </a:r>
            <a:r>
              <a:rPr lang="en" sz="1800" b="0" i="0" u="none">
                <a:solidFill>
                  <a:srgbClr val="000000"/>
                </a:solidFill>
                <a:latin typeface="Arial"/>
                <a:ea typeface="Arial"/>
                <a:cs typeface="Arial"/>
                <a:sym typeface="Arial"/>
              </a:rPr>
              <a:t> of the doc is “charlie”, and not a UUID</a:t>
            </a:r>
            <a:endParaRPr sz="1800"/>
          </a:p>
        </p:txBody>
      </p: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8"/>
        <p:cNvGrpSpPr/>
        <p:nvPr/>
      </p:nvGrpSpPr>
      <p:grpSpPr>
        <a:xfrm>
          <a:off x="0" y="0"/>
          <a:ext cx="0" cy="0"/>
          <a:chOff x="0" y="0"/>
          <a:chExt cx="0" cy="0"/>
        </a:xfrm>
      </p:grpSpPr>
      <p:sp>
        <p:nvSpPr>
          <p:cNvPr id="459" name="Google Shape;459;p47"/>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Error 409 when </a:t>
            </a:r>
            <a:r>
              <a:rPr lang="en" sz="3200" b="1"/>
              <a:t>U</a:t>
            </a:r>
            <a:r>
              <a:rPr lang="en" sz="3200" b="1" i="0" u="none">
                <a:solidFill>
                  <a:srgbClr val="000000"/>
                </a:solidFill>
                <a:latin typeface="Arial"/>
                <a:ea typeface="Arial"/>
                <a:cs typeface="Arial"/>
                <a:sym typeface="Arial"/>
              </a:rPr>
              <a:t>pdating </a:t>
            </a:r>
            <a:r>
              <a:rPr lang="en" sz="3200" b="1"/>
              <a:t>D</a:t>
            </a:r>
            <a:r>
              <a:rPr lang="en" sz="3200" b="1" i="0" u="none">
                <a:solidFill>
                  <a:srgbClr val="000000"/>
                </a:solidFill>
                <a:latin typeface="Arial"/>
                <a:ea typeface="Arial"/>
                <a:cs typeface="Arial"/>
                <a:sym typeface="Arial"/>
              </a:rPr>
              <a:t>ocuments</a:t>
            </a:r>
            <a:endParaRPr/>
          </a:p>
        </p:txBody>
      </p:sp>
      <p:sp>
        <p:nvSpPr>
          <p:cNvPr id="460" name="Google Shape;460;p47"/>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203200" marR="0" lvl="0" indent="-203200" algn="l" rtl="0">
              <a:lnSpc>
                <a:spcPct val="100000"/>
              </a:lnSpc>
              <a:spcBef>
                <a:spcPts val="0"/>
              </a:spcBef>
              <a:spcAft>
                <a:spcPts val="0"/>
              </a:spcAft>
              <a:buClr>
                <a:srgbClr val="000000"/>
              </a:buClr>
              <a:buSzPts val="2200"/>
              <a:buFont typeface="Arial"/>
              <a:buChar char="•"/>
            </a:pPr>
            <a:r>
              <a:rPr lang="en" sz="2200" b="0" i="0" u="none">
                <a:solidFill>
                  <a:srgbClr val="000000"/>
                </a:solidFill>
                <a:latin typeface="Arial"/>
                <a:ea typeface="Arial"/>
                <a:cs typeface="Arial"/>
                <a:sym typeface="Arial"/>
              </a:rPr>
              <a:t>What happens when we update document </a:t>
            </a:r>
            <a:r>
              <a:rPr lang="en" sz="2400">
                <a:solidFill>
                  <a:srgbClr val="006699"/>
                </a:solidFill>
                <a:latin typeface="Courier"/>
                <a:ea typeface="Courier"/>
                <a:cs typeface="Courier"/>
                <a:sym typeface="Courier"/>
              </a:rPr>
              <a:t>charlie</a:t>
            </a:r>
            <a:r>
              <a:rPr lang="en" sz="2200" b="0" i="0" u="none">
                <a:solidFill>
                  <a:srgbClr val="000000"/>
                </a:solidFill>
                <a:latin typeface="Arial"/>
                <a:ea typeface="Arial"/>
                <a:cs typeface="Arial"/>
                <a:sym typeface="Arial"/>
              </a:rPr>
              <a:t>?</a:t>
            </a:r>
            <a:endParaRPr/>
          </a:p>
          <a:p>
            <a:pPr marL="2032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curl -X PUT "http://localhost:5984/exampledb/charlie" --header "Content-Type:application/json" --data '{"type": "account", "holder": "Charlie", "initialbalance": 200}'</a:t>
            </a:r>
            <a:endParaRPr/>
          </a:p>
          <a:p>
            <a:pPr marL="203200" marR="0" lvl="0" indent="-20320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000000"/>
              </a:buClr>
              <a:buSzPts val="2200"/>
              <a:buFont typeface="Arial"/>
              <a:buNone/>
            </a:pPr>
            <a:r>
              <a:rPr lang="en" sz="2200" b="0" i="0" u="none">
                <a:solidFill>
                  <a:srgbClr val="000000"/>
                </a:solidFill>
                <a:latin typeface="Arial"/>
                <a:ea typeface="Arial"/>
                <a:cs typeface="Arial"/>
                <a:sym typeface="Arial"/>
              </a:rPr>
              <a:t>Response: </a:t>
            </a:r>
            <a:r>
              <a:rPr lang="en" sz="2000" b="0" i="0" u="none">
                <a:solidFill>
                  <a:srgbClr val="000000"/>
                </a:solidFill>
                <a:latin typeface="Courier"/>
                <a:ea typeface="Courier"/>
                <a:cs typeface="Courier"/>
                <a:sym typeface="Courier"/>
              </a:rPr>
              <a:t>409</a:t>
            </a:r>
            <a:endParaRPr/>
          </a:p>
          <a:p>
            <a:pPr marL="2032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{"error":"conflict","reason":"Document update conflict."}</a:t>
            </a:r>
            <a:endParaRPr/>
          </a:p>
          <a:p>
            <a:pPr marL="203200" marR="0" lvl="0" indent="-20320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ctr" rtl="0">
              <a:lnSpc>
                <a:spcPct val="100000"/>
              </a:lnSpc>
              <a:spcBef>
                <a:spcPts val="0"/>
              </a:spcBef>
              <a:spcAft>
                <a:spcPts val="0"/>
              </a:spcAft>
              <a:buClr>
                <a:srgbClr val="000000"/>
              </a:buClr>
              <a:buSzPts val="2800"/>
              <a:buFont typeface="Arial"/>
              <a:buNone/>
            </a:pPr>
            <a:r>
              <a:rPr lang="en" sz="2200"/>
              <a:t>Why?</a:t>
            </a:r>
            <a:r>
              <a:rPr lang="en" sz="2800" b="0" i="0" u="none">
                <a:solidFill>
                  <a:srgbClr val="000000"/>
                </a:solidFill>
                <a:latin typeface="Arial"/>
                <a:ea typeface="Arial"/>
                <a:cs typeface="Arial"/>
                <a:sym typeface="Arial"/>
              </a:rPr>
              <a:t> </a:t>
            </a:r>
            <a:endParaRPr/>
          </a:p>
          <a:p>
            <a:pPr marL="203200" marR="0" lvl="0" indent="-203200" algn="l" rtl="0">
              <a:lnSpc>
                <a:spcPct val="100000"/>
              </a:lnSpc>
              <a:spcBef>
                <a:spcPts val="0"/>
              </a:spcBef>
              <a:spcAft>
                <a:spcPts val="0"/>
              </a:spcAft>
              <a:buClr>
                <a:srgbClr val="FFFFFF"/>
              </a:buClr>
              <a:buSzPts val="2800"/>
              <a:buFont typeface="Arial"/>
              <a:buNone/>
            </a:pPr>
            <a:endParaRPr sz="28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8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9"/>
        <p:cNvGrpSpPr/>
        <p:nvPr/>
      </p:nvGrpSpPr>
      <p:grpSpPr>
        <a:xfrm>
          <a:off x="0" y="0"/>
          <a:ext cx="0" cy="0"/>
          <a:chOff x="0" y="0"/>
          <a:chExt cx="0" cy="0"/>
        </a:xfrm>
      </p:grpSpPr>
      <p:sp>
        <p:nvSpPr>
          <p:cNvPr id="470" name="Google Shape;470;p48"/>
          <p:cNvSpPr txBox="1"/>
          <p:nvPr/>
        </p:nvSpPr>
        <p:spPr>
          <a:xfrm>
            <a:off x="0" y="0"/>
            <a:ext cx="9140700" cy="463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MVCC</a:t>
            </a:r>
            <a:r>
              <a:rPr lang="en" sz="3200" b="1"/>
              <a:t> and Revision Numbers</a:t>
            </a:r>
            <a:endParaRPr/>
          </a:p>
        </p:txBody>
      </p:sp>
      <p:sp>
        <p:nvSpPr>
          <p:cNvPr id="471" name="Google Shape;471;p48"/>
          <p:cNvSpPr txBox="1"/>
          <p:nvPr/>
        </p:nvSpPr>
        <p:spPr>
          <a:xfrm>
            <a:off x="182562" y="548878"/>
            <a:ext cx="8501100" cy="4584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2" name="Google Shape;472;p48"/>
          <p:cNvSpPr txBox="1"/>
          <p:nvPr/>
        </p:nvSpPr>
        <p:spPr>
          <a:xfrm>
            <a:off x="179375" y="479825"/>
            <a:ext cx="8855100" cy="9891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An example of how two clients </a:t>
            </a:r>
            <a:r>
              <a:rPr lang="en" sz="1800"/>
              <a:t>querying</a:t>
            </a:r>
            <a:r>
              <a:rPr lang="en" sz="1800" b="0" i="0" u="none">
                <a:solidFill>
                  <a:srgbClr val="000000"/>
                </a:solidFill>
                <a:latin typeface="Arial"/>
                <a:ea typeface="Arial"/>
                <a:cs typeface="Arial"/>
                <a:sym typeface="Arial"/>
              </a:rPr>
              <a:t> a single database instance do not lock data and still avoid inconsistency by using a revision number for transactions (</a:t>
            </a:r>
            <a:r>
              <a:rPr lang="en" sz="1800"/>
              <a:t>e.g.</a:t>
            </a:r>
            <a:r>
              <a:rPr lang="en" sz="1800" b="0" i="0" u="none">
                <a:solidFill>
                  <a:srgbClr val="000000"/>
                </a:solidFill>
                <a:latin typeface="Arial"/>
                <a:ea typeface="Arial"/>
                <a:cs typeface="Arial"/>
                <a:sym typeface="Arial"/>
              </a:rPr>
              <a:t> software revision control systems</a:t>
            </a:r>
            <a:r>
              <a:rPr lang="en" sz="1800"/>
              <a:t> such as</a:t>
            </a:r>
            <a:r>
              <a:rPr lang="en" sz="1800" b="0" i="0" u="none">
                <a:solidFill>
                  <a:srgbClr val="000000"/>
                </a:solidFill>
                <a:latin typeface="Arial"/>
                <a:ea typeface="Arial"/>
                <a:cs typeface="Arial"/>
                <a:sym typeface="Arial"/>
              </a:rPr>
              <a:t> Git or Subversion).</a:t>
            </a:r>
            <a:endParaRPr sz="1800"/>
          </a:p>
        </p:txBody>
      </p:sp>
      <p:sp>
        <p:nvSpPr>
          <p:cNvPr id="473" name="Google Shape;473;p48"/>
          <p:cNvSpPr txBox="1"/>
          <p:nvPr/>
        </p:nvSpPr>
        <p:spPr>
          <a:xfrm>
            <a:off x="360350" y="4154525"/>
            <a:ext cx="8882100" cy="9891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MVCC relies on monoton</a:t>
            </a:r>
            <a:r>
              <a:rPr lang="en" sz="1800"/>
              <a:t>ically</a:t>
            </a:r>
            <a:r>
              <a:rPr lang="en" sz="1800" b="0" i="0" u="none">
                <a:solidFill>
                  <a:srgbClr val="000000"/>
                </a:solidFill>
                <a:latin typeface="Arial"/>
                <a:ea typeface="Arial"/>
                <a:cs typeface="Arial"/>
                <a:sym typeface="Arial"/>
              </a:rPr>
              <a:t> increasing revision numbers and, crucially, the preservation of old object versions to ensure availability (i.e. when an object is updated, </a:t>
            </a:r>
            <a:r>
              <a:rPr lang="en" sz="1800"/>
              <a:t>its</a:t>
            </a:r>
            <a:r>
              <a:rPr lang="en" sz="1800" b="0" i="0" u="none">
                <a:solidFill>
                  <a:srgbClr val="000000"/>
                </a:solidFill>
                <a:latin typeface="Arial"/>
                <a:ea typeface="Arial"/>
                <a:cs typeface="Arial"/>
                <a:sym typeface="Arial"/>
              </a:rPr>
              <a:t> versions can still be read).</a:t>
            </a:r>
            <a:endParaRPr sz="1800"/>
          </a:p>
        </p:txBody>
      </p:sp>
      <p:graphicFrame>
        <p:nvGraphicFramePr>
          <p:cNvPr id="474" name="Google Shape;474;p48"/>
          <p:cNvGraphicFramePr/>
          <p:nvPr/>
        </p:nvGraphicFramePr>
        <p:xfrm>
          <a:off x="9477375" y="1185863"/>
          <a:ext cx="3000000" cy="3000000"/>
        </p:xfrm>
        <a:graphic>
          <a:graphicData uri="http://schemas.openxmlformats.org/drawingml/2006/table">
            <a:tbl>
              <a:tblPr>
                <a:noFill/>
                <a:tableStyleId>{F00FE21A-8527-4245-B9EE-E4F6E5D9EF39}</a:tableStyleId>
              </a:tblPr>
              <a:tblGrid>
                <a:gridCol w="1060450">
                  <a:extLst>
                    <a:ext uri="{9D8B030D-6E8A-4147-A177-3AD203B41FA5}">
                      <a16:colId xmlns:a16="http://schemas.microsoft.com/office/drawing/2014/main" val="20000"/>
                    </a:ext>
                  </a:extLst>
                </a:gridCol>
                <a:gridCol w="3146425">
                  <a:extLst>
                    <a:ext uri="{9D8B030D-6E8A-4147-A177-3AD203B41FA5}">
                      <a16:colId xmlns:a16="http://schemas.microsoft.com/office/drawing/2014/main" val="20001"/>
                    </a:ext>
                  </a:extLst>
                </a:gridCol>
                <a:gridCol w="3138475">
                  <a:extLst>
                    <a:ext uri="{9D8B030D-6E8A-4147-A177-3AD203B41FA5}">
                      <a16:colId xmlns:a16="http://schemas.microsoft.com/office/drawing/2014/main" val="20002"/>
                    </a:ext>
                  </a:extLst>
                </a:gridCol>
              </a:tblGrid>
              <a:tr h="878675">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447600" marB="35100">
                    <a:solidFill>
                      <a:srgbClr val="729FCF"/>
                    </a:solidFill>
                  </a:tcPr>
                </a:tc>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650475" marB="35100">
                    <a:solidFill>
                      <a:srgbClr val="729FCF"/>
                    </a:solidFill>
                  </a:tcPr>
                </a:tc>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650475" marB="35100">
                    <a:solidFill>
                      <a:srgbClr val="729FCF"/>
                    </a:solidFill>
                  </a:tcPr>
                </a:tc>
                <a:extLst>
                  <a:ext uri="{0D108BD9-81ED-4DB2-BD59-A6C34878D82A}">
                    <a16:rowId xmlns:a16="http://schemas.microsoft.com/office/drawing/2014/main" val="10000"/>
                  </a:ext>
                </a:extLst>
              </a:tr>
              <a:tr h="878675">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650475" marB="35100">
                    <a:solidFill>
                      <a:srgbClr val="729FCF"/>
                    </a:solidFill>
                  </a:tcPr>
                </a:tc>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439050" marB="35100">
                    <a:solidFill>
                      <a:srgbClr val="729FCF"/>
                    </a:solidFill>
                  </a:tcPr>
                </a:tc>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447600" marB="35100">
                    <a:solidFill>
                      <a:srgbClr val="729FCF"/>
                    </a:solidFill>
                  </a:tcPr>
                </a:tc>
                <a:extLst>
                  <a:ext uri="{0D108BD9-81ED-4DB2-BD59-A6C34878D82A}">
                    <a16:rowId xmlns:a16="http://schemas.microsoft.com/office/drawing/2014/main" val="10001"/>
                  </a:ext>
                </a:extLst>
              </a:tr>
              <a:tr h="878675">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650475" marB="35100">
                    <a:solidFill>
                      <a:srgbClr val="729FCF"/>
                    </a:solidFill>
                  </a:tcPr>
                </a:tc>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447600" marB="35100">
                    <a:solidFill>
                      <a:srgbClr val="729FCF"/>
                    </a:solidFill>
                  </a:tcPr>
                </a:tc>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439050" marB="35100">
                    <a:solidFill>
                      <a:srgbClr val="729FCF"/>
                    </a:solidFill>
                  </a:tcPr>
                </a:tc>
                <a:extLst>
                  <a:ext uri="{0D108BD9-81ED-4DB2-BD59-A6C34878D82A}">
                    <a16:rowId xmlns:a16="http://schemas.microsoft.com/office/drawing/2014/main" val="10002"/>
                  </a:ext>
                </a:extLst>
              </a:tr>
              <a:tr h="878675">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650475" marB="35100">
                    <a:solidFill>
                      <a:srgbClr val="729FCF"/>
                    </a:solidFill>
                  </a:tcPr>
                </a:tc>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439050" marB="35100">
                    <a:solidFill>
                      <a:srgbClr val="729FCF"/>
                    </a:solidFill>
                  </a:tcPr>
                </a:tc>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447600" marB="35100">
                    <a:solidFill>
                      <a:srgbClr val="729FCF"/>
                    </a:solidFill>
                  </a:tcPr>
                </a:tc>
                <a:extLst>
                  <a:ext uri="{0D108BD9-81ED-4DB2-BD59-A6C34878D82A}">
                    <a16:rowId xmlns:a16="http://schemas.microsoft.com/office/drawing/2014/main" val="10003"/>
                  </a:ext>
                </a:extLst>
              </a:tr>
              <a:tr h="878675">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650475" marB="35100">
                    <a:solidFill>
                      <a:srgbClr val="729FCF"/>
                    </a:solidFill>
                  </a:tcPr>
                </a:tc>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439050" marB="35100">
                    <a:solidFill>
                      <a:srgbClr val="729FCF"/>
                    </a:solidFill>
                  </a:tcPr>
                </a:tc>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447600" marB="35100">
                    <a:solidFill>
                      <a:srgbClr val="729FCF"/>
                    </a:solidFill>
                  </a:tcPr>
                </a:tc>
                <a:extLst>
                  <a:ext uri="{0D108BD9-81ED-4DB2-BD59-A6C34878D82A}">
                    <a16:rowId xmlns:a16="http://schemas.microsoft.com/office/drawing/2014/main" val="10004"/>
                  </a:ext>
                </a:extLst>
              </a:tr>
              <a:tr h="878675">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650475" marB="35100">
                    <a:solidFill>
                      <a:srgbClr val="729FCF"/>
                    </a:solidFill>
                  </a:tcPr>
                </a:tc>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439050" marB="35100">
                    <a:solidFill>
                      <a:srgbClr val="729FCF"/>
                    </a:solidFill>
                  </a:tcPr>
                </a:tc>
                <a:tc>
                  <a:txBody>
                    <a:bodyPr/>
                    <a:lstStyle/>
                    <a:p>
                      <a:pPr marL="0" marR="0" lvl="0" indent="0" algn="l" rtl="0">
                        <a:lnSpc>
                          <a:spcPct val="94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447600" marB="35100">
                    <a:solidFill>
                      <a:srgbClr val="729FCF"/>
                    </a:solidFill>
                  </a:tcPr>
                </a:tc>
                <a:extLst>
                  <a:ext uri="{0D108BD9-81ED-4DB2-BD59-A6C34878D82A}">
                    <a16:rowId xmlns:a16="http://schemas.microsoft.com/office/drawing/2014/main" val="10005"/>
                  </a:ext>
                </a:extLst>
              </a:tr>
            </a:tbl>
          </a:graphicData>
        </a:graphic>
      </p:graphicFrame>
      <p:graphicFrame>
        <p:nvGraphicFramePr>
          <p:cNvPr id="475" name="Google Shape;475;p48"/>
          <p:cNvGraphicFramePr/>
          <p:nvPr/>
        </p:nvGraphicFramePr>
        <p:xfrm>
          <a:off x="182550" y="1485550"/>
          <a:ext cx="3000000" cy="3000000"/>
        </p:xfrm>
        <a:graphic>
          <a:graphicData uri="http://schemas.openxmlformats.org/drawingml/2006/table">
            <a:tbl>
              <a:tblPr>
                <a:noFill/>
                <a:tableStyleId>{284E7201-D6D5-4F00-BE8A-94FC5C24378B}</a:tableStyleId>
              </a:tblPr>
              <a:tblGrid>
                <a:gridCol w="671400">
                  <a:extLst>
                    <a:ext uri="{9D8B030D-6E8A-4147-A177-3AD203B41FA5}">
                      <a16:colId xmlns:a16="http://schemas.microsoft.com/office/drawing/2014/main" val="20000"/>
                    </a:ext>
                  </a:extLst>
                </a:gridCol>
                <a:gridCol w="4171775">
                  <a:extLst>
                    <a:ext uri="{9D8B030D-6E8A-4147-A177-3AD203B41FA5}">
                      <a16:colId xmlns:a16="http://schemas.microsoft.com/office/drawing/2014/main" val="20001"/>
                    </a:ext>
                  </a:extLst>
                </a:gridCol>
                <a:gridCol w="4118300">
                  <a:extLst>
                    <a:ext uri="{9D8B030D-6E8A-4147-A177-3AD203B41FA5}">
                      <a16:colId xmlns:a16="http://schemas.microsoft.com/office/drawing/2014/main" val="20002"/>
                    </a:ext>
                  </a:extLst>
                </a:gridCol>
              </a:tblGrid>
              <a:tr h="430000">
                <a:tc>
                  <a:txBody>
                    <a:bodyPr/>
                    <a:lstStyle/>
                    <a:p>
                      <a:pPr marL="0" lvl="0" indent="0" algn="l" rtl="0">
                        <a:spcBef>
                          <a:spcPts val="0"/>
                        </a:spcBef>
                        <a:spcAft>
                          <a:spcPts val="0"/>
                        </a:spcAft>
                        <a:buNone/>
                      </a:pP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FA8DC"/>
                    </a:solidFill>
                  </a:tcPr>
                </a:tc>
                <a:tc>
                  <a:txBody>
                    <a:bodyPr/>
                    <a:lstStyle/>
                    <a:p>
                      <a:pPr marL="0" lvl="0" indent="0" algn="l" rtl="0">
                        <a:spcBef>
                          <a:spcPts val="0"/>
                        </a:spcBef>
                        <a:spcAft>
                          <a:spcPts val="0"/>
                        </a:spcAft>
                        <a:buNone/>
                      </a:pPr>
                      <a:r>
                        <a:rPr lang="en" b="1"/>
                        <a:t>CLIENT 1</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FA8DC"/>
                    </a:solidFill>
                  </a:tcPr>
                </a:tc>
                <a:tc>
                  <a:txBody>
                    <a:bodyPr/>
                    <a:lstStyle/>
                    <a:p>
                      <a:pPr marL="0" lvl="0" indent="0" algn="l" rtl="0">
                        <a:spcBef>
                          <a:spcPts val="0"/>
                        </a:spcBef>
                        <a:spcAft>
                          <a:spcPts val="0"/>
                        </a:spcAft>
                        <a:buNone/>
                      </a:pPr>
                      <a:r>
                        <a:rPr lang="en" b="1"/>
                        <a:t>CLIENT 2</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430000">
                <a:tc>
                  <a:txBody>
                    <a:bodyPr/>
                    <a:lstStyle/>
                    <a:p>
                      <a:pPr marL="0" lvl="0" indent="0" algn="l" rtl="0">
                        <a:spcBef>
                          <a:spcPts val="0"/>
                        </a:spcBef>
                        <a:spcAft>
                          <a:spcPts val="0"/>
                        </a:spcAft>
                        <a:buNone/>
                      </a:pPr>
                      <a:r>
                        <a:rPr lang="en">
                          <a:solidFill>
                            <a:srgbClr val="006699"/>
                          </a:solidFill>
                        </a:rPr>
                        <a:t>t1</a:t>
                      </a:r>
                      <a:endParaRPr>
                        <a:solidFill>
                          <a:srgbClr val="006699"/>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94000"/>
                        </a:lnSpc>
                        <a:spcBef>
                          <a:spcPts val="0"/>
                        </a:spcBef>
                        <a:spcAft>
                          <a:spcPts val="0"/>
                        </a:spcAft>
                        <a:buClr>
                          <a:srgbClr val="006699"/>
                        </a:buClr>
                        <a:buSzPts val="1800"/>
                        <a:buFont typeface="Arial"/>
                        <a:buNone/>
                      </a:pPr>
                      <a:r>
                        <a:rPr lang="en">
                          <a:solidFill>
                            <a:srgbClr val="006699"/>
                          </a:solidFill>
                        </a:rPr>
                        <a:t>POST obj1,{email:”a@x.au”}</a:t>
                      </a:r>
                      <a:r>
                        <a:rPr lang="en">
                          <a:solidFill>
                            <a:schemeClr val="dk1"/>
                          </a:solidFill>
                        </a:rPr>
                        <a:t> </a:t>
                      </a:r>
                      <a:r>
                        <a:rPr lang="en">
                          <a:solidFill>
                            <a:srgbClr val="006699"/>
                          </a:solidFill>
                        </a:rPr>
                        <a:t>==&gt; OK, rev:1 </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430000">
                <a:tc>
                  <a:txBody>
                    <a:bodyPr/>
                    <a:lstStyle/>
                    <a:p>
                      <a:pPr marL="0" lvl="0" indent="0" algn="l" rtl="0">
                        <a:spcBef>
                          <a:spcPts val="0"/>
                        </a:spcBef>
                        <a:spcAft>
                          <a:spcPts val="0"/>
                        </a:spcAft>
                        <a:buNone/>
                      </a:pPr>
                      <a:r>
                        <a:rPr lang="en">
                          <a:solidFill>
                            <a:srgbClr val="006699"/>
                          </a:solidFill>
                        </a:rPr>
                        <a:t>t2</a:t>
                      </a:r>
                      <a:endParaRPr>
                        <a:solidFill>
                          <a:srgbClr val="006699"/>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lnSpc>
                          <a:spcPct val="94000"/>
                        </a:lnSpc>
                        <a:spcBef>
                          <a:spcPts val="0"/>
                        </a:spcBef>
                        <a:spcAft>
                          <a:spcPts val="0"/>
                        </a:spcAft>
                        <a:buClr>
                          <a:srgbClr val="006699"/>
                        </a:buClr>
                        <a:buSzPts val="1800"/>
                        <a:buFont typeface="Arial"/>
                        <a:buNone/>
                      </a:pPr>
                      <a:r>
                        <a:rPr lang="en">
                          <a:solidFill>
                            <a:srgbClr val="006699"/>
                          </a:solidFill>
                        </a:rPr>
                        <a:t>PUT obj1,rev:1,{email:”b@x.au”} ==&gt; OK, rev:2</a:t>
                      </a:r>
                      <a:endParaRPr/>
                    </a:p>
                  </a:txBody>
                  <a:tcPr marL="91425" marR="91425" marT="91425" marB="91425"/>
                </a:tc>
                <a:extLst>
                  <a:ext uri="{0D108BD9-81ED-4DB2-BD59-A6C34878D82A}">
                    <a16:rowId xmlns:a16="http://schemas.microsoft.com/office/drawing/2014/main" val="10002"/>
                  </a:ext>
                </a:extLst>
              </a:tr>
              <a:tr h="430000">
                <a:tc>
                  <a:txBody>
                    <a:bodyPr/>
                    <a:lstStyle/>
                    <a:p>
                      <a:pPr marL="0" lvl="0" indent="0" algn="l" rtl="0">
                        <a:spcBef>
                          <a:spcPts val="0"/>
                        </a:spcBef>
                        <a:spcAft>
                          <a:spcPts val="0"/>
                        </a:spcAft>
                        <a:buNone/>
                      </a:pPr>
                      <a:r>
                        <a:rPr lang="en">
                          <a:solidFill>
                            <a:srgbClr val="006699"/>
                          </a:solidFill>
                        </a:rPr>
                        <a:t>t3</a:t>
                      </a:r>
                      <a:endParaRPr>
                        <a:solidFill>
                          <a:srgbClr val="006699"/>
                        </a:solidFill>
                      </a:endParaRPr>
                    </a:p>
                  </a:txBody>
                  <a:tcPr marL="91425" marR="91425" marT="91425" marB="91425"/>
                </a:tc>
                <a:tc>
                  <a:txBody>
                    <a:bodyPr/>
                    <a:lstStyle/>
                    <a:p>
                      <a:pPr marL="0" lvl="0" indent="0" algn="l" rtl="0">
                        <a:lnSpc>
                          <a:spcPct val="94000"/>
                        </a:lnSpc>
                        <a:spcBef>
                          <a:spcPts val="0"/>
                        </a:spcBef>
                        <a:spcAft>
                          <a:spcPts val="0"/>
                        </a:spcAft>
                        <a:buClr>
                          <a:srgbClr val="006699"/>
                        </a:buClr>
                        <a:buSzPts val="1800"/>
                        <a:buFont typeface="Arial"/>
                        <a:buNone/>
                      </a:pPr>
                      <a:r>
                        <a:rPr lang="en">
                          <a:solidFill>
                            <a:srgbClr val="006699"/>
                          </a:solidFill>
                        </a:rPr>
                        <a:t>PUT obj1,rev:1,{email:”c@x.au”} ==&gt; ERROR</a:t>
                      </a:r>
                      <a:endParaRPr/>
                    </a:p>
                  </a:txBody>
                  <a:tcPr marL="91425" marR="91425" marT="91425" marB="91425"/>
                </a:tc>
                <a:tc>
                  <a:txBody>
                    <a:bodyPr/>
                    <a:lstStyle/>
                    <a:p>
                      <a:pPr marL="0" lvl="0" indent="0" algn="l" rtl="0">
                        <a:spcBef>
                          <a:spcPts val="0"/>
                        </a:spcBef>
                        <a:spcAft>
                          <a:spcPts val="0"/>
                        </a:spcAft>
                        <a:buNone/>
                      </a:pPr>
                      <a:endParaRPr>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430000">
                <a:tc>
                  <a:txBody>
                    <a:bodyPr/>
                    <a:lstStyle/>
                    <a:p>
                      <a:pPr marL="0" lvl="0" indent="0" algn="l" rtl="0">
                        <a:spcBef>
                          <a:spcPts val="0"/>
                        </a:spcBef>
                        <a:spcAft>
                          <a:spcPts val="0"/>
                        </a:spcAft>
                        <a:buNone/>
                      </a:pPr>
                      <a:r>
                        <a:rPr lang="en">
                          <a:solidFill>
                            <a:srgbClr val="006699"/>
                          </a:solidFill>
                        </a:rPr>
                        <a:t>t4</a:t>
                      </a:r>
                      <a:endParaRPr>
                        <a:solidFill>
                          <a:srgbClr val="006699"/>
                        </a:solidFill>
                      </a:endParaRPr>
                    </a:p>
                  </a:txBody>
                  <a:tcPr marL="91425" marR="91425" marT="91425" marB="91425"/>
                </a:tc>
                <a:tc>
                  <a:txBody>
                    <a:bodyPr/>
                    <a:lstStyle/>
                    <a:p>
                      <a:pPr marL="0" lvl="0" indent="0" algn="l" rtl="0">
                        <a:lnSpc>
                          <a:spcPct val="94000"/>
                        </a:lnSpc>
                        <a:spcBef>
                          <a:spcPts val="0"/>
                        </a:spcBef>
                        <a:spcAft>
                          <a:spcPts val="0"/>
                        </a:spcAft>
                        <a:buClr>
                          <a:srgbClr val="006699"/>
                        </a:buClr>
                        <a:buSzPts val="1800"/>
                        <a:buFont typeface="Arial"/>
                        <a:buNone/>
                      </a:pPr>
                      <a:r>
                        <a:rPr lang="en">
                          <a:solidFill>
                            <a:srgbClr val="006699"/>
                          </a:solidFill>
                        </a:rPr>
                        <a:t>GET obj1 </a:t>
                      </a:r>
                      <a:r>
                        <a:rPr lang="en">
                          <a:solidFill>
                            <a:schemeClr val="dk1"/>
                          </a:solidFill>
                        </a:rPr>
                        <a:t>=</a:t>
                      </a:r>
                      <a:r>
                        <a:rPr lang="en">
                          <a:solidFill>
                            <a:srgbClr val="006699"/>
                          </a:solidFill>
                        </a:rPr>
                        <a:t>=&gt; OK, rev:2, {name:“b@x.au”}</a:t>
                      </a:r>
                      <a:endParaRPr/>
                    </a:p>
                  </a:txBody>
                  <a:tcPr marL="91425" marR="91425" marT="91425" marB="91425"/>
                </a:tc>
                <a:tc>
                  <a:txBody>
                    <a:bodyPr/>
                    <a:lstStyle/>
                    <a:p>
                      <a:pPr marL="0" lvl="0" indent="0" algn="l" rtl="0">
                        <a:spcBef>
                          <a:spcPts val="0"/>
                        </a:spcBef>
                        <a:spcAft>
                          <a:spcPts val="0"/>
                        </a:spcAft>
                        <a:buNone/>
                      </a:pPr>
                      <a:endParaRPr>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430000">
                <a:tc>
                  <a:txBody>
                    <a:bodyPr/>
                    <a:lstStyle/>
                    <a:p>
                      <a:pPr marL="0" lvl="0" indent="0" algn="l" rtl="0">
                        <a:spcBef>
                          <a:spcPts val="0"/>
                        </a:spcBef>
                        <a:spcAft>
                          <a:spcPts val="0"/>
                        </a:spcAft>
                        <a:buNone/>
                      </a:pPr>
                      <a:r>
                        <a:rPr lang="en">
                          <a:solidFill>
                            <a:srgbClr val="006699"/>
                          </a:solidFill>
                        </a:rPr>
                        <a:t>t5</a:t>
                      </a:r>
                      <a:endParaRPr>
                        <a:solidFill>
                          <a:srgbClr val="006699"/>
                        </a:solidFill>
                      </a:endParaRPr>
                    </a:p>
                  </a:txBody>
                  <a:tcPr marL="91425" marR="91425" marT="91425" marB="91425"/>
                </a:tc>
                <a:tc>
                  <a:txBody>
                    <a:bodyPr/>
                    <a:lstStyle/>
                    <a:p>
                      <a:pPr marL="0" lvl="0" indent="0" algn="l" rtl="0">
                        <a:lnSpc>
                          <a:spcPct val="94000"/>
                        </a:lnSpc>
                        <a:spcBef>
                          <a:spcPts val="0"/>
                        </a:spcBef>
                        <a:spcAft>
                          <a:spcPts val="0"/>
                        </a:spcAft>
                        <a:buClr>
                          <a:srgbClr val="006699"/>
                        </a:buClr>
                        <a:buSzPts val="1800"/>
                        <a:buFont typeface="Arial"/>
                        <a:buNone/>
                      </a:pPr>
                      <a:r>
                        <a:rPr lang="en">
                          <a:solidFill>
                            <a:srgbClr val="006699"/>
                          </a:solidFill>
                        </a:rPr>
                        <a:t>PUT obj1,rev:2,{name:”c@x.au”} ==&gt; OK, rev:3</a:t>
                      </a:r>
                      <a:endParaRPr/>
                    </a:p>
                  </a:txBody>
                  <a:tcPr marL="91425" marR="91425" marT="91425" marB="91425"/>
                </a:tc>
                <a:tc>
                  <a:txBody>
                    <a:bodyPr/>
                    <a:lstStyle/>
                    <a:p>
                      <a:pPr marL="0" lvl="0" indent="0" algn="l" rtl="0">
                        <a:spcBef>
                          <a:spcPts val="0"/>
                        </a:spcBef>
                        <a:spcAft>
                          <a:spcPts val="0"/>
                        </a:spcAft>
                        <a:buNone/>
                      </a:pPr>
                      <a:endParaRPr>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4"/>
        <p:cNvGrpSpPr/>
        <p:nvPr/>
      </p:nvGrpSpPr>
      <p:grpSpPr>
        <a:xfrm>
          <a:off x="0" y="0"/>
          <a:ext cx="0" cy="0"/>
          <a:chOff x="0" y="0"/>
          <a:chExt cx="0" cy="0"/>
        </a:xfrm>
      </p:grpSpPr>
      <p:sp>
        <p:nvSpPr>
          <p:cNvPr id="485" name="Google Shape;485;p49"/>
          <p:cNvSpPr txBox="1"/>
          <p:nvPr/>
        </p:nvSpPr>
        <p:spPr>
          <a:xfrm>
            <a:off x="20625" y="157186"/>
            <a:ext cx="9140700" cy="853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The </a:t>
            </a:r>
            <a:r>
              <a:rPr lang="en" sz="3200" b="1"/>
              <a:t>W</a:t>
            </a:r>
            <a:r>
              <a:rPr lang="en" sz="3200" b="1" i="0" u="none">
                <a:solidFill>
                  <a:srgbClr val="000000"/>
                </a:solidFill>
                <a:latin typeface="Arial"/>
                <a:ea typeface="Arial"/>
                <a:cs typeface="Arial"/>
                <a:sym typeface="Arial"/>
              </a:rPr>
              <a:t>ay to </a:t>
            </a:r>
            <a:r>
              <a:rPr lang="en" sz="3200" b="1"/>
              <a:t>A</a:t>
            </a:r>
            <a:r>
              <a:rPr lang="en" sz="3200" b="1" i="0" u="none">
                <a:solidFill>
                  <a:srgbClr val="000000"/>
                </a:solidFill>
                <a:latin typeface="Arial"/>
                <a:ea typeface="Arial"/>
                <a:cs typeface="Arial"/>
                <a:sym typeface="Arial"/>
              </a:rPr>
              <a:t>void </a:t>
            </a:r>
            <a:r>
              <a:rPr lang="en" sz="3200" b="1"/>
              <a:t>C</a:t>
            </a:r>
            <a:r>
              <a:rPr lang="en" sz="3200" b="1" i="0" u="none">
                <a:solidFill>
                  <a:srgbClr val="000000"/>
                </a:solidFill>
                <a:latin typeface="Arial"/>
                <a:ea typeface="Arial"/>
                <a:cs typeface="Arial"/>
                <a:sym typeface="Arial"/>
              </a:rPr>
              <a:t>onflicts in MVCC is to </a:t>
            </a:r>
            <a:r>
              <a:rPr lang="en" sz="3200" b="1"/>
              <a:t>S</a:t>
            </a:r>
            <a:r>
              <a:rPr lang="en" sz="3200" b="1" i="0" u="none">
                <a:solidFill>
                  <a:srgbClr val="000000"/>
                </a:solidFill>
                <a:latin typeface="Arial"/>
                <a:ea typeface="Arial"/>
                <a:cs typeface="Arial"/>
                <a:sym typeface="Arial"/>
              </a:rPr>
              <a:t>tate </a:t>
            </a:r>
            <a:r>
              <a:rPr lang="en" sz="3200" b="1"/>
              <a:t>W</a:t>
            </a:r>
            <a:r>
              <a:rPr lang="en" sz="3200" b="1" i="0" u="none">
                <a:solidFill>
                  <a:srgbClr val="000000"/>
                </a:solidFill>
                <a:latin typeface="Arial"/>
                <a:ea typeface="Arial"/>
                <a:cs typeface="Arial"/>
                <a:sym typeface="Arial"/>
              </a:rPr>
              <a:t>hich </a:t>
            </a:r>
            <a:r>
              <a:rPr lang="en" sz="3200" b="1"/>
              <a:t>R</a:t>
            </a:r>
            <a:r>
              <a:rPr lang="en" sz="3200" b="1" i="0" u="none">
                <a:solidFill>
                  <a:srgbClr val="000000"/>
                </a:solidFill>
                <a:latin typeface="Arial"/>
                <a:ea typeface="Arial"/>
                <a:cs typeface="Arial"/>
                <a:sym typeface="Arial"/>
              </a:rPr>
              <a:t>evision the </a:t>
            </a:r>
            <a:r>
              <a:rPr lang="en" sz="3200" b="1"/>
              <a:t>U</a:t>
            </a:r>
            <a:r>
              <a:rPr lang="en" sz="3200" b="1" i="0" u="none">
                <a:solidFill>
                  <a:srgbClr val="000000"/>
                </a:solidFill>
                <a:latin typeface="Arial"/>
                <a:ea typeface="Arial"/>
                <a:cs typeface="Arial"/>
                <a:sym typeface="Arial"/>
              </a:rPr>
              <a:t>pdate </a:t>
            </a:r>
            <a:r>
              <a:rPr lang="en" sz="3200" b="1"/>
              <a:t>R</a:t>
            </a:r>
            <a:r>
              <a:rPr lang="en" sz="3200" b="1" i="0" u="none">
                <a:solidFill>
                  <a:srgbClr val="000000"/>
                </a:solidFill>
                <a:latin typeface="Arial"/>
                <a:ea typeface="Arial"/>
                <a:cs typeface="Arial"/>
                <a:sym typeface="Arial"/>
              </a:rPr>
              <a:t>efers to</a:t>
            </a:r>
            <a:endParaRPr/>
          </a:p>
        </p:txBody>
      </p:sp>
      <p:sp>
        <p:nvSpPr>
          <p:cNvPr id="486" name="Google Shape;486;p49"/>
          <p:cNvSpPr txBox="1"/>
          <p:nvPr/>
        </p:nvSpPr>
        <p:spPr>
          <a:xfrm>
            <a:off x="107950" y="1059651"/>
            <a:ext cx="9034500" cy="3453000"/>
          </a:xfrm>
          <a:prstGeom prst="rect">
            <a:avLst/>
          </a:prstGeom>
          <a:noFill/>
          <a:ln>
            <a:noFill/>
          </a:ln>
        </p:spPr>
        <p:txBody>
          <a:bodyPr spcFirstLastPara="1" wrap="square" lIns="90000" tIns="45000" rIns="90000" bIns="45000" anchor="t" anchorCtr="0">
            <a:noAutofit/>
          </a:bodyPr>
          <a:lstStyle/>
          <a:p>
            <a:pPr marL="203200" marR="0" lvl="0" indent="-203200" algn="l" rtl="0">
              <a:lnSpc>
                <a:spcPct val="100000"/>
              </a:lnSpc>
              <a:spcBef>
                <a:spcPts val="0"/>
              </a:spcBef>
              <a:spcAft>
                <a:spcPts val="0"/>
              </a:spcAft>
              <a:buClr>
                <a:srgbClr val="000000"/>
              </a:buClr>
              <a:buSzPts val="2200"/>
              <a:buFont typeface="Arial"/>
              <a:buChar char="•"/>
            </a:pPr>
            <a:r>
              <a:rPr lang="en" sz="2200" b="0" i="0" u="none">
                <a:solidFill>
                  <a:srgbClr val="000000"/>
                </a:solidFill>
                <a:latin typeface="Arial"/>
                <a:ea typeface="Arial"/>
                <a:cs typeface="Arial"/>
                <a:sym typeface="Arial"/>
              </a:rPr>
              <a:t>Try with the revision number as returned by POST:</a:t>
            </a:r>
            <a:endParaRPr/>
          </a:p>
          <a:p>
            <a:pPr marL="2032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curl -X PUT "http://localhost:5984/exampledb/charlie?rev=1-faff5448bf3051ac4fb8f1cc2b04bc51" --header "Content-Type:application/json" --data '{"type": "account", "holder": "Charlie", "initialbalance": 200}'</a:t>
            </a:r>
            <a:endParaRPr/>
          </a:p>
          <a:p>
            <a:pPr marL="203200" marR="0" lvl="0" indent="-203200" algn="l" rtl="0">
              <a:lnSpc>
                <a:spcPct val="100000"/>
              </a:lnSpc>
              <a:spcBef>
                <a:spcPts val="0"/>
              </a:spcBef>
              <a:spcAft>
                <a:spcPts val="0"/>
              </a:spcAft>
              <a:buClr>
                <a:srgbClr val="000000"/>
              </a:buClr>
              <a:buSzPts val="2200"/>
              <a:buFont typeface="Arial"/>
              <a:buNone/>
            </a:pPr>
            <a:r>
              <a:rPr lang="en" sz="2200" b="0" i="0" u="none">
                <a:solidFill>
                  <a:srgbClr val="000000"/>
                </a:solidFill>
                <a:latin typeface="Arial"/>
                <a:ea typeface="Arial"/>
                <a:cs typeface="Arial"/>
                <a:sym typeface="Arial"/>
              </a:rPr>
              <a:t>		</a:t>
            </a: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000000"/>
              </a:buClr>
              <a:buSzPts val="2200"/>
              <a:buFont typeface="Arial"/>
              <a:buNone/>
            </a:pPr>
            <a:r>
              <a:rPr lang="en" sz="2200" b="0" i="0" u="none">
                <a:solidFill>
                  <a:srgbClr val="000000"/>
                </a:solidFill>
                <a:latin typeface="Arial"/>
                <a:ea typeface="Arial"/>
                <a:cs typeface="Arial"/>
                <a:sym typeface="Arial"/>
              </a:rPr>
              <a:t>Response: </a:t>
            </a:r>
            <a:r>
              <a:rPr lang="en" sz="2000" b="0" i="0" u="none">
                <a:solidFill>
                  <a:srgbClr val="000000"/>
                </a:solidFill>
                <a:latin typeface="Courier"/>
                <a:ea typeface="Courier"/>
                <a:cs typeface="Courier"/>
                <a:sym typeface="Courier"/>
              </a:rPr>
              <a:t>200</a:t>
            </a:r>
            <a:endParaRPr/>
          </a:p>
          <a:p>
            <a:pPr marL="2032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{"ok":true,"id":"charlie","rev":”2c0716f36b7cb2b2d31102fe807697573"}</a:t>
            </a:r>
            <a:endParaRPr/>
          </a:p>
          <a:p>
            <a:pPr marL="0" marR="0" lvl="0" indent="0" algn="l" rtl="0">
              <a:lnSpc>
                <a:spcPct val="100000"/>
              </a:lnSpc>
              <a:spcBef>
                <a:spcPts val="0"/>
              </a:spcBef>
              <a:spcAft>
                <a:spcPts val="0"/>
              </a:spcAft>
              <a:buNone/>
            </a:pPr>
            <a:endParaRPr sz="2200"/>
          </a:p>
          <a:p>
            <a:pPr marL="203200" marR="0" lvl="0" indent="0" algn="l" rtl="0">
              <a:lnSpc>
                <a:spcPct val="100000"/>
              </a:lnSpc>
              <a:spcBef>
                <a:spcPts val="0"/>
              </a:spcBef>
              <a:spcAft>
                <a:spcPts val="0"/>
              </a:spcAft>
              <a:buNone/>
            </a:pPr>
            <a:r>
              <a:rPr lang="en" sz="2200" b="0" i="0" u="none">
                <a:solidFill>
                  <a:srgbClr val="000000"/>
                </a:solidFill>
                <a:latin typeface="Arial"/>
                <a:ea typeface="Arial"/>
                <a:cs typeface="Arial"/>
                <a:sym typeface="Arial"/>
              </a:rPr>
              <a:t>Better now (note the increased revision number). This is </a:t>
            </a:r>
            <a:r>
              <a:rPr lang="en" sz="2200"/>
              <a:t>just the application of MVCC, and </a:t>
            </a:r>
            <a:r>
              <a:rPr lang="en" sz="2200" u="sng"/>
              <a:t>has nothing to do</a:t>
            </a:r>
            <a:r>
              <a:rPr lang="en" sz="2200"/>
              <a:t>, per se, with clustered databases</a:t>
            </a:r>
            <a:endParaRPr/>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5"/>
        <p:cNvGrpSpPr/>
        <p:nvPr/>
      </p:nvGrpSpPr>
      <p:grpSpPr>
        <a:xfrm>
          <a:off x="0" y="0"/>
          <a:ext cx="0" cy="0"/>
          <a:chOff x="0" y="0"/>
          <a:chExt cx="0" cy="0"/>
        </a:xfrm>
      </p:grpSpPr>
      <p:sp>
        <p:nvSpPr>
          <p:cNvPr id="496" name="Google Shape;496;p50"/>
          <p:cNvSpPr txBox="1"/>
          <p:nvPr/>
        </p:nvSpPr>
        <p:spPr>
          <a:xfrm>
            <a:off x="20625" y="157184"/>
            <a:ext cx="9140700" cy="8067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What </a:t>
            </a:r>
            <a:r>
              <a:rPr lang="en" sz="3200" b="1"/>
              <a:t>H</a:t>
            </a:r>
            <a:r>
              <a:rPr lang="en" sz="3200" b="1" i="0" u="none">
                <a:solidFill>
                  <a:srgbClr val="000000"/>
                </a:solidFill>
                <a:latin typeface="Arial"/>
                <a:ea typeface="Arial"/>
                <a:cs typeface="Arial"/>
                <a:sym typeface="Arial"/>
              </a:rPr>
              <a:t>appens </a:t>
            </a:r>
            <a:r>
              <a:rPr lang="en" sz="3200" b="1"/>
              <a:t>W</a:t>
            </a:r>
            <a:r>
              <a:rPr lang="en" sz="3200" b="1" i="0" u="none">
                <a:solidFill>
                  <a:srgbClr val="000000"/>
                </a:solidFill>
                <a:latin typeface="Arial"/>
                <a:ea typeface="Arial"/>
                <a:cs typeface="Arial"/>
                <a:sym typeface="Arial"/>
              </a:rPr>
              <a:t>hen a </a:t>
            </a:r>
            <a:r>
              <a:rPr lang="en" sz="3200" b="1"/>
              <a:t>C</a:t>
            </a:r>
            <a:r>
              <a:rPr lang="en" sz="3200" b="1" i="0" u="none">
                <a:solidFill>
                  <a:srgbClr val="000000"/>
                </a:solidFill>
                <a:latin typeface="Arial"/>
                <a:ea typeface="Arial"/>
                <a:cs typeface="Arial"/>
                <a:sym typeface="Arial"/>
              </a:rPr>
              <a:t>onflict </a:t>
            </a:r>
            <a:r>
              <a:rPr lang="en" sz="3200" b="1"/>
              <a:t>H</a:t>
            </a:r>
            <a:r>
              <a:rPr lang="en" sz="3200" b="1" i="0" u="none">
                <a:solidFill>
                  <a:srgbClr val="000000"/>
                </a:solidFill>
                <a:latin typeface="Arial"/>
                <a:ea typeface="Arial"/>
                <a:cs typeface="Arial"/>
                <a:sym typeface="Arial"/>
              </a:rPr>
              <a:t>appens on a </a:t>
            </a:r>
            <a:r>
              <a:rPr lang="en" sz="3200" b="1"/>
              <a:t>C</a:t>
            </a:r>
            <a:r>
              <a:rPr lang="en" sz="3200" b="1" i="0" u="none">
                <a:solidFill>
                  <a:srgbClr val="000000"/>
                </a:solidFill>
                <a:latin typeface="Arial"/>
                <a:ea typeface="Arial"/>
                <a:cs typeface="Arial"/>
                <a:sym typeface="Arial"/>
              </a:rPr>
              <a:t>luster of CouchDB </a:t>
            </a:r>
            <a:r>
              <a:rPr lang="en" sz="3200" b="1"/>
              <a:t>N</a:t>
            </a:r>
            <a:r>
              <a:rPr lang="en" sz="3200" b="1" i="0" u="none">
                <a:solidFill>
                  <a:srgbClr val="000000"/>
                </a:solidFill>
                <a:latin typeface="Arial"/>
                <a:ea typeface="Arial"/>
                <a:cs typeface="Arial"/>
                <a:sym typeface="Arial"/>
              </a:rPr>
              <a:t>odes?</a:t>
            </a:r>
            <a:endParaRPr/>
          </a:p>
        </p:txBody>
      </p:sp>
      <p:sp>
        <p:nvSpPr>
          <p:cNvPr id="497" name="Google Shape;497;p50"/>
          <p:cNvSpPr/>
          <p:nvPr/>
        </p:nvSpPr>
        <p:spPr>
          <a:xfrm>
            <a:off x="107950" y="1059656"/>
            <a:ext cx="9034462" cy="4339828"/>
          </a:xfrm>
          <a:prstGeom prst="rect">
            <a:avLst/>
          </a:prstGeom>
          <a:noFill/>
          <a:ln>
            <a:noFill/>
          </a:ln>
        </p:spPr>
        <p:txBody>
          <a:bodyPr spcFirstLastPara="1" wrap="square" lIns="91425" tIns="45700" rIns="91425" bIns="45700" anchor="ctr" anchorCtr="0">
            <a:noAutofit/>
          </a:bodyPr>
          <a:lstStyle/>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
        <p:nvSpPr>
          <p:cNvPr id="498" name="Google Shape;498;p50"/>
          <p:cNvSpPr txBox="1"/>
          <p:nvPr/>
        </p:nvSpPr>
        <p:spPr>
          <a:xfrm>
            <a:off x="131750" y="1010850"/>
            <a:ext cx="9004200" cy="3996000"/>
          </a:xfrm>
          <a:prstGeom prst="rect">
            <a:avLst/>
          </a:prstGeom>
          <a:noFill/>
          <a:ln>
            <a:noFill/>
          </a:ln>
        </p:spPr>
        <p:txBody>
          <a:bodyPr spcFirstLastPara="1" wrap="square" lIns="90000" tIns="45000" rIns="90000" bIns="45000" anchor="t" anchorCtr="0">
            <a:noAutofit/>
          </a:bodyPr>
          <a:lstStyle/>
          <a:p>
            <a:pPr marL="457200" marR="0" lvl="0" indent="-342900" algn="just" rtl="0">
              <a:lnSpc>
                <a:spcPct val="100000"/>
              </a:lnSpc>
              <a:spcBef>
                <a:spcPts val="0"/>
              </a:spcBef>
              <a:spcAft>
                <a:spcPts val="0"/>
              </a:spcAft>
              <a:buSzPts val="1800"/>
              <a:buChar char="●"/>
            </a:pPr>
            <a:r>
              <a:rPr lang="en" sz="1800"/>
              <a:t>When the revision number is not sent when documents are updated a </a:t>
            </a:r>
            <a:r>
              <a:rPr lang="en" sz="2400">
                <a:solidFill>
                  <a:srgbClr val="006699"/>
                </a:solidFill>
                <a:latin typeface="Courier"/>
                <a:ea typeface="Courier"/>
                <a:cs typeface="Courier"/>
                <a:sym typeface="Courier"/>
              </a:rPr>
              <a:t>409</a:t>
            </a:r>
            <a:r>
              <a:rPr lang="en" sz="1800"/>
              <a:t> is raised in a single-node database, but something similar may happen on a clustered database even if the revision number is sent</a:t>
            </a:r>
            <a:endParaRPr sz="1800"/>
          </a:p>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When </a:t>
            </a:r>
            <a:r>
              <a:rPr lang="en" sz="1800"/>
              <a:t>a</a:t>
            </a:r>
            <a:r>
              <a:rPr lang="en" sz="1800" b="0" i="0" u="none">
                <a:solidFill>
                  <a:srgbClr val="000000"/>
                </a:solidFill>
                <a:latin typeface="Arial"/>
                <a:ea typeface="Arial"/>
                <a:cs typeface="Arial"/>
                <a:sym typeface="Arial"/>
              </a:rPr>
              <a:t> cluster </a:t>
            </a:r>
            <a:r>
              <a:rPr lang="en" sz="1800"/>
              <a:t>is</a:t>
            </a:r>
            <a:r>
              <a:rPr lang="en" sz="1800" b="0" i="0" u="none">
                <a:solidFill>
                  <a:srgbClr val="000000"/>
                </a:solidFill>
                <a:latin typeface="Arial"/>
                <a:ea typeface="Arial"/>
                <a:cs typeface="Arial"/>
                <a:sym typeface="Arial"/>
              </a:rPr>
              <a:t> partitioned and two nodes receive two different updates of the same document, two different revisions are added. However, only one of th</a:t>
            </a:r>
            <a:r>
              <a:rPr lang="en" sz="1800"/>
              <a:t>ese</a:t>
            </a:r>
            <a:r>
              <a:rPr lang="en" sz="1800" b="0" i="0" u="none">
                <a:solidFill>
                  <a:srgbClr val="000000"/>
                </a:solidFill>
                <a:latin typeface="Arial"/>
                <a:ea typeface="Arial"/>
                <a:cs typeface="Arial"/>
                <a:sym typeface="Arial"/>
              </a:rPr>
              <a:t> is returned as the current revision</a:t>
            </a:r>
            <a:r>
              <a:rPr lang="en" sz="1800"/>
              <a:t> (t</a:t>
            </a:r>
            <a:r>
              <a:rPr lang="en" sz="1800" b="0" i="0" u="none">
                <a:solidFill>
                  <a:srgbClr val="000000"/>
                </a:solidFill>
                <a:latin typeface="Arial"/>
                <a:ea typeface="Arial"/>
                <a:cs typeface="Arial"/>
                <a:sym typeface="Arial"/>
              </a:rPr>
              <a:t>he “winning” revision is computed deterministically</a:t>
            </a:r>
            <a:r>
              <a:rPr lang="en" sz="1800"/>
              <a:t>, hence</a:t>
            </a:r>
            <a:r>
              <a:rPr lang="en" sz="1800" b="0" i="0" u="none">
                <a:solidFill>
                  <a:srgbClr val="000000"/>
                </a:solidFill>
                <a:latin typeface="Arial"/>
                <a:ea typeface="Arial"/>
                <a:cs typeface="Arial"/>
                <a:sym typeface="Arial"/>
              </a:rPr>
              <a:t> guaranteed to be the same on any node of the cluster). </a:t>
            </a:r>
            <a:r>
              <a:rPr lang="en" sz="1800"/>
              <a:t>At any rate, the</a:t>
            </a:r>
            <a:r>
              <a:rPr lang="en" sz="1800" b="0" i="0" u="none">
                <a:solidFill>
                  <a:srgbClr val="000000"/>
                </a:solidFill>
                <a:latin typeface="Arial"/>
                <a:ea typeface="Arial"/>
                <a:cs typeface="Arial"/>
                <a:sym typeface="Arial"/>
              </a:rPr>
              <a:t> </a:t>
            </a:r>
            <a:r>
              <a:rPr lang="en" sz="1800"/>
              <a:t>“losing” revision is still stored in the database, and can be used to solve the conflict.</a:t>
            </a:r>
            <a:endParaRPr sz="1800" b="0" i="0" u="none">
              <a:solidFill>
                <a:srgbClr val="000000"/>
              </a:solidFill>
              <a:latin typeface="Arial"/>
              <a:ea typeface="Arial"/>
              <a:cs typeface="Arial"/>
              <a:sym typeface="Arial"/>
            </a:endParaRPr>
          </a:p>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To help in the merging of conflicting revisions, CouchDB can return all the conflicts in a database</a:t>
            </a:r>
            <a:endParaRPr sz="1800" b="0" i="0" u="none">
              <a:solidFill>
                <a:srgbClr val="000000"/>
              </a:solidFill>
              <a:latin typeface="Arial"/>
              <a:ea typeface="Arial"/>
              <a:cs typeface="Arial"/>
              <a:sym typeface="Arial"/>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GET /exampledb/_all_docs?include_docs=true&amp;conflicts=true</a:t>
            </a:r>
            <a:endParaRPr/>
          </a:p>
        </p:txBody>
      </p:sp>
    </p:spTree>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
        <p:cNvGrpSpPr/>
        <p:nvPr/>
      </p:nvGrpSpPr>
      <p:grpSpPr>
        <a:xfrm>
          <a:off x="0" y="0"/>
          <a:ext cx="0" cy="0"/>
          <a:chOff x="0" y="0"/>
          <a:chExt cx="0" cy="0"/>
        </a:xfrm>
      </p:grpSpPr>
      <p:sp>
        <p:nvSpPr>
          <p:cNvPr id="508" name="Google Shape;508;p51"/>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Deletion of </a:t>
            </a:r>
            <a:r>
              <a:rPr lang="en" sz="3200" b="1"/>
              <a:t>D</a:t>
            </a:r>
            <a:r>
              <a:rPr lang="en" sz="3200" b="1" i="0" u="none">
                <a:solidFill>
                  <a:srgbClr val="000000"/>
                </a:solidFill>
                <a:latin typeface="Arial"/>
                <a:ea typeface="Arial"/>
                <a:cs typeface="Arial"/>
                <a:sym typeface="Arial"/>
              </a:rPr>
              <a:t>ocuments... but not </a:t>
            </a:r>
            <a:r>
              <a:rPr lang="en" sz="3200" b="1"/>
              <a:t>Q</a:t>
            </a:r>
            <a:r>
              <a:rPr lang="en" sz="3200" b="1" i="0" u="none">
                <a:solidFill>
                  <a:srgbClr val="000000"/>
                </a:solidFill>
                <a:latin typeface="Arial"/>
                <a:ea typeface="Arial"/>
                <a:cs typeface="Arial"/>
                <a:sym typeface="Arial"/>
              </a:rPr>
              <a:t>uite</a:t>
            </a:r>
            <a:endParaRPr/>
          </a:p>
        </p:txBody>
      </p:sp>
      <p:sp>
        <p:nvSpPr>
          <p:cNvPr id="509" name="Google Shape;509;p51"/>
          <p:cNvSpPr txBox="1"/>
          <p:nvPr/>
        </p:nvSpPr>
        <p:spPr>
          <a:xfrm>
            <a:off x="0" y="548878"/>
            <a:ext cx="9250362" cy="4583906"/>
          </a:xfrm>
          <a:prstGeom prst="rect">
            <a:avLst/>
          </a:prstGeom>
          <a:noFill/>
          <a:ln>
            <a:noFill/>
          </a:ln>
        </p:spPr>
        <p:txBody>
          <a:bodyPr spcFirstLastPara="1" wrap="square" lIns="90000" tIns="45000" rIns="90000" bIns="45000" anchor="t" anchorCtr="0">
            <a:noAutofit/>
          </a:bodyPr>
          <a:lstStyle/>
          <a:p>
            <a:pPr marL="203200" marR="0" lvl="0" indent="-1778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How to delete document (note the revision number):</a:t>
            </a:r>
            <a:endParaRPr sz="1800"/>
          </a:p>
          <a:p>
            <a:pPr marL="2032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curl -X DELETE "http://localhost:5984/exampledb/charlie?rev=2-c0716f36b7cb2b2d31102fe807697573" </a:t>
            </a:r>
            <a:endParaRPr/>
          </a:p>
          <a:p>
            <a:pPr marL="203200" marR="0" lvl="0" indent="-20320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		Response: </a:t>
            </a:r>
            <a:r>
              <a:rPr lang="en" sz="1800">
                <a:solidFill>
                  <a:srgbClr val="006699"/>
                </a:solidFill>
                <a:latin typeface="Courier"/>
                <a:ea typeface="Courier"/>
                <a:cs typeface="Courier"/>
                <a:sym typeface="Courier"/>
              </a:rPr>
              <a:t>200</a:t>
            </a:r>
            <a:endParaRPr sz="1800"/>
          </a:p>
          <a:p>
            <a:pPr marL="2032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{"ok":true,"id":"charlie","rev":"3-320d11c2d78a18ccc0220086c418cc41"}</a:t>
            </a:r>
            <a:endParaRPr/>
          </a:p>
          <a:p>
            <a:pPr marL="203200" marR="0" lvl="0" indent="-203200" algn="l" rtl="0">
              <a:lnSpc>
                <a:spcPct val="100000"/>
              </a:lnSpc>
              <a:spcBef>
                <a:spcPts val="0"/>
              </a:spcBef>
              <a:spcAft>
                <a:spcPts val="0"/>
              </a:spcAft>
              <a:buClr>
                <a:srgbClr val="FFFFFF"/>
              </a:buClr>
              <a:buSzPts val="2000"/>
              <a:buFont typeface="Arial"/>
              <a:buNone/>
            </a:pPr>
            <a:endParaRPr sz="1800" b="0" i="0" u="none">
              <a:solidFill>
                <a:srgbClr val="006699"/>
              </a:solidFill>
              <a:latin typeface="Arial"/>
              <a:ea typeface="Arial"/>
              <a:cs typeface="Arial"/>
              <a:sym typeface="Arial"/>
            </a:endParaRPr>
          </a:p>
          <a:p>
            <a:pPr marL="203200" marR="0" lvl="0" indent="-1778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To check the deletion:</a:t>
            </a:r>
            <a:endParaRPr sz="1800"/>
          </a:p>
          <a:p>
            <a:pPr marL="2032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curl -X GET "http://localhost:5984/exampledb/charlie" </a:t>
            </a:r>
            <a:endParaRPr/>
          </a:p>
          <a:p>
            <a:pPr marL="203200" marR="0" lvl="0" indent="-20320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	</a:t>
            </a:r>
            <a:r>
              <a:rPr lang="en" sz="1800"/>
              <a:t>R</a:t>
            </a:r>
            <a:r>
              <a:rPr lang="en" sz="1800" b="0" i="0" u="none">
                <a:solidFill>
                  <a:srgbClr val="000000"/>
                </a:solidFill>
                <a:latin typeface="Arial"/>
                <a:ea typeface="Arial"/>
                <a:cs typeface="Arial"/>
                <a:sym typeface="Arial"/>
              </a:rPr>
              <a:t>esponse: </a:t>
            </a:r>
            <a:r>
              <a:rPr lang="en" sz="1800">
                <a:solidFill>
                  <a:srgbClr val="006699"/>
                </a:solidFill>
                <a:latin typeface="Courier"/>
                <a:ea typeface="Courier"/>
                <a:cs typeface="Courier"/>
                <a:sym typeface="Courier"/>
              </a:rPr>
              <a:t>404</a:t>
            </a:r>
            <a:r>
              <a:rPr lang="en" sz="1800" b="0" i="0" u="none">
                <a:solidFill>
                  <a:srgbClr val="000000"/>
                </a:solidFill>
                <a:latin typeface="Arial"/>
                <a:ea typeface="Arial"/>
                <a:cs typeface="Arial"/>
                <a:sym typeface="Arial"/>
              </a:rPr>
              <a:t> (note, the reason is not “missing”, it is “deleted”)</a:t>
            </a:r>
            <a:r>
              <a:rPr lang="en" sz="1800" b="0" i="0" u="none">
                <a:solidFill>
                  <a:srgbClr val="000000"/>
                </a:solidFill>
                <a:latin typeface="Courier"/>
                <a:ea typeface="Courier"/>
                <a:cs typeface="Courier"/>
                <a:sym typeface="Courier"/>
              </a:rPr>
              <a:t>:</a:t>
            </a:r>
            <a:endParaRPr sz="1800"/>
          </a:p>
          <a:p>
            <a:pPr marL="2032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{"error":"not_found","reason":"deleted"}</a:t>
            </a:r>
            <a:endParaRPr/>
          </a:p>
          <a:p>
            <a:pPr marL="203200" marR="0" lvl="0" indent="-203200" algn="l" rtl="0">
              <a:lnSpc>
                <a:spcPct val="100000"/>
              </a:lnSpc>
              <a:spcBef>
                <a:spcPts val="0"/>
              </a:spcBef>
              <a:spcAft>
                <a:spcPts val="0"/>
              </a:spcAft>
              <a:buClr>
                <a:srgbClr val="FFFFFF"/>
              </a:buClr>
              <a:buSzPts val="2000"/>
              <a:buFont typeface="Arial"/>
              <a:buNone/>
            </a:pPr>
            <a:endParaRPr sz="1800" b="0" i="0" u="none">
              <a:solidFill>
                <a:srgbClr val="000000"/>
              </a:solidFill>
              <a:latin typeface="Arial"/>
              <a:ea typeface="Arial"/>
              <a:cs typeface="Arial"/>
              <a:sym typeface="Arial"/>
            </a:endParaRPr>
          </a:p>
          <a:p>
            <a:pPr marL="203200" marR="0" lvl="0" indent="-1778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Actually, documents are not deleted until they are “purged”, hence they </a:t>
            </a:r>
            <a:r>
              <a:rPr lang="en" sz="1800"/>
              <a:t>can</a:t>
            </a:r>
            <a:r>
              <a:rPr lang="en" sz="1800" b="0" i="0" u="none">
                <a:solidFill>
                  <a:srgbClr val="000000"/>
                </a:solidFill>
                <a:latin typeface="Arial"/>
                <a:ea typeface="Arial"/>
                <a:cs typeface="Arial"/>
                <a:sym typeface="Arial"/>
              </a:rPr>
              <a:t> be retrieved with a bit of effort (e.g. add document with the same id, then retrieve the old revision).</a:t>
            </a:r>
            <a:endParaRPr sz="1800"/>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8"/>
        <p:cNvGrpSpPr/>
        <p:nvPr/>
      </p:nvGrpSpPr>
      <p:grpSpPr>
        <a:xfrm>
          <a:off x="0" y="0"/>
          <a:ext cx="0" cy="0"/>
          <a:chOff x="0" y="0"/>
          <a:chExt cx="0" cy="0"/>
        </a:xfrm>
      </p:grpSpPr>
      <p:sp>
        <p:nvSpPr>
          <p:cNvPr id="519" name="Google Shape;519;p52"/>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Deletion of </a:t>
            </a:r>
            <a:r>
              <a:rPr lang="en" sz="3200" b="1"/>
              <a:t>D</a:t>
            </a:r>
            <a:r>
              <a:rPr lang="en" sz="3200" b="1" i="0" u="none">
                <a:solidFill>
                  <a:srgbClr val="000000"/>
                </a:solidFill>
                <a:latin typeface="Arial"/>
                <a:ea typeface="Arial"/>
                <a:cs typeface="Arial"/>
                <a:sym typeface="Arial"/>
              </a:rPr>
              <a:t>ocuments... for </a:t>
            </a:r>
            <a:r>
              <a:rPr lang="en" sz="3200" b="1"/>
              <a:t>G</a:t>
            </a:r>
            <a:r>
              <a:rPr lang="en" sz="3200" b="1" i="0" u="none">
                <a:solidFill>
                  <a:srgbClr val="000000"/>
                </a:solidFill>
                <a:latin typeface="Arial"/>
                <a:ea typeface="Arial"/>
                <a:cs typeface="Arial"/>
                <a:sym typeface="Arial"/>
              </a:rPr>
              <a:t>ood</a:t>
            </a:r>
            <a:endParaRPr/>
          </a:p>
        </p:txBody>
      </p:sp>
      <p:sp>
        <p:nvSpPr>
          <p:cNvPr id="520" name="Google Shape;520;p52"/>
          <p:cNvSpPr txBox="1"/>
          <p:nvPr/>
        </p:nvSpPr>
        <p:spPr>
          <a:xfrm>
            <a:off x="182562" y="548878"/>
            <a:ext cx="8851900" cy="4583906"/>
          </a:xfrm>
          <a:prstGeom prst="rect">
            <a:avLst/>
          </a:prstGeom>
          <a:noFill/>
          <a:ln>
            <a:noFill/>
          </a:ln>
        </p:spPr>
        <p:txBody>
          <a:bodyPr spcFirstLastPara="1" wrap="square" lIns="90000" tIns="45000" rIns="90000" bIns="45000" anchor="t" anchorCtr="0">
            <a:noAutofit/>
          </a:bodyPr>
          <a:lstStyle/>
          <a:p>
            <a:pPr marL="203200" marR="0" lvl="0" indent="-1778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How to delete a document permanently:</a:t>
            </a:r>
            <a:endParaRPr sz="1800"/>
          </a:p>
          <a:p>
            <a:pPr marL="2032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curl -X POST "http://localhost:5984/exampledb/_purge" --header "Content-Type:application/json" --data '{"charlie": ["3-320d11c2d78a18ccc0220086c418cc41"]}'</a:t>
            </a:r>
            <a:endParaRPr/>
          </a:p>
          <a:p>
            <a:pPr marL="203200" marR="0" lvl="0" indent="-203200" algn="l" rtl="0">
              <a:lnSpc>
                <a:spcPct val="100000"/>
              </a:lnSpc>
              <a:spcBef>
                <a:spcPts val="0"/>
              </a:spcBef>
              <a:spcAft>
                <a:spcPts val="0"/>
              </a:spcAft>
              <a:buClr>
                <a:srgbClr val="FFFFFF"/>
              </a:buClr>
              <a:buSzPts val="2000"/>
              <a:buFont typeface="Arial"/>
              <a:buNone/>
            </a:pPr>
            <a:endParaRPr sz="18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		Response: </a:t>
            </a:r>
            <a:r>
              <a:rPr lang="en" sz="1800">
                <a:solidFill>
                  <a:srgbClr val="006699"/>
                </a:solidFill>
                <a:latin typeface="Courier"/>
                <a:ea typeface="Courier"/>
                <a:cs typeface="Courier"/>
                <a:sym typeface="Courier"/>
              </a:rPr>
              <a:t>200</a:t>
            </a:r>
            <a:endParaRPr sz="1800"/>
          </a:p>
          <a:p>
            <a:pPr marL="2032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{"purge_seq":2,"purged":{"charlie":["3-320d11c2d78a18ccc0220086c418cc41"]}}</a:t>
            </a:r>
            <a:endParaRPr/>
          </a:p>
          <a:p>
            <a:pPr marL="203200" marR="0" lvl="0" indent="-203200" algn="l" rtl="0">
              <a:lnSpc>
                <a:spcPct val="100000"/>
              </a:lnSpc>
              <a:spcBef>
                <a:spcPts val="0"/>
              </a:spcBef>
              <a:spcAft>
                <a:spcPts val="0"/>
              </a:spcAft>
              <a:buClr>
                <a:srgbClr val="FFFFFF"/>
              </a:buClr>
              <a:buSzPts val="2000"/>
              <a:buFont typeface="Arial"/>
              <a:buNone/>
            </a:pPr>
            <a:endParaRPr sz="1800" b="0" i="0" u="none">
              <a:solidFill>
                <a:srgbClr val="000000"/>
              </a:solidFill>
              <a:latin typeface="Arial"/>
              <a:ea typeface="Arial"/>
              <a:cs typeface="Arial"/>
              <a:sym typeface="Arial"/>
            </a:endParaRPr>
          </a:p>
          <a:p>
            <a:pPr marL="203200" marR="0" lvl="0" indent="-1778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Every document and revision has to be specified for CouchDB to delete them, e.g.:</a:t>
            </a:r>
            <a:endParaRPr sz="1800"/>
          </a:p>
          <a:p>
            <a:pPr marL="203200" marR="0" lvl="0" indent="-203200" algn="l" rtl="0">
              <a:lnSpc>
                <a:spcPct val="100000"/>
              </a:lnSpc>
              <a:spcBef>
                <a:spcPts val="0"/>
              </a:spcBef>
              <a:spcAft>
                <a:spcPts val="0"/>
              </a:spcAft>
              <a:buClr>
                <a:srgbClr val="006699"/>
              </a:buClr>
              <a:buSzPts val="2200"/>
              <a:buFont typeface="Courier"/>
              <a:buNone/>
            </a:pPr>
            <a:r>
              <a:rPr lang="en">
                <a:solidFill>
                  <a:srgbClr val="006699"/>
                </a:solidFill>
                <a:latin typeface="Courier"/>
                <a:ea typeface="Courier"/>
                <a:cs typeface="Courier"/>
                <a:sym typeface="Courier"/>
              </a:rPr>
              <a:t>c</a:t>
            </a:r>
            <a:r>
              <a:rPr lang="en" b="0" i="0" u="none">
                <a:solidFill>
                  <a:srgbClr val="006699"/>
                </a:solidFill>
                <a:latin typeface="Courier"/>
                <a:ea typeface="Courier"/>
                <a:cs typeface="Courier"/>
                <a:sym typeface="Courier"/>
              </a:rPr>
              <a:t>url -X GET "http://localhost:5984/exampledb/charlie"</a:t>
            </a:r>
            <a:endParaRPr/>
          </a:p>
          <a:p>
            <a:pPr marL="203200" marR="0" lvl="0" indent="-20320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		</a:t>
            </a:r>
            <a:endParaRPr sz="18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Response</a:t>
            </a:r>
            <a:r>
              <a:rPr lang="en" sz="1800">
                <a:solidFill>
                  <a:schemeClr val="dk1"/>
                </a:solidFill>
              </a:rPr>
              <a:t>: </a:t>
            </a:r>
            <a:r>
              <a:rPr lang="en" sz="1800">
                <a:solidFill>
                  <a:srgbClr val="006699"/>
                </a:solidFill>
                <a:latin typeface="Courier"/>
                <a:ea typeface="Courier"/>
                <a:cs typeface="Courier"/>
                <a:sym typeface="Courier"/>
              </a:rPr>
              <a:t>200</a:t>
            </a:r>
            <a:r>
              <a:rPr lang="en" sz="1800" b="0" i="0" u="none">
                <a:solidFill>
                  <a:srgbClr val="000000"/>
                </a:solidFill>
                <a:latin typeface="Arial"/>
                <a:ea typeface="Arial"/>
                <a:cs typeface="Arial"/>
                <a:sym typeface="Arial"/>
              </a:rPr>
              <a:t> (now document is not just “deleted”, it is “missing”):</a:t>
            </a:r>
            <a:endParaRPr sz="1800"/>
          </a:p>
          <a:p>
            <a:pPr marL="203200" marR="0" lvl="0" indent="-203200" algn="l" rtl="0">
              <a:lnSpc>
                <a:spcPct val="100000"/>
              </a:lnSpc>
              <a:spcBef>
                <a:spcPts val="0"/>
              </a:spcBef>
              <a:spcAft>
                <a:spcPts val="0"/>
              </a:spcAft>
              <a:buClr>
                <a:srgbClr val="006699"/>
              </a:buClr>
              <a:buSzPts val="2000"/>
              <a:buFont typeface="Courier"/>
              <a:buNone/>
            </a:pPr>
            <a:r>
              <a:rPr lang="en" sz="1800" b="0" i="0" u="none">
                <a:solidFill>
                  <a:srgbClr val="006699"/>
                </a:solidFill>
                <a:latin typeface="Courier"/>
                <a:ea typeface="Courier"/>
                <a:cs typeface="Courier"/>
                <a:sym typeface="Courier"/>
              </a:rPr>
              <a:t> </a:t>
            </a:r>
            <a:r>
              <a:rPr lang="en" b="0" i="0" u="none">
                <a:solidFill>
                  <a:srgbClr val="006699"/>
                </a:solidFill>
                <a:latin typeface="Courier"/>
                <a:ea typeface="Courier"/>
                <a:cs typeface="Courier"/>
                <a:sym typeface="Courier"/>
              </a:rPr>
              <a:t>{"error":"not_found","reason":"missing"}</a:t>
            </a:r>
            <a:endParaRPr/>
          </a:p>
        </p:txBody>
      </p:sp>
    </p:spTree>
  </p:cSld>
  <p:clrMapOvr>
    <a:masterClrMapping/>
  </p:clrMapOvr>
  <p:transition spd="med">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9"/>
        <p:cNvGrpSpPr/>
        <p:nvPr/>
      </p:nvGrpSpPr>
      <p:grpSpPr>
        <a:xfrm>
          <a:off x="0" y="0"/>
          <a:ext cx="0" cy="0"/>
          <a:chOff x="0" y="0"/>
          <a:chExt cx="0" cy="0"/>
        </a:xfrm>
      </p:grpSpPr>
      <p:sp>
        <p:nvSpPr>
          <p:cNvPr id="530" name="Google Shape;530;p53"/>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The accumulation of old revisions can bloat a database, but automatic deletion and compaction is available:</a:t>
            </a:r>
            <a:endParaRPr sz="1800"/>
          </a:p>
          <a:p>
            <a:pPr marL="203200" marR="0" lvl="0" indent="-203200" algn="just" rtl="0">
              <a:lnSpc>
                <a:spcPct val="100000"/>
              </a:lnSpc>
              <a:spcBef>
                <a:spcPts val="0"/>
              </a:spcBef>
              <a:spcAft>
                <a:spcPts val="0"/>
              </a:spcAft>
              <a:buClr>
                <a:srgbClr val="FFFFFF"/>
              </a:buClr>
              <a:buSzPts val="2200"/>
              <a:buFont typeface="Arial"/>
              <a:buNone/>
            </a:pPr>
            <a:endParaRPr sz="1800" b="0" i="0" u="none">
              <a:solidFill>
                <a:srgbClr val="000000"/>
              </a:solidFill>
              <a:latin typeface="Arial"/>
              <a:ea typeface="Arial"/>
              <a:cs typeface="Arial"/>
              <a:sym typeface="Arial"/>
            </a:endParaRPr>
          </a:p>
          <a:p>
            <a:pPr marL="2032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curl -X POST</a:t>
            </a:r>
            <a:endParaRPr/>
          </a:p>
          <a:p>
            <a:pPr marL="2032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a:t>
            </a:r>
            <a:r>
              <a:rPr lang="en" b="0" i="0">
                <a:solidFill>
                  <a:srgbClr val="006699"/>
                </a:solidFill>
                <a:latin typeface="Courier"/>
                <a:ea typeface="Courier"/>
                <a:cs typeface="Courier"/>
                <a:sym typeface="Courier"/>
              </a:rPr>
              <a:t>http://localhost:5984/my_db/_compact</a:t>
            </a:r>
            <a:r>
              <a:rPr lang="en" b="0" i="0" u="none">
                <a:solidFill>
                  <a:srgbClr val="006699"/>
                </a:solidFill>
                <a:latin typeface="Courier"/>
                <a:ea typeface="Courier"/>
                <a:cs typeface="Courier"/>
                <a:sym typeface="Courier"/>
              </a:rPr>
              <a:t>“</a:t>
            </a:r>
            <a:r>
              <a:rPr lang="en">
                <a:solidFill>
                  <a:srgbClr val="006699"/>
                </a:solidFill>
                <a:latin typeface="Courier"/>
                <a:ea typeface="Courier"/>
                <a:cs typeface="Courier"/>
                <a:sym typeface="Courier"/>
              </a:rPr>
              <a:t> </a:t>
            </a:r>
            <a:r>
              <a:rPr lang="en" b="0" i="0" u="none">
                <a:solidFill>
                  <a:srgbClr val="006699"/>
                </a:solidFill>
                <a:latin typeface="Courier"/>
                <a:ea typeface="Courier"/>
                <a:cs typeface="Courier"/>
                <a:sym typeface="Courier"/>
              </a:rPr>
              <a:t>--header</a:t>
            </a:r>
            <a:r>
              <a:rPr lang="en">
                <a:solidFill>
                  <a:srgbClr val="006699"/>
                </a:solidFill>
                <a:latin typeface="Courier"/>
                <a:ea typeface="Courier"/>
                <a:cs typeface="Courier"/>
                <a:sym typeface="Courier"/>
              </a:rPr>
              <a:t> </a:t>
            </a:r>
            <a:r>
              <a:rPr lang="en" b="0" i="0" u="none">
                <a:solidFill>
                  <a:srgbClr val="006699"/>
                </a:solidFill>
                <a:latin typeface="Courier"/>
                <a:ea typeface="Courier"/>
                <a:cs typeface="Courier"/>
                <a:sym typeface="Courier"/>
              </a:rPr>
              <a:t>"Content-Type: application/json" </a:t>
            </a:r>
            <a:endParaRPr/>
          </a:p>
          <a:p>
            <a:pPr marL="203200" marR="0" lvl="0" indent="-203200" algn="just" rtl="0">
              <a:lnSpc>
                <a:spcPct val="100000"/>
              </a:lnSpc>
              <a:spcBef>
                <a:spcPts val="0"/>
              </a:spcBef>
              <a:spcAft>
                <a:spcPts val="0"/>
              </a:spcAft>
              <a:buClr>
                <a:srgbClr val="FFFFFF"/>
              </a:buClr>
              <a:buSzPts val="2000"/>
              <a:buFont typeface="Arial"/>
              <a:buNone/>
            </a:pPr>
            <a:endParaRPr sz="1800" b="0" i="0" u="none">
              <a:solidFill>
                <a:srgbClr val="000000"/>
              </a:solidFill>
              <a:latin typeface="Arial"/>
              <a:ea typeface="Arial"/>
              <a:cs typeface="Arial"/>
              <a:sym typeface="Arial"/>
            </a:endParaRPr>
          </a:p>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The compaction can be tailored by setting a limit on the number of revisions stored before deletion, e.g. time of day for compaction, automatic triggering conditions based on the percentage of old documents in views or documents</a:t>
            </a:r>
            <a:endParaRPr sz="1800"/>
          </a:p>
        </p:txBody>
      </p:sp>
      <p:sp>
        <p:nvSpPr>
          <p:cNvPr id="531" name="Google Shape;531;p53"/>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Deletion of </a:t>
            </a:r>
            <a:r>
              <a:rPr lang="en" sz="3200" b="1"/>
              <a:t>O</a:t>
            </a:r>
            <a:r>
              <a:rPr lang="en" sz="3200" b="1" i="0" u="none">
                <a:solidFill>
                  <a:srgbClr val="000000"/>
                </a:solidFill>
                <a:latin typeface="Arial"/>
                <a:ea typeface="Arial"/>
                <a:cs typeface="Arial"/>
                <a:sym typeface="Arial"/>
              </a:rPr>
              <a:t>ld </a:t>
            </a:r>
            <a:r>
              <a:rPr lang="en" sz="3200" b="1"/>
              <a:t>R</a:t>
            </a:r>
            <a:r>
              <a:rPr lang="en" sz="3200" b="1" i="0" u="none">
                <a:solidFill>
                  <a:srgbClr val="000000"/>
                </a:solidFill>
                <a:latin typeface="Arial"/>
                <a:ea typeface="Arial"/>
                <a:cs typeface="Arial"/>
                <a:sym typeface="Arial"/>
              </a:rPr>
              <a:t>evisions</a:t>
            </a:r>
            <a:endParaRP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
        <p:cNvGrpSpPr/>
        <p:nvPr/>
      </p:nvGrpSpPr>
      <p:grpSpPr>
        <a:xfrm>
          <a:off x="0" y="0"/>
          <a:ext cx="0" cy="0"/>
          <a:chOff x="0" y="0"/>
          <a:chExt cx="0" cy="0"/>
        </a:xfrm>
      </p:grpSpPr>
      <p:sp>
        <p:nvSpPr>
          <p:cNvPr id="101" name="Google Shape;101;p18"/>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“Big data” Is Not Just About “Bigness”</a:t>
            </a:r>
            <a:endParaRPr/>
          </a:p>
        </p:txBody>
      </p:sp>
      <p:sp>
        <p:nvSpPr>
          <p:cNvPr id="102" name="Google Shape;102;p18"/>
          <p:cNvSpPr txBox="1"/>
          <p:nvPr/>
        </p:nvSpPr>
        <p:spPr>
          <a:xfrm>
            <a:off x="184150" y="411943"/>
            <a:ext cx="8501100" cy="4731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 sz="2400" b="0" i="0" u="none">
                <a:solidFill>
                  <a:srgbClr val="000000"/>
                </a:solidFill>
                <a:latin typeface="Arial"/>
                <a:ea typeface="Arial"/>
                <a:cs typeface="Arial"/>
                <a:sym typeface="Arial"/>
              </a:rPr>
              <a:t>The four “</a:t>
            </a:r>
            <a:r>
              <a:rPr lang="en" sz="2400" b="1" i="0" u="none">
                <a:solidFill>
                  <a:srgbClr val="000000"/>
                </a:solidFill>
              </a:rPr>
              <a:t>V</a:t>
            </a:r>
            <a:r>
              <a:rPr lang="en" sz="2400" b="0" i="0" u="none">
                <a:solidFill>
                  <a:srgbClr val="000000"/>
                </a:solidFill>
                <a:latin typeface="Arial"/>
                <a:ea typeface="Arial"/>
                <a:cs typeface="Arial"/>
                <a:sym typeface="Arial"/>
              </a:rPr>
              <a:t>s” :</a:t>
            </a:r>
            <a:endParaRPr sz="2400" b="0" i="0" u="none">
              <a:solidFill>
                <a:srgbClr val="000000"/>
              </a:solidFill>
              <a:latin typeface="Arial"/>
              <a:ea typeface="Arial"/>
              <a:cs typeface="Arial"/>
              <a:sym typeface="Arial"/>
            </a:endParaRPr>
          </a:p>
          <a:p>
            <a:pPr marL="457200" marR="0" lvl="0" indent="-381000" algn="just" rtl="0">
              <a:lnSpc>
                <a:spcPct val="100000"/>
              </a:lnSpc>
              <a:spcBef>
                <a:spcPts val="0"/>
              </a:spcBef>
              <a:spcAft>
                <a:spcPts val="0"/>
              </a:spcAft>
              <a:buClr>
                <a:srgbClr val="000000"/>
              </a:buClr>
              <a:buSzPts val="2400"/>
              <a:buFont typeface="Arial"/>
              <a:buChar char="●"/>
            </a:pPr>
            <a:r>
              <a:rPr lang="en" sz="2400" b="1" i="0" u="none" strike="noStrike" cap="none">
                <a:solidFill>
                  <a:srgbClr val="000000"/>
                </a:solidFill>
                <a:latin typeface="Arial"/>
                <a:ea typeface="Arial"/>
                <a:cs typeface="Arial"/>
                <a:sym typeface="Arial"/>
              </a:rPr>
              <a:t>Volume</a:t>
            </a:r>
            <a:r>
              <a:rPr lang="en" sz="2400" b="0" i="0" u="none" strike="noStrike" cap="none">
                <a:solidFill>
                  <a:srgbClr val="000000"/>
                </a:solidFill>
                <a:latin typeface="Arial"/>
                <a:ea typeface="Arial"/>
                <a:cs typeface="Arial"/>
                <a:sym typeface="Arial"/>
              </a:rPr>
              <a:t>: yes, volume (Giga, Tera, Peta, …) is a criteria, but not the only one</a:t>
            </a:r>
            <a:endParaRPr/>
          </a:p>
          <a:p>
            <a:pPr marL="457200" marR="0" lvl="0" indent="-381000" algn="just" rtl="0">
              <a:lnSpc>
                <a:spcPct val="100000"/>
              </a:lnSpc>
              <a:spcBef>
                <a:spcPts val="0"/>
              </a:spcBef>
              <a:spcAft>
                <a:spcPts val="0"/>
              </a:spcAft>
              <a:buClr>
                <a:srgbClr val="000000"/>
              </a:buClr>
              <a:buSzPts val="2400"/>
              <a:buFont typeface="Arial"/>
              <a:buChar char="●"/>
            </a:pPr>
            <a:r>
              <a:rPr lang="en" sz="2400" b="1" i="0" u="none" strike="noStrike" cap="none">
                <a:solidFill>
                  <a:srgbClr val="000000"/>
                </a:solidFill>
                <a:latin typeface="Arial"/>
                <a:ea typeface="Arial"/>
                <a:cs typeface="Arial"/>
                <a:sym typeface="Arial"/>
              </a:rPr>
              <a:t>Velocity</a:t>
            </a:r>
            <a:r>
              <a:rPr lang="en" sz="2400" b="0" i="0" u="none" strike="noStrike" cap="none">
                <a:solidFill>
                  <a:srgbClr val="000000"/>
                </a:solidFill>
                <a:latin typeface="Arial"/>
                <a:ea typeface="Arial"/>
                <a:cs typeface="Arial"/>
                <a:sym typeface="Arial"/>
              </a:rPr>
              <a:t>: the frequency </a:t>
            </a:r>
            <a:r>
              <a:rPr lang="en" sz="2400"/>
              <a:t>at which </a:t>
            </a:r>
            <a:r>
              <a:rPr lang="en" sz="2400" b="0" i="0" u="none" strike="noStrike" cap="none">
                <a:solidFill>
                  <a:srgbClr val="000000"/>
                </a:solidFill>
                <a:latin typeface="Arial"/>
                <a:ea typeface="Arial"/>
                <a:cs typeface="Arial"/>
                <a:sym typeface="Arial"/>
              </a:rPr>
              <a:t>new data is being brought into the system and analy</a:t>
            </a:r>
            <a:r>
              <a:rPr lang="en" sz="2400"/>
              <a:t>tics</a:t>
            </a:r>
            <a:r>
              <a:rPr lang="en" sz="2400" b="0" i="0" u="none" strike="noStrike" cap="none">
                <a:solidFill>
                  <a:srgbClr val="000000"/>
                </a:solidFill>
                <a:latin typeface="Arial"/>
                <a:ea typeface="Arial"/>
                <a:cs typeface="Arial"/>
                <a:sym typeface="Arial"/>
              </a:rPr>
              <a:t> performed</a:t>
            </a:r>
            <a:endParaRPr/>
          </a:p>
          <a:p>
            <a:pPr marL="457200" marR="0" lvl="0" indent="-381000" algn="just" rtl="0">
              <a:lnSpc>
                <a:spcPct val="100000"/>
              </a:lnSpc>
              <a:spcBef>
                <a:spcPts val="0"/>
              </a:spcBef>
              <a:spcAft>
                <a:spcPts val="0"/>
              </a:spcAft>
              <a:buClr>
                <a:srgbClr val="000000"/>
              </a:buClr>
              <a:buSzPts val="2400"/>
              <a:buFont typeface="Arial"/>
              <a:buChar char="●"/>
            </a:pPr>
            <a:r>
              <a:rPr lang="en" sz="2400" b="1" i="0" u="none" strike="noStrike" cap="none">
                <a:solidFill>
                  <a:srgbClr val="000000"/>
                </a:solidFill>
                <a:latin typeface="Arial"/>
                <a:ea typeface="Arial"/>
                <a:cs typeface="Arial"/>
                <a:sym typeface="Arial"/>
              </a:rPr>
              <a:t>Variety</a:t>
            </a:r>
            <a:r>
              <a:rPr lang="en" sz="2400" b="0" i="0" u="none" strike="noStrike" cap="none">
                <a:solidFill>
                  <a:srgbClr val="000000"/>
                </a:solidFill>
                <a:latin typeface="Arial"/>
                <a:ea typeface="Arial"/>
                <a:cs typeface="Arial"/>
                <a:sym typeface="Arial"/>
              </a:rPr>
              <a:t>: the variability and complexity of data schema. The more complex the data schema(s) you have, the higher the probability of them changing along the way, adding more complexity.</a:t>
            </a:r>
            <a:endParaRPr/>
          </a:p>
          <a:p>
            <a:pPr marL="457200" marR="0" lvl="0" indent="-381000" algn="just" rtl="0">
              <a:lnSpc>
                <a:spcPct val="100000"/>
              </a:lnSpc>
              <a:spcBef>
                <a:spcPts val="0"/>
              </a:spcBef>
              <a:spcAft>
                <a:spcPts val="0"/>
              </a:spcAft>
              <a:buClr>
                <a:srgbClr val="000000"/>
              </a:buClr>
              <a:buSzPts val="2400"/>
              <a:buFont typeface="Arial"/>
              <a:buChar char="●"/>
            </a:pPr>
            <a:r>
              <a:rPr lang="en" sz="2400" b="1" i="0" u="none" strike="noStrike" cap="none">
                <a:solidFill>
                  <a:srgbClr val="000000"/>
                </a:solidFill>
                <a:latin typeface="Arial"/>
                <a:ea typeface="Arial"/>
                <a:cs typeface="Arial"/>
                <a:sym typeface="Arial"/>
              </a:rPr>
              <a:t>Veracity</a:t>
            </a:r>
            <a:r>
              <a:rPr lang="en" sz="2400" b="0" i="0" u="none" strike="noStrike" cap="none">
                <a:solidFill>
                  <a:srgbClr val="000000"/>
                </a:solidFill>
                <a:latin typeface="Arial"/>
                <a:ea typeface="Arial"/>
                <a:cs typeface="Arial"/>
                <a:sym typeface="Arial"/>
              </a:rPr>
              <a:t>: the level of trust in the data accuracy (</a:t>
            </a:r>
            <a:r>
              <a:rPr lang="en" sz="2400" b="0" i="1" u="none" strike="noStrike" cap="none">
                <a:solidFill>
                  <a:srgbClr val="000000"/>
                </a:solidFill>
                <a:latin typeface="Arial"/>
                <a:ea typeface="Arial"/>
                <a:cs typeface="Arial"/>
                <a:sym typeface="Arial"/>
              </a:rPr>
              <a:t>provenance</a:t>
            </a:r>
            <a:r>
              <a:rPr lang="en" sz="2400"/>
              <a:t>)</a:t>
            </a:r>
            <a:r>
              <a:rPr lang="en" sz="2400" b="0" i="0" u="none" strike="noStrike" cap="none">
                <a:solidFill>
                  <a:srgbClr val="000000"/>
                </a:solidFill>
                <a:latin typeface="Arial"/>
                <a:ea typeface="Arial"/>
                <a:cs typeface="Arial"/>
                <a:sym typeface="Arial"/>
              </a:rPr>
              <a:t>; the more diverse sources you have, the more unstructured they are, the less veracity you have.</a:t>
            </a:r>
            <a:endParaRPr/>
          </a:p>
          <a:p>
            <a:pPr marL="0" marR="0" lvl="0" indent="0" algn="l" rtl="0">
              <a:lnSpc>
                <a:spcPct val="100000"/>
              </a:lnSpc>
              <a:spcBef>
                <a:spcPts val="0"/>
              </a:spcBef>
              <a:spcAft>
                <a:spcPts val="0"/>
              </a:spcAft>
              <a:buClr>
                <a:srgbClr val="000000"/>
              </a:buClr>
              <a:buSzPts val="2200"/>
              <a:buFont typeface="Arial"/>
              <a:buNone/>
            </a:pPr>
            <a:r>
              <a:rPr lang="en" sz="2200" b="0" i="0" u="none">
                <a:solidFill>
                  <a:srgbClr val="000000"/>
                </a:solidFill>
                <a:latin typeface="Arial"/>
                <a:ea typeface="Arial"/>
                <a:cs typeface="Arial"/>
                <a:sym typeface="Arial"/>
              </a:rPr>
              <a:t> </a:t>
            </a:r>
            <a:endParaRPr/>
          </a:p>
        </p:txBody>
      </p:sp>
    </p:spTree>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0"/>
        <p:cNvGrpSpPr/>
        <p:nvPr/>
      </p:nvGrpSpPr>
      <p:grpSpPr>
        <a:xfrm>
          <a:off x="0" y="0"/>
          <a:ext cx="0" cy="0"/>
          <a:chOff x="0" y="0"/>
          <a:chExt cx="0" cy="0"/>
        </a:xfrm>
      </p:grpSpPr>
      <p:sp>
        <p:nvSpPr>
          <p:cNvPr id="541" name="Google Shape;541;p54"/>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Documents </a:t>
            </a:r>
            <a:r>
              <a:rPr lang="en" sz="3200" b="1"/>
              <a:t>C</a:t>
            </a:r>
            <a:r>
              <a:rPr lang="en" sz="3200" b="1" i="0" u="none">
                <a:solidFill>
                  <a:srgbClr val="000000"/>
                </a:solidFill>
                <a:latin typeface="Arial"/>
                <a:ea typeface="Arial"/>
                <a:cs typeface="Arial"/>
                <a:sym typeface="Arial"/>
              </a:rPr>
              <a:t>an </a:t>
            </a:r>
            <a:r>
              <a:rPr lang="en" sz="3200" b="1"/>
              <a:t>B</a:t>
            </a:r>
            <a:r>
              <a:rPr lang="en" sz="3200" b="1" i="0" u="none">
                <a:solidFill>
                  <a:srgbClr val="000000"/>
                </a:solidFill>
                <a:latin typeface="Arial"/>
                <a:ea typeface="Arial"/>
                <a:cs typeface="Arial"/>
                <a:sym typeface="Arial"/>
              </a:rPr>
              <a:t>e </a:t>
            </a:r>
            <a:r>
              <a:rPr lang="en" sz="3200" b="1"/>
              <a:t>B</a:t>
            </a:r>
            <a:r>
              <a:rPr lang="en" sz="3200" b="1" i="0" u="none">
                <a:solidFill>
                  <a:srgbClr val="000000"/>
                </a:solidFill>
                <a:latin typeface="Arial"/>
                <a:ea typeface="Arial"/>
                <a:cs typeface="Arial"/>
                <a:sym typeface="Arial"/>
              </a:rPr>
              <a:t>ulk-managed</a:t>
            </a:r>
            <a:endParaRPr/>
          </a:p>
        </p:txBody>
      </p:sp>
      <p:sp>
        <p:nvSpPr>
          <p:cNvPr id="542" name="Google Shape;542;p54"/>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457200" marR="0" lvl="0" indent="-342900" algn="l" rtl="0">
              <a:lnSpc>
                <a:spcPct val="100000"/>
              </a:lnSpc>
              <a:spcBef>
                <a:spcPts val="0"/>
              </a:spcBef>
              <a:spcAft>
                <a:spcPts val="0"/>
              </a:spcAft>
              <a:buSzPts val="1800"/>
              <a:buChar char="●"/>
            </a:pPr>
            <a:r>
              <a:rPr lang="en" sz="1800" b="0" i="0" u="none">
                <a:solidFill>
                  <a:srgbClr val="000000"/>
                </a:solidFill>
                <a:latin typeface="Arial"/>
                <a:ea typeface="Arial"/>
                <a:cs typeface="Arial"/>
                <a:sym typeface="Arial"/>
              </a:rPr>
              <a:t>Documents can be bulk loaded, deleted</a:t>
            </a:r>
            <a:r>
              <a:rPr lang="en" sz="1800"/>
              <a:t> or </a:t>
            </a:r>
            <a:r>
              <a:rPr lang="en" sz="1800" b="0" i="0" u="none">
                <a:solidFill>
                  <a:srgbClr val="000000"/>
                </a:solidFill>
                <a:latin typeface="Arial"/>
                <a:ea typeface="Arial"/>
                <a:cs typeface="Arial"/>
                <a:sym typeface="Arial"/>
              </a:rPr>
              <a:t>updated via the CouchDB bulk docs API:</a:t>
            </a:r>
            <a:endParaRPr sz="1800"/>
          </a:p>
          <a:p>
            <a:pPr marL="2032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curl -v -X POST "http://localhost:5984/exampledb/_bulk_docs" --header "Content-Type:application/json" --data '{"docs":[{"name":"joe"},{"name":"bob"}]}'</a:t>
            </a:r>
            <a:endParaRPr/>
          </a:p>
          <a:p>
            <a:pPr marL="203200" marR="0" lvl="0" indent="-203200" algn="l" rtl="0">
              <a:lnSpc>
                <a:spcPct val="100000"/>
              </a:lnSpc>
              <a:spcBef>
                <a:spcPts val="0"/>
              </a:spcBef>
              <a:spcAft>
                <a:spcPts val="0"/>
              </a:spcAft>
              <a:buClr>
                <a:srgbClr val="FFFFFF"/>
              </a:buClr>
              <a:buSzPts val="2000"/>
              <a:buFont typeface="Arial"/>
              <a:buNone/>
            </a:pPr>
            <a:endParaRPr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Response: </a:t>
            </a:r>
            <a:r>
              <a:rPr lang="en" sz="1800">
                <a:solidFill>
                  <a:srgbClr val="006699"/>
                </a:solidFill>
                <a:latin typeface="Courier"/>
                <a:ea typeface="Courier"/>
                <a:cs typeface="Courier"/>
                <a:sym typeface="Courier"/>
              </a:rPr>
              <a:t>200</a:t>
            </a:r>
            <a:endParaRPr sz="1800"/>
          </a:p>
          <a:p>
            <a:pPr marL="203200" marR="0" lvl="0" indent="-203200" algn="l" rtl="0">
              <a:lnSpc>
                <a:spcPct val="100000"/>
              </a:lnSpc>
              <a:spcBef>
                <a:spcPts val="0"/>
              </a:spcBef>
              <a:spcAft>
                <a:spcPts val="0"/>
              </a:spcAft>
              <a:buClr>
                <a:srgbClr val="000000"/>
              </a:buClr>
              <a:buSzPts val="2000"/>
              <a:buFont typeface="Courier"/>
              <a:buNone/>
            </a:pPr>
            <a:r>
              <a:rPr lang="en" b="0" i="0" u="none">
                <a:solidFill>
                  <a:srgbClr val="006699"/>
                </a:solidFill>
                <a:latin typeface="Courier"/>
                <a:ea typeface="Courier"/>
                <a:cs typeface="Courier"/>
                <a:sym typeface="Courier"/>
              </a:rPr>
              <a:t>[{"ok":true,"id":"c43bcff2cdbb577d8ab2933cdc18f402","rev":"1-c8cae35f4287628c696193172096c988"},{"ok":true,"id":"c43bcff2cdbb577d8ab2933cdc18f796","rev":"1-c9f1576d06e12af51ece1bac75b26bad"}]</a:t>
            </a:r>
            <a:endParaRPr/>
          </a:p>
          <a:p>
            <a:pPr marL="203200" marR="0" lvl="0" indent="-203200" algn="l" rtl="0">
              <a:lnSpc>
                <a:spcPct val="100000"/>
              </a:lnSpc>
              <a:spcBef>
                <a:spcPts val="0"/>
              </a:spcBef>
              <a:spcAft>
                <a:spcPts val="0"/>
              </a:spcAft>
              <a:buClr>
                <a:srgbClr val="FFFFFF"/>
              </a:buClr>
              <a:buSzPts val="2000"/>
              <a:buFont typeface="Arial"/>
              <a:buNone/>
            </a:pPr>
            <a:endParaRPr sz="1800" b="0" i="0" u="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SzPts val="1800"/>
              <a:buChar char="●"/>
            </a:pPr>
            <a:r>
              <a:rPr lang="en" sz="1800" b="0" i="0" u="none">
                <a:solidFill>
                  <a:srgbClr val="000000"/>
                </a:solidFill>
                <a:latin typeface="Arial"/>
                <a:ea typeface="Arial"/>
                <a:cs typeface="Arial"/>
                <a:sym typeface="Arial"/>
              </a:rPr>
              <a:t>The same POST request can be used to update documents (revision numbers and ids need to be provided in the JSON with </a:t>
            </a:r>
            <a:r>
              <a:rPr lang="en" sz="1800" b="0" i="0" u="none">
                <a:solidFill>
                  <a:srgbClr val="006699"/>
                </a:solidFill>
                <a:latin typeface="Courier"/>
                <a:ea typeface="Courier"/>
                <a:cs typeface="Courier"/>
                <a:sym typeface="Courier"/>
              </a:rPr>
              <a:t>_id</a:t>
            </a:r>
            <a:r>
              <a:rPr lang="en" sz="1800" b="0" i="0" u="none">
                <a:solidFill>
                  <a:srgbClr val="000000"/>
                </a:solidFill>
                <a:latin typeface="Arial"/>
                <a:ea typeface="Arial"/>
                <a:cs typeface="Arial"/>
                <a:sym typeface="Arial"/>
              </a:rPr>
              <a:t> and</a:t>
            </a:r>
            <a:r>
              <a:rPr lang="en" sz="1800" b="0" i="0" u="none">
                <a:solidFill>
                  <a:srgbClr val="000000"/>
                </a:solidFill>
                <a:latin typeface="Courier"/>
                <a:ea typeface="Courier"/>
                <a:cs typeface="Courier"/>
                <a:sym typeface="Courier"/>
              </a:rPr>
              <a:t> </a:t>
            </a:r>
            <a:r>
              <a:rPr lang="en" sz="1800" b="0" i="0" u="none">
                <a:solidFill>
                  <a:srgbClr val="006699"/>
                </a:solidFill>
                <a:latin typeface="Courier"/>
                <a:ea typeface="Courier"/>
                <a:cs typeface="Courier"/>
                <a:sym typeface="Courier"/>
              </a:rPr>
              <a:t>_rev</a:t>
            </a:r>
            <a:r>
              <a:rPr lang="en" sz="1800" b="0" i="0" u="none">
                <a:solidFill>
                  <a:srgbClr val="000000"/>
                </a:solidFill>
                <a:latin typeface="Arial"/>
                <a:ea typeface="Arial"/>
                <a:cs typeface="Arial"/>
                <a:sym typeface="Arial"/>
              </a:rPr>
              <a:t> attributes respectively)</a:t>
            </a:r>
            <a:endParaRPr sz="1800"/>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1"/>
        <p:cNvGrpSpPr/>
        <p:nvPr/>
      </p:nvGrpSpPr>
      <p:grpSpPr>
        <a:xfrm>
          <a:off x="0" y="0"/>
          <a:ext cx="0" cy="0"/>
          <a:chOff x="0" y="0"/>
          <a:chExt cx="0" cy="0"/>
        </a:xfrm>
      </p:grpSpPr>
      <p:sp>
        <p:nvSpPr>
          <p:cNvPr id="552" name="Google Shape;552;p55"/>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Documents </a:t>
            </a:r>
            <a:r>
              <a:rPr lang="en" sz="3200" b="1"/>
              <a:t>C</a:t>
            </a:r>
            <a:r>
              <a:rPr lang="en" sz="3200" b="1" i="0" u="none">
                <a:solidFill>
                  <a:srgbClr val="000000"/>
                </a:solidFill>
                <a:latin typeface="Arial"/>
                <a:ea typeface="Arial"/>
                <a:cs typeface="Arial"/>
                <a:sym typeface="Arial"/>
              </a:rPr>
              <a:t>an </a:t>
            </a:r>
            <a:r>
              <a:rPr lang="en" sz="3200" b="1"/>
              <a:t>H</a:t>
            </a:r>
            <a:r>
              <a:rPr lang="en" sz="3200" b="1" i="0" u="none">
                <a:solidFill>
                  <a:srgbClr val="000000"/>
                </a:solidFill>
                <a:latin typeface="Arial"/>
                <a:ea typeface="Arial"/>
                <a:cs typeface="Arial"/>
                <a:sym typeface="Arial"/>
              </a:rPr>
              <a:t>ave </a:t>
            </a:r>
            <a:r>
              <a:rPr lang="en" sz="3200" b="1"/>
              <a:t>A</a:t>
            </a:r>
            <a:r>
              <a:rPr lang="en" sz="3200" b="1" i="0" u="none">
                <a:solidFill>
                  <a:srgbClr val="000000"/>
                </a:solidFill>
                <a:latin typeface="Arial"/>
                <a:ea typeface="Arial"/>
                <a:cs typeface="Arial"/>
                <a:sym typeface="Arial"/>
              </a:rPr>
              <a:t>ttachments</a:t>
            </a:r>
            <a:endParaRPr/>
          </a:p>
        </p:txBody>
      </p:sp>
      <p:sp>
        <p:nvSpPr>
          <p:cNvPr id="553" name="Google Shape;553;p55"/>
          <p:cNvSpPr txBox="1"/>
          <p:nvPr/>
        </p:nvSpPr>
        <p:spPr>
          <a:xfrm>
            <a:off x="182562" y="548878"/>
            <a:ext cx="8851900" cy="4583906"/>
          </a:xfrm>
          <a:prstGeom prst="rect">
            <a:avLst/>
          </a:prstGeom>
          <a:noFill/>
          <a:ln>
            <a:noFill/>
          </a:ln>
        </p:spPr>
        <p:txBody>
          <a:bodyPr spcFirstLastPara="1" wrap="square" lIns="90000" tIns="45000" rIns="90000" bIns="45000" anchor="t" anchorCtr="0">
            <a:noAutofit/>
          </a:bodyPr>
          <a:lstStyle/>
          <a:p>
            <a:pPr marL="203200" marR="0" lvl="0" indent="-203200" algn="just" rtl="0">
              <a:lnSpc>
                <a:spcPct val="100000"/>
              </a:lnSpc>
              <a:spcBef>
                <a:spcPts val="0"/>
              </a:spcBef>
              <a:spcAft>
                <a:spcPts val="0"/>
              </a:spcAft>
              <a:buClr>
                <a:srgbClr val="000000"/>
              </a:buClr>
              <a:buSzPts val="2200"/>
              <a:buFont typeface="Arial"/>
              <a:buChar char="•"/>
            </a:pPr>
            <a:r>
              <a:rPr lang="en" sz="2200" b="0" i="0" u="none">
                <a:solidFill>
                  <a:srgbClr val="000000"/>
                </a:solidFill>
                <a:latin typeface="Arial"/>
                <a:ea typeface="Arial"/>
                <a:cs typeface="Arial"/>
                <a:sym typeface="Arial"/>
              </a:rPr>
              <a:t>A document can have one (or more) attachments of whatever MIME-type is needed, including binary ones (in RDBMS, they would be called BLOBs):</a:t>
            </a:r>
            <a:endParaRPr/>
          </a:p>
          <a:p>
            <a:pPr marL="2032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curl -X PUT "http://localhost:5984/exampledb/text/original?rev=1-26074febbe9a4a0e818f7d5587d7411a" --header "Content-Type:image/png" --data @./scannedtext.png</a:t>
            </a:r>
            <a:endParaRPr/>
          </a:p>
          <a:p>
            <a:pPr marL="203200" marR="0" lvl="0" indent="-203200" algn="just"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203200" marR="0" lvl="0" indent="-203200" algn="just" rtl="0">
              <a:lnSpc>
                <a:spcPct val="100000"/>
              </a:lnSpc>
              <a:spcBef>
                <a:spcPts val="0"/>
              </a:spcBef>
              <a:spcAft>
                <a:spcPts val="0"/>
              </a:spcAft>
              <a:buClr>
                <a:srgbClr val="000000"/>
              </a:buClr>
              <a:buSzPts val="2200"/>
              <a:buFont typeface="Arial"/>
              <a:buChar char="•"/>
            </a:pPr>
            <a:r>
              <a:rPr lang="en" sz="2200" b="0" i="0" u="none">
                <a:solidFill>
                  <a:srgbClr val="000000"/>
                </a:solidFill>
                <a:latin typeface="Arial"/>
                <a:ea typeface="Arial"/>
                <a:cs typeface="Arial"/>
                <a:sym typeface="Arial"/>
              </a:rPr>
              <a:t>Attachments are listed in the </a:t>
            </a:r>
            <a:r>
              <a:rPr lang="en" sz="2200" b="0" i="0" u="none">
                <a:solidFill>
                  <a:srgbClr val="000000"/>
                </a:solidFill>
                <a:latin typeface="Courier"/>
                <a:ea typeface="Courier"/>
                <a:cs typeface="Courier"/>
                <a:sym typeface="Courier"/>
              </a:rPr>
              <a:t>_attachments</a:t>
            </a:r>
            <a:r>
              <a:rPr lang="en" sz="2200" b="0" i="0" u="none">
                <a:solidFill>
                  <a:srgbClr val="000000"/>
                </a:solidFill>
                <a:latin typeface="Arial"/>
                <a:ea typeface="Arial"/>
                <a:cs typeface="Arial"/>
                <a:sym typeface="Arial"/>
              </a:rPr>
              <a:t> attribute of a document, together with content-type, hash code and length</a:t>
            </a:r>
            <a:endParaRPr/>
          </a:p>
          <a:p>
            <a:pPr marL="203200" marR="0" lvl="0" indent="-203200" algn="just"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just" rtl="0">
              <a:lnSpc>
                <a:spcPct val="100000"/>
              </a:lnSpc>
              <a:spcBef>
                <a:spcPts val="0"/>
              </a:spcBef>
              <a:spcAft>
                <a:spcPts val="0"/>
              </a:spcAft>
              <a:buClr>
                <a:srgbClr val="000000"/>
              </a:buClr>
              <a:buSzPts val="2200"/>
              <a:buFont typeface="Arial"/>
              <a:buChar char="•"/>
            </a:pPr>
            <a:r>
              <a:rPr lang="en" sz="2200" b="0" i="0" u="none">
                <a:solidFill>
                  <a:srgbClr val="000000"/>
                </a:solidFill>
                <a:latin typeface="Arial"/>
                <a:ea typeface="Arial"/>
                <a:cs typeface="Arial"/>
                <a:sym typeface="Arial"/>
              </a:rPr>
              <a:t>Attachments </a:t>
            </a:r>
            <a:r>
              <a:rPr lang="en" sz="2200"/>
              <a:t>are useful</a:t>
            </a:r>
            <a:r>
              <a:rPr lang="en" sz="2200" b="0" i="0" u="none">
                <a:solidFill>
                  <a:srgbClr val="000000"/>
                </a:solidFill>
                <a:latin typeface="Arial"/>
                <a:ea typeface="Arial"/>
                <a:cs typeface="Arial"/>
                <a:sym typeface="Arial"/>
              </a:rPr>
              <a:t> for sharing binary data or big JSON documents that do not require parsing</a:t>
            </a:r>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2"/>
        <p:cNvGrpSpPr/>
        <p:nvPr/>
      </p:nvGrpSpPr>
      <p:grpSpPr>
        <a:xfrm>
          <a:off x="0" y="0"/>
          <a:ext cx="0" cy="0"/>
          <a:chOff x="0" y="0"/>
          <a:chExt cx="0" cy="0"/>
        </a:xfrm>
      </p:grpSpPr>
      <p:sp>
        <p:nvSpPr>
          <p:cNvPr id="563" name="Google Shape;563;p56"/>
          <p:cNvSpPr txBox="1"/>
          <p:nvPr/>
        </p:nvSpPr>
        <p:spPr>
          <a:xfrm>
            <a:off x="0" y="0"/>
            <a:ext cx="9140700" cy="463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a:t>Querying a CouchDB Database</a:t>
            </a:r>
            <a:endParaRPr/>
          </a:p>
        </p:txBody>
      </p:sp>
      <p:sp>
        <p:nvSpPr>
          <p:cNvPr id="564" name="Google Shape;564;p56"/>
          <p:cNvSpPr txBox="1"/>
          <p:nvPr/>
        </p:nvSpPr>
        <p:spPr>
          <a:xfrm>
            <a:off x="182550" y="777476"/>
            <a:ext cx="8851800" cy="36297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r>
              <a:rPr lang="en" sz="2200"/>
              <a:t>CouchDB has two mechanisms to select a set of documents that exhibit certain features</a:t>
            </a:r>
            <a:endParaRPr sz="2200"/>
          </a:p>
          <a:p>
            <a:pPr marL="0" marR="0" lvl="0" indent="0" algn="just" rtl="0">
              <a:lnSpc>
                <a:spcPct val="100000"/>
              </a:lnSpc>
              <a:spcBef>
                <a:spcPts val="0"/>
              </a:spcBef>
              <a:spcAft>
                <a:spcPts val="0"/>
              </a:spcAft>
              <a:buNone/>
            </a:pPr>
            <a:endParaRPr sz="2200"/>
          </a:p>
          <a:p>
            <a:pPr marL="457200" marR="0" lvl="0" indent="-368300" algn="just" rtl="0">
              <a:lnSpc>
                <a:spcPct val="100000"/>
              </a:lnSpc>
              <a:spcBef>
                <a:spcPts val="0"/>
              </a:spcBef>
              <a:spcAft>
                <a:spcPts val="0"/>
              </a:spcAft>
              <a:buSzPts val="2200"/>
              <a:buChar char="●"/>
            </a:pPr>
            <a:r>
              <a:rPr lang="en" sz="2200" i="1"/>
              <a:t>MapReduce Views</a:t>
            </a:r>
            <a:r>
              <a:rPr lang="en" sz="2200"/>
              <a:t>: results of MapReduce processes that are written as B-tree indexes to disk and become part of the database</a:t>
            </a:r>
            <a:endParaRPr sz="2200"/>
          </a:p>
          <a:p>
            <a:pPr marL="0" marR="0" lvl="0" indent="0" algn="just" rtl="0">
              <a:lnSpc>
                <a:spcPct val="100000"/>
              </a:lnSpc>
              <a:spcBef>
                <a:spcPts val="0"/>
              </a:spcBef>
              <a:spcAft>
                <a:spcPts val="0"/>
              </a:spcAft>
              <a:buNone/>
            </a:pPr>
            <a:endParaRPr sz="2200"/>
          </a:p>
          <a:p>
            <a:pPr marL="457200" lvl="0" indent="-368300" algn="just" rtl="0">
              <a:spcBef>
                <a:spcPts val="0"/>
              </a:spcBef>
              <a:spcAft>
                <a:spcPts val="0"/>
              </a:spcAft>
              <a:buSzPts val="2200"/>
              <a:buChar char="●"/>
            </a:pPr>
            <a:r>
              <a:rPr lang="en" sz="2200" i="1">
                <a:solidFill>
                  <a:schemeClr val="dk1"/>
                </a:solidFill>
              </a:rPr>
              <a:t>Mango Queries</a:t>
            </a:r>
            <a:r>
              <a:rPr lang="en" sz="2200">
                <a:solidFill>
                  <a:schemeClr val="dk1"/>
                </a:solidFill>
              </a:rPr>
              <a:t>: queries expressed in JSON, following the MongoDB queries syntax (Mango queries can also use B-tree indexes to speed-up computations)</a:t>
            </a:r>
            <a:endParaRPr sz="2200"/>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3"/>
        <p:cNvGrpSpPr/>
        <p:nvPr/>
      </p:nvGrpSpPr>
      <p:grpSpPr>
        <a:xfrm>
          <a:off x="0" y="0"/>
          <a:ext cx="0" cy="0"/>
          <a:chOff x="0" y="0"/>
          <a:chExt cx="0" cy="0"/>
        </a:xfrm>
      </p:grpSpPr>
      <p:sp>
        <p:nvSpPr>
          <p:cNvPr id="574" name="Google Shape;574;p57"/>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Views, but not </a:t>
            </a:r>
            <a:r>
              <a:rPr lang="en" sz="3200" b="1"/>
              <a:t>R</a:t>
            </a:r>
            <a:r>
              <a:rPr lang="en" sz="3200" b="1" i="0" u="none">
                <a:solidFill>
                  <a:srgbClr val="000000"/>
                </a:solidFill>
                <a:latin typeface="Arial"/>
                <a:ea typeface="Arial"/>
                <a:cs typeface="Arial"/>
                <a:sym typeface="Arial"/>
              </a:rPr>
              <a:t>elational </a:t>
            </a:r>
            <a:r>
              <a:rPr lang="en" sz="3200" b="1"/>
              <a:t>O</a:t>
            </a:r>
            <a:r>
              <a:rPr lang="en" sz="3200" b="1" i="0" u="none">
                <a:solidFill>
                  <a:srgbClr val="000000"/>
                </a:solidFill>
                <a:latin typeface="Arial"/>
                <a:ea typeface="Arial"/>
                <a:cs typeface="Arial"/>
                <a:sym typeface="Arial"/>
              </a:rPr>
              <a:t>nes!</a:t>
            </a:r>
            <a:endParaRPr/>
          </a:p>
        </p:txBody>
      </p:sp>
      <p:sp>
        <p:nvSpPr>
          <p:cNvPr id="575" name="Google Shape;575;p57"/>
          <p:cNvSpPr txBox="1"/>
          <p:nvPr/>
        </p:nvSpPr>
        <p:spPr>
          <a:xfrm>
            <a:off x="182562" y="548878"/>
            <a:ext cx="8851900" cy="4583906"/>
          </a:xfrm>
          <a:prstGeom prst="rect">
            <a:avLst/>
          </a:prstGeom>
          <a:noFill/>
          <a:ln>
            <a:noFill/>
          </a:ln>
        </p:spPr>
        <p:txBody>
          <a:bodyPr spcFirstLastPara="1" wrap="square" lIns="90000" tIns="45000" rIns="90000" bIns="45000" anchor="t" anchorCtr="0">
            <a:noAutofit/>
          </a:bodyPr>
          <a:lstStyle/>
          <a:p>
            <a:pPr marL="203200" marR="0" lvl="0" indent="-177800" algn="l" rtl="0">
              <a:lnSpc>
                <a:spcPct val="100000"/>
              </a:lnSpc>
              <a:spcBef>
                <a:spcPts val="0"/>
              </a:spcBef>
              <a:spcAft>
                <a:spcPts val="0"/>
              </a:spcAft>
              <a:buClr>
                <a:srgbClr val="000000"/>
              </a:buClr>
              <a:buSzPts val="1800"/>
              <a:buFont typeface="Arial"/>
              <a:buChar char="•"/>
            </a:pPr>
            <a:r>
              <a:rPr lang="en" sz="1800" b="1" i="0" u="none">
                <a:solidFill>
                  <a:srgbClr val="000000"/>
                </a:solidFill>
              </a:rPr>
              <a:t>CouchDB </a:t>
            </a:r>
            <a:r>
              <a:rPr lang="en" sz="1800" b="1" i="1" u="none">
                <a:solidFill>
                  <a:srgbClr val="000000"/>
                </a:solidFill>
              </a:rPr>
              <a:t>views</a:t>
            </a:r>
            <a:r>
              <a:rPr lang="en" sz="1800" b="1" i="0" u="none">
                <a:solidFill>
                  <a:srgbClr val="000000"/>
                </a:solidFill>
              </a:rPr>
              <a:t> </a:t>
            </a:r>
            <a:r>
              <a:rPr lang="en" sz="1800" b="1" i="0" u="sng">
                <a:solidFill>
                  <a:srgbClr val="000000"/>
                </a:solidFill>
              </a:rPr>
              <a:t>are not</a:t>
            </a:r>
            <a:r>
              <a:rPr lang="en" sz="1800" b="1" i="0" u="none">
                <a:solidFill>
                  <a:srgbClr val="000000"/>
                </a:solidFill>
              </a:rPr>
              <a:t>:</a:t>
            </a:r>
            <a:endParaRPr sz="1800" b="1"/>
          </a:p>
          <a:p>
            <a:pPr marL="419100" marR="0" lvl="1" indent="-184150" algn="l" rtl="0">
              <a:lnSpc>
                <a:spcPct val="100000"/>
              </a:lnSpc>
              <a:spcBef>
                <a:spcPts val="0"/>
              </a:spcBef>
              <a:spcAft>
                <a:spcPts val="0"/>
              </a:spcAft>
              <a:buClr>
                <a:srgbClr val="000000"/>
              </a:buClr>
              <a:buSzPts val="1800"/>
              <a:buFont typeface="Arial"/>
              <a:buChar char="•"/>
            </a:pPr>
            <a:r>
              <a:rPr lang="en" sz="1800" i="1"/>
              <a:t>Relational SQL Q</a:t>
            </a:r>
            <a:r>
              <a:rPr lang="en" sz="1800" b="0" i="1" u="none" strike="noStrike" cap="none">
                <a:solidFill>
                  <a:srgbClr val="000000"/>
                </a:solidFill>
                <a:latin typeface="Arial"/>
                <a:ea typeface="Arial"/>
                <a:cs typeface="Arial"/>
                <a:sym typeface="Arial"/>
              </a:rPr>
              <a:t>ueries</a:t>
            </a:r>
            <a:r>
              <a:rPr lang="en" sz="1800" b="0" i="0" u="none" strike="noStrike" cap="none">
                <a:solidFill>
                  <a:srgbClr val="000000"/>
                </a:solidFill>
                <a:latin typeface="Arial"/>
                <a:ea typeface="Arial"/>
                <a:cs typeface="Arial"/>
                <a:sym typeface="Arial"/>
              </a:rPr>
              <a:t> (they are not volatile)</a:t>
            </a:r>
            <a:endParaRPr sz="1800"/>
          </a:p>
          <a:p>
            <a:pPr marL="419100" marR="0" lvl="1" indent="-184150" algn="l" rtl="0">
              <a:lnSpc>
                <a:spcPct val="100000"/>
              </a:lnSpc>
              <a:spcBef>
                <a:spcPts val="0"/>
              </a:spcBef>
              <a:spcAft>
                <a:spcPts val="0"/>
              </a:spcAft>
              <a:buClr>
                <a:srgbClr val="000000"/>
              </a:buClr>
              <a:buSzPts val="1800"/>
              <a:buFont typeface="Arial"/>
              <a:buChar char="•"/>
            </a:pPr>
            <a:r>
              <a:rPr lang="en" sz="1800" i="1"/>
              <a:t>Relational V</a:t>
            </a:r>
            <a:r>
              <a:rPr lang="en" sz="1800" b="0" i="1" u="none" strike="noStrike" cap="none">
                <a:solidFill>
                  <a:srgbClr val="000000"/>
                </a:solidFill>
                <a:latin typeface="Arial"/>
                <a:ea typeface="Arial"/>
                <a:cs typeface="Arial"/>
                <a:sym typeface="Arial"/>
              </a:rPr>
              <a:t>iews</a:t>
            </a:r>
            <a:r>
              <a:rPr lang="en" sz="1800" b="0" i="0" u="none" strike="noStrike" cap="none">
                <a:solidFill>
                  <a:srgbClr val="000000"/>
                </a:solidFill>
                <a:latin typeface="Arial"/>
                <a:ea typeface="Arial"/>
                <a:cs typeface="Arial"/>
                <a:sym typeface="Arial"/>
              </a:rPr>
              <a:t> (the selected data are persisted)</a:t>
            </a:r>
            <a:endParaRPr sz="1800"/>
          </a:p>
          <a:p>
            <a:pPr marL="419100" marR="0" lvl="1" indent="-184150" algn="l" rtl="0">
              <a:lnSpc>
                <a:spcPct val="100000"/>
              </a:lnSpc>
              <a:spcBef>
                <a:spcPts val="0"/>
              </a:spcBef>
              <a:spcAft>
                <a:spcPts val="0"/>
              </a:spcAft>
              <a:buClr>
                <a:srgbClr val="000000"/>
              </a:buClr>
              <a:buSzPts val="1800"/>
              <a:buFont typeface="Arial"/>
              <a:buChar char="•"/>
            </a:pPr>
            <a:r>
              <a:rPr lang="en" sz="1800" b="0" i="1" u="none" strike="noStrike" cap="none">
                <a:solidFill>
                  <a:srgbClr val="000000"/>
                </a:solidFill>
                <a:latin typeface="Arial"/>
                <a:ea typeface="Arial"/>
                <a:cs typeface="Arial"/>
                <a:sym typeface="Arial"/>
              </a:rPr>
              <a:t>Indexes</a:t>
            </a:r>
            <a:r>
              <a:rPr lang="en" sz="1800" b="0" i="0" u="none" strike="noStrike" cap="none">
                <a:solidFill>
                  <a:srgbClr val="000000"/>
                </a:solidFill>
                <a:latin typeface="Arial"/>
                <a:ea typeface="Arial"/>
                <a:cs typeface="Arial"/>
                <a:sym typeface="Arial"/>
              </a:rPr>
              <a:t> (data are persisted together with the index)</a:t>
            </a:r>
            <a:endParaRPr sz="1800"/>
          </a:p>
          <a:p>
            <a:pPr marL="203200" marR="0" lvl="0" indent="-203200" algn="l" rtl="0">
              <a:lnSpc>
                <a:spcPct val="100000"/>
              </a:lnSpc>
              <a:spcBef>
                <a:spcPts val="0"/>
              </a:spcBef>
              <a:spcAft>
                <a:spcPts val="0"/>
              </a:spcAft>
              <a:buClr>
                <a:srgbClr val="FFFFFF"/>
              </a:buClr>
              <a:buSzPts val="2200"/>
              <a:buFont typeface="Arial"/>
              <a:buNone/>
            </a:pPr>
            <a:endParaRPr sz="1800" b="0" i="0" u="none">
              <a:solidFill>
                <a:srgbClr val="000000"/>
              </a:solidFill>
              <a:latin typeface="Arial"/>
              <a:ea typeface="Arial"/>
              <a:cs typeface="Arial"/>
              <a:sym typeface="Arial"/>
            </a:endParaRPr>
          </a:p>
          <a:p>
            <a:pPr marL="203200" marR="0" lvl="0" indent="-177800" algn="l" rtl="0">
              <a:lnSpc>
                <a:spcPct val="100000"/>
              </a:lnSpc>
              <a:spcBef>
                <a:spcPts val="0"/>
              </a:spcBef>
              <a:spcAft>
                <a:spcPts val="0"/>
              </a:spcAft>
              <a:buClr>
                <a:srgbClr val="000000"/>
              </a:buClr>
              <a:buSzPts val="1800"/>
              <a:buFont typeface="Arial"/>
              <a:buChar char="•"/>
            </a:pPr>
            <a:r>
              <a:rPr lang="en" sz="1800" b="1" i="0" u="none">
                <a:solidFill>
                  <a:srgbClr val="000000"/>
                </a:solidFill>
              </a:rPr>
              <a:t>What are they?</a:t>
            </a:r>
            <a:endParaRPr sz="1800" b="1"/>
          </a:p>
          <a:p>
            <a:pPr marL="419100" marR="0" lvl="1" indent="-184150" algn="just"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CouchDB views are similar to </a:t>
            </a:r>
            <a:r>
              <a:rPr lang="en" sz="1800" b="0" i="1" u="none" strike="noStrike" cap="none">
                <a:solidFill>
                  <a:srgbClr val="000000"/>
                </a:solidFill>
                <a:latin typeface="Arial"/>
                <a:ea typeface="Arial"/>
                <a:cs typeface="Arial"/>
                <a:sym typeface="Arial"/>
              </a:rPr>
              <a:t>Index-organized tables</a:t>
            </a:r>
            <a:r>
              <a:rPr lang="en" sz="1800" b="0" i="0" u="none" strike="noStrike" cap="none">
                <a:solidFill>
                  <a:srgbClr val="000000"/>
                </a:solidFill>
                <a:latin typeface="Arial"/>
                <a:ea typeface="Arial"/>
                <a:cs typeface="Arial"/>
                <a:sym typeface="Arial"/>
              </a:rPr>
              <a:t> in Oracle, which are defined in the Oracle documentation as: &lt;&lt;</a:t>
            </a:r>
            <a:r>
              <a:rPr lang="en" sz="1800" i="1"/>
              <a:t>A</a:t>
            </a:r>
            <a:r>
              <a:rPr lang="en" sz="1800" b="0" i="1" u="none">
                <a:solidFill>
                  <a:srgbClr val="000000"/>
                </a:solidFill>
                <a:latin typeface="Arial"/>
                <a:ea typeface="Arial"/>
                <a:cs typeface="Arial"/>
                <a:sym typeface="Arial"/>
              </a:rPr>
              <a:t>n index-organized table has a storage organization that is a variant of a primary B-tree. Unlike an ordinary (heap-organized) table whose data is stored as an unordered collection (heap), data for an index-organized table is stored in a B-tree index structure in a primary key sorted manner. Each leaf block in the index structure stores both the key and non-key columns.&gt;&gt;</a:t>
            </a:r>
            <a:endParaRPr sz="1800"/>
          </a:p>
          <a:p>
            <a:pPr marL="203200" marR="0" lvl="0" indent="-203200" algn="just" rtl="0">
              <a:lnSpc>
                <a:spcPct val="100000"/>
              </a:lnSpc>
              <a:spcBef>
                <a:spcPts val="0"/>
              </a:spcBef>
              <a:spcAft>
                <a:spcPts val="0"/>
              </a:spcAft>
              <a:buClr>
                <a:srgbClr val="FFFFFF"/>
              </a:buClr>
              <a:buSzPts val="2000"/>
              <a:buFont typeface="Arial"/>
              <a:buNone/>
            </a:pPr>
            <a:endParaRPr sz="1800" b="0" i="0" u="none">
              <a:solidFill>
                <a:srgbClr val="000000"/>
              </a:solidFill>
              <a:latin typeface="Arial"/>
              <a:ea typeface="Arial"/>
              <a:cs typeface="Arial"/>
              <a:sym typeface="Arial"/>
            </a:endParaRPr>
          </a:p>
          <a:p>
            <a:pPr marL="203200" marR="0" lvl="0" indent="-177800" algn="just" rtl="0">
              <a:lnSpc>
                <a:spcPct val="100000"/>
              </a:lnSpc>
              <a:spcBef>
                <a:spcPts val="0"/>
              </a:spcBef>
              <a:spcAft>
                <a:spcPts val="0"/>
              </a:spcAft>
              <a:buClr>
                <a:srgbClr val="000000"/>
              </a:buClr>
              <a:buSzPts val="1800"/>
              <a:buFont typeface="Arial"/>
              <a:buChar char="•"/>
            </a:pPr>
            <a:r>
              <a:rPr lang="en" sz="1800" b="1" i="0" u="none">
                <a:solidFill>
                  <a:srgbClr val="000000"/>
                </a:solidFill>
              </a:rPr>
              <a:t>Long story short: </a:t>
            </a:r>
            <a:r>
              <a:rPr lang="en" sz="1800" b="0" i="0" u="none" strike="noStrike" cap="none">
                <a:solidFill>
                  <a:srgbClr val="000000"/>
                </a:solidFill>
                <a:latin typeface="Arial"/>
                <a:ea typeface="Arial"/>
                <a:cs typeface="Arial"/>
                <a:sym typeface="Arial"/>
              </a:rPr>
              <a:t>views are fast</a:t>
            </a:r>
            <a:r>
              <a:rPr lang="en" sz="1800"/>
              <a:t> and</a:t>
            </a:r>
            <a:r>
              <a:rPr lang="en" sz="1800" b="0" i="0" u="none" strike="noStrike" cap="none">
                <a:solidFill>
                  <a:srgbClr val="000000"/>
                </a:solidFill>
                <a:latin typeface="Arial"/>
                <a:ea typeface="Arial"/>
                <a:cs typeface="Arial"/>
                <a:sym typeface="Arial"/>
              </a:rPr>
              <a:t> store aggregated data (which is great</a:t>
            </a:r>
            <a:r>
              <a:rPr lang="en" sz="1800"/>
              <a:t> for analytics)</a:t>
            </a:r>
            <a:r>
              <a:rPr lang="en" sz="1800" b="0" i="0" u="none" strike="noStrike" cap="none">
                <a:solidFill>
                  <a:srgbClr val="000000"/>
                </a:solidFill>
                <a:latin typeface="Arial"/>
                <a:ea typeface="Arial"/>
                <a:cs typeface="Arial"/>
                <a:sym typeface="Arial"/>
              </a:rPr>
              <a:t>,</a:t>
            </a:r>
            <a:r>
              <a:rPr lang="en" sz="1800"/>
              <a:t> </a:t>
            </a:r>
            <a:r>
              <a:rPr lang="en" sz="1800" b="0" i="0" u="none" strike="noStrike" cap="none">
                <a:solidFill>
                  <a:srgbClr val="000000"/>
                </a:solidFill>
                <a:latin typeface="Arial"/>
                <a:ea typeface="Arial"/>
                <a:cs typeface="Arial"/>
                <a:sym typeface="Arial"/>
              </a:rPr>
              <a:t>but are inflexible and </a:t>
            </a:r>
            <a:r>
              <a:rPr lang="en" sz="1800"/>
              <a:t>use</a:t>
            </a:r>
            <a:r>
              <a:rPr lang="en" sz="1800" b="0" i="0" u="none" strike="noStrike" cap="none">
                <a:solidFill>
                  <a:srgbClr val="000000"/>
                </a:solidFill>
                <a:latin typeface="Arial"/>
                <a:ea typeface="Arial"/>
                <a:cs typeface="Arial"/>
                <a:sym typeface="Arial"/>
              </a:rPr>
              <a:t> a lot of storage</a:t>
            </a:r>
            <a:endParaRPr sz="1800"/>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4"/>
        <p:cNvGrpSpPr/>
        <p:nvPr/>
      </p:nvGrpSpPr>
      <p:grpSpPr>
        <a:xfrm>
          <a:off x="0" y="0"/>
          <a:ext cx="0" cy="0"/>
          <a:chOff x="0" y="0"/>
          <a:chExt cx="0" cy="0"/>
        </a:xfrm>
      </p:grpSpPr>
      <p:sp>
        <p:nvSpPr>
          <p:cNvPr id="585" name="Google Shape;585;p58"/>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CouchDB Views #1</a:t>
            </a:r>
            <a:endParaRPr/>
          </a:p>
        </p:txBody>
      </p:sp>
      <p:sp>
        <p:nvSpPr>
          <p:cNvPr id="586" name="Google Shape;586;p58"/>
          <p:cNvSpPr txBox="1"/>
          <p:nvPr/>
        </p:nvSpPr>
        <p:spPr>
          <a:xfrm>
            <a:off x="179387" y="548878"/>
            <a:ext cx="8501062" cy="4583906"/>
          </a:xfrm>
          <a:prstGeom prst="rect">
            <a:avLst/>
          </a:prstGeom>
          <a:noFill/>
          <a:ln>
            <a:noFill/>
          </a:ln>
        </p:spPr>
        <p:txBody>
          <a:bodyPr spcFirstLastPara="1" wrap="square" lIns="90000" tIns="45000" rIns="90000" bIns="45000"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Views are definitions of MapReduce jobs that are updated as new data come in and are persisted.</a:t>
            </a:r>
            <a:endParaRPr sz="1800" b="0" i="0" u="none">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a:t>Let’s suppose we have a database composed of document such as</a:t>
            </a:r>
            <a:r>
              <a:rPr lang="en" sz="1800" b="0" i="0" u="none" strike="noStrike" cap="none">
                <a:solidFill>
                  <a:srgbClr val="000000"/>
                </a:solidFill>
                <a:latin typeface="Arial"/>
                <a:ea typeface="Arial"/>
                <a:cs typeface="Arial"/>
                <a:sym typeface="Arial"/>
              </a:rPr>
              <a:t>:</a:t>
            </a:r>
            <a:endParaRPr sz="1800"/>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{"_id": "</a:t>
            </a:r>
            <a:r>
              <a:rPr lang="en">
                <a:solidFill>
                  <a:srgbClr val="006699"/>
                </a:solidFill>
                <a:latin typeface="Courier"/>
                <a:ea typeface="Courier"/>
                <a:cs typeface="Courier"/>
                <a:sym typeface="Courier"/>
              </a:rPr>
              <a:t>c43bcff2cdbb577d8ab2933cdc18f402</a:t>
            </a:r>
            <a:r>
              <a:rPr lang="en" b="0" i="0" u="none">
                <a:solidFill>
                  <a:srgbClr val="006699"/>
                </a:solidFill>
                <a:latin typeface="Courier"/>
                <a:ea typeface="Courier"/>
                <a:cs typeface="Courier"/>
                <a:sym typeface="Courier"/>
              </a:rPr>
              <a:t>",</a:t>
            </a:r>
            <a:endParaRPr/>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"name": "Chris White",</a:t>
            </a:r>
            <a:endParaRPr/>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"type": "</a:t>
            </a:r>
            <a:r>
              <a:rPr lang="en">
                <a:solidFill>
                  <a:srgbClr val="006699"/>
                </a:solidFill>
                <a:latin typeface="Courier"/>
                <a:ea typeface="Courier"/>
                <a:cs typeface="Courier"/>
                <a:sym typeface="Courier"/>
              </a:rPr>
              <a:t>transaction</a:t>
            </a:r>
            <a:r>
              <a:rPr lang="en" b="0" i="0" u="none">
                <a:solidFill>
                  <a:srgbClr val="006699"/>
                </a:solidFill>
                <a:latin typeface="Courier"/>
                <a:ea typeface="Courier"/>
                <a:cs typeface="Courier"/>
                <a:sym typeface="Courier"/>
              </a:rPr>
              <a:t>",</a:t>
            </a:r>
            <a:endParaRPr/>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a:t>
            </a:r>
            <a:r>
              <a:rPr lang="en">
                <a:solidFill>
                  <a:srgbClr val="006699"/>
                </a:solidFill>
                <a:latin typeface="Courier"/>
                <a:ea typeface="Courier"/>
                <a:cs typeface="Courier"/>
                <a:sym typeface="Courier"/>
              </a:rPr>
              <a:t>amount</a:t>
            </a:r>
            <a:r>
              <a:rPr lang="en" b="0" i="0" u="none">
                <a:solidFill>
                  <a:srgbClr val="006699"/>
                </a:solidFill>
                <a:latin typeface="Courier"/>
                <a:ea typeface="Courier"/>
                <a:cs typeface="Courier"/>
                <a:sym typeface="Courier"/>
              </a:rPr>
              <a:t>": 100}</a:t>
            </a:r>
            <a:endParaRPr b="0" i="0" u="none">
              <a:solidFill>
                <a:srgbClr val="006699"/>
              </a:solidFill>
              <a:latin typeface="Courier"/>
              <a:ea typeface="Courier"/>
              <a:cs typeface="Courier"/>
              <a:sym typeface="Courier"/>
            </a:endParaRPr>
          </a:p>
          <a:p>
            <a:pPr marL="1117600" marR="0" lvl="0" indent="-203200" algn="l" rtl="0">
              <a:lnSpc>
                <a:spcPct val="100000"/>
              </a:lnSpc>
              <a:spcBef>
                <a:spcPts val="0"/>
              </a:spcBef>
              <a:spcAft>
                <a:spcPts val="0"/>
              </a:spcAft>
              <a:buClr>
                <a:srgbClr val="006699"/>
              </a:buClr>
              <a:buSzPts val="2000"/>
              <a:buFont typeface="Courier"/>
              <a:buNone/>
            </a:pPr>
            <a:endParaRPr>
              <a:solidFill>
                <a:srgbClr val="006699"/>
              </a:solidFill>
              <a:latin typeface="Courier"/>
              <a:ea typeface="Courier"/>
              <a:cs typeface="Courier"/>
              <a:sym typeface="Courier"/>
            </a:endParaRPr>
          </a:p>
          <a:p>
            <a:pPr marL="457200" lvl="0" indent="-342900" algn="l" rtl="0">
              <a:spcBef>
                <a:spcPts val="0"/>
              </a:spcBef>
              <a:spcAft>
                <a:spcPts val="0"/>
              </a:spcAft>
              <a:buClr>
                <a:schemeClr val="dk1"/>
              </a:buClr>
              <a:buSzPts val="1800"/>
              <a:buChar char="●"/>
            </a:pPr>
            <a:r>
              <a:rPr lang="en" sz="1800">
                <a:solidFill>
                  <a:schemeClr val="dk1"/>
                </a:solidFill>
              </a:rPr>
              <a:t>Let’s write a view that returns the balance of every account holder:</a:t>
            </a:r>
            <a:endParaRPr>
              <a:solidFill>
                <a:srgbClr val="006699"/>
              </a:solidFill>
              <a:latin typeface="Courier"/>
              <a:ea typeface="Courier"/>
              <a:cs typeface="Courier"/>
              <a:sym typeface="Courier"/>
            </a:endParaRPr>
          </a:p>
          <a:p>
            <a:pPr marL="914400" marR="0" lvl="1" indent="-342900" algn="l" rtl="0">
              <a:lnSpc>
                <a:spcPct val="100000"/>
              </a:lnSpc>
              <a:spcBef>
                <a:spcPts val="0"/>
              </a:spcBef>
              <a:spcAft>
                <a:spcPts val="0"/>
              </a:spcAft>
              <a:buClr>
                <a:srgbClr val="000000"/>
              </a:buClr>
              <a:buSzPts val="1800"/>
              <a:buFont typeface="Arial"/>
              <a:buChar char="○"/>
            </a:pPr>
            <a:r>
              <a:rPr lang="en" sz="1800"/>
              <a:t>m</a:t>
            </a:r>
            <a:r>
              <a:rPr lang="en" sz="1800" b="0" i="0" u="none">
                <a:solidFill>
                  <a:srgbClr val="000000"/>
                </a:solidFill>
                <a:latin typeface="Arial"/>
                <a:ea typeface="Arial"/>
                <a:cs typeface="Arial"/>
                <a:sym typeface="Arial"/>
              </a:rPr>
              <a:t>ap part: </a:t>
            </a:r>
            <a:r>
              <a:rPr lang="en" b="0" i="0" u="none">
                <a:solidFill>
                  <a:srgbClr val="006699"/>
                </a:solidFill>
                <a:latin typeface="Courier"/>
                <a:ea typeface="Courier"/>
                <a:cs typeface="Courier"/>
                <a:sym typeface="Courier"/>
              </a:rPr>
              <a:t>function(doc) {emit([doc.name], doc.</a:t>
            </a:r>
            <a:r>
              <a:rPr lang="en">
                <a:solidFill>
                  <a:srgbClr val="006699"/>
                </a:solidFill>
                <a:latin typeface="Courier"/>
                <a:ea typeface="Courier"/>
                <a:cs typeface="Courier"/>
                <a:sym typeface="Courier"/>
              </a:rPr>
              <a:t>amount</a:t>
            </a:r>
            <a:r>
              <a:rPr lang="en" b="0" i="0" u="none">
                <a:solidFill>
                  <a:srgbClr val="006699"/>
                </a:solidFill>
                <a:latin typeface="Courier"/>
                <a:ea typeface="Courier"/>
                <a:cs typeface="Courier"/>
                <a:sym typeface="Courier"/>
              </a:rPr>
              <a:t>);}</a:t>
            </a:r>
            <a:endParaRPr/>
          </a:p>
          <a:p>
            <a:pPr marL="914400" marR="0" lvl="1" indent="-342900" algn="l" rtl="0">
              <a:lnSpc>
                <a:spcPct val="100000"/>
              </a:lnSpc>
              <a:spcBef>
                <a:spcPts val="0"/>
              </a:spcBef>
              <a:spcAft>
                <a:spcPts val="0"/>
              </a:spcAft>
              <a:buClr>
                <a:srgbClr val="000000"/>
              </a:buClr>
              <a:buSzPts val="1800"/>
              <a:buFont typeface="Arial"/>
              <a:buChar char="○"/>
            </a:pPr>
            <a:r>
              <a:rPr lang="en" sz="1800"/>
              <a:t>r</a:t>
            </a:r>
            <a:r>
              <a:rPr lang="en" sz="1800" b="0" i="0" u="none">
                <a:solidFill>
                  <a:srgbClr val="000000"/>
                </a:solidFill>
                <a:latin typeface="Arial"/>
                <a:ea typeface="Arial"/>
                <a:cs typeface="Arial"/>
                <a:sym typeface="Arial"/>
              </a:rPr>
              <a:t>educe part: </a:t>
            </a:r>
            <a:r>
              <a:rPr lang="en" b="0" i="0" u="none">
                <a:solidFill>
                  <a:srgbClr val="006699"/>
                </a:solidFill>
                <a:latin typeface="Courier"/>
                <a:ea typeface="Courier"/>
                <a:cs typeface="Courier"/>
                <a:sym typeface="Courier"/>
              </a:rPr>
              <a:t>function(keys, values, rereduce) {</a:t>
            </a:r>
            <a:endParaRPr/>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return sum(values);}</a:t>
            </a:r>
            <a:endParaRPr/>
          </a:p>
        </p:txBody>
      </p:sp>
    </p:spTree>
  </p:cSld>
  <p:clrMapOvr>
    <a:masterClrMapping/>
  </p:clrMapOvr>
  <p:transition spd="med">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5"/>
        <p:cNvGrpSpPr/>
        <p:nvPr/>
      </p:nvGrpSpPr>
      <p:grpSpPr>
        <a:xfrm>
          <a:off x="0" y="0"/>
          <a:ext cx="0" cy="0"/>
          <a:chOff x="0" y="0"/>
          <a:chExt cx="0" cy="0"/>
        </a:xfrm>
      </p:grpSpPr>
      <p:sp>
        <p:nvSpPr>
          <p:cNvPr id="596" name="Google Shape;596;p59"/>
          <p:cNvSpPr txBox="1"/>
          <p:nvPr/>
        </p:nvSpPr>
        <p:spPr>
          <a:xfrm>
            <a:off x="182562" y="548878"/>
            <a:ext cx="8780462" cy="4583906"/>
          </a:xfrm>
          <a:prstGeom prst="rect">
            <a:avLst/>
          </a:prstGeom>
          <a:noFill/>
          <a:ln>
            <a:noFill/>
          </a:ln>
        </p:spPr>
        <p:txBody>
          <a:bodyPr spcFirstLastPara="1" wrap="square" lIns="90000" tIns="45000" rIns="90000" bIns="45000" anchor="t" anchorCtr="0">
            <a:noAutofit/>
          </a:bodyPr>
          <a:lstStyle/>
          <a:p>
            <a:pPr marL="457200" marR="0" lvl="0" indent="-342900" algn="l" rtl="0">
              <a:lnSpc>
                <a:spcPct val="100000"/>
              </a:lnSpc>
              <a:spcBef>
                <a:spcPts val="0"/>
              </a:spcBef>
              <a:spcAft>
                <a:spcPts val="0"/>
              </a:spcAft>
              <a:buSzPts val="1800"/>
              <a:buChar char="●"/>
            </a:pPr>
            <a:r>
              <a:rPr lang="en" sz="1800" b="0" i="0" u="none" strike="noStrike" cap="none">
                <a:solidFill>
                  <a:srgbClr val="006699"/>
                </a:solidFill>
                <a:latin typeface="Courier"/>
                <a:ea typeface="Courier"/>
                <a:cs typeface="Courier"/>
                <a:sym typeface="Courier"/>
              </a:rPr>
              <a:t>keys</a:t>
            </a:r>
            <a:r>
              <a:rPr lang="en" sz="1800" b="0" i="0" u="none" strike="noStrike" cap="none">
                <a:solidFill>
                  <a:srgbClr val="000000"/>
                </a:solidFill>
                <a:latin typeface="Arial"/>
                <a:ea typeface="Arial"/>
                <a:cs typeface="Arial"/>
                <a:sym typeface="Arial"/>
              </a:rPr>
              <a:t> parameter: an array of keys, as returned by the view (null when rereduce is true)</a:t>
            </a:r>
            <a:endParaRPr sz="1800"/>
          </a:p>
          <a:p>
            <a:pPr marL="457200" marR="0" lvl="0" indent="-342900" algn="l" rtl="0">
              <a:lnSpc>
                <a:spcPct val="100000"/>
              </a:lnSpc>
              <a:spcBef>
                <a:spcPts val="0"/>
              </a:spcBef>
              <a:spcAft>
                <a:spcPts val="0"/>
              </a:spcAft>
              <a:buSzPts val="1800"/>
              <a:buChar char="●"/>
            </a:pPr>
            <a:r>
              <a:rPr lang="en" sz="1800" b="0" i="0" u="none" strike="noStrike" cap="none">
                <a:solidFill>
                  <a:srgbClr val="006699"/>
                </a:solidFill>
                <a:latin typeface="Courier"/>
                <a:ea typeface="Courier"/>
                <a:cs typeface="Courier"/>
                <a:sym typeface="Courier"/>
              </a:rPr>
              <a:t>values</a:t>
            </a:r>
            <a:r>
              <a:rPr lang="en" sz="1800" b="0" i="0" u="none" strike="noStrike" cap="none">
                <a:solidFill>
                  <a:srgbClr val="000000"/>
                </a:solidFill>
                <a:latin typeface="Arial"/>
                <a:ea typeface="Arial"/>
                <a:cs typeface="Arial"/>
                <a:sym typeface="Arial"/>
              </a:rPr>
              <a:t> parameter: an array of values, as returned by the view</a:t>
            </a:r>
            <a:endParaRPr sz="1800"/>
          </a:p>
          <a:p>
            <a:pPr marL="457200" marR="0" lvl="0" indent="-342900" algn="l" rtl="0">
              <a:lnSpc>
                <a:spcPct val="100000"/>
              </a:lnSpc>
              <a:spcBef>
                <a:spcPts val="0"/>
              </a:spcBef>
              <a:spcAft>
                <a:spcPts val="0"/>
              </a:spcAft>
              <a:buSzPts val="1800"/>
              <a:buChar char="●"/>
            </a:pPr>
            <a:r>
              <a:rPr lang="en" sz="1800" b="0" i="0" u="none" strike="noStrike" cap="none">
                <a:solidFill>
                  <a:srgbClr val="006699"/>
                </a:solidFill>
                <a:latin typeface="Courier"/>
                <a:ea typeface="Courier"/>
                <a:cs typeface="Courier"/>
                <a:sym typeface="Courier"/>
              </a:rPr>
              <a:t>rereduce</a:t>
            </a:r>
            <a:r>
              <a:rPr lang="en" sz="1800" b="0" i="0" u="none" strike="noStrike" cap="none">
                <a:solidFill>
                  <a:srgbClr val="000000"/>
                </a:solidFill>
                <a:latin typeface="Arial"/>
                <a:ea typeface="Arial"/>
                <a:cs typeface="Arial"/>
                <a:sym typeface="Arial"/>
              </a:rPr>
              <a:t> parameter: if false, the reduce is still in its first stage (values are the disaggregated ones); if true, the reduce has already happened at least once, and the function works on aggregated keys and values (hence the keys parameter is null)</a:t>
            </a:r>
            <a:endParaRPr sz="1800"/>
          </a:p>
          <a:p>
            <a:pPr marL="0" marR="0" lvl="0" indent="0" algn="l" rtl="0">
              <a:lnSpc>
                <a:spcPct val="100000"/>
              </a:lnSpc>
              <a:spcBef>
                <a:spcPts val="0"/>
              </a:spcBef>
              <a:spcAft>
                <a:spcPts val="0"/>
              </a:spcAft>
              <a:buClr>
                <a:srgbClr val="FFFFFF"/>
              </a:buClr>
              <a:buSzPts val="2000"/>
              <a:buFont typeface="Arial"/>
              <a:buNone/>
            </a:pPr>
            <a:endParaRPr sz="2000"/>
          </a:p>
          <a:p>
            <a:pPr marL="0" lvl="0" indent="0" algn="l" rtl="0">
              <a:spcBef>
                <a:spcPts val="0"/>
              </a:spcBef>
              <a:spcAft>
                <a:spcPts val="0"/>
              </a:spcAft>
              <a:buClr>
                <a:schemeClr val="dk1"/>
              </a:buClr>
              <a:buSzPts val="2200"/>
              <a:buFont typeface="Arial"/>
              <a:buNone/>
            </a:pPr>
            <a:r>
              <a:rPr lang="en" sz="1800">
                <a:solidFill>
                  <a:schemeClr val="dk1"/>
                </a:solidFill>
              </a:rPr>
              <a:t>Results of the view defined in the previous page:</a:t>
            </a:r>
            <a:endParaRPr sz="1800">
              <a:solidFill>
                <a:schemeClr val="dk1"/>
              </a:solidFill>
            </a:endParaRPr>
          </a:p>
          <a:p>
            <a:pPr marL="914400" lvl="0" indent="0" algn="l" rtl="0">
              <a:spcBef>
                <a:spcPts val="0"/>
              </a:spcBef>
              <a:spcAft>
                <a:spcPts val="0"/>
              </a:spcAft>
              <a:buClr>
                <a:srgbClr val="006699"/>
              </a:buClr>
              <a:buSzPts val="2000"/>
              <a:buFont typeface="Courier"/>
              <a:buNone/>
            </a:pPr>
            <a:r>
              <a:rPr lang="en">
                <a:solidFill>
                  <a:srgbClr val="006699"/>
                </a:solidFill>
                <a:latin typeface="Courier"/>
                <a:ea typeface="Courier"/>
                <a:cs typeface="Courier"/>
                <a:sym typeface="Courier"/>
              </a:rPr>
              <a:t>["Alice Smith"],		500</a:t>
            </a:r>
            <a:endParaRPr>
              <a:solidFill>
                <a:schemeClr val="dk1"/>
              </a:solidFill>
            </a:endParaRPr>
          </a:p>
          <a:p>
            <a:pPr marL="914400" lvl="0" indent="0" algn="l" rtl="0">
              <a:spcBef>
                <a:spcPts val="0"/>
              </a:spcBef>
              <a:spcAft>
                <a:spcPts val="0"/>
              </a:spcAft>
              <a:buClr>
                <a:srgbClr val="006699"/>
              </a:buClr>
              <a:buSzPts val="2000"/>
              <a:buFont typeface="Courier"/>
              <a:buNone/>
            </a:pPr>
            <a:r>
              <a:rPr lang="en">
                <a:solidFill>
                  <a:srgbClr val="006699"/>
                </a:solidFill>
                <a:latin typeface="Courier"/>
                <a:ea typeface="Courier"/>
                <a:cs typeface="Courier"/>
                <a:sym typeface="Courier"/>
              </a:rPr>
              <a:t>["Bob Dole"], 		1000</a:t>
            </a:r>
            <a:endParaRPr>
              <a:solidFill>
                <a:schemeClr val="dk1"/>
              </a:solidFill>
            </a:endParaRPr>
          </a:p>
          <a:p>
            <a:pPr marL="914400" lvl="0" indent="0" algn="l" rtl="0">
              <a:spcBef>
                <a:spcPts val="0"/>
              </a:spcBef>
              <a:spcAft>
                <a:spcPts val="0"/>
              </a:spcAft>
              <a:buClr>
                <a:srgbClr val="006699"/>
              </a:buClr>
              <a:buSzPts val="2000"/>
              <a:buFont typeface="Courier"/>
              <a:buNone/>
            </a:pPr>
            <a:r>
              <a:rPr lang="en">
                <a:solidFill>
                  <a:srgbClr val="006699"/>
                </a:solidFill>
                <a:latin typeface="Courier"/>
                <a:ea typeface="Courier"/>
                <a:cs typeface="Courier"/>
                <a:sym typeface="Courier"/>
              </a:rPr>
              <a:t>["Charlie Black"],	1500</a:t>
            </a:r>
            <a:endParaRPr>
              <a:solidFill>
                <a:schemeClr val="dk1"/>
              </a:solidFill>
            </a:endParaRPr>
          </a:p>
          <a:p>
            <a:pPr marL="914400" lvl="0" indent="0" algn="l" rtl="0">
              <a:spcBef>
                <a:spcPts val="0"/>
              </a:spcBef>
              <a:spcAft>
                <a:spcPts val="0"/>
              </a:spcAft>
              <a:buClr>
                <a:srgbClr val="006699"/>
              </a:buClr>
              <a:buSzPts val="2000"/>
              <a:buFont typeface="Courier"/>
              <a:buNone/>
            </a:pPr>
            <a:r>
              <a:rPr lang="en">
                <a:solidFill>
                  <a:srgbClr val="006699"/>
                </a:solidFill>
                <a:latin typeface="Courier"/>
                <a:ea typeface="Courier"/>
                <a:cs typeface="Courier"/>
                <a:sym typeface="Courier"/>
              </a:rPr>
              <a:t>["Chris White"], 		100</a:t>
            </a:r>
            <a:endParaRPr>
              <a:solidFill>
                <a:schemeClr val="dk1"/>
              </a:solidFill>
            </a:endParaRPr>
          </a:p>
          <a:p>
            <a:pPr marL="0" lvl="0" indent="0" algn="l" rtl="0">
              <a:spcBef>
                <a:spcPts val="0"/>
              </a:spcBef>
              <a:spcAft>
                <a:spcPts val="0"/>
              </a:spcAft>
              <a:buClr>
                <a:schemeClr val="lt1"/>
              </a:buClr>
              <a:buSzPts val="2000"/>
              <a:buFont typeface="Arial"/>
              <a:buNone/>
            </a:pPr>
            <a:endParaRPr sz="1800">
              <a:solidFill>
                <a:schemeClr val="dk1"/>
              </a:solidFill>
            </a:endParaRPr>
          </a:p>
          <a:p>
            <a:pPr marL="0" lvl="0" indent="0" algn="l" rtl="0">
              <a:spcBef>
                <a:spcPts val="0"/>
              </a:spcBef>
              <a:spcAft>
                <a:spcPts val="0"/>
              </a:spcAft>
              <a:buClr>
                <a:schemeClr val="dk1"/>
              </a:buClr>
              <a:buSzPts val="2200"/>
              <a:buFont typeface="Arial"/>
              <a:buNone/>
            </a:pPr>
            <a:r>
              <a:rPr lang="en" sz="1800" i="1">
                <a:solidFill>
                  <a:schemeClr val="dk1"/>
                </a:solidFill>
              </a:rPr>
              <a:t>Note: results are ordered by key ascending</a:t>
            </a:r>
            <a:endParaRPr sz="1800">
              <a:solidFill>
                <a:schemeClr val="dk1"/>
              </a:solidFill>
            </a:endParaRPr>
          </a:p>
          <a:p>
            <a:pPr marL="0" lvl="0" indent="0" algn="l" rtl="0">
              <a:spcBef>
                <a:spcPts val="0"/>
              </a:spcBef>
              <a:spcAft>
                <a:spcPts val="0"/>
              </a:spcAft>
              <a:buClr>
                <a:schemeClr val="lt1"/>
              </a:buClr>
              <a:buSzPts val="2200"/>
              <a:buFont typeface="Arial"/>
              <a:buNone/>
            </a:pPr>
            <a:endParaRPr sz="1800">
              <a:solidFill>
                <a:schemeClr val="dk1"/>
              </a:solidFill>
            </a:endParaRPr>
          </a:p>
          <a:p>
            <a:pPr marL="0" marR="0" lvl="0" indent="0" algn="l" rtl="0">
              <a:lnSpc>
                <a:spcPct val="100000"/>
              </a:lnSpc>
              <a:spcBef>
                <a:spcPts val="0"/>
              </a:spcBef>
              <a:spcAft>
                <a:spcPts val="0"/>
              </a:spcAft>
              <a:buClr>
                <a:srgbClr val="FFFFFF"/>
              </a:buClr>
              <a:buSzPts val="2000"/>
              <a:buFont typeface="Arial"/>
              <a:buNone/>
            </a:pPr>
            <a:endParaRPr sz="2000"/>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Courier"/>
              <a:buNone/>
            </a:pPr>
            <a:r>
              <a:rPr lang="en" sz="2200" b="0" i="0" u="none">
                <a:solidFill>
                  <a:srgbClr val="000000"/>
                </a:solidFill>
                <a:latin typeface="Courier"/>
                <a:ea typeface="Courier"/>
                <a:cs typeface="Courier"/>
                <a:sym typeface="Courier"/>
              </a:rPr>
              <a:t> </a:t>
            </a:r>
            <a:endParaRPr/>
          </a:p>
        </p:txBody>
      </p:sp>
      <p:sp>
        <p:nvSpPr>
          <p:cNvPr id="597" name="Google Shape;597;p59"/>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CouchDB Views #2</a:t>
            </a:r>
            <a:endParaRPr/>
          </a:p>
        </p:txBody>
      </p:sp>
    </p:spTree>
  </p:cSld>
  <p:clrMapOvr>
    <a:masterClrMapping/>
  </p:clrMapOvr>
  <p:transition spd="med">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6"/>
        <p:cNvGrpSpPr/>
        <p:nvPr/>
      </p:nvGrpSpPr>
      <p:grpSpPr>
        <a:xfrm>
          <a:off x="0" y="0"/>
          <a:ext cx="0" cy="0"/>
          <a:chOff x="0" y="0"/>
          <a:chExt cx="0" cy="0"/>
        </a:xfrm>
      </p:grpSpPr>
      <p:sp>
        <p:nvSpPr>
          <p:cNvPr id="607" name="Google Shape;607;p60"/>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CouchDB Views #3</a:t>
            </a:r>
            <a:endParaRPr/>
          </a:p>
        </p:txBody>
      </p:sp>
      <p:sp>
        <p:nvSpPr>
          <p:cNvPr id="608" name="Google Shape;608;p60"/>
          <p:cNvSpPr txBox="1"/>
          <p:nvPr/>
        </p:nvSpPr>
        <p:spPr>
          <a:xfrm>
            <a:off x="180987" y="559603"/>
            <a:ext cx="8959800" cy="4584000"/>
          </a:xfrm>
          <a:prstGeom prst="rect">
            <a:avLst/>
          </a:prstGeom>
          <a:noFill/>
          <a:ln>
            <a:noFill/>
          </a:ln>
        </p:spPr>
        <p:txBody>
          <a:bodyPr spcFirstLastPara="1" wrap="square" lIns="90000" tIns="45000" rIns="90000" bIns="45000"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Keys can be composite:</a:t>
            </a:r>
            <a:endParaRPr sz="1800"/>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function(doc) {</a:t>
            </a:r>
            <a:endParaRPr/>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if (doc.type === "text" ) {</a:t>
            </a:r>
            <a:endParaRPr/>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var words= doc.contents.split(/[\s\.,]+/);</a:t>
            </a:r>
            <a:endParaRPr/>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for (var i in words)  {</a:t>
            </a:r>
            <a:endParaRPr/>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if (words[i].length &gt; 1) {</a:t>
            </a:r>
            <a:endParaRPr/>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emit([words[i].substring(0,1),words[i]],</a:t>
            </a:r>
            <a:endParaRPr/>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1);</a:t>
            </a:r>
            <a:endParaRPr/>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a:t>
            </a:r>
            <a:endParaRPr/>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["a", "ad"], 1</a:t>
            </a:r>
            <a:endParaRPr/>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["a", "adipisicing"], 1</a:t>
            </a:r>
            <a:endParaRPr/>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["a", "aliqua"], 1</a:t>
            </a:r>
            <a:endParaRPr/>
          </a:p>
          <a:p>
            <a:pPr marL="1117600" marR="0" lvl="0" indent="-203200" algn="l" rtl="0">
              <a:lnSpc>
                <a:spcPct val="100000"/>
              </a:lnSpc>
              <a:spcBef>
                <a:spcPts val="0"/>
              </a:spcBef>
              <a:spcAft>
                <a:spcPts val="0"/>
              </a:spcAft>
              <a:buClr>
                <a:srgbClr val="006699"/>
              </a:buClr>
              <a:buSzPts val="2000"/>
              <a:buFont typeface="Courier"/>
              <a:buNone/>
            </a:pPr>
            <a:r>
              <a:rPr lang="en" sz="1800" b="0" i="0" u="none">
                <a:solidFill>
                  <a:srgbClr val="006699"/>
                </a:solidFill>
                <a:latin typeface="Courier"/>
                <a:ea typeface="Courier"/>
                <a:cs typeface="Courier"/>
                <a:sym typeface="Courier"/>
              </a:rPr>
              <a:t>…</a:t>
            </a:r>
            <a:endParaRPr sz="1800" b="0" i="0" u="none">
              <a:solidFill>
                <a:srgbClr val="006699"/>
              </a:solidFill>
              <a:latin typeface="Courier"/>
              <a:ea typeface="Courier"/>
              <a:cs typeface="Courier"/>
              <a:sym typeface="Courier"/>
            </a:endParaRPr>
          </a:p>
          <a:p>
            <a:pPr marL="1117600" marR="0" lvl="0" indent="-203200" algn="l" rtl="0">
              <a:lnSpc>
                <a:spcPct val="100000"/>
              </a:lnSpc>
              <a:spcBef>
                <a:spcPts val="0"/>
              </a:spcBef>
              <a:spcAft>
                <a:spcPts val="0"/>
              </a:spcAft>
              <a:buClr>
                <a:srgbClr val="006699"/>
              </a:buClr>
              <a:buSzPts val="2000"/>
              <a:buFont typeface="Courier"/>
              <a:buNone/>
            </a:pPr>
            <a:endParaRPr sz="1800">
              <a:solidFill>
                <a:srgbClr val="006699"/>
              </a:solidFill>
              <a:latin typeface="Courier"/>
              <a:ea typeface="Courier"/>
              <a:cs typeface="Courier"/>
              <a:sym typeface="Courier"/>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Results can grouped by key, hence aggregat</a:t>
            </a:r>
            <a:r>
              <a:rPr lang="en" sz="1800"/>
              <a:t>ing</a:t>
            </a:r>
            <a:r>
              <a:rPr lang="en" sz="1800" b="0" i="0" u="none">
                <a:solidFill>
                  <a:srgbClr val="000000"/>
                </a:solidFill>
                <a:latin typeface="Arial"/>
                <a:ea typeface="Arial"/>
                <a:cs typeface="Arial"/>
                <a:sym typeface="Arial"/>
              </a:rPr>
              <a:t> data at different levels:</a:t>
            </a:r>
            <a:endParaRPr sz="1800"/>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["a"], 7</a:t>
            </a:r>
            <a:endParaRPr/>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["c"], 6</a:t>
            </a:r>
            <a:endParaRPr/>
          </a:p>
          <a:p>
            <a:pPr marL="914400" marR="0" lvl="0" indent="0" algn="l" rtl="0">
              <a:lnSpc>
                <a:spcPct val="100000"/>
              </a:lnSpc>
              <a:spcBef>
                <a:spcPts val="0"/>
              </a:spcBef>
              <a:spcAft>
                <a:spcPts val="0"/>
              </a:spcAft>
              <a:buClr>
                <a:srgbClr val="006699"/>
              </a:buClr>
              <a:buSzPts val="2000"/>
              <a:buFont typeface="Arial"/>
              <a:buNone/>
            </a:pPr>
            <a:endParaRPr/>
          </a:p>
        </p:txBody>
      </p:sp>
    </p:spTree>
  </p:cSld>
  <p:clrMapOvr>
    <a:masterClrMapping/>
  </p:clrMapOvr>
  <p:transition spd="med">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7"/>
        <p:cNvGrpSpPr/>
        <p:nvPr/>
      </p:nvGrpSpPr>
      <p:grpSpPr>
        <a:xfrm>
          <a:off x="0" y="0"/>
          <a:ext cx="0" cy="0"/>
          <a:chOff x="0" y="0"/>
          <a:chExt cx="0" cy="0"/>
        </a:xfrm>
      </p:grpSpPr>
      <p:sp>
        <p:nvSpPr>
          <p:cNvPr id="618" name="Google Shape;618;p61"/>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CouchDB Views #4</a:t>
            </a:r>
            <a:endParaRPr/>
          </a:p>
        </p:txBody>
      </p:sp>
      <p:sp>
        <p:nvSpPr>
          <p:cNvPr id="619" name="Google Shape;619;p61"/>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Views can be called from HTTP</a:t>
            </a:r>
            <a:endParaRPr sz="1800"/>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http://localhost:5984/exampledb/_design/example/_view/wc2</a:t>
            </a:r>
            <a:endParaRPr/>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?group_level=2&amp;startkey=[“a”,null]&amp;endkey=[“c”,{}]</a:t>
            </a:r>
            <a:endParaRPr b="0" i="0" u="none">
              <a:solidFill>
                <a:srgbClr val="006699"/>
              </a:solidFill>
              <a:latin typeface="Courier"/>
              <a:ea typeface="Courier"/>
              <a:cs typeface="Courier"/>
              <a:sym typeface="Courier"/>
            </a:endParaRPr>
          </a:p>
          <a:p>
            <a:pPr marL="1117600" marR="0" lvl="0" indent="-203200" algn="just" rtl="0">
              <a:lnSpc>
                <a:spcPct val="100000"/>
              </a:lnSpc>
              <a:spcBef>
                <a:spcPts val="0"/>
              </a:spcBef>
              <a:spcAft>
                <a:spcPts val="0"/>
              </a:spcAft>
              <a:buClr>
                <a:srgbClr val="006699"/>
              </a:buClr>
              <a:buSzPts val="2000"/>
              <a:buFont typeface="Courier"/>
              <a:buNone/>
            </a:pPr>
            <a:endParaRPr>
              <a:solidFill>
                <a:srgbClr val="006699"/>
              </a:solidFill>
              <a:latin typeface="Courier"/>
              <a:ea typeface="Courier"/>
              <a:cs typeface="Courier"/>
              <a:sym typeface="Courier"/>
            </a:endParaRPr>
          </a:p>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Views</a:t>
            </a:r>
            <a:endParaRPr sz="1800" b="0" i="0" u="none">
              <a:solidFill>
                <a:srgbClr val="000000"/>
              </a:solidFill>
              <a:latin typeface="Arial"/>
              <a:ea typeface="Arial"/>
              <a:cs typeface="Arial"/>
              <a:sym typeface="Arial"/>
            </a:endParaRPr>
          </a:p>
          <a:p>
            <a:pPr marL="914400" marR="0" lvl="1" indent="-342900" algn="just" rtl="0">
              <a:lnSpc>
                <a:spcPct val="100000"/>
              </a:lnSpc>
              <a:spcBef>
                <a:spcPts val="0"/>
              </a:spcBef>
              <a:spcAft>
                <a:spcPts val="0"/>
              </a:spcAft>
              <a:buClr>
                <a:srgbClr val="000000"/>
              </a:buClr>
              <a:buSzPts val="1800"/>
              <a:buFont typeface="Times New Roman"/>
              <a:buChar char="○"/>
            </a:pPr>
            <a:r>
              <a:rPr lang="en" sz="1800" b="0" i="0" u="none">
                <a:solidFill>
                  <a:srgbClr val="000000"/>
                </a:solidFill>
                <a:latin typeface="Arial"/>
                <a:ea typeface="Arial"/>
                <a:cs typeface="Arial"/>
                <a:sym typeface="Arial"/>
              </a:rPr>
              <a:t>are grouped into </a:t>
            </a:r>
            <a:r>
              <a:rPr lang="en" sz="1800" b="0" i="1" u="none">
                <a:solidFill>
                  <a:srgbClr val="000000"/>
                </a:solidFill>
                <a:latin typeface="Arial"/>
                <a:ea typeface="Arial"/>
                <a:cs typeface="Arial"/>
                <a:sym typeface="Arial"/>
              </a:rPr>
              <a:t>design documents</a:t>
            </a:r>
            <a:r>
              <a:rPr lang="en" sz="1800" b="0" i="0" u="none">
                <a:solidFill>
                  <a:srgbClr val="000000"/>
                </a:solidFill>
                <a:latin typeface="Arial"/>
                <a:ea typeface="Arial"/>
                <a:cs typeface="Arial"/>
                <a:sym typeface="Arial"/>
              </a:rPr>
              <a:t> (</a:t>
            </a:r>
            <a:r>
              <a:rPr lang="en" sz="1800">
                <a:solidFill>
                  <a:srgbClr val="006699"/>
                </a:solidFill>
                <a:latin typeface="Courier"/>
                <a:ea typeface="Courier"/>
                <a:cs typeface="Courier"/>
                <a:sym typeface="Courier"/>
              </a:rPr>
              <a:t>example</a:t>
            </a:r>
            <a:r>
              <a:rPr lang="en" sz="1800" b="0" i="0" u="none">
                <a:solidFill>
                  <a:srgbClr val="000000"/>
                </a:solidFill>
                <a:latin typeface="Arial"/>
                <a:ea typeface="Arial"/>
                <a:cs typeface="Arial"/>
                <a:sym typeface="Arial"/>
              </a:rPr>
              <a:t>)</a:t>
            </a:r>
            <a:r>
              <a:rPr lang="en" sz="1800"/>
              <a:t>;</a:t>
            </a:r>
            <a:endParaRPr sz="1800"/>
          </a:p>
          <a:p>
            <a:pPr marL="914400" marR="0" lvl="1" indent="-342900" algn="just" rtl="0">
              <a:lnSpc>
                <a:spcPct val="100000"/>
              </a:lnSpc>
              <a:spcBef>
                <a:spcPts val="0"/>
              </a:spcBef>
              <a:spcAft>
                <a:spcPts val="0"/>
              </a:spcAft>
              <a:buClr>
                <a:srgbClr val="000000"/>
              </a:buClr>
              <a:buSzPts val="1800"/>
              <a:buFont typeface="Times New Roman"/>
              <a:buChar char="○"/>
            </a:pPr>
            <a:r>
              <a:rPr lang="en" sz="1800"/>
              <a:t>may</a:t>
            </a:r>
            <a:r>
              <a:rPr lang="en" sz="1800" b="0" i="0" u="none">
                <a:solidFill>
                  <a:srgbClr val="000000"/>
                </a:solidFill>
                <a:latin typeface="Arial"/>
                <a:ea typeface="Arial"/>
                <a:cs typeface="Arial"/>
                <a:sym typeface="Arial"/>
              </a:rPr>
              <a:t> be passed the level of aggregation (</a:t>
            </a:r>
            <a:r>
              <a:rPr lang="en" sz="1800">
                <a:solidFill>
                  <a:srgbClr val="006699"/>
                </a:solidFill>
                <a:latin typeface="Courier"/>
                <a:ea typeface="Courier"/>
                <a:cs typeface="Courier"/>
                <a:sym typeface="Courier"/>
              </a:rPr>
              <a:t>group_level</a:t>
            </a:r>
            <a:r>
              <a:rPr lang="en" sz="1800" b="0" i="0" u="none">
                <a:solidFill>
                  <a:srgbClr val="000000"/>
                </a:solidFill>
                <a:latin typeface="Arial"/>
                <a:ea typeface="Arial"/>
                <a:cs typeface="Arial"/>
                <a:sym typeface="Arial"/>
              </a:rPr>
              <a:t>)</a:t>
            </a:r>
            <a:r>
              <a:rPr lang="en" sz="1800"/>
              <a:t>;</a:t>
            </a:r>
            <a:endParaRPr sz="1800"/>
          </a:p>
          <a:p>
            <a:pPr marL="914400" marR="0" lvl="1" indent="-342900" algn="just" rtl="0">
              <a:lnSpc>
                <a:spcPct val="100000"/>
              </a:lnSpc>
              <a:spcBef>
                <a:spcPts val="0"/>
              </a:spcBef>
              <a:spcAft>
                <a:spcPts val="0"/>
              </a:spcAft>
              <a:buClr>
                <a:srgbClr val="000000"/>
              </a:buClr>
              <a:buSzPts val="1800"/>
              <a:buFont typeface="Times New Roman"/>
              <a:buChar char="○"/>
            </a:pPr>
            <a:r>
              <a:rPr lang="en" sz="1800"/>
              <a:t>may</a:t>
            </a:r>
            <a:r>
              <a:rPr lang="en" sz="1800" b="0" i="0" u="none">
                <a:solidFill>
                  <a:srgbClr val="000000"/>
                </a:solidFill>
                <a:latin typeface="Arial"/>
                <a:ea typeface="Arial"/>
                <a:cs typeface="Arial"/>
                <a:sym typeface="Arial"/>
              </a:rPr>
              <a:t> return only a subset of keys (</a:t>
            </a:r>
            <a:r>
              <a:rPr lang="en" sz="1800">
                <a:solidFill>
                  <a:srgbClr val="006699"/>
                </a:solidFill>
                <a:latin typeface="Courier"/>
                <a:ea typeface="Courier"/>
                <a:cs typeface="Courier"/>
                <a:sym typeface="Courier"/>
              </a:rPr>
              <a:t>start_key, end_key</a:t>
            </a:r>
            <a:r>
              <a:rPr lang="en" sz="1800" b="0" i="0" u="none">
                <a:solidFill>
                  <a:srgbClr val="000000"/>
                </a:solidFill>
                <a:latin typeface="Arial"/>
                <a:ea typeface="Arial"/>
                <a:cs typeface="Arial"/>
                <a:sym typeface="Arial"/>
              </a:rPr>
              <a:t> parameters)</a:t>
            </a:r>
            <a:r>
              <a:rPr lang="en" sz="1800"/>
              <a:t>;</a:t>
            </a:r>
            <a:endParaRPr sz="1800"/>
          </a:p>
          <a:p>
            <a:pPr marL="914400" marR="0" lvl="1" indent="-342900" algn="just" rtl="0">
              <a:lnSpc>
                <a:spcPct val="100000"/>
              </a:lnSpc>
              <a:spcBef>
                <a:spcPts val="0"/>
              </a:spcBef>
              <a:spcAft>
                <a:spcPts val="0"/>
              </a:spcAft>
              <a:buClr>
                <a:srgbClr val="000000"/>
              </a:buClr>
              <a:buSzPts val="1800"/>
              <a:buFont typeface="Times New Roman"/>
              <a:buChar char="○"/>
            </a:pPr>
            <a:r>
              <a:rPr lang="en" sz="1800" b="0" i="0" u="none">
                <a:solidFill>
                  <a:srgbClr val="000000"/>
                </a:solidFill>
                <a:latin typeface="Arial"/>
                <a:ea typeface="Arial"/>
                <a:cs typeface="Arial"/>
                <a:sym typeface="Arial"/>
              </a:rPr>
              <a:t>are computed once they are called </a:t>
            </a:r>
            <a:r>
              <a:rPr lang="en" sz="1800"/>
              <a:t>(</a:t>
            </a:r>
            <a:r>
              <a:rPr lang="en" sz="1800" b="0" i="0" u="sng">
                <a:solidFill>
                  <a:srgbClr val="000000"/>
                </a:solidFill>
                <a:latin typeface="Arial"/>
                <a:ea typeface="Arial"/>
                <a:cs typeface="Arial"/>
                <a:sym typeface="Arial"/>
              </a:rPr>
              <a:t>not when they are defined</a:t>
            </a:r>
            <a:r>
              <a:rPr lang="en" sz="1800"/>
              <a:t>)</a:t>
            </a:r>
            <a:r>
              <a:rPr lang="en" sz="1800" b="0" i="0" u="none">
                <a:solidFill>
                  <a:srgbClr val="000000"/>
                </a:solidFill>
                <a:latin typeface="Arial"/>
                <a:ea typeface="Arial"/>
                <a:cs typeface="Arial"/>
                <a:sym typeface="Arial"/>
              </a:rPr>
              <a:t> and updated every time a document is inserted, deleted or updated. Hence, the first invocation after un </a:t>
            </a:r>
            <a:r>
              <a:rPr lang="en" sz="1800"/>
              <a:t>update may be</a:t>
            </a:r>
            <a:r>
              <a:rPr lang="en" sz="1800" b="0" i="0" u="none">
                <a:solidFill>
                  <a:srgbClr val="000000"/>
                </a:solidFill>
                <a:latin typeface="Arial"/>
                <a:ea typeface="Arial"/>
                <a:cs typeface="Arial"/>
                <a:sym typeface="Arial"/>
              </a:rPr>
              <a:t> slow</a:t>
            </a:r>
            <a:r>
              <a:rPr lang="en" sz="1800"/>
              <a:t>;</a:t>
            </a:r>
            <a:endParaRPr sz="1800"/>
          </a:p>
          <a:p>
            <a:pPr marL="914400" marR="0" lvl="1" indent="-342900" algn="just" rtl="0">
              <a:lnSpc>
                <a:spcPct val="100000"/>
              </a:lnSpc>
              <a:spcBef>
                <a:spcPts val="0"/>
              </a:spcBef>
              <a:spcAft>
                <a:spcPts val="0"/>
              </a:spcAft>
              <a:buClr>
                <a:srgbClr val="000000"/>
              </a:buClr>
              <a:buSzPts val="1800"/>
              <a:buFont typeface="Times New Roman"/>
              <a:buChar char="○"/>
            </a:pPr>
            <a:r>
              <a:rPr lang="en" sz="1800" b="0" i="0" u="none">
                <a:solidFill>
                  <a:srgbClr val="000000"/>
                </a:solidFill>
                <a:latin typeface="Arial"/>
                <a:ea typeface="Arial"/>
                <a:cs typeface="Arial"/>
                <a:sym typeface="Arial"/>
              </a:rPr>
              <a:t>are persisted to disk, hence adding an entire document in the view's result would use a lot of disk space: </a:t>
            </a:r>
            <a:r>
              <a:rPr lang="en" sz="1800">
                <a:solidFill>
                  <a:srgbClr val="006699"/>
                </a:solidFill>
                <a:latin typeface="Courier"/>
                <a:ea typeface="Courier"/>
                <a:cs typeface="Courier"/>
                <a:sym typeface="Courier"/>
              </a:rPr>
              <a:t>emit(words[i],doc)</a:t>
            </a:r>
            <a:r>
              <a:rPr lang="en" sz="1800" b="0" i="0" u="none">
                <a:solidFill>
                  <a:srgbClr val="000000"/>
                </a:solidFill>
                <a:latin typeface="Courier"/>
                <a:ea typeface="Courier"/>
                <a:cs typeface="Courier"/>
                <a:sym typeface="Courier"/>
              </a:rPr>
              <a:t> </a:t>
            </a:r>
            <a:r>
              <a:rPr lang="en" sz="1800" b="0" i="0" u="none">
                <a:solidFill>
                  <a:srgbClr val="000000"/>
                </a:solidFill>
                <a:latin typeface="Arial"/>
                <a:ea typeface="Arial"/>
                <a:cs typeface="Arial"/>
                <a:sym typeface="Arial"/>
              </a:rPr>
              <a:t>(don't</a:t>
            </a:r>
            <a:r>
              <a:rPr lang="en" sz="1800"/>
              <a:t>! U</a:t>
            </a:r>
            <a:r>
              <a:rPr lang="en" sz="1800" b="0" i="0" u="none">
                <a:solidFill>
                  <a:srgbClr val="000000"/>
                </a:solidFill>
                <a:latin typeface="Arial"/>
                <a:ea typeface="Arial"/>
                <a:cs typeface="Arial"/>
                <a:sym typeface="Arial"/>
              </a:rPr>
              <a:t>se </a:t>
            </a:r>
            <a:r>
              <a:rPr lang="en" sz="1800">
                <a:solidFill>
                  <a:srgbClr val="006699"/>
                </a:solidFill>
                <a:latin typeface="Courier"/>
                <a:ea typeface="Courier"/>
                <a:cs typeface="Courier"/>
                <a:sym typeface="Courier"/>
              </a:rPr>
              <a:t>include_docs=true</a:t>
            </a:r>
            <a:r>
              <a:rPr lang="en" sz="1800" b="0" i="0" u="none">
                <a:solidFill>
                  <a:srgbClr val="000000"/>
                </a:solidFill>
                <a:latin typeface="Arial"/>
                <a:ea typeface="Arial"/>
                <a:cs typeface="Arial"/>
                <a:sym typeface="Arial"/>
              </a:rPr>
              <a:t> instead)</a:t>
            </a:r>
            <a:r>
              <a:rPr lang="en" sz="1800"/>
              <a:t>;</a:t>
            </a:r>
            <a:endParaRPr sz="1800"/>
          </a:p>
          <a:p>
            <a:pPr marL="914400" marR="0" lvl="1" indent="-342900" algn="just" rtl="0">
              <a:lnSpc>
                <a:spcPct val="100000"/>
              </a:lnSpc>
              <a:spcBef>
                <a:spcPts val="0"/>
              </a:spcBef>
              <a:spcAft>
                <a:spcPts val="0"/>
              </a:spcAft>
              <a:buClr>
                <a:srgbClr val="000000"/>
              </a:buClr>
              <a:buSzPts val="1800"/>
              <a:buFont typeface="Times New Roman"/>
              <a:buChar char="○"/>
            </a:pPr>
            <a:r>
              <a:rPr lang="en" sz="1800" b="0" i="0" u="none">
                <a:solidFill>
                  <a:srgbClr val="000000"/>
                </a:solidFill>
                <a:latin typeface="Arial"/>
                <a:ea typeface="Arial"/>
                <a:cs typeface="Arial"/>
                <a:sym typeface="Arial"/>
              </a:rPr>
              <a:t>Since there is no schema and documents of different types are often  stored in the same database, it is useful to add a </a:t>
            </a:r>
            <a:r>
              <a:rPr lang="en" sz="1800" b="0" i="1" u="none">
                <a:solidFill>
                  <a:srgbClr val="000000"/>
                </a:solidFill>
                <a:latin typeface="Arial"/>
                <a:ea typeface="Arial"/>
                <a:cs typeface="Arial"/>
                <a:sym typeface="Arial"/>
              </a:rPr>
              <a:t>type </a:t>
            </a:r>
            <a:r>
              <a:rPr lang="en" sz="1800" b="0" i="0" u="none">
                <a:solidFill>
                  <a:srgbClr val="000000"/>
                </a:solidFill>
                <a:latin typeface="Arial"/>
                <a:ea typeface="Arial"/>
                <a:cs typeface="Arial"/>
                <a:sym typeface="Arial"/>
              </a:rPr>
              <a:t>attribute to docs, which comes in handy when defining views.</a:t>
            </a:r>
            <a:endParaRPr sz="1800"/>
          </a:p>
          <a:p>
            <a:pPr marL="0" marR="0" lvl="0" indent="0" algn="l" rtl="0">
              <a:lnSpc>
                <a:spcPct val="94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8"/>
        <p:cNvGrpSpPr/>
        <p:nvPr/>
      </p:nvGrpSpPr>
      <p:grpSpPr>
        <a:xfrm>
          <a:off x="0" y="0"/>
          <a:ext cx="0" cy="0"/>
          <a:chOff x="0" y="0"/>
          <a:chExt cx="0" cy="0"/>
        </a:xfrm>
      </p:grpSpPr>
      <p:sp>
        <p:nvSpPr>
          <p:cNvPr id="629" name="Google Shape;629;p62"/>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CouchDB Views #5</a:t>
            </a:r>
            <a:endParaRPr/>
          </a:p>
        </p:txBody>
      </p:sp>
      <p:sp>
        <p:nvSpPr>
          <p:cNvPr id="630" name="Google Shape;630;p62"/>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Views </a:t>
            </a:r>
            <a:endParaRPr sz="1800" b="0" i="0" u="none">
              <a:solidFill>
                <a:srgbClr val="000000"/>
              </a:solidFill>
              <a:latin typeface="Arial"/>
              <a:ea typeface="Arial"/>
              <a:cs typeface="Arial"/>
              <a:sym typeface="Arial"/>
            </a:endParaRPr>
          </a:p>
          <a:p>
            <a:pPr marL="914400" marR="0" lvl="1" indent="-342900" algn="just"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can be defined in languages other than JavaScript</a:t>
            </a:r>
            <a:endParaRPr sz="1800"/>
          </a:p>
          <a:p>
            <a:pPr marL="914400" marR="0" lvl="1" indent="-342900" algn="just"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can </a:t>
            </a:r>
            <a:r>
              <a:rPr lang="en" sz="1800"/>
              <a:t>use</a:t>
            </a:r>
            <a:r>
              <a:rPr lang="en" sz="1800" b="0" i="0" u="none" strike="noStrike" cap="none">
                <a:solidFill>
                  <a:srgbClr val="000000"/>
                </a:solidFill>
                <a:latin typeface="Arial"/>
                <a:ea typeface="Arial"/>
                <a:cs typeface="Arial"/>
                <a:sym typeface="Arial"/>
              </a:rPr>
              <a:t> libraries</a:t>
            </a:r>
            <a:endParaRPr sz="1800"/>
          </a:p>
          <a:p>
            <a:pPr marL="914400" marR="0" lvl="1" indent="-342900" algn="just"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cannot be passed custom parameters, either during computation or during selection</a:t>
            </a:r>
            <a:endParaRPr sz="1800"/>
          </a:p>
          <a:p>
            <a:pPr marL="0" marR="0" lvl="0" indent="0" algn="just" rtl="0">
              <a:lnSpc>
                <a:spcPct val="100000"/>
              </a:lnSpc>
              <a:spcBef>
                <a:spcPts val="0"/>
              </a:spcBef>
              <a:spcAft>
                <a:spcPts val="0"/>
              </a:spcAft>
              <a:buNone/>
            </a:pPr>
            <a:endParaRPr sz="1800"/>
          </a:p>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Computation of views can be influenced only by the document itself (referential transparency):</a:t>
            </a:r>
            <a:endParaRPr sz="1800" b="0" i="0" u="none">
              <a:solidFill>
                <a:srgbClr val="000000"/>
              </a:solidFill>
              <a:latin typeface="Arial"/>
              <a:ea typeface="Arial"/>
              <a:cs typeface="Arial"/>
              <a:sym typeface="Arial"/>
            </a:endParaRPr>
          </a:p>
          <a:p>
            <a:pPr marL="914400" marR="0" lvl="1" indent="-342900" algn="just" rtl="0">
              <a:lnSpc>
                <a:spcPct val="100000"/>
              </a:lnSpc>
              <a:spcBef>
                <a:spcPts val="0"/>
              </a:spcBef>
              <a:spcAft>
                <a:spcPts val="0"/>
              </a:spcAft>
              <a:buSzPts val="1800"/>
              <a:buChar char="○"/>
            </a:pPr>
            <a:r>
              <a:rPr lang="en" sz="1800"/>
              <a:t>n</a:t>
            </a:r>
            <a:r>
              <a:rPr lang="en" sz="1800" b="0" i="0" u="none" strike="noStrike" cap="none">
                <a:solidFill>
                  <a:srgbClr val="000000"/>
                </a:solidFill>
                <a:latin typeface="Arial"/>
                <a:ea typeface="Arial"/>
                <a:cs typeface="Arial"/>
                <a:sym typeface="Arial"/>
              </a:rPr>
              <a:t>o reading of other documents</a:t>
            </a:r>
            <a:endParaRPr sz="1800"/>
          </a:p>
          <a:p>
            <a:pPr marL="914400" marR="0" lvl="1" indent="-342900" algn="just"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no passing of parameters during computation </a:t>
            </a:r>
            <a:endParaRPr sz="1800"/>
          </a:p>
          <a:p>
            <a:pPr marL="203200" marR="0" lvl="0" indent="-203200" algn="just" rtl="0">
              <a:lnSpc>
                <a:spcPct val="100000"/>
              </a:lnSpc>
              <a:spcBef>
                <a:spcPts val="0"/>
              </a:spcBef>
              <a:spcAft>
                <a:spcPts val="0"/>
              </a:spcAft>
              <a:buClr>
                <a:srgbClr val="FFFFFF"/>
              </a:buClr>
              <a:buSzPts val="2200"/>
              <a:buFont typeface="Arial"/>
              <a:buNone/>
            </a:pPr>
            <a:endParaRPr sz="1800" b="0" i="0" u="none">
              <a:solidFill>
                <a:srgbClr val="000000"/>
              </a:solidFill>
              <a:latin typeface="Arial"/>
              <a:ea typeface="Arial"/>
              <a:cs typeface="Arial"/>
              <a:sym typeface="Arial"/>
            </a:endParaRPr>
          </a:p>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In shor</a:t>
            </a:r>
            <a:r>
              <a:rPr lang="en" sz="1800"/>
              <a:t>t:</a:t>
            </a:r>
            <a:endParaRPr sz="1800"/>
          </a:p>
          <a:p>
            <a:pPr marL="914400" marR="0" lvl="1" indent="-342900" algn="just" rtl="0">
              <a:lnSpc>
                <a:spcPct val="100000"/>
              </a:lnSpc>
              <a:spcBef>
                <a:spcPts val="0"/>
              </a:spcBef>
              <a:spcAft>
                <a:spcPts val="0"/>
              </a:spcAft>
              <a:buSzPts val="1800"/>
              <a:buChar char="○"/>
            </a:pPr>
            <a:r>
              <a:rPr lang="en" sz="1800"/>
              <a:t>v</a:t>
            </a:r>
            <a:r>
              <a:rPr lang="en" sz="1800" b="0" i="0" u="none" strike="noStrike" cap="none">
                <a:solidFill>
                  <a:srgbClr val="000000"/>
                </a:solidFill>
                <a:latin typeface="Arial"/>
                <a:ea typeface="Arial"/>
                <a:cs typeface="Arial"/>
                <a:sym typeface="Arial"/>
              </a:rPr>
              <a:t>iews are not influenced by the state of the system </a:t>
            </a:r>
            <a:endParaRPr sz="1800"/>
          </a:p>
          <a:p>
            <a:pPr marL="914400" marR="0" lvl="1" indent="-342900" algn="just" rtl="0">
              <a:lnSpc>
                <a:spcPct val="100000"/>
              </a:lnSpc>
              <a:spcBef>
                <a:spcPts val="0"/>
              </a:spcBef>
              <a:spcAft>
                <a:spcPts val="0"/>
              </a:spcAft>
              <a:buClr>
                <a:srgbClr val="000000"/>
              </a:buClr>
              <a:buSzPts val="1800"/>
              <a:buFont typeface="Arial"/>
              <a:buChar char="○"/>
            </a:pPr>
            <a:r>
              <a:rPr lang="en" sz="1800"/>
              <a:t>...and this</a:t>
            </a:r>
            <a:r>
              <a:rPr lang="en" sz="1800" b="0" i="0" u="none" strike="noStrike" cap="none">
                <a:solidFill>
                  <a:srgbClr val="000000"/>
                </a:solidFill>
                <a:latin typeface="Arial"/>
                <a:ea typeface="Arial"/>
                <a:cs typeface="Arial"/>
                <a:sym typeface="Arial"/>
              </a:rPr>
              <a:t> ensures consistency of results</a:t>
            </a:r>
            <a:endParaRPr sz="1800"/>
          </a:p>
        </p:txBody>
      </p:sp>
    </p:spTree>
  </p:cSld>
  <p:clrMapOvr>
    <a:masterClrMapping/>
  </p:clrMapOvr>
  <p:transition spd="med">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9"/>
        <p:cNvGrpSpPr/>
        <p:nvPr/>
      </p:nvGrpSpPr>
      <p:grpSpPr>
        <a:xfrm>
          <a:off x="0" y="0"/>
          <a:ext cx="0" cy="0"/>
          <a:chOff x="0" y="0"/>
          <a:chExt cx="0" cy="0"/>
        </a:xfrm>
      </p:grpSpPr>
      <p:sp>
        <p:nvSpPr>
          <p:cNvPr id="640" name="Google Shape;640;p63"/>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CouchDB Views #6</a:t>
            </a:r>
            <a:endParaRPr/>
          </a:p>
        </p:txBody>
      </p:sp>
      <p:sp>
        <p:nvSpPr>
          <p:cNvPr id="641" name="Google Shape;641;p63"/>
          <p:cNvSpPr txBox="1"/>
          <p:nvPr/>
        </p:nvSpPr>
        <p:spPr>
          <a:xfrm>
            <a:off x="179387" y="519113"/>
            <a:ext cx="8501062" cy="4583906"/>
          </a:xfrm>
          <a:prstGeom prst="rect">
            <a:avLst/>
          </a:prstGeom>
          <a:noFill/>
          <a:ln>
            <a:noFill/>
          </a:ln>
        </p:spPr>
        <p:txBody>
          <a:bodyPr spcFirstLastPara="1" wrap="square" lIns="90000" tIns="45000" rIns="90000" bIns="45000" anchor="t" anchorCtr="0">
            <a:noAutofit/>
          </a:bodyPr>
          <a:lstStyle/>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Keys are case-sensitive, as they are in RDBMS indexes</a:t>
            </a:r>
            <a:endParaRPr sz="1800" b="0" i="0" u="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a:p>
          <a:p>
            <a:pPr marL="457200" marR="0" lvl="0" indent="-342900" algn="just" rtl="0">
              <a:lnSpc>
                <a:spcPct val="100000"/>
              </a:lnSpc>
              <a:spcBef>
                <a:spcPts val="0"/>
              </a:spcBef>
              <a:spcAft>
                <a:spcPts val="0"/>
              </a:spcAft>
              <a:buSzPts val="1800"/>
              <a:buChar char="●"/>
            </a:pPr>
            <a:r>
              <a:rPr lang="en" sz="1800" b="0" i="0" u="none">
                <a:solidFill>
                  <a:srgbClr val="000000"/>
                </a:solidFill>
                <a:latin typeface="Arial"/>
                <a:ea typeface="Arial"/>
                <a:cs typeface="Arial"/>
                <a:sym typeface="Arial"/>
              </a:rPr>
              <a:t>Pagination is available through the use of </a:t>
            </a:r>
            <a:r>
              <a:rPr lang="en" sz="1800" b="0" i="0" u="none">
                <a:solidFill>
                  <a:srgbClr val="006699"/>
                </a:solidFill>
                <a:latin typeface="Courier"/>
                <a:ea typeface="Courier"/>
                <a:cs typeface="Courier"/>
                <a:sym typeface="Courier"/>
              </a:rPr>
              <a:t>skip</a:t>
            </a:r>
            <a:r>
              <a:rPr lang="en" sz="1800" b="0" i="1" u="none">
                <a:solidFill>
                  <a:srgbClr val="000000"/>
                </a:solidFill>
                <a:latin typeface="Arial"/>
                <a:ea typeface="Arial"/>
                <a:cs typeface="Arial"/>
                <a:sym typeface="Arial"/>
              </a:rPr>
              <a:t> </a:t>
            </a:r>
            <a:r>
              <a:rPr lang="en" sz="1800" b="0" i="0" u="none">
                <a:solidFill>
                  <a:srgbClr val="000000"/>
                </a:solidFill>
                <a:latin typeface="Arial"/>
                <a:ea typeface="Arial"/>
                <a:cs typeface="Arial"/>
                <a:sym typeface="Arial"/>
              </a:rPr>
              <a:t>and </a:t>
            </a:r>
            <a:r>
              <a:rPr lang="en" sz="1800" b="0" i="0" u="none">
                <a:solidFill>
                  <a:srgbClr val="000000"/>
                </a:solidFill>
                <a:latin typeface="Courier"/>
                <a:ea typeface="Courier"/>
                <a:cs typeface="Courier"/>
                <a:sym typeface="Courier"/>
              </a:rPr>
              <a:t>limit</a:t>
            </a:r>
            <a:r>
              <a:rPr lang="en" sz="1800" b="0" i="0" u="none">
                <a:solidFill>
                  <a:srgbClr val="000000"/>
                </a:solidFill>
                <a:latin typeface="Arial"/>
                <a:ea typeface="Arial"/>
                <a:cs typeface="Arial"/>
                <a:sym typeface="Arial"/>
              </a:rPr>
              <a:t> parameters</a:t>
            </a:r>
            <a:endParaRPr sz="1800" b="0" i="0" u="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a:p>
          <a:p>
            <a:pPr marL="457200" marR="0" lvl="0" indent="-342900" algn="just" rtl="0">
              <a:lnSpc>
                <a:spcPct val="100000"/>
              </a:lnSpc>
              <a:spcBef>
                <a:spcPts val="0"/>
              </a:spcBef>
              <a:spcAft>
                <a:spcPts val="0"/>
              </a:spcAft>
              <a:buSzPts val="1800"/>
              <a:buChar char="●"/>
            </a:pPr>
            <a:r>
              <a:rPr lang="en" sz="1800"/>
              <a:t>Since views are updated only when used (lazy evaluaiton), their results would have to wait for the view update… unless </a:t>
            </a:r>
            <a:r>
              <a:rPr lang="en" sz="1800">
                <a:solidFill>
                  <a:srgbClr val="006699"/>
                </a:solidFill>
                <a:latin typeface="Courier"/>
                <a:ea typeface="Courier"/>
                <a:cs typeface="Courier"/>
                <a:sym typeface="Courier"/>
              </a:rPr>
              <a:t>stale </a:t>
            </a:r>
            <a:r>
              <a:rPr lang="en" sz="1800"/>
              <a:t>parameter is set to </a:t>
            </a:r>
            <a:r>
              <a:rPr lang="en" sz="1800">
                <a:solidFill>
                  <a:srgbClr val="006699"/>
                </a:solidFill>
                <a:latin typeface="Courier"/>
                <a:ea typeface="Courier"/>
                <a:cs typeface="Courier"/>
                <a:sym typeface="Courier"/>
              </a:rPr>
              <a:t>update_after </a:t>
            </a:r>
            <a:r>
              <a:rPr lang="en" sz="1800">
                <a:solidFill>
                  <a:schemeClr val="dk1"/>
                </a:solidFill>
              </a:rPr>
              <a:t>(forcing the update of the view to happen </a:t>
            </a:r>
            <a:r>
              <a:rPr lang="en" sz="1800" u="sng">
                <a:solidFill>
                  <a:schemeClr val="dk1"/>
                </a:solidFill>
              </a:rPr>
              <a:t>after</a:t>
            </a:r>
            <a:r>
              <a:rPr lang="en" sz="1800">
                <a:solidFill>
                  <a:schemeClr val="dk1"/>
                </a:solidFill>
              </a:rPr>
              <a:t> the results are returned to the client). It makes sense to call a view every now and then, to force the update of views in small increments.</a:t>
            </a:r>
            <a:endParaRPr sz="1800">
              <a:solidFill>
                <a:schemeClr val="dk1"/>
              </a:solidFill>
              <a:highlight>
                <a:srgbClr val="FFFFFF"/>
              </a:highlight>
            </a:endParaRPr>
          </a:p>
          <a:p>
            <a:pPr marL="457200" marR="0" lvl="0" indent="0" algn="just" rtl="0">
              <a:lnSpc>
                <a:spcPct val="100000"/>
              </a:lnSpc>
              <a:spcBef>
                <a:spcPts val="0"/>
              </a:spcBef>
              <a:spcAft>
                <a:spcPts val="0"/>
              </a:spcAft>
              <a:buNone/>
            </a:pPr>
            <a:endParaRPr sz="1800">
              <a:solidFill>
                <a:schemeClr val="dk1"/>
              </a:solidFill>
              <a:highlight>
                <a:srgbClr val="FFFFFF"/>
              </a:highlight>
            </a:endParaRPr>
          </a:p>
          <a:p>
            <a:pPr marL="457200" marR="0" lvl="0" indent="-342900" algn="just" rtl="0">
              <a:lnSpc>
                <a:spcPct val="100000"/>
              </a:lnSpc>
              <a:spcBef>
                <a:spcPts val="0"/>
              </a:spcBef>
              <a:spcAft>
                <a:spcPts val="0"/>
              </a:spcAft>
              <a:buSzPts val="1800"/>
              <a:buChar char="●"/>
            </a:pPr>
            <a:r>
              <a:rPr lang="en" sz="1800" b="0" i="0" u="none">
                <a:solidFill>
                  <a:srgbClr val="000000"/>
                </a:solidFill>
                <a:latin typeface="Arial"/>
                <a:ea typeface="Arial"/>
                <a:cs typeface="Arial"/>
                <a:sym typeface="Arial"/>
              </a:rPr>
              <a:t>The Reduce part of a View can be more complex than adding values (sum, count, min and max can be computed in one go by using the </a:t>
            </a:r>
            <a:r>
              <a:rPr lang="en" sz="1800" b="0" i="0" u="none">
                <a:solidFill>
                  <a:srgbClr val="006699"/>
                </a:solidFill>
                <a:latin typeface="Courier"/>
                <a:ea typeface="Courier"/>
                <a:cs typeface="Courier"/>
                <a:sym typeface="Courier"/>
              </a:rPr>
              <a:t>_stat</a:t>
            </a:r>
            <a:r>
              <a:rPr lang="en" sz="1800" b="0" i="0" u="none">
                <a:solidFill>
                  <a:srgbClr val="000000"/>
                </a:solidFill>
                <a:latin typeface="Arial"/>
                <a:ea typeface="Arial"/>
                <a:cs typeface="Arial"/>
                <a:sym typeface="Arial"/>
              </a:rPr>
              <a:t> function)</a:t>
            </a:r>
            <a:endParaRPr sz="1800" b="0" i="0" u="none">
              <a:solidFill>
                <a:srgbClr val="000000"/>
              </a:solidFill>
              <a:latin typeface="Arial"/>
              <a:ea typeface="Arial"/>
              <a:cs typeface="Arial"/>
              <a:sym typeface="Arial"/>
            </a:endParaRPr>
          </a:p>
          <a:p>
            <a:pPr marL="457200" marR="0" lvl="0" indent="0" algn="just" rtl="0">
              <a:lnSpc>
                <a:spcPct val="100000"/>
              </a:lnSpc>
              <a:spcBef>
                <a:spcPts val="0"/>
              </a:spcBef>
              <a:spcAft>
                <a:spcPts val="0"/>
              </a:spcAft>
              <a:buNone/>
            </a:pPr>
            <a:endParaRPr sz="1800"/>
          </a:p>
          <a:p>
            <a:pPr marL="457200" marR="0" lvl="0" indent="-342900" algn="just" rtl="0">
              <a:lnSpc>
                <a:spcPct val="100000"/>
              </a:lnSpc>
              <a:spcBef>
                <a:spcPts val="0"/>
              </a:spcBef>
              <a:spcAft>
                <a:spcPts val="0"/>
              </a:spcAft>
              <a:buSzPts val="1800"/>
              <a:buChar char="●"/>
            </a:pPr>
            <a:r>
              <a:rPr lang="en" sz="1800" b="0" i="0" u="none">
                <a:solidFill>
                  <a:srgbClr val="000000"/>
                </a:solidFill>
                <a:latin typeface="Arial"/>
                <a:ea typeface="Arial"/>
                <a:cs typeface="Arial"/>
                <a:sym typeface="Arial"/>
              </a:rPr>
              <a:t>Reduce function must be referentially transparent, associative and commutative. In other words, the order of computations must not influence the result:</a:t>
            </a:r>
            <a:r>
              <a:rPr lang="en" sz="1800"/>
              <a:t> </a:t>
            </a:r>
            <a:r>
              <a:rPr lang="en" sz="1800" b="0" i="0" u="none">
                <a:solidFill>
                  <a:srgbClr val="006699"/>
                </a:solidFill>
                <a:latin typeface="Courier"/>
                <a:ea typeface="Courier"/>
                <a:cs typeface="Courier"/>
                <a:sym typeface="Courier"/>
              </a:rPr>
              <a:t>f(Key, Values) === f(Key, [ f(Key, Values) ])</a:t>
            </a:r>
            <a:endParaRPr sz="1800"/>
          </a:p>
          <a:p>
            <a:pPr marL="457200" marR="0" lvl="0" indent="-381000" algn="just" rtl="0">
              <a:lnSpc>
                <a:spcPct val="100000"/>
              </a:lnSpc>
              <a:spcBef>
                <a:spcPts val="0"/>
              </a:spcBef>
              <a:spcAft>
                <a:spcPts val="0"/>
              </a:spcAft>
              <a:buClr>
                <a:srgbClr val="FFFFFF"/>
              </a:buClr>
              <a:buSzPts val="2400"/>
              <a:buFont typeface="Arial"/>
              <a:buChar char="●"/>
            </a:pPr>
            <a:endParaRPr sz="2400" b="0" i="0" u="none">
              <a:solidFill>
                <a:srgbClr val="FFFFFF"/>
              </a:solidFill>
              <a:latin typeface="Arial"/>
              <a:ea typeface="Arial"/>
              <a:cs typeface="Arial"/>
              <a:sym typeface="Arial"/>
            </a:endParaRPr>
          </a:p>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
        <p:cNvGrpSpPr/>
        <p:nvPr/>
      </p:nvGrpSpPr>
      <p:grpSpPr>
        <a:xfrm>
          <a:off x="0" y="0"/>
          <a:ext cx="0" cy="0"/>
          <a:chOff x="0" y="0"/>
          <a:chExt cx="0" cy="0"/>
        </a:xfrm>
      </p:grpSpPr>
      <p:sp>
        <p:nvSpPr>
          <p:cNvPr id="112" name="Google Shape;112;p19"/>
          <p:cNvSpPr txBox="1"/>
          <p:nvPr/>
        </p:nvSpPr>
        <p:spPr>
          <a:xfrm>
            <a:off x="0" y="0"/>
            <a:ext cx="9140700" cy="463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a:t>Big Data Calls for Ad hoc Solutions</a:t>
            </a:r>
            <a:endParaRPr/>
          </a:p>
        </p:txBody>
      </p:sp>
      <p:sp>
        <p:nvSpPr>
          <p:cNvPr id="113" name="Google Shape;113;p19"/>
          <p:cNvSpPr txBox="1"/>
          <p:nvPr/>
        </p:nvSpPr>
        <p:spPr>
          <a:xfrm>
            <a:off x="182562" y="548878"/>
            <a:ext cx="8501100" cy="4584000"/>
          </a:xfrm>
          <a:prstGeom prst="rect">
            <a:avLst/>
          </a:prstGeom>
          <a:noFill/>
          <a:ln>
            <a:noFill/>
          </a:ln>
        </p:spPr>
        <p:txBody>
          <a:bodyPr spcFirstLastPara="1" wrap="square" lIns="90000" tIns="45000" rIns="90000" bIns="45000" anchor="t" anchorCtr="0">
            <a:noAutofit/>
          </a:bodyPr>
          <a:lstStyle/>
          <a:p>
            <a:pPr marL="457200" marR="0" lvl="0" indent="-368300" algn="just" rtl="0">
              <a:lnSpc>
                <a:spcPct val="100000"/>
              </a:lnSpc>
              <a:spcBef>
                <a:spcPts val="0"/>
              </a:spcBef>
              <a:spcAft>
                <a:spcPts val="0"/>
              </a:spcAft>
              <a:buSzPts val="2200"/>
              <a:buChar char="●"/>
            </a:pPr>
            <a:r>
              <a:rPr lang="en" sz="2200" b="0" i="0" u="none">
                <a:solidFill>
                  <a:srgbClr val="000000"/>
                </a:solidFill>
                <a:latin typeface="Arial"/>
                <a:ea typeface="Arial"/>
                <a:cs typeface="Arial"/>
                <a:sym typeface="Arial"/>
              </a:rPr>
              <a:t>While Relational DBMSs are extremely good </a:t>
            </a:r>
            <a:r>
              <a:rPr lang="en" sz="2200"/>
              <a:t>at</a:t>
            </a:r>
            <a:r>
              <a:rPr lang="en" sz="2200" b="0" i="0" u="none">
                <a:solidFill>
                  <a:srgbClr val="000000"/>
                </a:solidFill>
                <a:latin typeface="Arial"/>
                <a:ea typeface="Arial"/>
                <a:cs typeface="Arial"/>
                <a:sym typeface="Arial"/>
              </a:rPr>
              <a:t> ensuring consistency</a:t>
            </a:r>
            <a:r>
              <a:rPr lang="en" sz="2200"/>
              <a:t>, they rely on normalized data models that, in a world of big data (think about Veracity and Variety) can no longer be taken for granted.</a:t>
            </a:r>
            <a:endParaRPr sz="2200"/>
          </a:p>
          <a:p>
            <a:pPr marL="457200" marR="0" lvl="0" indent="0" algn="just" rtl="0">
              <a:lnSpc>
                <a:spcPct val="100000"/>
              </a:lnSpc>
              <a:spcBef>
                <a:spcPts val="0"/>
              </a:spcBef>
              <a:spcAft>
                <a:spcPts val="0"/>
              </a:spcAft>
              <a:buNone/>
            </a:pPr>
            <a:endParaRPr sz="2200"/>
          </a:p>
          <a:p>
            <a:pPr marL="457200" marR="0" lvl="0" indent="-368300" algn="just" rtl="0">
              <a:lnSpc>
                <a:spcPct val="100000"/>
              </a:lnSpc>
              <a:spcBef>
                <a:spcPts val="0"/>
              </a:spcBef>
              <a:spcAft>
                <a:spcPts val="0"/>
              </a:spcAft>
              <a:buSzPts val="2200"/>
              <a:buChar char="●"/>
            </a:pPr>
            <a:r>
              <a:rPr lang="en" sz="2200"/>
              <a:t>Therefore, it makes sense to use DBMSs that are built upon data models that are not relational (relational model: tables and relationships amongst tables).</a:t>
            </a:r>
            <a:endParaRPr sz="2200"/>
          </a:p>
          <a:p>
            <a:pPr marL="457200" marR="0" lvl="0" indent="0" algn="just" rtl="0">
              <a:lnSpc>
                <a:spcPct val="100000"/>
              </a:lnSpc>
              <a:spcBef>
                <a:spcPts val="0"/>
              </a:spcBef>
              <a:spcAft>
                <a:spcPts val="0"/>
              </a:spcAft>
              <a:buNone/>
            </a:pPr>
            <a:endParaRPr sz="2200"/>
          </a:p>
          <a:p>
            <a:pPr marL="457200" marR="0" lvl="0" indent="-368300" algn="just" rtl="0">
              <a:lnSpc>
                <a:spcPct val="100000"/>
              </a:lnSpc>
              <a:spcBef>
                <a:spcPts val="0"/>
              </a:spcBef>
              <a:spcAft>
                <a:spcPts val="0"/>
              </a:spcAft>
              <a:buSzPts val="2200"/>
              <a:buChar char="●"/>
            </a:pPr>
            <a:r>
              <a:rPr lang="en" sz="2200"/>
              <a:t>While there is nothing preventing SQL to be used in distributed environments, alternative query languages have been used for distributed databases, hence they are sometimes called </a:t>
            </a:r>
            <a:r>
              <a:rPr lang="en" sz="2200" i="1"/>
              <a:t>NoSQL DBMSs</a:t>
            </a:r>
            <a:endParaRPr sz="2200" i="1"/>
          </a:p>
          <a:p>
            <a:pPr marL="0" marR="0" lvl="0" indent="0" algn="just"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0"/>
        <p:cNvGrpSpPr/>
        <p:nvPr/>
      </p:nvGrpSpPr>
      <p:grpSpPr>
        <a:xfrm>
          <a:off x="0" y="0"/>
          <a:ext cx="0" cy="0"/>
          <a:chOff x="0" y="0"/>
          <a:chExt cx="0" cy="0"/>
        </a:xfrm>
      </p:grpSpPr>
      <p:sp>
        <p:nvSpPr>
          <p:cNvPr id="651" name="Google Shape;651;p64"/>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CouchDB Views #7</a:t>
            </a:r>
            <a:endParaRPr/>
          </a:p>
        </p:txBody>
      </p:sp>
      <p:sp>
        <p:nvSpPr>
          <p:cNvPr id="652" name="Google Shape;652;p64"/>
          <p:cNvSpPr txBox="1"/>
          <p:nvPr/>
        </p:nvSpPr>
        <p:spPr>
          <a:xfrm>
            <a:off x="179387" y="519113"/>
            <a:ext cx="8501062" cy="4583906"/>
          </a:xfrm>
          <a:prstGeom prst="rect">
            <a:avLst/>
          </a:prstGeom>
          <a:noFill/>
          <a:ln>
            <a:noFill/>
          </a:ln>
        </p:spPr>
        <p:txBody>
          <a:bodyPr spcFirstLastPara="1" wrap="square" lIns="90000" tIns="45000" rIns="90000" bIns="45000" anchor="t" anchorCtr="0">
            <a:noAutofit/>
          </a:bodyPr>
          <a:lstStyle/>
          <a:p>
            <a:pPr marL="457200" marR="0" lvl="0" indent="-342900" algn="just" rtl="0">
              <a:lnSpc>
                <a:spcPct val="100000"/>
              </a:lnSpc>
              <a:spcBef>
                <a:spcPts val="0"/>
              </a:spcBef>
              <a:spcAft>
                <a:spcPts val="0"/>
              </a:spcAft>
              <a:buSzPts val="1800"/>
              <a:buChar char="●"/>
            </a:pPr>
            <a:r>
              <a:rPr lang="en" sz="1800" b="0" i="0" u="none">
                <a:solidFill>
                  <a:srgbClr val="000000"/>
                </a:solidFill>
                <a:latin typeface="Arial"/>
                <a:ea typeface="Arial"/>
                <a:cs typeface="Arial"/>
                <a:sym typeface="Arial"/>
              </a:rPr>
              <a:t>For instance, this is not a referentially transparent way to com</a:t>
            </a:r>
            <a:r>
              <a:rPr lang="en" sz="1800"/>
              <a:t>pute averages</a:t>
            </a:r>
            <a:r>
              <a:rPr lang="en" sz="1800" b="0" i="0" u="none">
                <a:solidFill>
                  <a:srgbClr val="000000"/>
                </a:solidFill>
                <a:latin typeface="Arial"/>
                <a:ea typeface="Arial"/>
                <a:cs typeface="Arial"/>
                <a:sym typeface="Arial"/>
              </a:rPr>
              <a:t>:</a:t>
            </a:r>
            <a:endParaRPr sz="1800"/>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function (keys, values, rereduce) {</a:t>
            </a:r>
            <a:endParaRPr/>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return sum(values) / values.length;}</a:t>
            </a:r>
            <a:endParaRPr/>
          </a:p>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But this is (both examples taken from the class of 2017):</a:t>
            </a:r>
            <a:endParaRPr sz="1800"/>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function (keys, values, rereduce) {</a:t>
            </a:r>
            <a:endParaRPr/>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results = {'sum':0, 'count':0};</a:t>
            </a:r>
            <a:endParaRPr/>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if (rereduce) {</a:t>
            </a:r>
            <a:endParaRPr/>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for(var i = 0; i &lt; values.length; i++){</a:t>
            </a:r>
            <a:endParaRPr/>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results.sum += values[i].sum;</a:t>
            </a:r>
            <a:endParaRPr/>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results.count += values[i].count;}</a:t>
            </a:r>
            <a:endParaRPr/>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return results;</a:t>
            </a:r>
            <a:endParaRPr/>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 else {</a:t>
            </a:r>
            <a:endParaRPr/>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for(var j = 0; j &lt; values.length; j++){</a:t>
            </a:r>
            <a:endParaRPr/>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results.sum += values[j].sum;</a:t>
            </a:r>
            <a:endParaRPr/>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a:t>
            </a:r>
            <a:endParaRPr/>
          </a:p>
          <a:p>
            <a:pPr marL="11176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results.count = values.length;</a:t>
            </a:r>
            <a:r>
              <a:rPr lang="en">
                <a:solidFill>
                  <a:srgbClr val="006699"/>
                </a:solidFill>
                <a:latin typeface="Courier"/>
                <a:ea typeface="Courier"/>
                <a:cs typeface="Courier"/>
                <a:sym typeface="Courier"/>
              </a:rPr>
              <a:t> </a:t>
            </a:r>
            <a:endParaRPr>
              <a:solidFill>
                <a:srgbClr val="006699"/>
              </a:solidFill>
              <a:latin typeface="Courier"/>
              <a:ea typeface="Courier"/>
              <a:cs typeface="Courier"/>
              <a:sym typeface="Courier"/>
            </a:endParaRPr>
          </a:p>
          <a:p>
            <a:pPr marL="1574800" marR="0" lvl="0" indent="-203200" algn="just"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return results;	}}</a:t>
            </a:r>
            <a:endParaRPr/>
          </a:p>
          <a:p>
            <a:pPr marL="203200" marR="0" lvl="0" indent="-203200" algn="just" rtl="0">
              <a:lnSpc>
                <a:spcPct val="100000"/>
              </a:lnSpc>
              <a:spcBef>
                <a:spcPts val="0"/>
              </a:spcBef>
              <a:spcAft>
                <a:spcPts val="0"/>
              </a:spcAft>
              <a:buClr>
                <a:srgbClr val="FFFFFF"/>
              </a:buClr>
              <a:buSzPts val="2400"/>
              <a:buFont typeface="Arial"/>
              <a:buNone/>
            </a:pPr>
            <a:endParaRPr sz="2400" b="0" i="0" u="none">
              <a:solidFill>
                <a:srgbClr val="FFFFFF"/>
              </a:solidFill>
              <a:latin typeface="Arial"/>
              <a:ea typeface="Arial"/>
              <a:cs typeface="Arial"/>
              <a:sym typeface="Arial"/>
            </a:endParaRPr>
          </a:p>
          <a:p>
            <a:pPr marL="0" marR="0" lvl="0" indent="0" algn="l" rtl="0">
              <a:lnSpc>
                <a:spcPct val="94000"/>
              </a:lnSpc>
              <a:spcBef>
                <a:spcPts val="0"/>
              </a:spcBef>
              <a:spcAft>
                <a:spcPts val="0"/>
              </a:spcAft>
              <a:buNone/>
            </a:pPr>
            <a:endParaRPr sz="2400" b="0" i="0" u="none">
              <a:solidFill>
                <a:srgbClr val="FFFFFF"/>
              </a:solidFill>
              <a:latin typeface="Arial"/>
              <a:ea typeface="Arial"/>
              <a:cs typeface="Arial"/>
              <a:sym typeface="Arial"/>
            </a:endParaRPr>
          </a:p>
        </p:txBody>
      </p:sp>
    </p:spTree>
  </p:cSld>
  <p:clrMapOvr>
    <a:masterClrMapping/>
  </p:clrMapOvr>
  <p:transition spd="med">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1"/>
        <p:cNvGrpSpPr/>
        <p:nvPr/>
      </p:nvGrpSpPr>
      <p:grpSpPr>
        <a:xfrm>
          <a:off x="0" y="0"/>
          <a:ext cx="0" cy="0"/>
          <a:chOff x="0" y="0"/>
          <a:chExt cx="0" cy="0"/>
        </a:xfrm>
      </p:grpSpPr>
      <p:sp>
        <p:nvSpPr>
          <p:cNvPr id="662" name="Google Shape;662;p65"/>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How to do joins #1</a:t>
            </a:r>
            <a:endParaRPr/>
          </a:p>
        </p:txBody>
      </p:sp>
      <p:sp>
        <p:nvSpPr>
          <p:cNvPr id="663" name="Google Shape;663;p65"/>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457200" marR="0" lvl="0" indent="-368300" algn="l" rtl="0">
              <a:lnSpc>
                <a:spcPct val="100000"/>
              </a:lnSpc>
              <a:spcBef>
                <a:spcPts val="0"/>
              </a:spcBef>
              <a:spcAft>
                <a:spcPts val="0"/>
              </a:spcAft>
              <a:buClr>
                <a:srgbClr val="000000"/>
              </a:buClr>
              <a:buSzPts val="2200"/>
              <a:buFont typeface="Arial"/>
              <a:buChar char="●"/>
            </a:pPr>
            <a:r>
              <a:rPr lang="en" sz="2200" b="0" i="0" u="none">
                <a:solidFill>
                  <a:srgbClr val="000000"/>
                </a:solidFill>
                <a:latin typeface="Arial"/>
                <a:ea typeface="Arial"/>
                <a:cs typeface="Arial"/>
                <a:sym typeface="Arial"/>
              </a:rPr>
              <a:t>Views can be used to simulate joins; that is, to order rows by a common key.</a:t>
            </a:r>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 sz="2200" b="0" i="0" u="none">
                <a:solidFill>
                  <a:srgbClr val="000000"/>
                </a:solidFill>
                <a:latin typeface="Arial"/>
                <a:ea typeface="Arial"/>
                <a:cs typeface="Arial"/>
                <a:sym typeface="Arial"/>
              </a:rPr>
              <a:t>Suppose we have bank accounts and operations:</a:t>
            </a:r>
            <a:endParaRPr/>
          </a:p>
          <a:p>
            <a:pPr marL="6604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{"_id":"</a:t>
            </a:r>
            <a:r>
              <a:rPr lang="en">
                <a:solidFill>
                  <a:srgbClr val="006699"/>
                </a:solidFill>
                <a:latin typeface="Courier"/>
                <a:ea typeface="Courier"/>
                <a:cs typeface="Courier"/>
                <a:sym typeface="Courier"/>
              </a:rPr>
              <a:t>bob</a:t>
            </a:r>
            <a:r>
              <a:rPr lang="en" b="0" i="0" u="none">
                <a:solidFill>
                  <a:srgbClr val="006699"/>
                </a:solidFill>
                <a:latin typeface="Courier"/>
                <a:ea typeface="Courier"/>
                <a:cs typeface="Courier"/>
                <a:sym typeface="Courier"/>
              </a:rPr>
              <a:t>","name":"Bob Dole","address":"1,Collins St,Melbourne","type":"account","balance":1000}</a:t>
            </a:r>
            <a:endParaRPr/>
          </a:p>
          <a:p>
            <a:pPr marL="6604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a:t>
            </a:r>
            <a:endParaRPr/>
          </a:p>
          <a:p>
            <a:pPr marL="6604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{"_id":"94b6eb8511034068a5bdc6bcf1002ce7","account":"bob","type":"deposit","amount":200}</a:t>
            </a:r>
            <a:endParaRPr/>
          </a:p>
          <a:p>
            <a:pPr marL="6604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{"_id":"94b6eb8511034068a5bdc6bcf100244b","account":"bob","type":"withdrawal","amount":100}</a:t>
            </a:r>
            <a:endParaRPr b="0" i="0" u="none">
              <a:solidFill>
                <a:srgbClr val="006699"/>
              </a:solidFill>
              <a:latin typeface="Courier"/>
              <a:ea typeface="Courier"/>
              <a:cs typeface="Courier"/>
              <a:sym typeface="Courier"/>
            </a:endParaRPr>
          </a:p>
          <a:p>
            <a:pPr marL="660400" marR="0" lvl="0" indent="-203200" algn="l" rtl="0">
              <a:lnSpc>
                <a:spcPct val="100000"/>
              </a:lnSpc>
              <a:spcBef>
                <a:spcPts val="0"/>
              </a:spcBef>
              <a:spcAft>
                <a:spcPts val="0"/>
              </a:spcAft>
              <a:buClr>
                <a:srgbClr val="006699"/>
              </a:buClr>
              <a:buSzPts val="2000"/>
              <a:buFont typeface="Courier"/>
              <a:buNone/>
            </a:pPr>
            <a:endParaRPr>
              <a:solidFill>
                <a:srgbClr val="006699"/>
              </a:solidFill>
              <a:latin typeface="Courier"/>
              <a:ea typeface="Courier"/>
              <a:cs typeface="Courier"/>
              <a:sym typeface="Courier"/>
            </a:endParaRPr>
          </a:p>
          <a:p>
            <a:pPr marL="457200" marR="0" lvl="0" indent="-317500" algn="l" rtl="0">
              <a:lnSpc>
                <a:spcPct val="100000"/>
              </a:lnSpc>
              <a:spcBef>
                <a:spcPts val="0"/>
              </a:spcBef>
              <a:spcAft>
                <a:spcPts val="0"/>
              </a:spcAft>
              <a:buSzPts val="1400"/>
              <a:buChar char="●"/>
            </a:pPr>
            <a:r>
              <a:rPr lang="en" sz="2000">
                <a:solidFill>
                  <a:srgbClr val="006699"/>
                </a:solidFill>
                <a:latin typeface="Courier"/>
                <a:ea typeface="Courier"/>
                <a:cs typeface="Courier"/>
                <a:sym typeface="Courier"/>
              </a:rPr>
              <a:t>account</a:t>
            </a:r>
            <a:r>
              <a:rPr lang="en" sz="2200" b="0" i="0" u="none">
                <a:solidFill>
                  <a:srgbClr val="000000"/>
                </a:solidFill>
                <a:latin typeface="Arial"/>
                <a:ea typeface="Arial"/>
                <a:cs typeface="Arial"/>
                <a:sym typeface="Arial"/>
              </a:rPr>
              <a:t> </a:t>
            </a:r>
            <a:r>
              <a:rPr lang="en" sz="2200"/>
              <a:t>can act as Foreign Key from operations (withdrawal and deposit document types) to the account document type</a:t>
            </a:r>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2"/>
        <p:cNvGrpSpPr/>
        <p:nvPr/>
      </p:nvGrpSpPr>
      <p:grpSpPr>
        <a:xfrm>
          <a:off x="0" y="0"/>
          <a:ext cx="0" cy="0"/>
          <a:chOff x="0" y="0"/>
          <a:chExt cx="0" cy="0"/>
        </a:xfrm>
      </p:grpSpPr>
      <p:sp>
        <p:nvSpPr>
          <p:cNvPr id="673" name="Google Shape;673;p66"/>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How to do joins #2</a:t>
            </a:r>
            <a:endParaRPr/>
          </a:p>
        </p:txBody>
      </p:sp>
      <p:sp>
        <p:nvSpPr>
          <p:cNvPr id="674" name="Google Shape;674;p66"/>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A view like this.</a:t>
            </a:r>
            <a:endParaRPr sz="1800"/>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function(doc) {</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if (doc.type==="account") {</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emit([doc._id, doc.type], doc.balance);</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if (doc.type==="deposit") {</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emit([doc.account, doc.type], doc.amount);</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if (doc.type==="withdrawal") {</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emit([doc.account, doc.type], -doc.amount);</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  }</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a:t>
            </a:r>
            <a:endParaRPr/>
          </a:p>
          <a:p>
            <a:pPr marL="0" marR="0" lvl="0" indent="0" algn="l" rtl="0">
              <a:lnSpc>
                <a:spcPct val="100000"/>
              </a:lnSpc>
              <a:spcBef>
                <a:spcPts val="0"/>
              </a:spcBef>
              <a:spcAft>
                <a:spcPts val="0"/>
              </a:spcAft>
              <a:buClr>
                <a:srgbClr val="FFFFFF"/>
              </a:buClr>
              <a:buSzPts val="20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 sz="1800"/>
              <a:t>...r</a:t>
            </a:r>
            <a:r>
              <a:rPr lang="en" sz="1800" b="0" i="0" u="none">
                <a:solidFill>
                  <a:srgbClr val="000000"/>
                </a:solidFill>
                <a:latin typeface="Arial"/>
                <a:ea typeface="Arial"/>
                <a:cs typeface="Arial"/>
                <a:sym typeface="Arial"/>
              </a:rPr>
              <a:t>eturns a key formed by an account ID and a document type ordering the documents, while the value is the balance or the operations amount (negative for withdrawals)</a:t>
            </a:r>
            <a:endParaRPr sz="1800"/>
          </a:p>
          <a:p>
            <a:pPr marL="0" marR="0" lvl="0" indent="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3"/>
        <p:cNvGrpSpPr/>
        <p:nvPr/>
      </p:nvGrpSpPr>
      <p:grpSpPr>
        <a:xfrm>
          <a:off x="0" y="0"/>
          <a:ext cx="0" cy="0"/>
          <a:chOff x="0" y="0"/>
          <a:chExt cx="0" cy="0"/>
        </a:xfrm>
      </p:grpSpPr>
      <p:sp>
        <p:nvSpPr>
          <p:cNvPr id="684" name="Google Shape;684;p67"/>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How to do joins #3</a:t>
            </a:r>
            <a:endParaRPr/>
          </a:p>
        </p:txBody>
      </p:sp>
      <p:sp>
        <p:nvSpPr>
          <p:cNvPr id="685" name="Google Shape;685;p67"/>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The view returns this at group level 2:</a:t>
            </a:r>
            <a:endParaRPr sz="1800"/>
          </a:p>
          <a:p>
            <a:pPr marL="914400" marR="0" lvl="0" indent="0" algn="l" rtl="0">
              <a:lnSpc>
                <a:spcPct val="100000"/>
              </a:lnSpc>
              <a:spcBef>
                <a:spcPts val="0"/>
              </a:spcBef>
              <a:spcAft>
                <a:spcPts val="0"/>
              </a:spcAft>
              <a:buClr>
                <a:srgbClr val="006699"/>
              </a:buClr>
              <a:buSzPts val="2200"/>
              <a:buFont typeface="Courier"/>
              <a:buNone/>
            </a:pPr>
            <a:r>
              <a:rPr lang="en" b="0" i="0" u="none">
                <a:solidFill>
                  <a:srgbClr val="006699"/>
                </a:solidFill>
                <a:latin typeface="Courier"/>
                <a:ea typeface="Courier"/>
                <a:cs typeface="Courier"/>
                <a:sym typeface="Courier"/>
              </a:rPr>
              <a:t>{"rows":[</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{"key":["alice","account"],"value":500},</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{"key":["alice","deposit"],"value":200},</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{"key":["alice","withdrawal"],"value":-100},</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{"key":["bob","account"],"value":1000},</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{"key":["bob","deposit"],"value":100},</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{"key":["charlie","account"],"value":1500},</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{"key":["charlie","deposit"],"value":200},</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{"key":["charlie","withdrawal"],"value":-400}</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a:t>
            </a:r>
            <a:endParaRPr/>
          </a:p>
          <a:p>
            <a:pPr marL="0" marR="0" lvl="0" indent="0" algn="l"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...and this at group level 1 (note the </a:t>
            </a:r>
            <a:r>
              <a:rPr lang="en" sz="1800"/>
              <a:t>aggregated</a:t>
            </a:r>
            <a:r>
              <a:rPr lang="en" sz="1800" b="0" i="0" u="none">
                <a:solidFill>
                  <a:srgbClr val="000000"/>
                </a:solidFill>
                <a:latin typeface="Arial"/>
                <a:ea typeface="Arial"/>
                <a:cs typeface="Arial"/>
                <a:sym typeface="Arial"/>
              </a:rPr>
              <a:t> balance):</a:t>
            </a:r>
            <a:endParaRPr sz="1800"/>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{"rows":[</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{"key":["alice"],"value":600},</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{"key":["bob"],"value":1100},</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{"key":["charlie"],"value":1300}</a:t>
            </a:r>
            <a:endParaRPr/>
          </a:p>
          <a:p>
            <a:pPr marL="914400" marR="0" lvl="0" indent="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a:t>
            </a:r>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4"/>
        <p:cNvGrpSpPr/>
        <p:nvPr/>
      </p:nvGrpSpPr>
      <p:grpSpPr>
        <a:xfrm>
          <a:off x="0" y="0"/>
          <a:ext cx="0" cy="0"/>
          <a:chOff x="0" y="0"/>
          <a:chExt cx="0" cy="0"/>
        </a:xfrm>
      </p:grpSpPr>
      <p:sp>
        <p:nvSpPr>
          <p:cNvPr id="695" name="Google Shape;695;p68"/>
          <p:cNvSpPr txBox="1"/>
          <p:nvPr/>
        </p:nvSpPr>
        <p:spPr>
          <a:xfrm>
            <a:off x="0" y="0"/>
            <a:ext cx="9140700" cy="463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How to do OLAP (sort of) #1</a:t>
            </a:r>
            <a:endParaRPr/>
          </a:p>
        </p:txBody>
      </p:sp>
      <p:sp>
        <p:nvSpPr>
          <p:cNvPr id="696" name="Google Shape;696;p68"/>
          <p:cNvSpPr txBox="1"/>
          <p:nvPr/>
        </p:nvSpPr>
        <p:spPr>
          <a:xfrm>
            <a:off x="157162" y="471488"/>
            <a:ext cx="8501100" cy="4584000"/>
          </a:xfrm>
          <a:prstGeom prst="rect">
            <a:avLst/>
          </a:prstGeom>
          <a:noFill/>
          <a:ln>
            <a:noFill/>
          </a:ln>
        </p:spPr>
        <p:txBody>
          <a:bodyPr spcFirstLastPara="1" wrap="square" lIns="90000" tIns="45000" rIns="90000" bIns="45000" anchor="t" anchorCtr="0">
            <a:noAutofit/>
          </a:bodyPr>
          <a:lstStyle/>
          <a:p>
            <a:pPr marL="203200" marR="0" lvl="0" indent="-1778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Given a db of tweets (time and location properties added):</a:t>
            </a:r>
            <a:endParaRPr sz="1800"/>
          </a:p>
          <a:p>
            <a:pPr marL="1117600" marR="0" lvl="0" indent="-203200" algn="just" rtl="0">
              <a:lnSpc>
                <a:spcPct val="100000"/>
              </a:lnSpc>
              <a:spcBef>
                <a:spcPts val="0"/>
              </a:spcBef>
              <a:spcAft>
                <a:spcPts val="0"/>
              </a:spcAft>
              <a:buClr>
                <a:srgbClr val="006699"/>
              </a:buClr>
              <a:buSzPts val="1600"/>
              <a:buFont typeface="Courier"/>
              <a:buNone/>
            </a:pPr>
            <a:r>
              <a:rPr lang="en" b="0" i="0" u="none">
                <a:solidFill>
                  <a:srgbClr val="006699"/>
                </a:solidFill>
                <a:latin typeface="Courier"/>
                <a:ea typeface="Courier"/>
                <a:cs typeface="Courier"/>
                <a:sym typeface="Courier"/>
              </a:rPr>
              <a:t>{</a:t>
            </a:r>
            <a:endParaRPr/>
          </a:p>
          <a:p>
            <a:pPr marL="1117600" marR="0" lvl="0" indent="-203200" algn="just" rtl="0">
              <a:lnSpc>
                <a:spcPct val="100000"/>
              </a:lnSpc>
              <a:spcBef>
                <a:spcPts val="0"/>
              </a:spcBef>
              <a:spcAft>
                <a:spcPts val="0"/>
              </a:spcAft>
              <a:buClr>
                <a:srgbClr val="006699"/>
              </a:buClr>
              <a:buSzPts val="1600"/>
              <a:buFont typeface="Courier"/>
              <a:buNone/>
            </a:pPr>
            <a:r>
              <a:rPr lang="en" b="0" i="0" u="none">
                <a:solidFill>
                  <a:srgbClr val="006699"/>
                </a:solidFill>
                <a:latin typeface="Courier"/>
                <a:ea typeface="Courier"/>
                <a:cs typeface="Courier"/>
                <a:sym typeface="Courier"/>
              </a:rPr>
              <a:t>   "_id": "224077c21b5c2d61235bb7d1fc002e9e",</a:t>
            </a:r>
            <a:endParaRPr/>
          </a:p>
          <a:p>
            <a:pPr marL="1117600" marR="0" lvl="0" indent="-203200" algn="just" rtl="0">
              <a:lnSpc>
                <a:spcPct val="100000"/>
              </a:lnSpc>
              <a:spcBef>
                <a:spcPts val="0"/>
              </a:spcBef>
              <a:spcAft>
                <a:spcPts val="0"/>
              </a:spcAft>
              <a:buClr>
                <a:srgbClr val="006699"/>
              </a:buClr>
              <a:buSzPts val="1600"/>
              <a:buFont typeface="Courier"/>
              <a:buNone/>
            </a:pPr>
            <a:r>
              <a:rPr lang="en" b="0" i="0" u="none">
                <a:solidFill>
                  <a:srgbClr val="006699"/>
                </a:solidFill>
                <a:latin typeface="Courier"/>
                <a:ea typeface="Courier"/>
                <a:cs typeface="Courier"/>
                <a:sym typeface="Courier"/>
              </a:rPr>
              <a:t>   "_rev": "1-ef0192025d040f3632ccaa73294013b4",</a:t>
            </a:r>
            <a:endParaRPr/>
          </a:p>
          <a:p>
            <a:pPr marL="1117600" marR="0" lvl="0" indent="-203200" algn="just" rtl="0">
              <a:lnSpc>
                <a:spcPct val="100000"/>
              </a:lnSpc>
              <a:spcBef>
                <a:spcPts val="0"/>
              </a:spcBef>
              <a:spcAft>
                <a:spcPts val="0"/>
              </a:spcAft>
              <a:buClr>
                <a:srgbClr val="006699"/>
              </a:buClr>
              <a:buSzPts val="1600"/>
              <a:buFont typeface="Courier"/>
              <a:buNone/>
            </a:pPr>
            <a:r>
              <a:rPr lang="en" b="0" i="0" u="none">
                <a:solidFill>
                  <a:srgbClr val="006699"/>
                </a:solidFill>
                <a:latin typeface="Courier"/>
                <a:ea typeface="Courier"/>
                <a:cs typeface="Courier"/>
                <a:sym typeface="Courier"/>
              </a:rPr>
              <a:t>   "time": "15:19:05",</a:t>
            </a:r>
            <a:endParaRPr/>
          </a:p>
          <a:p>
            <a:pPr marL="1117600" marR="0" lvl="0" indent="-203200" algn="just" rtl="0">
              <a:lnSpc>
                <a:spcPct val="100000"/>
              </a:lnSpc>
              <a:spcBef>
                <a:spcPts val="0"/>
              </a:spcBef>
              <a:spcAft>
                <a:spcPts val="0"/>
              </a:spcAft>
              <a:buClr>
                <a:srgbClr val="006699"/>
              </a:buClr>
              <a:buSzPts val="1600"/>
              <a:buFont typeface="Courier"/>
              <a:buNone/>
            </a:pPr>
            <a:r>
              <a:rPr lang="en" b="0" i="0" u="none">
                <a:solidFill>
                  <a:srgbClr val="006699"/>
                </a:solidFill>
                <a:latin typeface="Courier"/>
                <a:ea typeface="Courier"/>
                <a:cs typeface="Courier"/>
                <a:sym typeface="Courier"/>
              </a:rPr>
              <a:t>   "location": "kensington, melbourne",</a:t>
            </a:r>
            <a:endParaRPr/>
          </a:p>
          <a:p>
            <a:pPr marL="1117600" marR="0" lvl="0" indent="-203200" algn="just" rtl="0">
              <a:lnSpc>
                <a:spcPct val="100000"/>
              </a:lnSpc>
              <a:spcBef>
                <a:spcPts val="0"/>
              </a:spcBef>
              <a:spcAft>
                <a:spcPts val="0"/>
              </a:spcAft>
              <a:buClr>
                <a:srgbClr val="006699"/>
              </a:buClr>
              <a:buSzPts val="1600"/>
              <a:buFont typeface="Courier"/>
              <a:buNone/>
            </a:pPr>
            <a:r>
              <a:rPr lang="en" b="0" i="0" u="none">
                <a:solidFill>
                  <a:srgbClr val="006699"/>
                </a:solidFill>
                <a:latin typeface="Courier"/>
                <a:ea typeface="Courier"/>
                <a:cs typeface="Courier"/>
                <a:sym typeface="Courier"/>
              </a:rPr>
              <a:t>   "text": "I am anxious"</a:t>
            </a:r>
            <a:endParaRPr/>
          </a:p>
          <a:p>
            <a:pPr marL="1117600" marR="0" lvl="0" indent="-203200" algn="just" rtl="0">
              <a:lnSpc>
                <a:spcPct val="100000"/>
              </a:lnSpc>
              <a:spcBef>
                <a:spcPts val="0"/>
              </a:spcBef>
              <a:spcAft>
                <a:spcPts val="0"/>
              </a:spcAft>
              <a:buClr>
                <a:srgbClr val="006699"/>
              </a:buClr>
              <a:buSzPts val="1600"/>
              <a:buFont typeface="Courier"/>
              <a:buNone/>
            </a:pPr>
            <a:r>
              <a:rPr lang="en" b="0" i="0" u="none">
                <a:solidFill>
                  <a:srgbClr val="006699"/>
                </a:solidFill>
                <a:latin typeface="Courier"/>
                <a:ea typeface="Courier"/>
                <a:cs typeface="Courier"/>
                <a:sym typeface="Courier"/>
              </a:rPr>
              <a:t>},</a:t>
            </a:r>
            <a:endParaRPr/>
          </a:p>
          <a:p>
            <a:pPr marL="1117600" marR="0" lvl="0" indent="-203200" algn="just" rtl="0">
              <a:lnSpc>
                <a:spcPct val="100000"/>
              </a:lnSpc>
              <a:spcBef>
                <a:spcPts val="0"/>
              </a:spcBef>
              <a:spcAft>
                <a:spcPts val="0"/>
              </a:spcAft>
              <a:buClr>
                <a:srgbClr val="006699"/>
              </a:buClr>
              <a:buSzPts val="1600"/>
              <a:buFont typeface="Courier"/>
              <a:buNone/>
            </a:pPr>
            <a:r>
              <a:rPr lang="en" b="0" i="0" u="none">
                <a:solidFill>
                  <a:srgbClr val="006699"/>
                </a:solidFill>
                <a:latin typeface="Courier"/>
                <a:ea typeface="Courier"/>
                <a:cs typeface="Courier"/>
                <a:sym typeface="Courier"/>
              </a:rPr>
              <a:t>{</a:t>
            </a:r>
            <a:endParaRPr/>
          </a:p>
          <a:p>
            <a:pPr marL="1117600" marR="0" lvl="0" indent="-203200" algn="just" rtl="0">
              <a:lnSpc>
                <a:spcPct val="100000"/>
              </a:lnSpc>
              <a:spcBef>
                <a:spcPts val="0"/>
              </a:spcBef>
              <a:spcAft>
                <a:spcPts val="0"/>
              </a:spcAft>
              <a:buClr>
                <a:srgbClr val="006699"/>
              </a:buClr>
              <a:buSzPts val="1600"/>
              <a:buFont typeface="Courier"/>
              <a:buNone/>
            </a:pPr>
            <a:r>
              <a:rPr lang="en" b="0" i="0" u="none">
                <a:solidFill>
                  <a:srgbClr val="006699"/>
                </a:solidFill>
                <a:latin typeface="Courier"/>
                <a:ea typeface="Courier"/>
                <a:cs typeface="Courier"/>
                <a:sym typeface="Courier"/>
              </a:rPr>
              <a:t>   "_id": "224077c21b5c2d61235bb7d1fc001911",</a:t>
            </a:r>
            <a:endParaRPr/>
          </a:p>
          <a:p>
            <a:pPr marL="1117600" marR="0" lvl="0" indent="-203200" algn="just" rtl="0">
              <a:lnSpc>
                <a:spcPct val="100000"/>
              </a:lnSpc>
              <a:spcBef>
                <a:spcPts val="0"/>
              </a:spcBef>
              <a:spcAft>
                <a:spcPts val="0"/>
              </a:spcAft>
              <a:buClr>
                <a:srgbClr val="006699"/>
              </a:buClr>
              <a:buSzPts val="1600"/>
              <a:buFont typeface="Courier"/>
              <a:buNone/>
            </a:pPr>
            <a:r>
              <a:rPr lang="en" b="0" i="0" u="none">
                <a:solidFill>
                  <a:srgbClr val="006699"/>
                </a:solidFill>
                <a:latin typeface="Courier"/>
                <a:ea typeface="Courier"/>
                <a:cs typeface="Courier"/>
                <a:sym typeface="Courier"/>
              </a:rPr>
              <a:t>   "_rev": "3-eb49d8e7113348a57ccf9edc7be459b5",</a:t>
            </a:r>
            <a:endParaRPr/>
          </a:p>
          <a:p>
            <a:pPr marL="1117600" marR="0" lvl="0" indent="-203200" algn="just" rtl="0">
              <a:lnSpc>
                <a:spcPct val="100000"/>
              </a:lnSpc>
              <a:spcBef>
                <a:spcPts val="0"/>
              </a:spcBef>
              <a:spcAft>
                <a:spcPts val="0"/>
              </a:spcAft>
              <a:buClr>
                <a:srgbClr val="006699"/>
              </a:buClr>
              <a:buSzPts val="1600"/>
              <a:buFont typeface="Courier"/>
              <a:buNone/>
            </a:pPr>
            <a:r>
              <a:rPr lang="en" b="0" i="0" u="none">
                <a:solidFill>
                  <a:srgbClr val="006699"/>
                </a:solidFill>
                <a:latin typeface="Courier"/>
                <a:ea typeface="Courier"/>
                <a:cs typeface="Courier"/>
                <a:sym typeface="Courier"/>
              </a:rPr>
              <a:t>   "time": "10:10:02",</a:t>
            </a:r>
            <a:endParaRPr/>
          </a:p>
          <a:p>
            <a:pPr marL="1117600" marR="0" lvl="0" indent="-203200" algn="just" rtl="0">
              <a:lnSpc>
                <a:spcPct val="100000"/>
              </a:lnSpc>
              <a:spcBef>
                <a:spcPts val="0"/>
              </a:spcBef>
              <a:spcAft>
                <a:spcPts val="0"/>
              </a:spcAft>
              <a:buClr>
                <a:srgbClr val="006699"/>
              </a:buClr>
              <a:buSzPts val="1600"/>
              <a:buFont typeface="Courier"/>
              <a:buNone/>
            </a:pPr>
            <a:r>
              <a:rPr lang="en" b="0" i="0" u="none">
                <a:solidFill>
                  <a:srgbClr val="006699"/>
                </a:solidFill>
                <a:latin typeface="Courier"/>
                <a:ea typeface="Courier"/>
                <a:cs typeface="Courier"/>
                <a:sym typeface="Courier"/>
              </a:rPr>
              <a:t>   "location": "carlton, melbourne",</a:t>
            </a:r>
            <a:endParaRPr/>
          </a:p>
          <a:p>
            <a:pPr marL="1117600" marR="0" lvl="0" indent="-203200" algn="just" rtl="0">
              <a:lnSpc>
                <a:spcPct val="100000"/>
              </a:lnSpc>
              <a:spcBef>
                <a:spcPts val="0"/>
              </a:spcBef>
              <a:spcAft>
                <a:spcPts val="0"/>
              </a:spcAft>
              <a:buClr>
                <a:srgbClr val="006699"/>
              </a:buClr>
              <a:buSzPts val="1600"/>
              <a:buFont typeface="Courier"/>
              <a:buNone/>
            </a:pPr>
            <a:r>
              <a:rPr lang="en" b="0" i="0" u="none">
                <a:solidFill>
                  <a:srgbClr val="006699"/>
                </a:solidFill>
                <a:latin typeface="Courier"/>
                <a:ea typeface="Courier"/>
                <a:cs typeface="Courier"/>
                <a:sym typeface="Courier"/>
              </a:rPr>
              <a:t>   "text": "I feel angry and frustrated"</a:t>
            </a:r>
            <a:endParaRPr/>
          </a:p>
          <a:p>
            <a:pPr marL="1117600" marR="0" lvl="0" indent="-203200" algn="just" rtl="0">
              <a:lnSpc>
                <a:spcPct val="100000"/>
              </a:lnSpc>
              <a:spcBef>
                <a:spcPts val="0"/>
              </a:spcBef>
              <a:spcAft>
                <a:spcPts val="0"/>
              </a:spcAft>
              <a:buClr>
                <a:srgbClr val="006699"/>
              </a:buClr>
              <a:buSzPts val="1600"/>
              <a:buFont typeface="Courier"/>
              <a:buNone/>
            </a:pPr>
            <a:r>
              <a:rPr lang="en" b="0" i="0" u="none">
                <a:solidFill>
                  <a:srgbClr val="006699"/>
                </a:solidFill>
                <a:latin typeface="Courier"/>
                <a:ea typeface="Courier"/>
                <a:cs typeface="Courier"/>
                <a:sym typeface="Courier"/>
              </a:rPr>
              <a:t>},</a:t>
            </a:r>
            <a:endParaRPr b="0" i="0" u="none">
              <a:solidFill>
                <a:srgbClr val="006699"/>
              </a:solidFill>
              <a:latin typeface="Courier"/>
              <a:ea typeface="Courier"/>
              <a:cs typeface="Courier"/>
              <a:sym typeface="Courier"/>
            </a:endParaRPr>
          </a:p>
          <a:p>
            <a:pPr marL="1117600" marR="0" lvl="0" indent="-203200" algn="just" rtl="0">
              <a:lnSpc>
                <a:spcPct val="100000"/>
              </a:lnSpc>
              <a:spcBef>
                <a:spcPts val="0"/>
              </a:spcBef>
              <a:spcAft>
                <a:spcPts val="0"/>
              </a:spcAft>
              <a:buClr>
                <a:srgbClr val="006699"/>
              </a:buClr>
              <a:buSzPts val="1600"/>
              <a:buFont typeface="Courier"/>
              <a:buNone/>
            </a:pPr>
            <a:r>
              <a:rPr lang="en">
                <a:solidFill>
                  <a:srgbClr val="006699"/>
                </a:solidFill>
                <a:latin typeface="Courier"/>
                <a:ea typeface="Courier"/>
                <a:cs typeface="Courier"/>
                <a:sym typeface="Courier"/>
              </a:rPr>
              <a:t>...</a:t>
            </a:r>
            <a:endParaRPr>
              <a:solidFill>
                <a:srgbClr val="006699"/>
              </a:solidFill>
              <a:latin typeface="Courier"/>
              <a:ea typeface="Courier"/>
              <a:cs typeface="Courier"/>
              <a:sym typeface="Courier"/>
            </a:endParaRPr>
          </a:p>
          <a:p>
            <a:pPr marL="203200" marR="0" lvl="0" indent="-203200" algn="just" rtl="0">
              <a:lnSpc>
                <a:spcPct val="100000"/>
              </a:lnSpc>
              <a:spcBef>
                <a:spcPts val="0"/>
              </a:spcBef>
              <a:spcAft>
                <a:spcPts val="0"/>
              </a:spcAft>
              <a:buClr>
                <a:srgbClr val="000000"/>
              </a:buClr>
              <a:buSzPts val="2200"/>
              <a:buFont typeface="Arial"/>
              <a:buNone/>
            </a:pPr>
            <a:endParaRPr>
              <a:solidFill>
                <a:srgbClr val="006699"/>
              </a:solidFill>
              <a:latin typeface="Courier"/>
              <a:ea typeface="Courier"/>
              <a:cs typeface="Courier"/>
              <a:sym typeface="Courier"/>
            </a:endParaRPr>
          </a:p>
          <a:p>
            <a:pPr marL="203200" marR="0" lvl="0" indent="-203200" algn="just" rtl="0">
              <a:lnSpc>
                <a:spcPct val="100000"/>
              </a:lnSpc>
              <a:spcBef>
                <a:spcPts val="0"/>
              </a:spcBef>
              <a:spcAft>
                <a:spcPts val="0"/>
              </a:spcAft>
              <a:buClr>
                <a:srgbClr val="000000"/>
              </a:buClr>
              <a:buSzPts val="2200"/>
              <a:buFont typeface="Arial"/>
              <a:buNone/>
            </a:pPr>
            <a:r>
              <a:rPr lang="en" sz="1800" b="0" i="0" u="none">
                <a:solidFill>
                  <a:srgbClr val="000000"/>
                </a:solidFill>
                <a:latin typeface="Arial"/>
                <a:ea typeface="Arial"/>
                <a:cs typeface="Arial"/>
                <a:sym typeface="Arial"/>
              </a:rPr>
              <a:t>How can we aggregate by: City, Suburb, Time of day (morning, afternoon) and a mood extracted from the text ?</a:t>
            </a:r>
            <a:endParaRPr sz="1800"/>
          </a:p>
          <a:p>
            <a:pPr marL="203200" marR="0" lvl="0" indent="-203200" algn="just"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just"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just"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5"/>
        <p:cNvGrpSpPr/>
        <p:nvPr/>
      </p:nvGrpSpPr>
      <p:grpSpPr>
        <a:xfrm>
          <a:off x="0" y="0"/>
          <a:ext cx="0" cy="0"/>
          <a:chOff x="0" y="0"/>
          <a:chExt cx="0" cy="0"/>
        </a:xfrm>
      </p:grpSpPr>
      <p:sp>
        <p:nvSpPr>
          <p:cNvPr id="706" name="Google Shape;706;p69"/>
          <p:cNvSpPr txBox="1"/>
          <p:nvPr/>
        </p:nvSpPr>
        <p:spPr>
          <a:xfrm>
            <a:off x="0" y="0"/>
            <a:ext cx="9140700" cy="463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How to do OLAP (sort of) #</a:t>
            </a:r>
            <a:r>
              <a:rPr lang="en" sz="3200" b="1"/>
              <a:t>2</a:t>
            </a:r>
            <a:endParaRPr/>
          </a:p>
        </p:txBody>
      </p:sp>
      <p:sp>
        <p:nvSpPr>
          <p:cNvPr id="707" name="Google Shape;707;p69"/>
          <p:cNvSpPr txBox="1"/>
          <p:nvPr/>
        </p:nvSpPr>
        <p:spPr>
          <a:xfrm>
            <a:off x="182562" y="548878"/>
            <a:ext cx="8501100" cy="4584000"/>
          </a:xfrm>
          <a:prstGeom prst="rect">
            <a:avLst/>
          </a:prstGeom>
          <a:noFill/>
          <a:ln>
            <a:noFill/>
          </a:ln>
        </p:spPr>
        <p:txBody>
          <a:bodyPr spcFirstLastPara="1" wrap="square" lIns="90000" tIns="45000" rIns="90000" bIns="45000" anchor="t" anchorCtr="0">
            <a:noAutofit/>
          </a:bodyPr>
          <a:lstStyle/>
          <a:p>
            <a:pPr marL="203200" marR="0" lvl="0" indent="-1778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CouchDB views can aggregate across multiple dimensions</a:t>
            </a:r>
            <a:r>
              <a:rPr lang="en" sz="1800"/>
              <a:t>.</a:t>
            </a:r>
            <a:endParaRPr sz="1800"/>
          </a:p>
          <a:p>
            <a:pPr marL="203200" marR="0" lvl="0" indent="-177800" algn="just" rtl="0">
              <a:lnSpc>
                <a:spcPct val="100000"/>
              </a:lnSpc>
              <a:spcBef>
                <a:spcPts val="0"/>
              </a:spcBef>
              <a:spcAft>
                <a:spcPts val="0"/>
              </a:spcAft>
              <a:buClr>
                <a:srgbClr val="000000"/>
              </a:buClr>
              <a:buSzPts val="1800"/>
              <a:buFont typeface="Arial"/>
              <a:buChar char="•"/>
            </a:pPr>
            <a:r>
              <a:rPr lang="en" sz="1800"/>
              <a:t>For example, </a:t>
            </a:r>
            <a:r>
              <a:rPr lang="en" sz="1800" b="0" i="0" u="none">
                <a:solidFill>
                  <a:srgbClr val="000000"/>
                </a:solidFill>
                <a:latin typeface="Arial"/>
                <a:ea typeface="Arial"/>
                <a:cs typeface="Arial"/>
                <a:sym typeface="Arial"/>
              </a:rPr>
              <a:t>group_level 3 (aggregation by City, Suburb, Time of day)</a:t>
            </a:r>
            <a:endParaRPr sz="1800" b="0" i="0" u="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a:p>
          <a:p>
            <a:pPr marL="1117600" marR="0" lvl="0" indent="-203200" algn="just" rtl="0">
              <a:lnSpc>
                <a:spcPct val="100000"/>
              </a:lnSpc>
              <a:spcBef>
                <a:spcPts val="0"/>
              </a:spcBef>
              <a:spcAft>
                <a:spcPts val="0"/>
              </a:spcAft>
              <a:buClr>
                <a:srgbClr val="006699"/>
              </a:buClr>
              <a:buSzPts val="1800"/>
              <a:buFont typeface="Courier"/>
              <a:buNone/>
            </a:pPr>
            <a:r>
              <a:rPr lang="en" b="0" i="0" u="none">
                <a:solidFill>
                  <a:srgbClr val="006699"/>
                </a:solidFill>
                <a:latin typeface="Courier"/>
                <a:ea typeface="Courier"/>
                <a:cs typeface="Courier"/>
                <a:sym typeface="Courier"/>
              </a:rPr>
              <a:t>["melbourne", "carlton", "am"],	-3</a:t>
            </a:r>
            <a:endParaRPr/>
          </a:p>
          <a:p>
            <a:pPr marL="1117600" marR="0" lvl="0" indent="-203200" algn="just" rtl="0">
              <a:lnSpc>
                <a:spcPct val="100000"/>
              </a:lnSpc>
              <a:spcBef>
                <a:spcPts val="0"/>
              </a:spcBef>
              <a:spcAft>
                <a:spcPts val="0"/>
              </a:spcAft>
              <a:buClr>
                <a:srgbClr val="006699"/>
              </a:buClr>
              <a:buSzPts val="1800"/>
              <a:buFont typeface="Courier"/>
              <a:buNone/>
            </a:pPr>
            <a:r>
              <a:rPr lang="en" b="0" i="0" u="none">
                <a:solidFill>
                  <a:srgbClr val="006699"/>
                </a:solidFill>
                <a:latin typeface="Courier"/>
                <a:ea typeface="Courier"/>
                <a:cs typeface="Courier"/>
                <a:sym typeface="Courier"/>
              </a:rPr>
              <a:t>["melbourne", "kensington", "am"], 1</a:t>
            </a:r>
            <a:endParaRPr/>
          </a:p>
          <a:p>
            <a:pPr marL="1117600" marR="0" lvl="0" indent="-203200" algn="just" rtl="0">
              <a:lnSpc>
                <a:spcPct val="100000"/>
              </a:lnSpc>
              <a:spcBef>
                <a:spcPts val="0"/>
              </a:spcBef>
              <a:spcAft>
                <a:spcPts val="0"/>
              </a:spcAft>
              <a:buClr>
                <a:srgbClr val="006699"/>
              </a:buClr>
              <a:buSzPts val="1800"/>
              <a:buFont typeface="Courier"/>
              <a:buNone/>
            </a:pPr>
            <a:r>
              <a:rPr lang="en" b="0" i="0" u="none">
                <a:solidFill>
                  <a:srgbClr val="006699"/>
                </a:solidFill>
                <a:latin typeface="Courier"/>
                <a:ea typeface="Courier"/>
                <a:cs typeface="Courier"/>
                <a:sym typeface="Courier"/>
              </a:rPr>
              <a:t>["melbourne", "kensington", "pm"]	, -1</a:t>
            </a:r>
            <a:endParaRPr/>
          </a:p>
          <a:p>
            <a:pPr marL="1117600" marR="0" lvl="0" indent="-203200" algn="just" rtl="0">
              <a:lnSpc>
                <a:spcPct val="100000"/>
              </a:lnSpc>
              <a:spcBef>
                <a:spcPts val="0"/>
              </a:spcBef>
              <a:spcAft>
                <a:spcPts val="0"/>
              </a:spcAft>
              <a:buClr>
                <a:srgbClr val="006699"/>
              </a:buClr>
              <a:buSzPts val="1800"/>
              <a:buFont typeface="Courier"/>
              <a:buNone/>
            </a:pPr>
            <a:r>
              <a:rPr lang="en" b="0" i="0" u="none">
                <a:solidFill>
                  <a:srgbClr val="006699"/>
                </a:solidFill>
                <a:latin typeface="Courier"/>
                <a:ea typeface="Courier"/>
                <a:cs typeface="Courier"/>
                <a:sym typeface="Courier"/>
              </a:rPr>
              <a:t>["sydney", "auburn", "am"], 1</a:t>
            </a:r>
            <a:endParaRPr/>
          </a:p>
          <a:p>
            <a:pPr marL="1117600" marR="0" lvl="0" indent="-203200" algn="just" rtl="0">
              <a:lnSpc>
                <a:spcPct val="100000"/>
              </a:lnSpc>
              <a:spcBef>
                <a:spcPts val="0"/>
              </a:spcBef>
              <a:spcAft>
                <a:spcPts val="0"/>
              </a:spcAft>
              <a:buClr>
                <a:srgbClr val="006699"/>
              </a:buClr>
              <a:buSzPts val="1800"/>
              <a:buFont typeface="Courier"/>
              <a:buNone/>
            </a:pPr>
            <a:r>
              <a:rPr lang="en" b="0" i="0" u="none">
                <a:solidFill>
                  <a:srgbClr val="006699"/>
                </a:solidFill>
                <a:latin typeface="Courier"/>
                <a:ea typeface="Courier"/>
                <a:cs typeface="Courier"/>
                <a:sym typeface="Courier"/>
              </a:rPr>
              <a:t>["sydney", "auburn", "pm"], -1</a:t>
            </a:r>
            <a:endParaRPr/>
          </a:p>
          <a:p>
            <a:pPr marL="1117600" marR="0" lvl="0" indent="-203200" algn="just" rtl="0">
              <a:lnSpc>
                <a:spcPct val="100000"/>
              </a:lnSpc>
              <a:spcBef>
                <a:spcPts val="0"/>
              </a:spcBef>
              <a:spcAft>
                <a:spcPts val="0"/>
              </a:spcAft>
              <a:buClr>
                <a:srgbClr val="FFFFFF"/>
              </a:buClr>
              <a:buSzPts val="1800"/>
              <a:buFont typeface="Arial"/>
              <a:buNone/>
            </a:pPr>
            <a:endParaRPr b="0" i="0" u="none">
              <a:solidFill>
                <a:srgbClr val="000000"/>
              </a:solidFill>
              <a:latin typeface="Courier"/>
              <a:ea typeface="Courier"/>
              <a:cs typeface="Courier"/>
              <a:sym typeface="Courier"/>
            </a:endParaRPr>
          </a:p>
          <a:p>
            <a:pPr marL="1117600" marR="0" lvl="0" indent="-203200" algn="just" rtl="0">
              <a:lnSpc>
                <a:spcPct val="100000"/>
              </a:lnSpc>
              <a:spcBef>
                <a:spcPts val="0"/>
              </a:spcBef>
              <a:spcAft>
                <a:spcPts val="0"/>
              </a:spcAft>
              <a:buClr>
                <a:srgbClr val="006699"/>
              </a:buClr>
              <a:buSzPts val="1800"/>
              <a:buFont typeface="Courier"/>
              <a:buNone/>
            </a:pPr>
            <a:r>
              <a:rPr lang="en" b="0" i="0" u="none">
                <a:solidFill>
                  <a:srgbClr val="006699"/>
                </a:solidFill>
                <a:latin typeface="Courier"/>
                <a:ea typeface="Courier"/>
                <a:cs typeface="Courier"/>
                <a:sym typeface="Courier"/>
              </a:rPr>
              <a:t>group_level 2 (aggregation by City and Suburb)</a:t>
            </a:r>
            <a:endParaRPr/>
          </a:p>
          <a:p>
            <a:pPr marL="1117600" marR="0" lvl="0" indent="-203200" algn="just" rtl="0">
              <a:lnSpc>
                <a:spcPct val="100000"/>
              </a:lnSpc>
              <a:spcBef>
                <a:spcPts val="0"/>
              </a:spcBef>
              <a:spcAft>
                <a:spcPts val="0"/>
              </a:spcAft>
              <a:buClr>
                <a:srgbClr val="006699"/>
              </a:buClr>
              <a:buSzPts val="1800"/>
              <a:buFont typeface="Courier"/>
              <a:buNone/>
            </a:pPr>
            <a:r>
              <a:rPr lang="en" b="0" i="0" u="none">
                <a:solidFill>
                  <a:srgbClr val="006699"/>
                </a:solidFill>
                <a:latin typeface="Courier"/>
                <a:ea typeface="Courier"/>
                <a:cs typeface="Courier"/>
                <a:sym typeface="Courier"/>
              </a:rPr>
              <a:t>["melbourne", "carlton"], -3</a:t>
            </a:r>
            <a:endParaRPr/>
          </a:p>
          <a:p>
            <a:pPr marL="1117600" marR="0" lvl="0" indent="-203200" algn="just" rtl="0">
              <a:lnSpc>
                <a:spcPct val="100000"/>
              </a:lnSpc>
              <a:spcBef>
                <a:spcPts val="0"/>
              </a:spcBef>
              <a:spcAft>
                <a:spcPts val="0"/>
              </a:spcAft>
              <a:buClr>
                <a:srgbClr val="006699"/>
              </a:buClr>
              <a:buSzPts val="1800"/>
              <a:buFont typeface="Courier"/>
              <a:buNone/>
            </a:pPr>
            <a:r>
              <a:rPr lang="en" b="0" i="0" u="none">
                <a:solidFill>
                  <a:srgbClr val="006699"/>
                </a:solidFill>
                <a:latin typeface="Courier"/>
                <a:ea typeface="Courier"/>
                <a:cs typeface="Courier"/>
                <a:sym typeface="Courier"/>
              </a:rPr>
              <a:t>["melbourne", "kensington"], 0</a:t>
            </a:r>
            <a:endParaRPr/>
          </a:p>
          <a:p>
            <a:pPr marL="1117600" marR="0" lvl="0" indent="-203200" algn="just" rtl="0">
              <a:lnSpc>
                <a:spcPct val="100000"/>
              </a:lnSpc>
              <a:spcBef>
                <a:spcPts val="0"/>
              </a:spcBef>
              <a:spcAft>
                <a:spcPts val="0"/>
              </a:spcAft>
              <a:buClr>
                <a:srgbClr val="006699"/>
              </a:buClr>
              <a:buSzPts val="1800"/>
              <a:buFont typeface="Courier"/>
              <a:buNone/>
            </a:pPr>
            <a:r>
              <a:rPr lang="en" b="0" i="0" u="none">
                <a:solidFill>
                  <a:srgbClr val="006699"/>
                </a:solidFill>
                <a:latin typeface="Courier"/>
                <a:ea typeface="Courier"/>
                <a:cs typeface="Courier"/>
                <a:sym typeface="Courier"/>
              </a:rPr>
              <a:t>["sydney", "auburn"], 0</a:t>
            </a:r>
            <a:endParaRPr/>
          </a:p>
          <a:p>
            <a:pPr marL="1117600" marR="0" lvl="0" indent="-203200" algn="just" rtl="0">
              <a:lnSpc>
                <a:spcPct val="100000"/>
              </a:lnSpc>
              <a:spcBef>
                <a:spcPts val="0"/>
              </a:spcBef>
              <a:spcAft>
                <a:spcPts val="0"/>
              </a:spcAft>
              <a:buClr>
                <a:srgbClr val="FFFFFF"/>
              </a:buClr>
              <a:buSzPts val="1800"/>
              <a:buFont typeface="Arial"/>
              <a:buNone/>
            </a:pPr>
            <a:endParaRPr b="0" i="0" u="none">
              <a:solidFill>
                <a:srgbClr val="000000"/>
              </a:solidFill>
              <a:latin typeface="Courier"/>
              <a:ea typeface="Courier"/>
              <a:cs typeface="Courier"/>
              <a:sym typeface="Courier"/>
            </a:endParaRPr>
          </a:p>
          <a:p>
            <a:pPr marL="1117600" marR="0" lvl="0" indent="-203200" algn="just" rtl="0">
              <a:lnSpc>
                <a:spcPct val="100000"/>
              </a:lnSpc>
              <a:spcBef>
                <a:spcPts val="0"/>
              </a:spcBef>
              <a:spcAft>
                <a:spcPts val="0"/>
              </a:spcAft>
              <a:buClr>
                <a:srgbClr val="006699"/>
              </a:buClr>
              <a:buSzPts val="1800"/>
              <a:buFont typeface="Courier"/>
              <a:buNone/>
            </a:pPr>
            <a:r>
              <a:rPr lang="en" b="0" i="0" u="none">
                <a:solidFill>
                  <a:srgbClr val="006699"/>
                </a:solidFill>
                <a:latin typeface="Courier"/>
                <a:ea typeface="Courier"/>
                <a:cs typeface="Courier"/>
                <a:sym typeface="Courier"/>
              </a:rPr>
              <a:t>group_level 1 (aggregation by City)</a:t>
            </a:r>
            <a:endParaRPr/>
          </a:p>
          <a:p>
            <a:pPr marL="1117600" marR="0" lvl="0" indent="-203200" algn="just" rtl="0">
              <a:lnSpc>
                <a:spcPct val="100000"/>
              </a:lnSpc>
              <a:spcBef>
                <a:spcPts val="0"/>
              </a:spcBef>
              <a:spcAft>
                <a:spcPts val="0"/>
              </a:spcAft>
              <a:buClr>
                <a:srgbClr val="006699"/>
              </a:buClr>
              <a:buSzPts val="1800"/>
              <a:buFont typeface="Courier"/>
              <a:buNone/>
            </a:pPr>
            <a:r>
              <a:rPr lang="en" b="0" i="0" u="none">
                <a:solidFill>
                  <a:srgbClr val="006699"/>
                </a:solidFill>
                <a:latin typeface="Courier"/>
                <a:ea typeface="Courier"/>
                <a:cs typeface="Courier"/>
                <a:sym typeface="Courier"/>
              </a:rPr>
              <a:t>["melbourne"], -3</a:t>
            </a:r>
            <a:endParaRPr/>
          </a:p>
          <a:p>
            <a:pPr marL="1117600" marR="0" lvl="0" indent="-203200" algn="just" rtl="0">
              <a:lnSpc>
                <a:spcPct val="100000"/>
              </a:lnSpc>
              <a:spcBef>
                <a:spcPts val="0"/>
              </a:spcBef>
              <a:spcAft>
                <a:spcPts val="0"/>
              </a:spcAft>
              <a:buClr>
                <a:srgbClr val="006699"/>
              </a:buClr>
              <a:buSzPts val="1800"/>
              <a:buFont typeface="Courier"/>
              <a:buNone/>
            </a:pPr>
            <a:r>
              <a:rPr lang="en" b="0" i="0" u="none">
                <a:solidFill>
                  <a:srgbClr val="006699"/>
                </a:solidFill>
                <a:latin typeface="Courier"/>
                <a:ea typeface="Courier"/>
                <a:cs typeface="Courier"/>
                <a:sym typeface="Courier"/>
              </a:rPr>
              <a:t>["sydney"], 0</a:t>
            </a:r>
            <a:endParaRPr/>
          </a:p>
          <a:p>
            <a:pPr marL="203200" marR="0" lvl="0" indent="-203200" algn="just"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203200" marR="0" lvl="0" indent="-203200" algn="just"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203200" marR="0" lvl="0" indent="-203200" algn="just"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203200" marR="0" lvl="0" indent="-203200" algn="just"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6"/>
        <p:cNvGrpSpPr/>
        <p:nvPr/>
      </p:nvGrpSpPr>
      <p:grpSpPr>
        <a:xfrm>
          <a:off x="0" y="0"/>
          <a:ext cx="0" cy="0"/>
          <a:chOff x="0" y="0"/>
          <a:chExt cx="0" cy="0"/>
        </a:xfrm>
      </p:grpSpPr>
      <p:sp>
        <p:nvSpPr>
          <p:cNvPr id="717" name="Google Shape;717;p70"/>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How to do OLAP (sort of) #</a:t>
            </a:r>
            <a:r>
              <a:rPr lang="en" sz="3200" b="1"/>
              <a:t>3</a:t>
            </a:r>
            <a:endParaRPr/>
          </a:p>
        </p:txBody>
      </p:sp>
      <p:sp>
        <p:nvSpPr>
          <p:cNvPr id="718" name="Google Shape;718;p70"/>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203200" marR="0" lvl="0" indent="-1778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The order of dimensions and levels is fixed; hence, if we want to aggregate by Time of day, City, Suburb, we have to add another view.</a:t>
            </a:r>
            <a:endParaRPr sz="1800"/>
          </a:p>
          <a:p>
            <a:pPr marL="203200" marR="0" lvl="0" indent="-203200" algn="just" rtl="0">
              <a:lnSpc>
                <a:spcPct val="100000"/>
              </a:lnSpc>
              <a:spcBef>
                <a:spcPts val="0"/>
              </a:spcBef>
              <a:spcAft>
                <a:spcPts val="0"/>
              </a:spcAft>
              <a:buClr>
                <a:srgbClr val="FFFFFF"/>
              </a:buClr>
              <a:buSzPts val="2200"/>
              <a:buFont typeface="Arial"/>
              <a:buNone/>
            </a:pPr>
            <a:endParaRPr sz="1800" b="0" i="0" u="none">
              <a:solidFill>
                <a:srgbClr val="000000"/>
              </a:solidFill>
              <a:latin typeface="Arial"/>
              <a:ea typeface="Arial"/>
              <a:cs typeface="Arial"/>
              <a:sym typeface="Arial"/>
            </a:endParaRPr>
          </a:p>
          <a:p>
            <a:pPr marL="203200" marR="0" lvl="0" indent="-1778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Line to change in previous view: </a:t>
            </a:r>
            <a:endParaRPr sz="1800"/>
          </a:p>
          <a:p>
            <a:pPr marL="1117600" marR="0" lvl="0" indent="-203200" algn="just" rtl="0">
              <a:lnSpc>
                <a:spcPct val="100000"/>
              </a:lnSpc>
              <a:spcBef>
                <a:spcPts val="0"/>
              </a:spcBef>
              <a:spcAft>
                <a:spcPts val="0"/>
              </a:spcAft>
              <a:buClr>
                <a:srgbClr val="006699"/>
              </a:buClr>
              <a:buSzPts val="1800"/>
              <a:buFont typeface="Courier"/>
              <a:buNone/>
            </a:pPr>
            <a:r>
              <a:rPr lang="en" sz="1800" b="0" i="0" u="none">
                <a:solidFill>
                  <a:srgbClr val="006699"/>
                </a:solidFill>
                <a:latin typeface="Courier"/>
                <a:ea typeface="Courier"/>
                <a:cs typeface="Courier"/>
                <a:sym typeface="Courier"/>
              </a:rPr>
              <a:t>emit([timeofday, city, suburb], moods[1].count - moods[0].count);</a:t>
            </a:r>
            <a:endParaRPr sz="1800"/>
          </a:p>
          <a:p>
            <a:pPr marL="203200" marR="0" lvl="0" indent="-203200" algn="just"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203200" marR="0" lvl="0" indent="-1778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group_level 2 (aggregation by Time of day, City)</a:t>
            </a:r>
            <a:endParaRPr sz="1800"/>
          </a:p>
          <a:p>
            <a:pPr marL="1117600" marR="0" lvl="0" indent="-203200" algn="just" rtl="0">
              <a:lnSpc>
                <a:spcPct val="100000"/>
              </a:lnSpc>
              <a:spcBef>
                <a:spcPts val="0"/>
              </a:spcBef>
              <a:spcAft>
                <a:spcPts val="0"/>
              </a:spcAft>
              <a:buClr>
                <a:srgbClr val="006699"/>
              </a:buClr>
              <a:buSzPts val="1800"/>
              <a:buFont typeface="Courier"/>
              <a:buNone/>
            </a:pPr>
            <a:r>
              <a:rPr lang="en" sz="1800" b="0" i="0" u="none">
                <a:solidFill>
                  <a:srgbClr val="006699"/>
                </a:solidFill>
                <a:latin typeface="Courier"/>
                <a:ea typeface="Courier"/>
                <a:cs typeface="Courier"/>
                <a:sym typeface="Courier"/>
              </a:rPr>
              <a:t>["am", "melbourne"], -2</a:t>
            </a:r>
            <a:endParaRPr sz="1800"/>
          </a:p>
          <a:p>
            <a:pPr marL="1117600" marR="0" lvl="0" indent="-203200" algn="just" rtl="0">
              <a:lnSpc>
                <a:spcPct val="100000"/>
              </a:lnSpc>
              <a:spcBef>
                <a:spcPts val="0"/>
              </a:spcBef>
              <a:spcAft>
                <a:spcPts val="0"/>
              </a:spcAft>
              <a:buClr>
                <a:srgbClr val="006699"/>
              </a:buClr>
              <a:buSzPts val="1800"/>
              <a:buFont typeface="Courier"/>
              <a:buNone/>
            </a:pPr>
            <a:r>
              <a:rPr lang="en" sz="1800" b="0" i="0" u="none">
                <a:solidFill>
                  <a:srgbClr val="006699"/>
                </a:solidFill>
                <a:latin typeface="Courier"/>
                <a:ea typeface="Courier"/>
                <a:cs typeface="Courier"/>
                <a:sym typeface="Courier"/>
              </a:rPr>
              <a:t>["am", "sydney"], 1</a:t>
            </a:r>
            <a:endParaRPr sz="1800"/>
          </a:p>
          <a:p>
            <a:pPr marL="1117600" marR="0" lvl="0" indent="-203200" algn="just" rtl="0">
              <a:lnSpc>
                <a:spcPct val="100000"/>
              </a:lnSpc>
              <a:spcBef>
                <a:spcPts val="0"/>
              </a:spcBef>
              <a:spcAft>
                <a:spcPts val="0"/>
              </a:spcAft>
              <a:buClr>
                <a:srgbClr val="006699"/>
              </a:buClr>
              <a:buSzPts val="1800"/>
              <a:buFont typeface="Courier"/>
              <a:buNone/>
            </a:pPr>
            <a:r>
              <a:rPr lang="en" sz="1800" b="0" i="0" u="none">
                <a:solidFill>
                  <a:srgbClr val="006699"/>
                </a:solidFill>
                <a:latin typeface="Courier"/>
                <a:ea typeface="Courier"/>
                <a:cs typeface="Courier"/>
                <a:sym typeface="Courier"/>
              </a:rPr>
              <a:t>["pm", "melbourne"], -1</a:t>
            </a:r>
            <a:endParaRPr sz="1800"/>
          </a:p>
          <a:p>
            <a:pPr marL="1117600" marR="0" lvl="0" indent="-203200" algn="just" rtl="0">
              <a:lnSpc>
                <a:spcPct val="100000"/>
              </a:lnSpc>
              <a:spcBef>
                <a:spcPts val="0"/>
              </a:spcBef>
              <a:spcAft>
                <a:spcPts val="0"/>
              </a:spcAft>
              <a:buClr>
                <a:srgbClr val="006699"/>
              </a:buClr>
              <a:buSzPts val="1800"/>
              <a:buFont typeface="Courier"/>
              <a:buNone/>
            </a:pPr>
            <a:r>
              <a:rPr lang="en" sz="1800" b="0" i="0" u="none">
                <a:solidFill>
                  <a:srgbClr val="006699"/>
                </a:solidFill>
                <a:latin typeface="Courier"/>
                <a:ea typeface="Courier"/>
                <a:cs typeface="Courier"/>
                <a:sym typeface="Courier"/>
              </a:rPr>
              <a:t>["pm", "sydney"], -1</a:t>
            </a:r>
            <a:endParaRPr sz="1800"/>
          </a:p>
          <a:p>
            <a:pPr marL="203200" marR="0" lvl="0" indent="-203200" algn="just"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203200" marR="0" lvl="0" indent="-1778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group_level 2 (aggregation by Time of day)</a:t>
            </a:r>
            <a:endParaRPr sz="1800"/>
          </a:p>
          <a:p>
            <a:pPr marL="1117600" marR="0" lvl="0" indent="-203200" algn="just" rtl="0">
              <a:lnSpc>
                <a:spcPct val="100000"/>
              </a:lnSpc>
              <a:spcBef>
                <a:spcPts val="0"/>
              </a:spcBef>
              <a:spcAft>
                <a:spcPts val="0"/>
              </a:spcAft>
              <a:buClr>
                <a:srgbClr val="006699"/>
              </a:buClr>
              <a:buSzPts val="1800"/>
              <a:buFont typeface="Courier"/>
              <a:buNone/>
            </a:pPr>
            <a:r>
              <a:rPr lang="en" sz="1800" b="0" i="0" u="none">
                <a:solidFill>
                  <a:srgbClr val="006699"/>
                </a:solidFill>
                <a:latin typeface="Courier"/>
                <a:ea typeface="Courier"/>
                <a:cs typeface="Courier"/>
                <a:sym typeface="Courier"/>
              </a:rPr>
              <a:t>["am"], -1</a:t>
            </a:r>
            <a:endParaRPr sz="1800"/>
          </a:p>
          <a:p>
            <a:pPr marL="1117600" marR="0" lvl="0" indent="-203200" algn="just" rtl="0">
              <a:lnSpc>
                <a:spcPct val="100000"/>
              </a:lnSpc>
              <a:spcBef>
                <a:spcPts val="0"/>
              </a:spcBef>
              <a:spcAft>
                <a:spcPts val="0"/>
              </a:spcAft>
              <a:buClr>
                <a:srgbClr val="006699"/>
              </a:buClr>
              <a:buSzPts val="1800"/>
              <a:buFont typeface="Courier"/>
              <a:buNone/>
            </a:pPr>
            <a:r>
              <a:rPr lang="en" sz="1800" b="0" i="0" u="none">
                <a:solidFill>
                  <a:srgbClr val="006699"/>
                </a:solidFill>
                <a:latin typeface="Courier"/>
                <a:ea typeface="Courier"/>
                <a:cs typeface="Courier"/>
                <a:sym typeface="Courier"/>
              </a:rPr>
              <a:t>["pm"], -2</a:t>
            </a:r>
            <a:endParaRPr sz="1800"/>
          </a:p>
          <a:p>
            <a:pPr marL="203200" marR="0" lvl="0" indent="-203200" algn="just"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203200" marR="0" lvl="0" indent="-203200" algn="just"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203200" marR="0" lvl="0" indent="-203200" algn="just"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203200" marR="0" lvl="0" indent="-203200" algn="just"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7"/>
        <p:cNvGrpSpPr/>
        <p:nvPr/>
      </p:nvGrpSpPr>
      <p:grpSpPr>
        <a:xfrm>
          <a:off x="0" y="0"/>
          <a:ext cx="0" cy="0"/>
          <a:chOff x="0" y="0"/>
          <a:chExt cx="0" cy="0"/>
        </a:xfrm>
      </p:grpSpPr>
      <p:sp>
        <p:nvSpPr>
          <p:cNvPr id="728" name="Google Shape;728;p71"/>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List and Show Functions</a:t>
            </a:r>
            <a:endParaRPr/>
          </a:p>
        </p:txBody>
      </p:sp>
      <p:sp>
        <p:nvSpPr>
          <p:cNvPr id="729" name="Google Shape;729;p71"/>
          <p:cNvSpPr txBox="1"/>
          <p:nvPr/>
        </p:nvSpPr>
        <p:spPr>
          <a:xfrm>
            <a:off x="182562" y="548878"/>
            <a:ext cx="8959850" cy="4583906"/>
          </a:xfrm>
          <a:prstGeom prst="rect">
            <a:avLst/>
          </a:prstGeom>
          <a:noFill/>
          <a:ln>
            <a:noFill/>
          </a:ln>
        </p:spPr>
        <p:txBody>
          <a:bodyPr spcFirstLastPara="1" wrap="square" lIns="90000" tIns="45000" rIns="90000" bIns="45000" anchor="t" anchorCtr="0">
            <a:noAutofit/>
          </a:bodyPr>
          <a:lstStyle/>
          <a:p>
            <a:pPr marL="457200" marR="0" lvl="0" indent="-342900" algn="l" rtl="0">
              <a:lnSpc>
                <a:spcPct val="100000"/>
              </a:lnSpc>
              <a:spcBef>
                <a:spcPts val="0"/>
              </a:spcBef>
              <a:spcAft>
                <a:spcPts val="0"/>
              </a:spcAft>
              <a:buSzPts val="1800"/>
              <a:buChar char="●"/>
            </a:pPr>
            <a:r>
              <a:rPr lang="en" sz="1800" b="0" i="0" u="none">
                <a:solidFill>
                  <a:srgbClr val="000000"/>
                </a:solidFill>
                <a:latin typeface="Arial"/>
                <a:ea typeface="Arial"/>
                <a:cs typeface="Arial"/>
                <a:sym typeface="Arial"/>
              </a:rPr>
              <a:t>However powerful, views are limited, since they can produce only JSON and cannot change their behavior (except for sub-setting the output with </a:t>
            </a:r>
            <a:r>
              <a:rPr lang="en" sz="1800" b="0" i="0" u="none">
                <a:solidFill>
                  <a:srgbClr val="006699"/>
                </a:solidFill>
                <a:latin typeface="Courier"/>
                <a:ea typeface="Courier"/>
                <a:cs typeface="Courier"/>
                <a:sym typeface="Courier"/>
              </a:rPr>
              <a:t>skip</a:t>
            </a:r>
            <a:r>
              <a:rPr lang="en" sz="1800" b="0" i="0" u="none">
                <a:solidFill>
                  <a:srgbClr val="000000"/>
                </a:solidFill>
                <a:latin typeface="Courier"/>
                <a:ea typeface="Courier"/>
                <a:cs typeface="Courier"/>
                <a:sym typeface="Courier"/>
              </a:rPr>
              <a:t>, </a:t>
            </a:r>
            <a:r>
              <a:rPr lang="en" sz="1800" b="0" i="0" u="none">
                <a:solidFill>
                  <a:srgbClr val="006699"/>
                </a:solidFill>
                <a:latin typeface="Courier"/>
                <a:ea typeface="Courier"/>
                <a:cs typeface="Courier"/>
                <a:sym typeface="Courier"/>
              </a:rPr>
              <a:t>limit</a:t>
            </a:r>
            <a:r>
              <a:rPr lang="en" sz="1800" b="0" i="0" u="none">
                <a:solidFill>
                  <a:srgbClr val="000000"/>
                </a:solidFill>
                <a:latin typeface="Courier"/>
                <a:ea typeface="Courier"/>
                <a:cs typeface="Courier"/>
                <a:sym typeface="Courier"/>
              </a:rPr>
              <a:t>, </a:t>
            </a:r>
            <a:r>
              <a:rPr lang="en" sz="1800" b="0" i="0" u="none">
                <a:solidFill>
                  <a:srgbClr val="006699"/>
                </a:solidFill>
                <a:latin typeface="Courier"/>
                <a:ea typeface="Courier"/>
                <a:cs typeface="Courier"/>
                <a:sym typeface="Courier"/>
              </a:rPr>
              <a:t>group_level</a:t>
            </a:r>
            <a:r>
              <a:rPr lang="en" sz="1800" b="0" i="0" u="none">
                <a:solidFill>
                  <a:srgbClr val="000000"/>
                </a:solidFill>
                <a:latin typeface="Courier"/>
                <a:ea typeface="Courier"/>
                <a:cs typeface="Courier"/>
                <a:sym typeface="Courier"/>
              </a:rPr>
              <a:t>,</a:t>
            </a:r>
            <a:r>
              <a:rPr lang="en" sz="1800" b="0" i="0" u="none">
                <a:solidFill>
                  <a:srgbClr val="000000"/>
                </a:solidFill>
                <a:latin typeface="Arial"/>
                <a:ea typeface="Arial"/>
                <a:cs typeface="Arial"/>
                <a:sym typeface="Arial"/>
              </a:rPr>
              <a:t> etc</a:t>
            </a:r>
            <a:r>
              <a:rPr lang="en" sz="1800" b="0" i="0" u="none">
                <a:solidFill>
                  <a:srgbClr val="000000"/>
                </a:solidFill>
                <a:latin typeface="Courier"/>
                <a:ea typeface="Courier"/>
                <a:cs typeface="Courier"/>
                <a:sym typeface="Courier"/>
              </a:rPr>
              <a:t>)</a:t>
            </a:r>
            <a:endParaRPr sz="1800" b="0" i="0" u="none">
              <a:solidFill>
                <a:srgbClr val="000000"/>
              </a:solidFill>
              <a:latin typeface="Courier"/>
              <a:ea typeface="Courier"/>
              <a:cs typeface="Courier"/>
              <a:sym typeface="Courier"/>
            </a:endParaRPr>
          </a:p>
          <a:p>
            <a:pPr marL="0" marR="0" lvl="0" indent="0" algn="l" rtl="0">
              <a:lnSpc>
                <a:spcPct val="100000"/>
              </a:lnSpc>
              <a:spcBef>
                <a:spcPts val="0"/>
              </a:spcBef>
              <a:spcAft>
                <a:spcPts val="0"/>
              </a:spcAft>
              <a:buNone/>
            </a:pPr>
            <a:endParaRPr sz="1800">
              <a:latin typeface="Courier"/>
              <a:ea typeface="Courier"/>
              <a:cs typeface="Courier"/>
              <a:sym typeface="Courier"/>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To address these shortcomings, CouchDB offers List and Show functions</a:t>
            </a:r>
            <a:endParaRPr sz="1800"/>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Both these two classes of functions can modify their behavior when HTTP request parameters are sent, and both can produce non-JSON output</a:t>
            </a:r>
            <a:endParaRPr sz="1800"/>
          </a:p>
          <a:p>
            <a:pPr marL="914400" marR="0" lvl="1" indent="-342900" algn="l" rtl="0">
              <a:lnSpc>
                <a:spcPct val="100000"/>
              </a:lnSpc>
              <a:spcBef>
                <a:spcPts val="0"/>
              </a:spcBef>
              <a:spcAft>
                <a:spcPts val="0"/>
              </a:spcAft>
              <a:buSzPts val="1800"/>
              <a:buChar char="○"/>
            </a:pPr>
            <a:r>
              <a:rPr lang="en" sz="1800" b="0" i="0" u="none" strike="noStrike" cap="none">
                <a:solidFill>
                  <a:srgbClr val="000000"/>
                </a:solidFill>
                <a:latin typeface="Arial"/>
                <a:ea typeface="Arial"/>
                <a:cs typeface="Arial"/>
                <a:sym typeface="Arial"/>
              </a:rPr>
              <a:t>List functions transform a view into a list of something (can be a list of HTML </a:t>
            </a:r>
            <a:r>
              <a:rPr lang="en" sz="1800" b="0" i="0" u="none" strike="noStrike" cap="none">
                <a:solidFill>
                  <a:srgbClr val="006699"/>
                </a:solidFill>
                <a:latin typeface="Courier"/>
                <a:ea typeface="Courier"/>
                <a:cs typeface="Courier"/>
                <a:sym typeface="Courier"/>
              </a:rPr>
              <a:t>&lt;li&gt;</a:t>
            </a:r>
            <a:r>
              <a:rPr lang="en" sz="1800" b="0" i="0" u="none" strike="noStrike" cap="none">
                <a:solidFill>
                  <a:srgbClr val="000000"/>
                </a:solidFill>
                <a:latin typeface="Arial"/>
                <a:ea typeface="Arial"/>
                <a:cs typeface="Arial"/>
                <a:sym typeface="Arial"/>
              </a:rPr>
              <a:t> tags, or a list of </a:t>
            </a:r>
            <a:r>
              <a:rPr lang="en" sz="1800" b="0" i="0" u="none" strike="noStrike" cap="none">
                <a:solidFill>
                  <a:srgbClr val="006699"/>
                </a:solidFill>
                <a:latin typeface="Courier"/>
                <a:ea typeface="Courier"/>
                <a:cs typeface="Courier"/>
                <a:sym typeface="Courier"/>
              </a:rPr>
              <a:t>&lt;doc&gt;</a:t>
            </a:r>
            <a:r>
              <a:rPr lang="en" sz="1800" b="0" i="0" u="none" strike="noStrike" cap="none">
                <a:solidFill>
                  <a:srgbClr val="000000"/>
                </a:solidFill>
                <a:latin typeface="Arial"/>
                <a:ea typeface="Arial"/>
                <a:cs typeface="Arial"/>
                <a:sym typeface="Arial"/>
              </a:rPr>
              <a:t> XML tags.</a:t>
            </a:r>
            <a:endParaRPr sz="1800"/>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Show functions transform an entire document into something else (like an entire HTML page).</a:t>
            </a:r>
            <a:endParaRPr sz="18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endParaRPr sz="1800"/>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To sum it up: </a:t>
            </a:r>
            <a:endParaRPr sz="1800"/>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Show functions are applied to the output of a single document query </a:t>
            </a:r>
            <a:endParaRPr sz="1800"/>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List functions are applied to the output of Views</a:t>
            </a:r>
            <a:endParaRPr sz="1800"/>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List and Show functions can be seen as the equivalent of JEE servlets </a:t>
            </a:r>
            <a:endParaRPr sz="1800"/>
          </a:p>
          <a:p>
            <a:pPr marL="203200" marR="0" lvl="0" indent="-20320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8"/>
        <p:cNvGrpSpPr/>
        <p:nvPr/>
      </p:nvGrpSpPr>
      <p:grpSpPr>
        <a:xfrm>
          <a:off x="0" y="0"/>
          <a:ext cx="0" cy="0"/>
          <a:chOff x="0" y="0"/>
          <a:chExt cx="0" cy="0"/>
        </a:xfrm>
      </p:grpSpPr>
      <p:sp>
        <p:nvSpPr>
          <p:cNvPr id="739" name="Google Shape;739;p72"/>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a:t>Mango Queries</a:t>
            </a:r>
            <a:endParaRPr/>
          </a:p>
        </p:txBody>
      </p:sp>
      <p:sp>
        <p:nvSpPr>
          <p:cNvPr id="740" name="Google Shape;740;p72"/>
          <p:cNvSpPr txBox="1"/>
          <p:nvPr/>
        </p:nvSpPr>
        <p:spPr>
          <a:xfrm>
            <a:off x="182562" y="548878"/>
            <a:ext cx="8959850" cy="4583906"/>
          </a:xfrm>
          <a:prstGeom prst="rect">
            <a:avLst/>
          </a:prstGeom>
          <a:noFill/>
          <a:ln>
            <a:noFill/>
          </a:ln>
        </p:spPr>
        <p:txBody>
          <a:bodyPr spcFirstLastPara="1" wrap="square" lIns="90000" tIns="45000" rIns="90000" bIns="45000" anchor="t" anchorCtr="0">
            <a:noAutofit/>
          </a:bodyPr>
          <a:lstStyle/>
          <a:p>
            <a:pPr marL="457200" marR="0" lvl="0" indent="-342900" algn="l" rtl="0">
              <a:lnSpc>
                <a:spcPct val="100000"/>
              </a:lnSpc>
              <a:spcBef>
                <a:spcPts val="0"/>
              </a:spcBef>
              <a:spcAft>
                <a:spcPts val="0"/>
              </a:spcAft>
              <a:buSzPts val="1800"/>
              <a:buChar char="●"/>
            </a:pPr>
            <a:r>
              <a:rPr lang="en" sz="1800"/>
              <a:t>Queries are expressed in JSON, as in:</a:t>
            </a:r>
            <a:endParaRPr sz="1800"/>
          </a:p>
          <a:p>
            <a:pPr marL="1028700" marR="114300" lvl="0" indent="0" algn="l" rtl="0">
              <a:lnSpc>
                <a:spcPct val="115000"/>
              </a:lnSpc>
              <a:spcBef>
                <a:spcPts val="0"/>
              </a:spcBef>
              <a:spcAft>
                <a:spcPts val="0"/>
              </a:spcAft>
              <a:buNone/>
            </a:pPr>
            <a:r>
              <a:rPr lang="en" sz="1800">
                <a:solidFill>
                  <a:srgbClr val="006699"/>
                </a:solidFill>
                <a:latin typeface="Courier"/>
                <a:ea typeface="Courier"/>
                <a:cs typeface="Courier"/>
                <a:sym typeface="Courier"/>
              </a:rPr>
              <a:t>{"selector": {</a:t>
            </a:r>
            <a:br>
              <a:rPr lang="en" sz="1800">
                <a:solidFill>
                  <a:srgbClr val="006699"/>
                </a:solidFill>
                <a:latin typeface="Courier"/>
                <a:ea typeface="Courier"/>
                <a:cs typeface="Courier"/>
                <a:sym typeface="Courier"/>
              </a:rPr>
            </a:br>
            <a:r>
              <a:rPr lang="en" sz="1800">
                <a:solidFill>
                  <a:srgbClr val="006699"/>
                </a:solidFill>
                <a:latin typeface="Courier"/>
                <a:ea typeface="Courier"/>
                <a:cs typeface="Courier"/>
                <a:sym typeface="Courier"/>
              </a:rPr>
              <a:t>        "year": {"$gt": 2010}</a:t>
            </a:r>
            <a:br>
              <a:rPr lang="en" sz="1800">
                <a:solidFill>
                  <a:srgbClr val="006699"/>
                </a:solidFill>
                <a:latin typeface="Courier"/>
                <a:ea typeface="Courier"/>
                <a:cs typeface="Courier"/>
                <a:sym typeface="Courier"/>
              </a:rPr>
            </a:br>
            <a:r>
              <a:rPr lang="en" sz="1800">
                <a:solidFill>
                  <a:srgbClr val="006699"/>
                </a:solidFill>
                <a:latin typeface="Courier"/>
                <a:ea typeface="Courier"/>
                <a:cs typeface="Courier"/>
                <a:sym typeface="Courier"/>
              </a:rPr>
              <a:t>    },</a:t>
            </a:r>
            <a:br>
              <a:rPr lang="en" sz="1800">
                <a:solidFill>
                  <a:srgbClr val="006699"/>
                </a:solidFill>
                <a:latin typeface="Courier"/>
                <a:ea typeface="Courier"/>
                <a:cs typeface="Courier"/>
                <a:sym typeface="Courier"/>
              </a:rPr>
            </a:br>
            <a:r>
              <a:rPr lang="en" sz="1800">
                <a:solidFill>
                  <a:srgbClr val="006699"/>
                </a:solidFill>
                <a:latin typeface="Courier"/>
                <a:ea typeface="Courier"/>
                <a:cs typeface="Courier"/>
                <a:sym typeface="Courier"/>
              </a:rPr>
              <a:t>    "fields": ["_id", "_rev", "year", "title"],</a:t>
            </a:r>
            <a:br>
              <a:rPr lang="en" sz="1800">
                <a:solidFill>
                  <a:srgbClr val="006699"/>
                </a:solidFill>
                <a:latin typeface="Courier"/>
                <a:ea typeface="Courier"/>
                <a:cs typeface="Courier"/>
                <a:sym typeface="Courier"/>
              </a:rPr>
            </a:br>
            <a:r>
              <a:rPr lang="en" sz="1800">
                <a:solidFill>
                  <a:srgbClr val="006699"/>
                </a:solidFill>
                <a:latin typeface="Courier"/>
                <a:ea typeface="Courier"/>
                <a:cs typeface="Courier"/>
                <a:sym typeface="Courier"/>
              </a:rPr>
              <a:t>    "sort": [{"year": "asc"}],</a:t>
            </a:r>
            <a:br>
              <a:rPr lang="en" sz="1800">
                <a:solidFill>
                  <a:srgbClr val="006699"/>
                </a:solidFill>
                <a:latin typeface="Courier"/>
                <a:ea typeface="Courier"/>
                <a:cs typeface="Courier"/>
                <a:sym typeface="Courier"/>
              </a:rPr>
            </a:br>
            <a:r>
              <a:rPr lang="en" sz="1800">
                <a:solidFill>
                  <a:srgbClr val="006699"/>
                </a:solidFill>
                <a:latin typeface="Courier"/>
                <a:ea typeface="Courier"/>
                <a:cs typeface="Courier"/>
                <a:sym typeface="Courier"/>
              </a:rPr>
              <a:t>    "limit": 2,</a:t>
            </a:r>
            <a:br>
              <a:rPr lang="en" sz="1800">
                <a:solidFill>
                  <a:srgbClr val="006699"/>
                </a:solidFill>
                <a:latin typeface="Courier"/>
                <a:ea typeface="Courier"/>
                <a:cs typeface="Courier"/>
                <a:sym typeface="Courier"/>
              </a:rPr>
            </a:br>
            <a:r>
              <a:rPr lang="en" sz="1800">
                <a:solidFill>
                  <a:srgbClr val="006699"/>
                </a:solidFill>
                <a:latin typeface="Courier"/>
                <a:ea typeface="Courier"/>
                <a:cs typeface="Courier"/>
                <a:sym typeface="Courier"/>
              </a:rPr>
              <a:t>    "skip": 0,</a:t>
            </a:r>
            <a:br>
              <a:rPr lang="en" sz="1800">
                <a:solidFill>
                  <a:srgbClr val="006699"/>
                </a:solidFill>
                <a:latin typeface="Courier"/>
                <a:ea typeface="Courier"/>
                <a:cs typeface="Courier"/>
                <a:sym typeface="Courier"/>
              </a:rPr>
            </a:br>
            <a:r>
              <a:rPr lang="en" sz="1800">
                <a:solidFill>
                  <a:srgbClr val="006699"/>
                </a:solidFill>
                <a:latin typeface="Courier"/>
                <a:ea typeface="Courier"/>
                <a:cs typeface="Courier"/>
                <a:sym typeface="Courier"/>
              </a:rPr>
              <a:t>    "execution_stats": true</a:t>
            </a:r>
            <a:endParaRPr sz="1800">
              <a:solidFill>
                <a:srgbClr val="006699"/>
              </a:solidFill>
              <a:latin typeface="Courier"/>
              <a:ea typeface="Courier"/>
              <a:cs typeface="Courier"/>
              <a:sym typeface="Courier"/>
            </a:endParaRPr>
          </a:p>
          <a:p>
            <a:pPr marL="1028700" marR="114300" lvl="0" indent="0" algn="l" rtl="0">
              <a:lnSpc>
                <a:spcPct val="115000"/>
              </a:lnSpc>
              <a:spcBef>
                <a:spcPts val="0"/>
              </a:spcBef>
              <a:spcAft>
                <a:spcPts val="0"/>
              </a:spcAft>
              <a:buNone/>
            </a:pPr>
            <a:r>
              <a:rPr lang="en" sz="1800">
                <a:solidFill>
                  <a:srgbClr val="006699"/>
                </a:solidFill>
                <a:latin typeface="Courier"/>
                <a:ea typeface="Courier"/>
                <a:cs typeface="Courier"/>
                <a:sym typeface="Courier"/>
              </a:rPr>
              <a:t>}</a:t>
            </a:r>
            <a:endParaRPr sz="1800">
              <a:solidFill>
                <a:srgbClr val="404040"/>
              </a:solidFill>
              <a:highlight>
                <a:srgbClr val="FFFFFF"/>
              </a:highlight>
              <a:latin typeface="Consolas"/>
              <a:ea typeface="Consolas"/>
              <a:cs typeface="Consolas"/>
              <a:sym typeface="Consolas"/>
            </a:endParaRPr>
          </a:p>
          <a:p>
            <a:pPr marL="457200" marR="0" lvl="0" indent="-342900" algn="l" rtl="0">
              <a:lnSpc>
                <a:spcPct val="100000"/>
              </a:lnSpc>
              <a:spcBef>
                <a:spcPts val="0"/>
              </a:spcBef>
              <a:spcAft>
                <a:spcPts val="0"/>
              </a:spcAft>
              <a:buSzPts val="1800"/>
              <a:buChar char="●"/>
            </a:pPr>
            <a:r>
              <a:rPr lang="en" sz="1800"/>
              <a:t>The query above selects all documents with the </a:t>
            </a:r>
            <a:r>
              <a:rPr lang="en" sz="1800">
                <a:solidFill>
                  <a:srgbClr val="006699"/>
                </a:solidFill>
                <a:latin typeface="Courier"/>
                <a:ea typeface="Courier"/>
                <a:cs typeface="Courier"/>
                <a:sym typeface="Courier"/>
              </a:rPr>
              <a:t>year </a:t>
            </a:r>
            <a:r>
              <a:rPr lang="en" sz="1800"/>
              <a:t>attribute greater then </a:t>
            </a:r>
            <a:r>
              <a:rPr lang="en" sz="1800">
                <a:solidFill>
                  <a:srgbClr val="006699"/>
                </a:solidFill>
                <a:latin typeface="Courier"/>
                <a:ea typeface="Courier"/>
                <a:cs typeface="Courier"/>
                <a:sym typeface="Courier"/>
              </a:rPr>
              <a:t>2010</a:t>
            </a:r>
            <a:r>
              <a:rPr lang="en" sz="1800"/>
              <a:t>, displaying </a:t>
            </a:r>
            <a:r>
              <a:rPr lang="en" sz="1800">
                <a:solidFill>
                  <a:srgbClr val="006699"/>
                </a:solidFill>
                <a:latin typeface="Courier"/>
                <a:ea typeface="Courier"/>
                <a:cs typeface="Courier"/>
                <a:sym typeface="Courier"/>
              </a:rPr>
              <a:t>_id, _rev, year, title</a:t>
            </a:r>
            <a:r>
              <a:rPr lang="en" sz="1800"/>
              <a:t> attributes, sorted by </a:t>
            </a:r>
            <a:r>
              <a:rPr lang="en" sz="1800">
                <a:solidFill>
                  <a:srgbClr val="006699"/>
                </a:solidFill>
                <a:latin typeface="Courier"/>
                <a:ea typeface="Courier"/>
                <a:cs typeface="Courier"/>
                <a:sym typeface="Courier"/>
              </a:rPr>
              <a:t>year</a:t>
            </a:r>
            <a:r>
              <a:rPr lang="en" sz="1800"/>
              <a:t> (ascending), limited to the first two documents, and displaying statistics about the query</a:t>
            </a:r>
            <a:endParaRPr sz="1800"/>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9"/>
        <p:cNvGrpSpPr/>
        <p:nvPr/>
      </p:nvGrpSpPr>
      <p:grpSpPr>
        <a:xfrm>
          <a:off x="0" y="0"/>
          <a:ext cx="0" cy="0"/>
          <a:chOff x="0" y="0"/>
          <a:chExt cx="0" cy="0"/>
        </a:xfrm>
      </p:grpSpPr>
      <p:sp>
        <p:nvSpPr>
          <p:cNvPr id="750" name="Google Shape;750;p73"/>
          <p:cNvSpPr txBox="1"/>
          <p:nvPr/>
        </p:nvSpPr>
        <p:spPr>
          <a:xfrm>
            <a:off x="0" y="0"/>
            <a:ext cx="9140700" cy="463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a:t>Mango Indexes</a:t>
            </a:r>
            <a:endParaRPr/>
          </a:p>
        </p:txBody>
      </p:sp>
      <p:sp>
        <p:nvSpPr>
          <p:cNvPr id="751" name="Google Shape;751;p73"/>
          <p:cNvSpPr txBox="1"/>
          <p:nvPr/>
        </p:nvSpPr>
        <p:spPr>
          <a:xfrm>
            <a:off x="182562" y="548878"/>
            <a:ext cx="8959800" cy="4584000"/>
          </a:xfrm>
          <a:prstGeom prst="rect">
            <a:avLst/>
          </a:prstGeom>
          <a:noFill/>
          <a:ln>
            <a:noFill/>
          </a:ln>
        </p:spPr>
        <p:txBody>
          <a:bodyPr spcFirstLastPara="1" wrap="square" lIns="90000" tIns="45000" rIns="90000" bIns="45000" anchor="t" anchorCtr="0">
            <a:noAutofit/>
          </a:bodyPr>
          <a:lstStyle/>
          <a:p>
            <a:pPr marL="203200" marR="0" lvl="0" indent="-203200" algn="l" rtl="0">
              <a:lnSpc>
                <a:spcPct val="100000"/>
              </a:lnSpc>
              <a:spcBef>
                <a:spcPts val="0"/>
              </a:spcBef>
              <a:spcAft>
                <a:spcPts val="0"/>
              </a:spcAft>
              <a:buClr>
                <a:srgbClr val="000000"/>
              </a:buClr>
              <a:buSzPts val="2200"/>
              <a:buFont typeface="Arial"/>
              <a:buChar char="•"/>
            </a:pPr>
            <a:r>
              <a:rPr lang="en" sz="2200"/>
              <a:t>To speed-up queries, Mango can use B-tree indexes on attributes</a:t>
            </a:r>
            <a:endParaRPr sz="2200"/>
          </a:p>
          <a:p>
            <a:pPr marL="203200" marR="0" lvl="0" indent="-203200" algn="l" rtl="0">
              <a:lnSpc>
                <a:spcPct val="100000"/>
              </a:lnSpc>
              <a:spcBef>
                <a:spcPts val="0"/>
              </a:spcBef>
              <a:spcAft>
                <a:spcPts val="0"/>
              </a:spcAft>
              <a:buClr>
                <a:srgbClr val="000000"/>
              </a:buClr>
              <a:buSzPts val="2200"/>
              <a:buFont typeface="Arial"/>
              <a:buChar char="•"/>
            </a:pPr>
            <a:r>
              <a:rPr lang="en" sz="2200"/>
              <a:t>These indexes are defined as JSON, as in:</a:t>
            </a:r>
            <a:endParaRPr sz="2200"/>
          </a:p>
          <a:p>
            <a:pPr marL="914400" marR="114300" lvl="0" indent="0" algn="l" rtl="0">
              <a:lnSpc>
                <a:spcPct val="115000"/>
              </a:lnSpc>
              <a:spcBef>
                <a:spcPts val="0"/>
              </a:spcBef>
              <a:spcAft>
                <a:spcPts val="0"/>
              </a:spcAft>
              <a:buNone/>
            </a:pPr>
            <a:r>
              <a:rPr lang="en" sz="1800">
                <a:solidFill>
                  <a:srgbClr val="006699"/>
                </a:solidFill>
                <a:latin typeface="Courier"/>
                <a:ea typeface="Courier"/>
                <a:cs typeface="Courier"/>
                <a:sym typeface="Courier"/>
              </a:rPr>
              <a:t> </a:t>
            </a:r>
            <a:r>
              <a:rPr lang="en">
                <a:solidFill>
                  <a:srgbClr val="006699"/>
                </a:solidFill>
                <a:latin typeface="Courier"/>
                <a:ea typeface="Courier"/>
                <a:cs typeface="Courier"/>
                <a:sym typeface="Courier"/>
              </a:rPr>
              <a:t>{"index": {</a:t>
            </a:r>
            <a:br>
              <a:rPr lang="en">
                <a:solidFill>
                  <a:srgbClr val="006699"/>
                </a:solidFill>
                <a:latin typeface="Courier"/>
                <a:ea typeface="Courier"/>
                <a:cs typeface="Courier"/>
                <a:sym typeface="Courier"/>
              </a:rPr>
            </a:br>
            <a:r>
              <a:rPr lang="en">
                <a:solidFill>
                  <a:srgbClr val="006699"/>
                </a:solidFill>
                <a:latin typeface="Courier"/>
                <a:ea typeface="Courier"/>
                <a:cs typeface="Courier"/>
                <a:sym typeface="Courier"/>
              </a:rPr>
              <a:t>        "fields": ["foo"]</a:t>
            </a:r>
            <a:br>
              <a:rPr lang="en">
                <a:solidFill>
                  <a:srgbClr val="006699"/>
                </a:solidFill>
                <a:latin typeface="Courier"/>
                <a:ea typeface="Courier"/>
                <a:cs typeface="Courier"/>
                <a:sym typeface="Courier"/>
              </a:rPr>
            </a:br>
            <a:r>
              <a:rPr lang="en">
                <a:solidFill>
                  <a:srgbClr val="006699"/>
                </a:solidFill>
                <a:latin typeface="Courier"/>
                <a:ea typeface="Courier"/>
                <a:cs typeface="Courier"/>
                <a:sym typeface="Courier"/>
              </a:rPr>
              <a:t>    },</a:t>
            </a:r>
            <a:br>
              <a:rPr lang="en">
                <a:solidFill>
                  <a:srgbClr val="006699"/>
                </a:solidFill>
                <a:latin typeface="Courier"/>
                <a:ea typeface="Courier"/>
                <a:cs typeface="Courier"/>
                <a:sym typeface="Courier"/>
              </a:rPr>
            </a:br>
            <a:r>
              <a:rPr lang="en">
                <a:solidFill>
                  <a:srgbClr val="006699"/>
                </a:solidFill>
                <a:latin typeface="Courier"/>
                <a:ea typeface="Courier"/>
                <a:cs typeface="Courier"/>
                <a:sym typeface="Courier"/>
              </a:rPr>
              <a:t>    "name" : "foo-index",</a:t>
            </a:r>
            <a:br>
              <a:rPr lang="en">
                <a:solidFill>
                  <a:srgbClr val="006699"/>
                </a:solidFill>
                <a:latin typeface="Courier"/>
                <a:ea typeface="Courier"/>
                <a:cs typeface="Courier"/>
                <a:sym typeface="Courier"/>
              </a:rPr>
            </a:br>
            <a:r>
              <a:rPr lang="en">
                <a:solidFill>
                  <a:srgbClr val="006699"/>
                </a:solidFill>
                <a:latin typeface="Courier"/>
                <a:ea typeface="Courier"/>
                <a:cs typeface="Courier"/>
                <a:sym typeface="Courier"/>
              </a:rPr>
              <a:t>    "type" : "json"}</a:t>
            </a:r>
            <a:endParaRPr>
              <a:solidFill>
                <a:srgbClr val="404040"/>
              </a:solidFill>
              <a:highlight>
                <a:srgbClr val="FFFFFF"/>
              </a:highlight>
              <a:latin typeface="Consolas"/>
              <a:ea typeface="Consolas"/>
              <a:cs typeface="Consolas"/>
              <a:sym typeface="Consolas"/>
            </a:endParaRPr>
          </a:p>
          <a:p>
            <a:pPr marL="0" marR="0" lvl="0" indent="0" algn="l" rtl="0">
              <a:lnSpc>
                <a:spcPct val="100000"/>
              </a:lnSpc>
              <a:spcBef>
                <a:spcPts val="0"/>
              </a:spcBef>
              <a:spcAft>
                <a:spcPts val="0"/>
              </a:spcAft>
              <a:buNone/>
            </a:pPr>
            <a:endParaRPr sz="2200"/>
          </a:p>
          <a:p>
            <a:pPr marL="457200" marR="0" lvl="0" indent="-317500" algn="l" rtl="0">
              <a:lnSpc>
                <a:spcPct val="100000"/>
              </a:lnSpc>
              <a:spcBef>
                <a:spcPts val="0"/>
              </a:spcBef>
              <a:spcAft>
                <a:spcPts val="0"/>
              </a:spcAft>
              <a:buSzPts val="1400"/>
              <a:buChar char="●"/>
            </a:pPr>
            <a:r>
              <a:rPr lang="en" sz="2200"/>
              <a:t>This index (</a:t>
            </a:r>
            <a:r>
              <a:rPr lang="en" sz="1800">
                <a:solidFill>
                  <a:srgbClr val="006699"/>
                </a:solidFill>
                <a:latin typeface="Courier"/>
                <a:ea typeface="Courier"/>
                <a:cs typeface="Courier"/>
                <a:sym typeface="Courier"/>
              </a:rPr>
              <a:t>foo-index</a:t>
            </a:r>
            <a:r>
              <a:rPr lang="en" sz="2200"/>
              <a:t>) orders documents by the </a:t>
            </a:r>
            <a:r>
              <a:rPr lang="en" sz="1800">
                <a:solidFill>
                  <a:srgbClr val="006699"/>
                </a:solidFill>
                <a:latin typeface="Courier"/>
                <a:ea typeface="Courier"/>
                <a:cs typeface="Courier"/>
                <a:sym typeface="Courier"/>
              </a:rPr>
              <a:t>foo</a:t>
            </a:r>
            <a:r>
              <a:rPr lang="en" sz="2200"/>
              <a:t> attribute</a:t>
            </a:r>
            <a:endParaRPr sz="2200"/>
          </a:p>
          <a:p>
            <a:pPr marL="457200" marR="0" lvl="0" indent="-317500" algn="l" rtl="0">
              <a:lnSpc>
                <a:spcPct val="100000"/>
              </a:lnSpc>
              <a:spcBef>
                <a:spcPts val="0"/>
              </a:spcBef>
              <a:spcAft>
                <a:spcPts val="0"/>
              </a:spcAft>
              <a:buSzPts val="1400"/>
              <a:buChar char="●"/>
            </a:pPr>
            <a:r>
              <a:rPr lang="en" sz="2200">
                <a:solidFill>
                  <a:schemeClr val="dk1"/>
                </a:solidFill>
              </a:rPr>
              <a:t>More than one attribute can be used in an index </a:t>
            </a:r>
            <a:endParaRPr sz="2200">
              <a:solidFill>
                <a:schemeClr val="dk1"/>
              </a:solidFill>
            </a:endParaRPr>
          </a:p>
          <a:p>
            <a:pPr marL="457200" marR="0" lvl="0" indent="-317500" algn="l" rtl="0">
              <a:lnSpc>
                <a:spcPct val="100000"/>
              </a:lnSpc>
              <a:spcBef>
                <a:spcPts val="0"/>
              </a:spcBef>
              <a:spcAft>
                <a:spcPts val="0"/>
              </a:spcAft>
              <a:buSzPts val="1400"/>
              <a:buChar char="●"/>
            </a:pPr>
            <a:r>
              <a:rPr lang="en" sz="2200"/>
              <a:t>Since indexes are specialised MapReduce views, they are -just as MapReduce views- evaluated only when a query is called</a:t>
            </a:r>
            <a:endParaRPr sz="2200">
              <a:solidFill>
                <a:schemeClr val="dk1"/>
              </a:solidFill>
            </a:endParaRPr>
          </a:p>
          <a:p>
            <a:pPr marL="457200" marR="0" lvl="0" indent="-317500" algn="l" rtl="0">
              <a:lnSpc>
                <a:spcPct val="100000"/>
              </a:lnSpc>
              <a:spcBef>
                <a:spcPts val="0"/>
              </a:spcBef>
              <a:spcAft>
                <a:spcPts val="0"/>
              </a:spcAft>
              <a:buSzPts val="1400"/>
              <a:buChar char="●"/>
            </a:pPr>
            <a:r>
              <a:rPr lang="en" sz="2200">
                <a:solidFill>
                  <a:schemeClr val="dk1"/>
                </a:solidFill>
              </a:rPr>
              <a:t>Full-text indexes, with the Cloudant Search add-on, can be built as well and used in Mango queries</a:t>
            </a:r>
            <a:endParaRPr sz="2200">
              <a:solidFill>
                <a:schemeClr val="dk1"/>
              </a:solidFill>
            </a:endParaRPr>
          </a:p>
          <a:p>
            <a:pPr marL="0" marR="0" lvl="0" indent="0" algn="l" rtl="0">
              <a:lnSpc>
                <a:spcPct val="100000"/>
              </a:lnSpc>
              <a:spcBef>
                <a:spcPts val="0"/>
              </a:spcBef>
              <a:spcAft>
                <a:spcPts val="0"/>
              </a:spcAft>
              <a:buNone/>
            </a:pPr>
            <a:endParaRPr sz="2200"/>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
        <p:cNvGrpSpPr/>
        <p:nvPr/>
      </p:nvGrpSpPr>
      <p:grpSpPr>
        <a:xfrm>
          <a:off x="0" y="0"/>
          <a:ext cx="0" cy="0"/>
          <a:chOff x="0" y="0"/>
          <a:chExt cx="0" cy="0"/>
        </a:xfrm>
      </p:grpSpPr>
      <p:sp>
        <p:nvSpPr>
          <p:cNvPr id="123" name="Google Shape;123;p20"/>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DBMSs for Distributed Environments</a:t>
            </a:r>
            <a:endParaRPr/>
          </a:p>
        </p:txBody>
      </p:sp>
      <p:sp>
        <p:nvSpPr>
          <p:cNvPr id="124" name="Google Shape;124;p20"/>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5" name="Google Shape;125;p20"/>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203200" marR="0" lvl="0" indent="-203200" algn="l" rtl="0">
              <a:lnSpc>
                <a:spcPct val="100000"/>
              </a:lnSpc>
              <a:spcBef>
                <a:spcPts val="0"/>
              </a:spcBef>
              <a:spcAft>
                <a:spcPts val="0"/>
              </a:spcAft>
              <a:buClr>
                <a:srgbClr val="000000"/>
              </a:buClr>
              <a:buSzPts val="2200"/>
              <a:buFont typeface="Noto Sans Symbols"/>
              <a:buChar char="●"/>
            </a:pPr>
            <a:r>
              <a:rPr lang="en" sz="2200"/>
              <a:t>A </a:t>
            </a:r>
            <a:r>
              <a:rPr lang="en" sz="2200" i="1"/>
              <a:t>k</a:t>
            </a:r>
            <a:r>
              <a:rPr lang="en" sz="2200" b="0" i="1" u="none">
                <a:solidFill>
                  <a:srgbClr val="000000"/>
                </a:solidFill>
                <a:latin typeface="Arial"/>
                <a:ea typeface="Arial"/>
                <a:cs typeface="Arial"/>
                <a:sym typeface="Arial"/>
              </a:rPr>
              <a:t>ey-value store</a:t>
            </a:r>
            <a:r>
              <a:rPr lang="en" sz="2200"/>
              <a:t> is a DBMS that allows the retrieval of a chunk of data given a key: fast, but crude </a:t>
            </a:r>
            <a:r>
              <a:rPr lang="en" sz="2200">
                <a:solidFill>
                  <a:schemeClr val="dk1"/>
                </a:solidFill>
              </a:rPr>
              <a:t>(e.g. Redis, PostgreSQL Hstore, Berkeley DB)</a:t>
            </a:r>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000000"/>
              </a:buClr>
              <a:buSzPts val="2200"/>
              <a:buFont typeface="Noto Sans Symbols"/>
              <a:buChar char="●"/>
            </a:pPr>
            <a:r>
              <a:rPr lang="en" sz="2200"/>
              <a:t>A </a:t>
            </a:r>
            <a:r>
              <a:rPr lang="en" sz="2200" b="0" i="1" u="none">
                <a:solidFill>
                  <a:srgbClr val="000000"/>
                </a:solidFill>
                <a:latin typeface="Arial"/>
                <a:ea typeface="Arial"/>
                <a:cs typeface="Arial"/>
                <a:sym typeface="Arial"/>
              </a:rPr>
              <a:t>BigTable DBMS</a:t>
            </a:r>
            <a:r>
              <a:rPr lang="en" sz="2200"/>
              <a:t> stores data in columns grouped into </a:t>
            </a:r>
            <a:r>
              <a:rPr lang="en" sz="2200" i="1"/>
              <a:t>column families</a:t>
            </a:r>
            <a:r>
              <a:rPr lang="en" sz="2200"/>
              <a:t>, with rows potentially containing different columns of the same family (e.g. Apache Cassandra</a:t>
            </a:r>
            <a:r>
              <a:rPr lang="en" sz="2200" b="0" i="0" u="none">
                <a:solidFill>
                  <a:srgbClr val="000000"/>
                </a:solidFill>
                <a:latin typeface="Arial"/>
                <a:ea typeface="Arial"/>
                <a:cs typeface="Arial"/>
                <a:sym typeface="Arial"/>
              </a:rPr>
              <a:t>, Apache Accumulo</a:t>
            </a:r>
            <a:r>
              <a:rPr lang="en" sz="2200"/>
              <a:t>)</a:t>
            </a:r>
            <a:r>
              <a:rPr lang="en" sz="2200" b="0" i="0" u="none">
                <a:solidFill>
                  <a:srgbClr val="000000"/>
                </a:solidFill>
                <a:latin typeface="Arial"/>
                <a:ea typeface="Arial"/>
                <a:cs typeface="Arial"/>
                <a:sym typeface="Arial"/>
              </a:rPr>
              <a:t> </a:t>
            </a:r>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000000"/>
              </a:buClr>
              <a:buSzPts val="2200"/>
              <a:buFont typeface="Noto Sans Symbols"/>
              <a:buChar char="●"/>
            </a:pPr>
            <a:r>
              <a:rPr lang="en" sz="2200"/>
              <a:t>A </a:t>
            </a:r>
            <a:r>
              <a:rPr lang="en" sz="2200" i="1"/>
              <a:t>D</a:t>
            </a:r>
            <a:r>
              <a:rPr lang="en" sz="2200" b="0" i="1" u="none">
                <a:solidFill>
                  <a:srgbClr val="000000"/>
                </a:solidFill>
                <a:latin typeface="Arial"/>
                <a:ea typeface="Arial"/>
                <a:cs typeface="Arial"/>
                <a:sym typeface="Arial"/>
              </a:rPr>
              <a:t>ocument-oriented DBMS</a:t>
            </a:r>
            <a:r>
              <a:rPr lang="en" sz="2200"/>
              <a:t> stores data as structured documents, usually expressed as XML or JSON (e.g. </a:t>
            </a:r>
            <a:r>
              <a:rPr lang="en" sz="2200" b="0" i="0" u="none">
                <a:solidFill>
                  <a:srgbClr val="000000"/>
                </a:solidFill>
                <a:latin typeface="Arial"/>
                <a:ea typeface="Arial"/>
                <a:cs typeface="Arial"/>
                <a:sym typeface="Arial"/>
              </a:rPr>
              <a:t>Apache CouchDB, MongoDB)</a:t>
            </a:r>
            <a:endParaRPr sz="22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200"/>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0"/>
        <p:cNvGrpSpPr/>
        <p:nvPr/>
      </p:nvGrpSpPr>
      <p:grpSpPr>
        <a:xfrm>
          <a:off x="0" y="0"/>
          <a:ext cx="0" cy="0"/>
          <a:chOff x="0" y="0"/>
          <a:chExt cx="0" cy="0"/>
        </a:xfrm>
      </p:grpSpPr>
      <p:sp>
        <p:nvSpPr>
          <p:cNvPr id="761" name="Google Shape;761;p74"/>
          <p:cNvSpPr txBox="1"/>
          <p:nvPr/>
        </p:nvSpPr>
        <p:spPr>
          <a:xfrm>
            <a:off x="0" y="0"/>
            <a:ext cx="9140700" cy="463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CouchDB Application Development</a:t>
            </a:r>
            <a:endParaRPr/>
          </a:p>
        </p:txBody>
      </p:sp>
      <p:sp>
        <p:nvSpPr>
          <p:cNvPr id="762" name="Google Shape;762;p74"/>
          <p:cNvSpPr txBox="1"/>
          <p:nvPr/>
        </p:nvSpPr>
        <p:spPr>
          <a:xfrm>
            <a:off x="182550" y="849850"/>
            <a:ext cx="8959800" cy="4283100"/>
          </a:xfrm>
          <a:prstGeom prst="rect">
            <a:avLst/>
          </a:prstGeom>
          <a:noFill/>
          <a:ln>
            <a:noFill/>
          </a:ln>
        </p:spPr>
        <p:txBody>
          <a:bodyPr spcFirstLastPara="1" wrap="square" lIns="90000" tIns="45000" rIns="90000" bIns="45000" anchor="t" anchorCtr="0">
            <a:noAutofit/>
          </a:bodyPr>
          <a:lstStyle/>
          <a:p>
            <a:pPr marL="457200" marR="0" lvl="0" indent="-368300" algn="l" rtl="0">
              <a:lnSpc>
                <a:spcPct val="100000"/>
              </a:lnSpc>
              <a:spcBef>
                <a:spcPts val="0"/>
              </a:spcBef>
              <a:spcAft>
                <a:spcPts val="0"/>
              </a:spcAft>
              <a:buClr>
                <a:srgbClr val="000000"/>
              </a:buClr>
              <a:buSzPts val="2200"/>
              <a:buFont typeface="Arial"/>
              <a:buChar char="●"/>
            </a:pPr>
            <a:r>
              <a:rPr lang="en" sz="2200" b="0" i="0" u="none">
                <a:solidFill>
                  <a:srgbClr val="000000"/>
                </a:solidFill>
                <a:latin typeface="Arial"/>
                <a:ea typeface="Arial"/>
                <a:cs typeface="Arial"/>
                <a:sym typeface="Arial"/>
              </a:rPr>
              <a:t>Java:  Ektorp</a:t>
            </a:r>
            <a:endParaRPr/>
          </a:p>
          <a:p>
            <a:pPr marL="0" marR="0" lvl="0" indent="0" algn="l" rtl="0">
              <a:lnSpc>
                <a:spcPct val="100000"/>
              </a:lnSpc>
              <a:spcBef>
                <a:spcPts val="0"/>
              </a:spcBef>
              <a:spcAft>
                <a:spcPts val="0"/>
              </a:spcAft>
              <a:buNone/>
            </a:pPr>
            <a:endParaRPr sz="2200" b="0" i="0" u="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 sz="2200" b="0" i="0" u="none">
                <a:solidFill>
                  <a:srgbClr val="000000"/>
                </a:solidFill>
                <a:latin typeface="Arial"/>
                <a:ea typeface="Arial"/>
                <a:cs typeface="Arial"/>
                <a:sym typeface="Arial"/>
              </a:rPr>
              <a:t>Node.js: Nano, Cradle</a:t>
            </a:r>
            <a:endParaRPr/>
          </a:p>
          <a:p>
            <a:pPr marL="0" marR="0" lvl="0" indent="0" algn="l" rtl="0">
              <a:lnSpc>
                <a:spcPct val="100000"/>
              </a:lnSpc>
              <a:spcBef>
                <a:spcPts val="0"/>
              </a:spcBef>
              <a:spcAft>
                <a:spcPts val="0"/>
              </a:spcAft>
              <a:buNone/>
            </a:pPr>
            <a:endParaRPr sz="2200" b="0" i="0" u="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 sz="2200" b="0" i="0" u="none">
                <a:solidFill>
                  <a:srgbClr val="000000"/>
                </a:solidFill>
                <a:latin typeface="Arial"/>
                <a:ea typeface="Arial"/>
                <a:cs typeface="Arial"/>
                <a:sym typeface="Arial"/>
              </a:rPr>
              <a:t>Client Javascript: jQuery plugin,</a:t>
            </a:r>
            <a:endParaRPr/>
          </a:p>
          <a:p>
            <a:pPr marL="0" marR="0" lvl="0" indent="0" algn="l" rtl="0">
              <a:lnSpc>
                <a:spcPct val="100000"/>
              </a:lnSpc>
              <a:spcBef>
                <a:spcPts val="0"/>
              </a:spcBef>
              <a:spcAft>
                <a:spcPts val="0"/>
              </a:spcAft>
              <a:buNone/>
            </a:pPr>
            <a:endParaRPr sz="2200" b="0" i="0" u="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 sz="2200" b="0" i="0" u="none">
                <a:solidFill>
                  <a:srgbClr val="000000"/>
                </a:solidFill>
                <a:latin typeface="Arial"/>
                <a:ea typeface="Arial"/>
                <a:cs typeface="Arial"/>
                <a:sym typeface="Arial"/>
              </a:rPr>
              <a:t>Plenty of others:  Perl, Python, Ruby, Clojure, Common LISP, .Net...</a:t>
            </a:r>
            <a:endParaRPr/>
          </a:p>
          <a:p>
            <a:pPr marL="0" marR="0" lvl="0" indent="0" algn="l" rtl="0">
              <a:lnSpc>
                <a:spcPct val="100000"/>
              </a:lnSpc>
              <a:spcBef>
                <a:spcPts val="0"/>
              </a:spcBef>
              <a:spcAft>
                <a:spcPts val="0"/>
              </a:spcAft>
              <a:buNone/>
            </a:pPr>
            <a:endParaRPr sz="2200" b="0" i="0" u="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 sz="2200" b="0" i="0" u="none">
                <a:solidFill>
                  <a:srgbClr val="000000"/>
                </a:solidFill>
                <a:latin typeface="Arial"/>
                <a:ea typeface="Arial"/>
                <a:cs typeface="Arial"/>
                <a:sym typeface="Arial"/>
              </a:rPr>
              <a:t>Worthy of mention: </a:t>
            </a:r>
            <a:endParaRPr/>
          </a:p>
          <a:p>
            <a:pPr marL="914400" marR="0" lvl="1" indent="-368300" algn="l" rtl="0">
              <a:lnSpc>
                <a:spcPct val="100000"/>
              </a:lnSpc>
              <a:spcBef>
                <a:spcPts val="0"/>
              </a:spcBef>
              <a:spcAft>
                <a:spcPts val="0"/>
              </a:spcAft>
              <a:buClr>
                <a:srgbClr val="000000"/>
              </a:buClr>
              <a:buSzPts val="2200"/>
              <a:buFont typeface="Arial"/>
              <a:buChar char="○"/>
            </a:pPr>
            <a:r>
              <a:rPr lang="en" sz="2200" b="0" i="0" u="none" strike="noStrike" cap="none">
                <a:solidFill>
                  <a:srgbClr val="000000"/>
                </a:solidFill>
                <a:latin typeface="Arial"/>
                <a:ea typeface="Arial"/>
                <a:cs typeface="Arial"/>
                <a:sym typeface="Arial"/>
              </a:rPr>
              <a:t>PouchDB is a client JavaScript software that mimics CouchDB and synchronizes data with a CouchDB instance, ideal for stand-alone applications development</a:t>
            </a:r>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1"/>
        <p:cNvGrpSpPr/>
        <p:nvPr/>
      </p:nvGrpSpPr>
      <p:grpSpPr>
        <a:xfrm>
          <a:off x="0" y="0"/>
          <a:ext cx="0" cy="0"/>
          <a:chOff x="0" y="0"/>
          <a:chExt cx="0" cy="0"/>
        </a:xfrm>
      </p:grpSpPr>
      <p:sp>
        <p:nvSpPr>
          <p:cNvPr id="772" name="Google Shape;772;p75"/>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Replication</a:t>
            </a:r>
            <a:endParaRPr/>
          </a:p>
        </p:txBody>
      </p:sp>
      <p:sp>
        <p:nvSpPr>
          <p:cNvPr id="773" name="Google Shape;773;p75"/>
          <p:cNvSpPr txBox="1"/>
          <p:nvPr/>
        </p:nvSpPr>
        <p:spPr>
          <a:xfrm>
            <a:off x="182562" y="548878"/>
            <a:ext cx="8501062" cy="4583906"/>
          </a:xfrm>
          <a:prstGeom prst="rect">
            <a:avLst/>
          </a:prstGeom>
          <a:noFill/>
          <a:ln>
            <a:noFill/>
          </a:ln>
        </p:spPr>
        <p:txBody>
          <a:bodyPr spcFirstLastPara="1" wrap="square" lIns="90000" tIns="45000" rIns="90000" bIns="45000" anchor="t" anchorCtr="0">
            <a:noAutofit/>
          </a:bodyPr>
          <a:lstStyle/>
          <a:p>
            <a:pPr marL="457200" marR="0" lvl="0" indent="-342900" algn="l" rtl="0">
              <a:lnSpc>
                <a:spcPct val="100000"/>
              </a:lnSpc>
              <a:spcBef>
                <a:spcPts val="0"/>
              </a:spcBef>
              <a:spcAft>
                <a:spcPts val="0"/>
              </a:spcAft>
              <a:buClr>
                <a:srgbClr val="000000"/>
              </a:buClr>
              <a:buSzPts val="1800"/>
              <a:buChar char="●"/>
            </a:pPr>
            <a:r>
              <a:rPr lang="en" sz="1800" b="0" i="0" u="none">
                <a:solidFill>
                  <a:srgbClr val="000000"/>
                </a:solidFill>
                <a:latin typeface="Arial"/>
                <a:ea typeface="Arial"/>
                <a:cs typeface="Arial"/>
                <a:sym typeface="Arial"/>
              </a:rPr>
              <a:t>There is a system </a:t>
            </a:r>
            <a:r>
              <a:rPr lang="en" sz="1800" b="0" i="0" u="none">
                <a:solidFill>
                  <a:srgbClr val="000000"/>
                </a:solidFill>
                <a:latin typeface="Courier"/>
                <a:ea typeface="Courier"/>
                <a:cs typeface="Courier"/>
                <a:sym typeface="Courier"/>
              </a:rPr>
              <a:t>_replicator</a:t>
            </a:r>
            <a:r>
              <a:rPr lang="en" sz="1800" b="0" i="0" u="none">
                <a:solidFill>
                  <a:srgbClr val="000000"/>
                </a:solidFill>
                <a:latin typeface="Arial"/>
                <a:ea typeface="Arial"/>
                <a:cs typeface="Arial"/>
                <a:sym typeface="Arial"/>
              </a:rPr>
              <a:t> database that holds all the replications to be performed on the CouchDB instance; adding a replication is just a POST away:</a:t>
            </a:r>
            <a:endParaRPr sz="1800"/>
          </a:p>
          <a:p>
            <a:pPr marL="1117600" marR="0" lvl="0" indent="-203200" algn="l" rtl="0">
              <a:lnSpc>
                <a:spcPct val="100000"/>
              </a:lnSpc>
              <a:spcBef>
                <a:spcPts val="0"/>
              </a:spcBef>
              <a:spcAft>
                <a:spcPts val="0"/>
              </a:spcAft>
              <a:buClr>
                <a:srgbClr val="006699"/>
              </a:buClr>
              <a:buSzPts val="2000"/>
              <a:buFont typeface="Courier"/>
              <a:buNone/>
            </a:pPr>
            <a:r>
              <a:rPr lang="en" b="0" i="0" u="none">
                <a:solidFill>
                  <a:srgbClr val="006699"/>
                </a:solidFill>
                <a:latin typeface="Courier"/>
                <a:ea typeface="Courier"/>
                <a:cs typeface="Courier"/>
                <a:sym typeface="Courier"/>
              </a:rPr>
              <a:t>curl -H 'Content-Type: application/json' -X POST http://localhost:5984/_replicate -d ' {"source": "http://myserver:5984/foo", "target": "bar", "create_target": true, "continuous": true}'</a:t>
            </a:r>
            <a:endParaRPr/>
          </a:p>
          <a:p>
            <a:pPr marL="203200" marR="0" lvl="0" indent="-203200" algn="l" rtl="0">
              <a:lnSpc>
                <a:spcPct val="100000"/>
              </a:lnSpc>
              <a:spcBef>
                <a:spcPts val="0"/>
              </a:spcBef>
              <a:spcAft>
                <a:spcPts val="0"/>
              </a:spcAft>
              <a:buClr>
                <a:srgbClr val="FFFFFF"/>
              </a:buClr>
              <a:buSzPts val="2000"/>
              <a:buFont typeface="Arial"/>
              <a:buNone/>
            </a:pPr>
            <a:endParaRPr sz="1800" b="0" i="0" u="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SzPts val="1800"/>
              <a:buChar char="●"/>
            </a:pPr>
            <a:r>
              <a:rPr lang="en" sz="1800" b="0" i="0" u="none">
                <a:solidFill>
                  <a:srgbClr val="000000"/>
                </a:solidFill>
                <a:latin typeface="Arial"/>
                <a:ea typeface="Arial"/>
                <a:cs typeface="Arial"/>
                <a:sym typeface="Arial"/>
              </a:rPr>
              <a:t>Note the </a:t>
            </a:r>
            <a:r>
              <a:rPr lang="en" sz="1800" b="0" i="0" u="none">
                <a:solidFill>
                  <a:srgbClr val="006699"/>
                </a:solidFill>
                <a:latin typeface="Courier"/>
                <a:ea typeface="Courier"/>
                <a:cs typeface="Courier"/>
                <a:sym typeface="Courier"/>
              </a:rPr>
              <a:t>continuous</a:t>
            </a:r>
            <a:r>
              <a:rPr lang="en" sz="1800" b="0" i="0" u="none">
                <a:solidFill>
                  <a:srgbClr val="000000"/>
                </a:solidFill>
                <a:latin typeface="Arial"/>
                <a:ea typeface="Arial"/>
                <a:cs typeface="Arial"/>
                <a:sym typeface="Arial"/>
              </a:rPr>
              <a:t> attribute is set to true; if this were false, the database instance would be replicated only once</a:t>
            </a:r>
            <a:endParaRPr sz="1800"/>
          </a:p>
          <a:p>
            <a:pPr marL="203200" marR="0" lvl="0" indent="-203200" algn="l" rtl="0">
              <a:lnSpc>
                <a:spcPct val="100000"/>
              </a:lnSpc>
              <a:spcBef>
                <a:spcPts val="0"/>
              </a:spcBef>
              <a:spcAft>
                <a:spcPts val="0"/>
              </a:spcAft>
              <a:buClr>
                <a:srgbClr val="FFFFFF"/>
              </a:buClr>
              <a:buSzPts val="2200"/>
              <a:buFont typeface="Arial"/>
              <a:buNone/>
            </a:pPr>
            <a:endParaRPr sz="1800" b="0" i="0" u="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SzPts val="1800"/>
              <a:buChar char="●"/>
            </a:pPr>
            <a:r>
              <a:rPr lang="en" sz="1800" b="0" i="0" u="none">
                <a:solidFill>
                  <a:srgbClr val="000000"/>
                </a:solidFill>
                <a:latin typeface="Arial"/>
                <a:ea typeface="Arial"/>
                <a:cs typeface="Arial"/>
                <a:sym typeface="Arial"/>
              </a:rPr>
              <a:t>To cancel a replication, just issue the same exact JSON, but with an additional </a:t>
            </a:r>
            <a:r>
              <a:rPr lang="en" sz="1800" b="0" i="0" u="none">
                <a:solidFill>
                  <a:srgbClr val="006699"/>
                </a:solidFill>
                <a:latin typeface="Courier"/>
                <a:ea typeface="Courier"/>
                <a:cs typeface="Courier"/>
                <a:sym typeface="Courier"/>
              </a:rPr>
              <a:t>cancel</a:t>
            </a:r>
            <a:r>
              <a:rPr lang="en" sz="1800" b="0" i="0" u="none">
                <a:solidFill>
                  <a:srgbClr val="000000"/>
                </a:solidFill>
                <a:latin typeface="Arial"/>
                <a:ea typeface="Arial"/>
                <a:cs typeface="Arial"/>
                <a:sym typeface="Arial"/>
              </a:rPr>
              <a:t> attribute set to true</a:t>
            </a:r>
            <a:endParaRPr sz="1800"/>
          </a:p>
          <a:p>
            <a:pPr marL="203200" marR="0" lvl="0" indent="-203200" algn="l" rtl="0">
              <a:lnSpc>
                <a:spcPct val="100000"/>
              </a:lnSpc>
              <a:spcBef>
                <a:spcPts val="0"/>
              </a:spcBef>
              <a:spcAft>
                <a:spcPts val="0"/>
              </a:spcAft>
              <a:buClr>
                <a:srgbClr val="FFFFFF"/>
              </a:buClr>
              <a:buSzPts val="2200"/>
              <a:buFont typeface="Arial"/>
              <a:buNone/>
            </a:pPr>
            <a:endParaRPr sz="1800" b="0" i="0" u="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Replications are uni-directional, for a properly balanced system, you need to add two replications</a:t>
            </a:r>
            <a:endParaRPr sz="1800"/>
          </a:p>
          <a:p>
            <a:pPr marL="203200" marR="0" lvl="0" indent="-203200" algn="l" rtl="0">
              <a:lnSpc>
                <a:spcPct val="100000"/>
              </a:lnSpc>
              <a:spcBef>
                <a:spcPts val="0"/>
              </a:spcBef>
              <a:spcAft>
                <a:spcPts val="0"/>
              </a:spcAft>
              <a:buClr>
                <a:srgbClr val="000000"/>
              </a:buClr>
              <a:buSzPts val="2200"/>
              <a:buFont typeface="Arial"/>
              <a:buNone/>
            </a:pPr>
            <a:r>
              <a:rPr lang="en" sz="1800" b="0" i="1" u="none">
                <a:solidFill>
                  <a:srgbClr val="000000"/>
                </a:solidFill>
                <a:latin typeface="Arial"/>
                <a:ea typeface="Arial"/>
                <a:cs typeface="Arial"/>
                <a:sym typeface="Arial"/>
              </a:rPr>
              <a:t>Note:  this example is taken from the Apache CouchDB Wiki</a:t>
            </a:r>
            <a:endParaRPr sz="1800"/>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2"/>
        <p:cNvGrpSpPr/>
        <p:nvPr/>
      </p:nvGrpSpPr>
      <p:grpSpPr>
        <a:xfrm>
          <a:off x="0" y="0"/>
          <a:ext cx="0" cy="0"/>
          <a:chOff x="0" y="0"/>
          <a:chExt cx="0" cy="0"/>
        </a:xfrm>
      </p:grpSpPr>
      <p:sp>
        <p:nvSpPr>
          <p:cNvPr id="783" name="Google Shape;783;p76"/>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Clustering CouchDB Instances</a:t>
            </a:r>
            <a:endParaRPr/>
          </a:p>
        </p:txBody>
      </p:sp>
      <p:sp>
        <p:nvSpPr>
          <p:cNvPr id="784" name="Google Shape;784;p76"/>
          <p:cNvSpPr txBox="1"/>
          <p:nvPr/>
        </p:nvSpPr>
        <p:spPr>
          <a:xfrm>
            <a:off x="182562" y="548878"/>
            <a:ext cx="8959850" cy="4583906"/>
          </a:xfrm>
          <a:prstGeom prst="rect">
            <a:avLst/>
          </a:prstGeom>
          <a:noFill/>
          <a:ln>
            <a:noFill/>
          </a:ln>
        </p:spPr>
        <p:txBody>
          <a:bodyPr spcFirstLastPara="1" wrap="square" lIns="90000" tIns="45000" rIns="90000" bIns="45000" anchor="t" anchorCtr="0">
            <a:noAutofit/>
          </a:bodyPr>
          <a:lstStyle/>
          <a:p>
            <a:pPr marL="457200" marR="0" lvl="0" indent="-342900" algn="just"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So far we have considered CouchDB instances in isolation, but how could they work as part of a cluster?</a:t>
            </a:r>
            <a:endParaRPr sz="1800"/>
          </a:p>
          <a:p>
            <a:pPr marL="45720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a:solidFill>
                  <a:srgbClr val="000000"/>
                </a:solidFill>
                <a:latin typeface="Arial"/>
                <a:ea typeface="Arial"/>
                <a:cs typeface="Arial"/>
                <a:sym typeface="Arial"/>
              </a:rPr>
              <a:t>Some highlights: </a:t>
            </a:r>
            <a:endParaRPr sz="1800"/>
          </a:p>
          <a:p>
            <a:pPr marL="914400" marR="0" lvl="1" indent="-342900" algn="l" rtl="0">
              <a:lnSpc>
                <a:spcPct val="100000"/>
              </a:lnSpc>
              <a:spcBef>
                <a:spcPts val="0"/>
              </a:spcBef>
              <a:spcAft>
                <a:spcPts val="0"/>
              </a:spcAft>
              <a:buSzPts val="1800"/>
              <a:buChar char="○"/>
            </a:pPr>
            <a:r>
              <a:rPr lang="en" sz="1800" b="0" i="0" u="none" strike="noStrike" cap="none">
                <a:solidFill>
                  <a:srgbClr val="000000"/>
                </a:solidFill>
                <a:latin typeface="Arial"/>
                <a:ea typeface="Arial"/>
                <a:cs typeface="Arial"/>
                <a:sym typeface="Arial"/>
              </a:rPr>
              <a:t>During database creation, it is possible to define the number of shards (</a:t>
            </a:r>
            <a:r>
              <a:rPr lang="en" sz="1800">
                <a:solidFill>
                  <a:srgbClr val="006699"/>
                </a:solidFill>
                <a:latin typeface="Courier"/>
                <a:ea typeface="Courier"/>
                <a:cs typeface="Courier"/>
                <a:sym typeface="Courier"/>
              </a:rPr>
              <a:t>q</a:t>
            </a:r>
            <a:r>
              <a:rPr lang="en" sz="1800" b="0" i="0" u="none" strike="noStrike" cap="none">
                <a:solidFill>
                  <a:srgbClr val="000000"/>
                </a:solidFill>
                <a:latin typeface="Arial"/>
                <a:ea typeface="Arial"/>
                <a:cs typeface="Arial"/>
                <a:sym typeface="Arial"/>
              </a:rPr>
              <a:t>) and </a:t>
            </a:r>
            <a:r>
              <a:rPr lang="en" sz="1800"/>
              <a:t>of</a:t>
            </a:r>
            <a:r>
              <a:rPr lang="en" sz="1800" b="0" i="0" u="none" strike="noStrike" cap="none">
                <a:solidFill>
                  <a:srgbClr val="000000"/>
                </a:solidFill>
                <a:latin typeface="Arial"/>
                <a:ea typeface="Arial"/>
                <a:cs typeface="Arial"/>
                <a:sym typeface="Arial"/>
              </a:rPr>
              <a:t> replicas (</a:t>
            </a:r>
            <a:r>
              <a:rPr lang="en" sz="1800">
                <a:solidFill>
                  <a:srgbClr val="006699"/>
                </a:solidFill>
                <a:latin typeface="Courier"/>
                <a:ea typeface="Courier"/>
                <a:cs typeface="Courier"/>
                <a:sym typeface="Courier"/>
              </a:rPr>
              <a:t>n</a:t>
            </a:r>
            <a:r>
              <a:rPr lang="en" sz="1800" b="0" i="0" u="none" strike="noStrike" cap="none">
                <a:solidFill>
                  <a:srgbClr val="000000"/>
                </a:solidFill>
                <a:latin typeface="Arial"/>
                <a:ea typeface="Arial"/>
                <a:cs typeface="Arial"/>
                <a:sym typeface="Arial"/>
              </a:rPr>
              <a:t>):</a:t>
            </a:r>
            <a:r>
              <a:rPr lang="en" sz="1800">
                <a:latin typeface="Courier"/>
                <a:ea typeface="Courier"/>
                <a:cs typeface="Courier"/>
                <a:sym typeface="Courier"/>
              </a:rPr>
              <a:t> </a:t>
            </a:r>
            <a:r>
              <a:rPr lang="en" b="0" i="0" u="none">
                <a:solidFill>
                  <a:srgbClr val="006699"/>
                </a:solidFill>
                <a:latin typeface="Courier"/>
                <a:ea typeface="Courier"/>
                <a:cs typeface="Courier"/>
                <a:sym typeface="Courier"/>
              </a:rPr>
              <a:t>curl -XPUT </a:t>
            </a:r>
            <a:r>
              <a:rPr lang="en">
                <a:solidFill>
                  <a:srgbClr val="006699"/>
                </a:solidFill>
                <a:latin typeface="Courier"/>
                <a:ea typeface="Courier"/>
                <a:cs typeface="Courier"/>
                <a:sym typeface="Courier"/>
              </a:rPr>
              <a:t>“</a:t>
            </a:r>
            <a:r>
              <a:rPr lang="en" b="0" i="0" u="none">
                <a:solidFill>
                  <a:srgbClr val="006699"/>
                </a:solidFill>
                <a:latin typeface="Courier"/>
                <a:ea typeface="Courier"/>
                <a:cs typeface="Courier"/>
                <a:sym typeface="Courier"/>
              </a:rPr>
              <a:t>http://</a:t>
            </a:r>
            <a:r>
              <a:rPr lang="en">
                <a:solidFill>
                  <a:srgbClr val="006699"/>
                </a:solidFill>
                <a:latin typeface="Courier"/>
                <a:ea typeface="Courier"/>
                <a:cs typeface="Courier"/>
                <a:sym typeface="Courier"/>
              </a:rPr>
              <a:t>&lt;hostname&gt;</a:t>
            </a:r>
            <a:r>
              <a:rPr lang="en" b="0" i="0" u="none">
                <a:solidFill>
                  <a:srgbClr val="006699"/>
                </a:solidFill>
                <a:latin typeface="Courier"/>
                <a:ea typeface="Courier"/>
                <a:cs typeface="Courier"/>
                <a:sym typeface="Courier"/>
              </a:rPr>
              <a:t>:5984/test?n=3&amp;q=4</a:t>
            </a:r>
            <a:r>
              <a:rPr lang="en">
                <a:solidFill>
                  <a:srgbClr val="006699"/>
                </a:solidFill>
                <a:latin typeface="Courier"/>
                <a:ea typeface="Courier"/>
                <a:cs typeface="Courier"/>
                <a:sym typeface="Courier"/>
              </a:rPr>
              <a:t>”</a:t>
            </a:r>
            <a:endParaRPr/>
          </a:p>
          <a:p>
            <a:pPr marL="914400" marR="0" lvl="1" indent="-342900" algn="l" rtl="0">
              <a:lnSpc>
                <a:spcPct val="100000"/>
              </a:lnSpc>
              <a:spcBef>
                <a:spcPts val="0"/>
              </a:spcBef>
              <a:spcAft>
                <a:spcPts val="0"/>
              </a:spcAft>
              <a:buSzPts val="1800"/>
              <a:buChar char="○"/>
            </a:pPr>
            <a:r>
              <a:rPr lang="en" sz="1800" b="0" i="0" u="none" strike="noStrike" cap="none">
                <a:solidFill>
                  <a:srgbClr val="000000"/>
                </a:solidFill>
                <a:latin typeface="Arial"/>
                <a:ea typeface="Arial"/>
                <a:cs typeface="Arial"/>
                <a:sym typeface="Arial"/>
              </a:rPr>
              <a:t>Write operations complete successfully only if the document is committed to a quorum of replicas (usually a simple majority,</a:t>
            </a:r>
            <a:r>
              <a:rPr lang="en" sz="1800"/>
              <a:t> parameter </a:t>
            </a:r>
            <a:r>
              <a:rPr lang="en" sz="1800">
                <a:solidFill>
                  <a:srgbClr val="006699"/>
                </a:solidFill>
                <a:latin typeface="Courier"/>
                <a:ea typeface="Courier"/>
                <a:cs typeface="Courier"/>
                <a:sym typeface="Courier"/>
              </a:rPr>
              <a:t>w</a:t>
            </a:r>
            <a:r>
              <a:rPr lang="en" sz="1800" b="0" i="0" u="none" strike="noStrike" cap="none">
                <a:solidFill>
                  <a:srgbClr val="000000"/>
                </a:solidFill>
                <a:latin typeface="Arial"/>
                <a:ea typeface="Arial"/>
                <a:cs typeface="Arial"/>
                <a:sym typeface="Arial"/>
              </a:rPr>
              <a:t>) </a:t>
            </a:r>
            <a:endParaRPr sz="1800"/>
          </a:p>
          <a:p>
            <a:pPr marL="914400" marR="0" lvl="1" indent="-342900" algn="l" rtl="0">
              <a:lnSpc>
                <a:spcPct val="100000"/>
              </a:lnSpc>
              <a:spcBef>
                <a:spcPts val="0"/>
              </a:spcBef>
              <a:spcAft>
                <a:spcPts val="0"/>
              </a:spcAft>
              <a:buSzPts val="1800"/>
              <a:buChar char="○"/>
            </a:pPr>
            <a:r>
              <a:rPr lang="en" sz="1800" b="0" i="0" u="none" strike="noStrike" cap="none">
                <a:solidFill>
                  <a:srgbClr val="000000"/>
                </a:solidFill>
                <a:latin typeface="Arial"/>
                <a:ea typeface="Arial"/>
                <a:cs typeface="Arial"/>
                <a:sym typeface="Arial"/>
              </a:rPr>
              <a:t>Read operations complete successfully only if a quorum of replicas (parameter </a:t>
            </a:r>
            <a:r>
              <a:rPr lang="en" sz="1800">
                <a:solidFill>
                  <a:srgbClr val="006699"/>
                </a:solidFill>
                <a:latin typeface="Courier"/>
                <a:ea typeface="Courier"/>
                <a:cs typeface="Courier"/>
                <a:sym typeface="Courier"/>
              </a:rPr>
              <a:t>r</a:t>
            </a:r>
            <a:r>
              <a:rPr lang="en" sz="1800">
                <a:solidFill>
                  <a:schemeClr val="dk1"/>
                </a:solidFill>
              </a:rPr>
              <a:t>) </a:t>
            </a:r>
            <a:r>
              <a:rPr lang="en" sz="1800" b="0" i="0" u="none" strike="noStrike" cap="none">
                <a:solidFill>
                  <a:srgbClr val="000000"/>
                </a:solidFill>
                <a:latin typeface="Arial"/>
                <a:ea typeface="Arial"/>
                <a:cs typeface="Arial"/>
                <a:sym typeface="Arial"/>
              </a:rPr>
              <a:t>return matching documents</a:t>
            </a:r>
            <a:endParaRPr sz="1800"/>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Views are distributed</a:t>
            </a:r>
            <a:endParaRPr sz="1800"/>
          </a:p>
          <a:p>
            <a:pPr marL="914400" marR="0" lvl="1" indent="-342900" algn="l" rtl="0">
              <a:lnSpc>
                <a:spcPct val="100000"/>
              </a:lnSpc>
              <a:spcBef>
                <a:spcPts val="0"/>
              </a:spcBef>
              <a:spcAft>
                <a:spcPts val="0"/>
              </a:spcAft>
              <a:buSzPts val="1800"/>
              <a:buChar char="○"/>
            </a:pPr>
            <a:r>
              <a:rPr lang="en" sz="1800" b="0" i="0" u="none" strike="noStrike" cap="none">
                <a:solidFill>
                  <a:srgbClr val="000000"/>
                </a:solidFill>
                <a:latin typeface="Arial"/>
                <a:ea typeface="Arial"/>
                <a:cs typeface="Arial"/>
                <a:sym typeface="Arial"/>
              </a:rPr>
              <a:t>The default of these parameters (</a:t>
            </a:r>
            <a:r>
              <a:rPr lang="en" sz="1800">
                <a:solidFill>
                  <a:srgbClr val="006699"/>
                </a:solidFill>
                <a:latin typeface="Courier"/>
                <a:ea typeface="Courier"/>
                <a:cs typeface="Courier"/>
                <a:sym typeface="Courier"/>
              </a:rPr>
              <a:t>n</a:t>
            </a:r>
            <a:r>
              <a:rPr lang="en" sz="1800" b="0" i="0" u="none" strike="noStrike" cap="none">
                <a:solidFill>
                  <a:srgbClr val="000000"/>
                </a:solidFill>
                <a:latin typeface="Arial"/>
                <a:ea typeface="Arial"/>
                <a:cs typeface="Arial"/>
                <a:sym typeface="Arial"/>
              </a:rPr>
              <a:t>, </a:t>
            </a:r>
            <a:r>
              <a:rPr lang="en" sz="1800">
                <a:solidFill>
                  <a:srgbClr val="006699"/>
                </a:solidFill>
                <a:latin typeface="Courier"/>
                <a:ea typeface="Courier"/>
                <a:cs typeface="Courier"/>
                <a:sym typeface="Courier"/>
              </a:rPr>
              <a:t>q</a:t>
            </a:r>
            <a:r>
              <a:rPr lang="en" sz="1800" b="0" i="0" u="none" strike="noStrike" cap="none">
                <a:solidFill>
                  <a:srgbClr val="000000"/>
                </a:solidFill>
                <a:latin typeface="Arial"/>
                <a:ea typeface="Arial"/>
                <a:cs typeface="Arial"/>
                <a:sym typeface="Arial"/>
              </a:rPr>
              <a:t>, </a:t>
            </a:r>
            <a:r>
              <a:rPr lang="en" sz="1800">
                <a:solidFill>
                  <a:srgbClr val="006699"/>
                </a:solidFill>
                <a:latin typeface="Courier"/>
                <a:ea typeface="Courier"/>
                <a:cs typeface="Courier"/>
                <a:sym typeface="Courier"/>
              </a:rPr>
              <a:t>r</a:t>
            </a:r>
            <a:r>
              <a:rPr lang="en" sz="1800" b="0" i="0" u="none" strike="noStrike" cap="none">
                <a:solidFill>
                  <a:srgbClr val="000000"/>
                </a:solidFill>
                <a:latin typeface="Arial"/>
                <a:ea typeface="Arial"/>
                <a:cs typeface="Arial"/>
                <a:sym typeface="Arial"/>
              </a:rPr>
              <a:t>, </a:t>
            </a:r>
            <a:r>
              <a:rPr lang="en" sz="1800">
                <a:solidFill>
                  <a:srgbClr val="006699"/>
                </a:solidFill>
                <a:latin typeface="Courier"/>
                <a:ea typeface="Courier"/>
                <a:cs typeface="Courier"/>
                <a:sym typeface="Courier"/>
              </a:rPr>
              <a:t>w</a:t>
            </a:r>
            <a:r>
              <a:rPr lang="en" sz="1800" b="0" i="0" u="none" strike="noStrike" cap="none">
                <a:solidFill>
                  <a:srgbClr val="000000"/>
                </a:solidFill>
                <a:latin typeface="Arial"/>
                <a:ea typeface="Arial"/>
                <a:cs typeface="Arial"/>
                <a:sym typeface="Arial"/>
              </a:rPr>
              <a:t>) are set in the </a:t>
            </a:r>
            <a:r>
              <a:rPr lang="en" sz="1800" b="0" i="0" u="none" strike="noStrike" cap="none">
                <a:solidFill>
                  <a:srgbClr val="006699"/>
                </a:solidFill>
                <a:latin typeface="Courier"/>
                <a:ea typeface="Courier"/>
                <a:cs typeface="Courier"/>
                <a:sym typeface="Courier"/>
              </a:rPr>
              <a:t>cluster</a:t>
            </a:r>
            <a:r>
              <a:rPr lang="en" sz="1800" b="0" i="0" u="none" strike="noStrike" cap="none">
                <a:solidFill>
                  <a:srgbClr val="000000"/>
                </a:solidFill>
                <a:latin typeface="Arial"/>
                <a:ea typeface="Arial"/>
                <a:cs typeface="Arial"/>
                <a:sym typeface="Arial"/>
              </a:rPr>
              <a:t> section of the *.ini configuration file</a:t>
            </a:r>
            <a:endParaRPr sz="1800"/>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just"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3"/>
        <p:cNvGrpSpPr/>
        <p:nvPr/>
      </p:nvGrpSpPr>
      <p:grpSpPr>
        <a:xfrm>
          <a:off x="0" y="0"/>
          <a:ext cx="0" cy="0"/>
          <a:chOff x="0" y="0"/>
          <a:chExt cx="0" cy="0"/>
        </a:xfrm>
      </p:grpSpPr>
      <p:sp>
        <p:nvSpPr>
          <p:cNvPr id="794" name="Google Shape;794;p77"/>
          <p:cNvSpPr txBox="1"/>
          <p:nvPr/>
        </p:nvSpPr>
        <p:spPr>
          <a:xfrm>
            <a:off x="92075" y="2072878"/>
            <a:ext cx="886777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 sz="2800" b="1" i="0" u="none">
                <a:solidFill>
                  <a:srgbClr val="000000"/>
                </a:solidFill>
                <a:latin typeface="Arial"/>
                <a:ea typeface="Arial"/>
                <a:cs typeface="Arial"/>
                <a:sym typeface="Arial"/>
              </a:rPr>
              <a:t>Part 3: Workshop on C</a:t>
            </a:r>
            <a:r>
              <a:rPr lang="en" sz="2800" b="1"/>
              <a:t>o</a:t>
            </a:r>
            <a:r>
              <a:rPr lang="en" sz="2800" b="1" i="0" u="none">
                <a:solidFill>
                  <a:srgbClr val="000000"/>
                </a:solidFill>
                <a:latin typeface="Arial"/>
                <a:ea typeface="Arial"/>
                <a:cs typeface="Arial"/>
                <a:sym typeface="Arial"/>
              </a:rPr>
              <a:t>uchDB</a:t>
            </a:r>
            <a:endParaRPr/>
          </a:p>
        </p:txBody>
      </p:sp>
    </p:spTree>
  </p:cSld>
  <p:clrMapOvr>
    <a:masterClrMapping/>
  </p:clrMapOvr>
  <p:transition spd="med">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3"/>
        <p:cNvGrpSpPr/>
        <p:nvPr/>
      </p:nvGrpSpPr>
      <p:grpSpPr>
        <a:xfrm>
          <a:off x="0" y="0"/>
          <a:ext cx="0" cy="0"/>
          <a:chOff x="0" y="0"/>
          <a:chExt cx="0" cy="0"/>
        </a:xfrm>
      </p:grpSpPr>
      <p:sp>
        <p:nvSpPr>
          <p:cNvPr id="804" name="Google Shape;804;p78"/>
          <p:cNvSpPr txBox="1"/>
          <p:nvPr/>
        </p:nvSpPr>
        <p:spPr>
          <a:xfrm>
            <a:off x="0" y="0"/>
            <a:ext cx="9140700" cy="9633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Install</a:t>
            </a:r>
            <a:r>
              <a:rPr lang="en" sz="3200" b="1"/>
              <a:t>ation and Operation of</a:t>
            </a:r>
            <a:r>
              <a:rPr lang="en" sz="3200" b="1" i="0" u="none">
                <a:solidFill>
                  <a:srgbClr val="000000"/>
                </a:solidFill>
                <a:latin typeface="Arial"/>
                <a:ea typeface="Arial"/>
                <a:cs typeface="Arial"/>
                <a:sym typeface="Arial"/>
              </a:rPr>
              <a:t> </a:t>
            </a:r>
            <a:endParaRPr sz="3200" b="1" i="0" u="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a 3-node Cluster with Docker</a:t>
            </a:r>
            <a:endParaRPr/>
          </a:p>
        </p:txBody>
      </p:sp>
      <p:sp>
        <p:nvSpPr>
          <p:cNvPr id="805" name="Google Shape;805;p78"/>
          <p:cNvSpPr txBox="1"/>
          <p:nvPr/>
        </p:nvSpPr>
        <p:spPr>
          <a:xfrm>
            <a:off x="182562" y="548878"/>
            <a:ext cx="8501100" cy="4584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1800" b="0" i="0" u="none">
              <a:solidFill>
                <a:srgbClr val="000000"/>
              </a:solidFill>
              <a:latin typeface="Arial"/>
              <a:ea typeface="Arial"/>
              <a:cs typeface="Arial"/>
              <a:sym typeface="Arial"/>
            </a:endParaRPr>
          </a:p>
        </p:txBody>
      </p:sp>
      <p:sp>
        <p:nvSpPr>
          <p:cNvPr id="806" name="Google Shape;806;p78"/>
          <p:cNvSpPr txBox="1"/>
          <p:nvPr/>
        </p:nvSpPr>
        <p:spPr>
          <a:xfrm>
            <a:off x="1575" y="1248899"/>
            <a:ext cx="9142500" cy="3939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2200"/>
          </a:p>
          <a:p>
            <a:pPr marL="200025" marR="0" lvl="0" indent="-200025" algn="l" rtl="0">
              <a:lnSpc>
                <a:spcPct val="100000"/>
              </a:lnSpc>
              <a:spcBef>
                <a:spcPts val="0"/>
              </a:spcBef>
              <a:spcAft>
                <a:spcPts val="0"/>
              </a:spcAft>
              <a:buClr>
                <a:srgbClr val="000000"/>
              </a:buClr>
              <a:buSzPts val="2200"/>
              <a:buFont typeface="Noto Sans Symbols"/>
              <a:buChar char="●"/>
            </a:pPr>
            <a:r>
              <a:rPr lang="en" sz="2200"/>
              <a:t>Clone this Git repo: </a:t>
            </a:r>
            <a:r>
              <a:rPr lang="en" sz="2400">
                <a:solidFill>
                  <a:srgbClr val="006699"/>
                </a:solidFill>
                <a:latin typeface="Courier"/>
                <a:ea typeface="Courier"/>
                <a:cs typeface="Courier"/>
                <a:sym typeface="Courier"/>
              </a:rPr>
              <a:t>https://github.com/AURIN/comp90024</a:t>
            </a:r>
            <a:endParaRPr sz="1800">
              <a:solidFill>
                <a:srgbClr val="006699"/>
              </a:solidFill>
              <a:latin typeface="Courier"/>
              <a:ea typeface="Courier"/>
              <a:cs typeface="Courier"/>
              <a:sym typeface="Courier"/>
            </a:endParaRPr>
          </a:p>
          <a:p>
            <a:pPr marL="200025" marR="0" lvl="0" indent="-200025" algn="l" rtl="0">
              <a:lnSpc>
                <a:spcPct val="100000"/>
              </a:lnSpc>
              <a:spcBef>
                <a:spcPts val="0"/>
              </a:spcBef>
              <a:spcAft>
                <a:spcPts val="0"/>
              </a:spcAft>
              <a:buClr>
                <a:srgbClr val="FFFFFF"/>
              </a:buClr>
              <a:buSzPts val="2200"/>
              <a:buFont typeface="Arial"/>
              <a:buNone/>
            </a:pPr>
            <a:endParaRPr sz="2200"/>
          </a:p>
          <a:p>
            <a:pPr marL="200025" lvl="0" indent="-200025" algn="l" rtl="0">
              <a:spcBef>
                <a:spcPts val="0"/>
              </a:spcBef>
              <a:spcAft>
                <a:spcPts val="0"/>
              </a:spcAft>
              <a:buClr>
                <a:schemeClr val="dk1"/>
              </a:buClr>
              <a:buSzPts val="2200"/>
              <a:buFont typeface="Noto Sans Symbols"/>
              <a:buChar char="●"/>
            </a:pPr>
            <a:r>
              <a:rPr lang="en" sz="2200">
                <a:solidFill>
                  <a:schemeClr val="dk1"/>
                </a:solidFill>
              </a:rPr>
              <a:t>Open the </a:t>
            </a:r>
            <a:r>
              <a:rPr lang="en" sz="2400">
                <a:solidFill>
                  <a:srgbClr val="006699"/>
                </a:solidFill>
                <a:latin typeface="Courier"/>
                <a:ea typeface="Courier"/>
                <a:cs typeface="Courier"/>
                <a:sym typeface="Courier"/>
              </a:rPr>
              <a:t>README.md</a:t>
            </a:r>
            <a:r>
              <a:rPr lang="en" sz="2200">
                <a:solidFill>
                  <a:schemeClr val="dk1"/>
                </a:solidFill>
              </a:rPr>
              <a:t> and install the required software (as I did)</a:t>
            </a:r>
            <a:endParaRPr>
              <a:solidFill>
                <a:schemeClr val="dk1"/>
              </a:solidFill>
            </a:endParaRPr>
          </a:p>
          <a:p>
            <a:pPr marL="200025" marR="0" lvl="0" indent="-200025" algn="l" rtl="0">
              <a:lnSpc>
                <a:spcPct val="100000"/>
              </a:lnSpc>
              <a:spcBef>
                <a:spcPts val="0"/>
              </a:spcBef>
              <a:spcAft>
                <a:spcPts val="0"/>
              </a:spcAft>
              <a:buClr>
                <a:srgbClr val="FFFFFF"/>
              </a:buClr>
              <a:buSzPts val="2200"/>
              <a:buFont typeface="Arial"/>
              <a:buNone/>
            </a:pPr>
            <a:endParaRPr sz="2200"/>
          </a:p>
          <a:p>
            <a:pPr marL="200025" marR="0" lvl="0" indent="-200025" algn="l" rtl="0">
              <a:lnSpc>
                <a:spcPct val="100000"/>
              </a:lnSpc>
              <a:spcBef>
                <a:spcPts val="0"/>
              </a:spcBef>
              <a:spcAft>
                <a:spcPts val="0"/>
              </a:spcAft>
              <a:buClr>
                <a:srgbClr val="000000"/>
              </a:buClr>
              <a:buSzPts val="2200"/>
              <a:buFont typeface="Noto Sans Symbols"/>
              <a:buChar char="●"/>
            </a:pPr>
            <a:r>
              <a:rPr lang="en" sz="2200"/>
              <a:t>Open the </a:t>
            </a:r>
            <a:r>
              <a:rPr lang="en" sz="2400">
                <a:solidFill>
                  <a:srgbClr val="006699"/>
                </a:solidFill>
                <a:latin typeface="Courier"/>
                <a:ea typeface="Courier"/>
                <a:cs typeface="Courier"/>
                <a:sym typeface="Courier"/>
              </a:rPr>
              <a:t>couchdb/README.md</a:t>
            </a:r>
            <a:r>
              <a:rPr lang="en" sz="2200"/>
              <a:t> and follow the instructions, as I am about to do...</a:t>
            </a:r>
            <a:endParaRPr/>
          </a:p>
          <a:p>
            <a:pPr marL="200025" marR="0" lvl="0" indent="-200025" algn="l" rtl="0">
              <a:lnSpc>
                <a:spcPct val="100000"/>
              </a:lnSpc>
              <a:spcBef>
                <a:spcPts val="0"/>
              </a:spcBef>
              <a:spcAft>
                <a:spcPts val="0"/>
              </a:spcAft>
              <a:buClr>
                <a:srgbClr val="FFFFFF"/>
              </a:buClr>
              <a:buSzPts val="1800"/>
              <a:buFont typeface="Arial"/>
              <a:buNone/>
            </a:pPr>
            <a:endParaRPr sz="1800" b="0" i="0" u="none">
              <a:solidFill>
                <a:srgbClr val="006699"/>
              </a:solidFill>
              <a:latin typeface="Courier"/>
              <a:ea typeface="Courier"/>
              <a:cs typeface="Courier"/>
              <a:sym typeface="Courier"/>
            </a:endParaRPr>
          </a:p>
          <a:p>
            <a:pPr marL="200025" marR="0" lvl="0" indent="-200025" algn="l" rtl="0">
              <a:lnSpc>
                <a:spcPct val="100000"/>
              </a:lnSpc>
              <a:spcBef>
                <a:spcPts val="0"/>
              </a:spcBef>
              <a:spcAft>
                <a:spcPts val="0"/>
              </a:spcAft>
              <a:buClr>
                <a:srgbClr val="006699"/>
              </a:buClr>
              <a:buSzPts val="1600"/>
              <a:buFont typeface="Courier"/>
              <a:buNone/>
            </a:pPr>
            <a:endParaRPr/>
          </a:p>
          <a:p>
            <a:pPr marL="0" marR="0" lvl="0" indent="0" algn="l" rtl="0">
              <a:lnSpc>
                <a:spcPct val="94000"/>
              </a:lnSpc>
              <a:spcBef>
                <a:spcPts val="0"/>
              </a:spcBef>
              <a:spcAft>
                <a:spcPts val="0"/>
              </a:spcAft>
              <a:buNone/>
            </a:pPr>
            <a:endParaRPr sz="1600" b="0" i="0" u="none">
              <a:solidFill>
                <a:srgbClr val="006699"/>
              </a:solidFill>
              <a:latin typeface="Courier"/>
              <a:ea typeface="Courier"/>
              <a:cs typeface="Courier"/>
              <a:sym typeface="Courier"/>
            </a:endParaRPr>
          </a:p>
        </p:txBody>
      </p:sp>
    </p:spTree>
  </p:cSld>
  <p:clrMapOvr>
    <a:masterClrMapping/>
  </p:clrMapOvr>
  <p:transition spd="med">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5"/>
        <p:cNvGrpSpPr/>
        <p:nvPr/>
      </p:nvGrpSpPr>
      <p:grpSpPr>
        <a:xfrm>
          <a:off x="0" y="0"/>
          <a:ext cx="0" cy="0"/>
          <a:chOff x="0" y="0"/>
          <a:chExt cx="0" cy="0"/>
        </a:xfrm>
      </p:grpSpPr>
      <p:sp>
        <p:nvSpPr>
          <p:cNvPr id="816" name="Google Shape;816;p79"/>
          <p:cNvSpPr txBox="1"/>
          <p:nvPr/>
        </p:nvSpPr>
        <p:spPr>
          <a:xfrm>
            <a:off x="0" y="0"/>
            <a:ext cx="9140825" cy="46315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a:solidFill>
                  <a:srgbClr val="000000"/>
                </a:solidFill>
                <a:latin typeface="Arial"/>
                <a:ea typeface="Arial"/>
                <a:cs typeface="Arial"/>
                <a:sym typeface="Arial"/>
              </a:rPr>
              <a:t>Bibliography</a:t>
            </a:r>
            <a:endParaRPr/>
          </a:p>
        </p:txBody>
      </p:sp>
      <p:sp>
        <p:nvSpPr>
          <p:cNvPr id="817" name="Google Shape;817;p79"/>
          <p:cNvSpPr txBox="1"/>
          <p:nvPr/>
        </p:nvSpPr>
        <p:spPr>
          <a:xfrm>
            <a:off x="182562" y="548878"/>
            <a:ext cx="8959850" cy="42493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a:solidFill>
                  <a:srgbClr val="000000"/>
                </a:solidFill>
                <a:latin typeface="Arial"/>
                <a:ea typeface="Arial"/>
                <a:cs typeface="Arial"/>
                <a:sym typeface="Arial"/>
              </a:rPr>
              <a:t>[1] </a:t>
            </a:r>
            <a:r>
              <a:rPr lang="en" sz="1800" b="0" i="1" u="none">
                <a:solidFill>
                  <a:srgbClr val="000000"/>
                </a:solidFill>
                <a:latin typeface="Arial"/>
                <a:ea typeface="Arial"/>
                <a:cs typeface="Arial"/>
                <a:sym typeface="Arial"/>
              </a:rPr>
              <a:t>3D Data Management: Controlling Data Volume, Velocity, and Variety</a:t>
            </a:r>
            <a:r>
              <a:rPr lang="en" sz="1800" b="0" i="0" u="none">
                <a:solidFill>
                  <a:srgbClr val="000000"/>
                </a:solidFill>
                <a:latin typeface="Arial"/>
                <a:ea typeface="Arial"/>
                <a:cs typeface="Arial"/>
                <a:sym typeface="Arial"/>
              </a:rPr>
              <a:t>, Doug Laney, Gartner Group, 2001</a:t>
            </a:r>
            <a:endParaRPr/>
          </a:p>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a:solidFill>
                  <a:srgbClr val="000000"/>
                </a:solidFill>
                <a:latin typeface="Arial"/>
                <a:ea typeface="Arial"/>
                <a:cs typeface="Arial"/>
                <a:sym typeface="Arial"/>
              </a:rPr>
              <a:t>[2] </a:t>
            </a:r>
            <a:r>
              <a:rPr lang="en" sz="1800" b="0" i="1" u="none">
                <a:solidFill>
                  <a:srgbClr val="000000"/>
                </a:solidFill>
                <a:latin typeface="Arial"/>
                <a:ea typeface="Arial"/>
                <a:cs typeface="Arial"/>
                <a:sym typeface="Arial"/>
              </a:rPr>
              <a:t>Brewer’s Conjecture and the Feasibility of Consistent, Available, Partition-Tolerant Web Services</a:t>
            </a:r>
            <a:r>
              <a:rPr lang="en" sz="1800" b="0" i="0" u="none">
                <a:solidFill>
                  <a:srgbClr val="000000"/>
                </a:solidFill>
                <a:latin typeface="Arial"/>
                <a:ea typeface="Arial"/>
                <a:cs typeface="Arial"/>
                <a:sym typeface="Arial"/>
              </a:rPr>
              <a:t>, Seth Gilbert and Nancy Lynch, 2001</a:t>
            </a:r>
            <a:endParaRPr/>
          </a:p>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a:solidFill>
                  <a:srgbClr val="000000"/>
                </a:solidFill>
                <a:latin typeface="Arial"/>
                <a:ea typeface="Arial"/>
                <a:cs typeface="Arial"/>
                <a:sym typeface="Arial"/>
              </a:rPr>
              <a:t>[3] </a:t>
            </a:r>
            <a:r>
              <a:rPr lang="en" sz="1800" b="0" i="1" u="none">
                <a:solidFill>
                  <a:srgbClr val="000000"/>
                </a:solidFill>
                <a:latin typeface="Arial"/>
                <a:ea typeface="Arial"/>
                <a:cs typeface="Arial"/>
                <a:sym typeface="Arial"/>
              </a:rPr>
              <a:t>The Growing Impact of the CAP Theorem</a:t>
            </a:r>
            <a:r>
              <a:rPr lang="en" sz="1800" b="0" i="0" u="none">
                <a:solidFill>
                  <a:srgbClr val="000000"/>
                </a:solidFill>
                <a:latin typeface="Arial"/>
                <a:ea typeface="Arial"/>
                <a:cs typeface="Arial"/>
                <a:sym typeface="Arial"/>
              </a:rPr>
              <a:t>, February 2012 issue of </a:t>
            </a:r>
            <a:r>
              <a:rPr lang="en" sz="1800" b="0" i="1" u="none">
                <a:solidFill>
                  <a:srgbClr val="000000"/>
                </a:solidFill>
                <a:latin typeface="Arial"/>
                <a:ea typeface="Arial"/>
                <a:cs typeface="Arial"/>
                <a:sym typeface="Arial"/>
              </a:rPr>
              <a:t>IEEE Computer</a:t>
            </a:r>
            <a:r>
              <a:rPr lang="en" sz="1800" b="0" i="0" u="none">
                <a:solidFill>
                  <a:srgbClr val="000000"/>
                </a:solidFill>
                <a:latin typeface="Arial"/>
                <a:ea typeface="Arial"/>
                <a:cs typeface="Arial"/>
                <a:sym typeface="Arial"/>
              </a:rPr>
              <a:t> magazine, IEEE</a:t>
            </a:r>
            <a:endParaRPr/>
          </a:p>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a:solidFill>
                  <a:srgbClr val="000000"/>
                </a:solidFill>
                <a:latin typeface="Arial"/>
                <a:ea typeface="Arial"/>
                <a:cs typeface="Arial"/>
                <a:sym typeface="Arial"/>
              </a:rPr>
              <a:t>[4] </a:t>
            </a:r>
            <a:r>
              <a:rPr lang="en" sz="1800" b="0" i="1" u="none">
                <a:solidFill>
                  <a:srgbClr val="000000"/>
                </a:solidFill>
                <a:latin typeface="Arial"/>
                <a:ea typeface="Arial"/>
                <a:cs typeface="Arial"/>
                <a:sym typeface="Arial"/>
              </a:rPr>
              <a:t>Paxos made simple</a:t>
            </a:r>
            <a:r>
              <a:rPr lang="en" sz="1800" b="0" i="0" u="none">
                <a:solidFill>
                  <a:srgbClr val="000000"/>
                </a:solidFill>
                <a:latin typeface="Arial"/>
                <a:ea typeface="Arial"/>
                <a:cs typeface="Arial"/>
                <a:sym typeface="Arial"/>
              </a:rPr>
              <a:t>, ACM SIGACT News, 121, December 2001, 51-58</a:t>
            </a: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a:p>
          <a:p>
            <a:pPr marL="0" marR="0" lvl="0" indent="0" algn="l" rtl="0">
              <a:lnSpc>
                <a:spcPct val="100000"/>
              </a:lnSpc>
              <a:spcBef>
                <a:spcPts val="0"/>
              </a:spcBef>
              <a:spcAft>
                <a:spcPts val="0"/>
              </a:spcAft>
              <a:buClr>
                <a:srgbClr val="000000"/>
              </a:buClr>
              <a:buSzPts val="1800"/>
              <a:buFont typeface="Arial"/>
              <a:buNone/>
            </a:pPr>
            <a:r>
              <a:rPr lang="en" sz="1800"/>
              <a:t>[5] Analysis of hashrate-based double-spending,Meni Rosenfeld, 2012</a:t>
            </a:r>
            <a:endParaRPr sz="1800"/>
          </a:p>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a:solidFill>
                  <a:srgbClr val="000000"/>
                </a:solidFill>
                <a:latin typeface="Arial"/>
                <a:ea typeface="Arial"/>
                <a:cs typeface="Arial"/>
                <a:sym typeface="Arial"/>
              </a:rPr>
              <a:t>[</a:t>
            </a:r>
            <a:r>
              <a:rPr lang="en" sz="1800"/>
              <a:t>6</a:t>
            </a:r>
            <a:r>
              <a:rPr lang="en" sz="1800" b="0" i="0" u="none">
                <a:solidFill>
                  <a:srgbClr val="000000"/>
                </a:solidFill>
                <a:latin typeface="Arial"/>
                <a:ea typeface="Arial"/>
                <a:cs typeface="Arial"/>
                <a:sym typeface="Arial"/>
              </a:rPr>
              <a:t>] </a:t>
            </a:r>
            <a:r>
              <a:rPr lang="en" sz="1800" b="0" i="1" u="none">
                <a:solidFill>
                  <a:srgbClr val="000000"/>
                </a:solidFill>
                <a:latin typeface="Arial"/>
                <a:ea typeface="Arial"/>
                <a:cs typeface="Arial"/>
                <a:sym typeface="Arial"/>
              </a:rPr>
              <a:t>Mapreduce: Simplified data processing on large clusters</a:t>
            </a:r>
            <a:r>
              <a:rPr lang="en" sz="1800" b="0" i="0" u="none">
                <a:solidFill>
                  <a:srgbClr val="000000"/>
                </a:solidFill>
                <a:latin typeface="Arial"/>
                <a:ea typeface="Arial"/>
                <a:cs typeface="Arial"/>
                <a:sym typeface="Arial"/>
              </a:rPr>
              <a:t>, Jeffrey Dean and Sanjay Ghemawat.  In OSDI 2004, pages 137-150, 2004</a:t>
            </a:r>
            <a:endParaRPr/>
          </a:p>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sp>
        <p:nvSpPr>
          <p:cNvPr id="135" name="Google Shape;135;p21"/>
          <p:cNvSpPr txBox="1"/>
          <p:nvPr/>
        </p:nvSpPr>
        <p:spPr>
          <a:xfrm>
            <a:off x="0" y="0"/>
            <a:ext cx="9140700" cy="463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a:t>A Tale of Two Clusters</a:t>
            </a:r>
            <a:endParaRPr/>
          </a:p>
        </p:txBody>
      </p:sp>
      <p:sp>
        <p:nvSpPr>
          <p:cNvPr id="136" name="Google Shape;136;p21"/>
          <p:cNvSpPr txBox="1"/>
          <p:nvPr/>
        </p:nvSpPr>
        <p:spPr>
          <a:xfrm>
            <a:off x="182562" y="548878"/>
            <a:ext cx="8501100" cy="4584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7" name="Google Shape;137;p21"/>
          <p:cNvSpPr txBox="1"/>
          <p:nvPr/>
        </p:nvSpPr>
        <p:spPr>
          <a:xfrm>
            <a:off x="182562" y="548878"/>
            <a:ext cx="8501100" cy="4584000"/>
          </a:xfrm>
          <a:prstGeom prst="rect">
            <a:avLst/>
          </a:prstGeom>
          <a:noFill/>
          <a:ln>
            <a:noFill/>
          </a:ln>
        </p:spPr>
        <p:txBody>
          <a:bodyPr spcFirstLastPara="1" wrap="square" lIns="90000" tIns="45000" rIns="90000" bIns="45000" anchor="t" anchorCtr="0">
            <a:noAutofit/>
          </a:bodyPr>
          <a:lstStyle/>
          <a:p>
            <a:pPr marL="203200" marR="0" lvl="0" indent="-203200" algn="l" rtl="0">
              <a:lnSpc>
                <a:spcPct val="100000"/>
              </a:lnSpc>
              <a:spcBef>
                <a:spcPts val="0"/>
              </a:spcBef>
              <a:spcAft>
                <a:spcPts val="0"/>
              </a:spcAft>
              <a:buClr>
                <a:srgbClr val="000000"/>
              </a:buClr>
              <a:buSzPts val="2200"/>
              <a:buFont typeface="Noto Sans Symbols"/>
              <a:buChar char="●"/>
            </a:pPr>
            <a:r>
              <a:rPr lang="en" sz="2200"/>
              <a:t>Distributed databases are run over “clusters”, that is, sets of connected computers</a:t>
            </a:r>
            <a:endParaRPr/>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000000"/>
              </a:buClr>
              <a:buSzPts val="2200"/>
              <a:buFont typeface="Noto Sans Symbols"/>
              <a:buChar char="●"/>
            </a:pPr>
            <a:r>
              <a:rPr lang="en" sz="2200"/>
              <a:t>Clusters are needed to:</a:t>
            </a:r>
            <a:endParaRPr sz="2200"/>
          </a:p>
          <a:p>
            <a:pPr marL="914400" marR="0" lvl="1" indent="-368300" algn="l" rtl="0">
              <a:lnSpc>
                <a:spcPct val="100000"/>
              </a:lnSpc>
              <a:spcBef>
                <a:spcPts val="0"/>
              </a:spcBef>
              <a:spcAft>
                <a:spcPts val="0"/>
              </a:spcAft>
              <a:buSzPts val="2200"/>
              <a:buChar char="○"/>
            </a:pPr>
            <a:r>
              <a:rPr lang="en" sz="2200"/>
              <a:t>Distribute the computing load over multiple computers, e.g. to improve </a:t>
            </a:r>
            <a:r>
              <a:rPr lang="en" sz="2200" i="1"/>
              <a:t>availability</a:t>
            </a:r>
            <a:endParaRPr sz="2200" i="1"/>
          </a:p>
          <a:p>
            <a:pPr marL="914400" marR="0" lvl="1" indent="-368300" algn="l" rtl="0">
              <a:lnSpc>
                <a:spcPct val="100000"/>
              </a:lnSpc>
              <a:spcBef>
                <a:spcPts val="0"/>
              </a:spcBef>
              <a:spcAft>
                <a:spcPts val="0"/>
              </a:spcAft>
              <a:buSzPts val="2200"/>
              <a:buChar char="○"/>
            </a:pPr>
            <a:r>
              <a:rPr lang="en" sz="2200"/>
              <a:t>Storing multiple copies of data, e.g. to achieve </a:t>
            </a:r>
            <a:r>
              <a:rPr lang="en" sz="2200" i="1"/>
              <a:t>redundancy</a:t>
            </a:r>
            <a:endParaRPr sz="2200" i="1"/>
          </a:p>
          <a:p>
            <a:pPr marL="203200" marR="0" lvl="0" indent="-203200" algn="l" rtl="0">
              <a:lnSpc>
                <a:spcPct val="100000"/>
              </a:lnSpc>
              <a:spcBef>
                <a:spcPts val="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203200" marR="0" lvl="0" indent="-203200" algn="l" rtl="0">
              <a:lnSpc>
                <a:spcPct val="100000"/>
              </a:lnSpc>
              <a:spcBef>
                <a:spcPts val="0"/>
              </a:spcBef>
              <a:spcAft>
                <a:spcPts val="0"/>
              </a:spcAft>
              <a:buClr>
                <a:srgbClr val="000000"/>
              </a:buClr>
              <a:buSzPts val="2200"/>
              <a:buFont typeface="Noto Sans Symbols"/>
              <a:buChar char="●"/>
            </a:pPr>
            <a:r>
              <a:rPr lang="en" sz="2200"/>
              <a:t>Consider two document-oriented DBMSs (</a:t>
            </a:r>
            <a:r>
              <a:rPr lang="en" sz="2200" i="1"/>
              <a:t>CouchDB</a:t>
            </a:r>
            <a:r>
              <a:rPr lang="en" sz="2200"/>
              <a:t> and </a:t>
            </a:r>
            <a:r>
              <a:rPr lang="en" sz="2200" i="1"/>
              <a:t>MongoDB</a:t>
            </a:r>
            <a:r>
              <a:rPr lang="en" sz="2200"/>
              <a:t>) and their typical cluster architectures</a:t>
            </a:r>
            <a:endParaRPr sz="22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200"/>
          </a:p>
          <a:p>
            <a:pPr marL="0" marR="0" lvl="0" indent="0" algn="l" rtl="0">
              <a:lnSpc>
                <a:spcPct val="94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6"/>
        <p:cNvGrpSpPr/>
        <p:nvPr/>
      </p:nvGrpSpPr>
      <p:grpSpPr>
        <a:xfrm>
          <a:off x="0" y="0"/>
          <a:ext cx="0" cy="0"/>
          <a:chOff x="0" y="0"/>
          <a:chExt cx="0" cy="0"/>
        </a:xfrm>
      </p:grpSpPr>
      <p:sp>
        <p:nvSpPr>
          <p:cNvPr id="147" name="Google Shape;147;p22"/>
          <p:cNvSpPr txBox="1"/>
          <p:nvPr/>
        </p:nvSpPr>
        <p:spPr>
          <a:xfrm>
            <a:off x="0" y="0"/>
            <a:ext cx="9140700" cy="463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a:t>CouchDB Cluster Architecture</a:t>
            </a:r>
            <a:endParaRPr/>
          </a:p>
        </p:txBody>
      </p:sp>
      <p:sp>
        <p:nvSpPr>
          <p:cNvPr id="148" name="Google Shape;148;p22"/>
          <p:cNvSpPr txBox="1"/>
          <p:nvPr/>
        </p:nvSpPr>
        <p:spPr>
          <a:xfrm>
            <a:off x="2818525" y="530150"/>
            <a:ext cx="6163200" cy="4375800"/>
          </a:xfrm>
          <a:prstGeom prst="rect">
            <a:avLst/>
          </a:prstGeom>
          <a:noFill/>
          <a:ln>
            <a:noFill/>
          </a:ln>
        </p:spPr>
        <p:txBody>
          <a:bodyPr spcFirstLastPara="1" wrap="square" lIns="90000" tIns="45000" rIns="90000" bIns="45000" anchor="t" anchorCtr="0">
            <a:noAutofit/>
          </a:bodyPr>
          <a:lstStyle/>
          <a:p>
            <a:pPr marL="457200" marR="0" lvl="0" indent="-342900" algn="l" rtl="0">
              <a:lnSpc>
                <a:spcPct val="100000"/>
              </a:lnSpc>
              <a:spcBef>
                <a:spcPts val="0"/>
              </a:spcBef>
              <a:spcAft>
                <a:spcPts val="0"/>
              </a:spcAft>
              <a:buSzPts val="1800"/>
              <a:buChar char="●"/>
            </a:pPr>
            <a:r>
              <a:rPr lang="en" sz="1800"/>
              <a:t>All nodes answer requests (read or write) at the same time</a:t>
            </a:r>
            <a:endParaRPr sz="1800"/>
          </a:p>
          <a:p>
            <a:pPr marL="457200" marR="0" lvl="0" indent="-342900" algn="l" rtl="0">
              <a:lnSpc>
                <a:spcPct val="100000"/>
              </a:lnSpc>
              <a:spcBef>
                <a:spcPts val="0"/>
              </a:spcBef>
              <a:spcAft>
                <a:spcPts val="0"/>
              </a:spcAft>
              <a:buSzPts val="1800"/>
              <a:buChar char="●"/>
            </a:pPr>
            <a:r>
              <a:rPr lang="en" sz="1800"/>
              <a:t>Sharding (splitting of data across nodes) is done on every node</a:t>
            </a:r>
            <a:endParaRPr sz="1800"/>
          </a:p>
          <a:p>
            <a:pPr marL="457200" marR="0" lvl="0" indent="-342900" algn="l" rtl="0">
              <a:lnSpc>
                <a:spcPct val="100000"/>
              </a:lnSpc>
              <a:spcBef>
                <a:spcPts val="0"/>
              </a:spcBef>
              <a:spcAft>
                <a:spcPts val="0"/>
              </a:spcAft>
              <a:buSzPts val="1800"/>
              <a:buChar char="●"/>
            </a:pPr>
            <a:r>
              <a:rPr lang="en" sz="1800"/>
              <a:t>When a node does not contain a document (say, a document of Shard A is requested to Node 2), the node requests it from another node (say, Node 1) and returns it to the client</a:t>
            </a:r>
            <a:endParaRPr sz="1800"/>
          </a:p>
          <a:p>
            <a:pPr marL="457200" marR="0" lvl="0" indent="-342900" algn="l" rtl="0">
              <a:lnSpc>
                <a:spcPct val="100000"/>
              </a:lnSpc>
              <a:spcBef>
                <a:spcPts val="0"/>
              </a:spcBef>
              <a:spcAft>
                <a:spcPts val="0"/>
              </a:spcAft>
              <a:buSzPts val="1800"/>
              <a:buChar char="●"/>
            </a:pPr>
            <a:r>
              <a:rPr lang="en" sz="1800"/>
              <a:t>Nodes can be added/removed easily, and their shards are re-balanced automatically upon addition/deletion of nodes</a:t>
            </a:r>
            <a:endParaRPr sz="1800"/>
          </a:p>
          <a:p>
            <a:pPr marL="457200" lvl="0" indent="-342900" algn="l" rtl="0">
              <a:spcBef>
                <a:spcPts val="0"/>
              </a:spcBef>
              <a:spcAft>
                <a:spcPts val="0"/>
              </a:spcAft>
              <a:buClr>
                <a:schemeClr val="dk1"/>
              </a:buClr>
              <a:buSzPts val="1800"/>
              <a:buChar char="●"/>
            </a:pPr>
            <a:r>
              <a:rPr lang="en" sz="1800">
                <a:solidFill>
                  <a:schemeClr val="dk1"/>
                </a:solidFill>
              </a:rPr>
              <a:t>In this example there are 3 nodes, 4 shards and a replica number of 2</a:t>
            </a:r>
            <a:endParaRPr sz="1800">
              <a:solidFill>
                <a:schemeClr val="dk1"/>
              </a:solidFill>
            </a:endParaRPr>
          </a:p>
          <a:p>
            <a:pPr marL="0" marR="0" lvl="0" indent="0" algn="l" rtl="0">
              <a:lnSpc>
                <a:spcPct val="100000"/>
              </a:lnSpc>
              <a:spcBef>
                <a:spcPts val="0"/>
              </a:spcBef>
              <a:spcAft>
                <a:spcPts val="0"/>
              </a:spcAft>
              <a:buNone/>
            </a:pPr>
            <a:endParaRPr sz="1800"/>
          </a:p>
          <a:p>
            <a:pPr marL="0" marR="0" lvl="0" indent="0" algn="l" rtl="0">
              <a:lnSpc>
                <a:spcPct val="94000"/>
              </a:lnSpc>
              <a:spcBef>
                <a:spcPts val="0"/>
              </a:spcBef>
              <a:spcAft>
                <a:spcPts val="0"/>
              </a:spcAft>
              <a:buNone/>
            </a:pPr>
            <a:endParaRPr sz="2200"/>
          </a:p>
          <a:p>
            <a:pPr marL="0" marR="0" lvl="0" indent="0" algn="l" rtl="0">
              <a:lnSpc>
                <a:spcPct val="94000"/>
              </a:lnSpc>
              <a:spcBef>
                <a:spcPts val="0"/>
              </a:spcBef>
              <a:spcAft>
                <a:spcPts val="0"/>
              </a:spcAft>
              <a:buNone/>
            </a:pPr>
            <a:endParaRPr sz="2200"/>
          </a:p>
        </p:txBody>
      </p:sp>
      <p:pic>
        <p:nvPicPr>
          <p:cNvPr id="149" name="Google Shape;149;p22"/>
          <p:cNvPicPr preferRelativeResize="0"/>
          <p:nvPr/>
        </p:nvPicPr>
        <p:blipFill>
          <a:blip r:embed="rId3">
            <a:alphaModFix/>
          </a:blip>
          <a:stretch>
            <a:fillRect/>
          </a:stretch>
        </p:blipFill>
        <p:spPr>
          <a:xfrm>
            <a:off x="152400" y="615600"/>
            <a:ext cx="2460350" cy="4473075"/>
          </a:xfrm>
          <a:prstGeom prst="rect">
            <a:avLst/>
          </a:prstGeom>
          <a:noFill/>
          <a:ln>
            <a:noFill/>
          </a:ln>
        </p:spPr>
      </p:pic>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
        <p:cNvGrpSpPr/>
        <p:nvPr/>
      </p:nvGrpSpPr>
      <p:grpSpPr>
        <a:xfrm>
          <a:off x="0" y="0"/>
          <a:ext cx="0" cy="0"/>
          <a:chOff x="0" y="0"/>
          <a:chExt cx="0" cy="0"/>
        </a:xfrm>
      </p:grpSpPr>
      <p:sp>
        <p:nvSpPr>
          <p:cNvPr id="159" name="Google Shape;159;p23"/>
          <p:cNvSpPr txBox="1"/>
          <p:nvPr/>
        </p:nvSpPr>
        <p:spPr>
          <a:xfrm>
            <a:off x="0" y="0"/>
            <a:ext cx="9140700" cy="463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a:t>MongoDB Cluster Architecture</a:t>
            </a:r>
            <a:endParaRPr/>
          </a:p>
        </p:txBody>
      </p:sp>
      <p:sp>
        <p:nvSpPr>
          <p:cNvPr id="160" name="Google Shape;160;p23"/>
          <p:cNvSpPr txBox="1"/>
          <p:nvPr/>
        </p:nvSpPr>
        <p:spPr>
          <a:xfrm>
            <a:off x="147300" y="516050"/>
            <a:ext cx="8501100" cy="1715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94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1" name="Google Shape;161;p23"/>
          <p:cNvSpPr txBox="1"/>
          <p:nvPr/>
        </p:nvSpPr>
        <p:spPr>
          <a:xfrm>
            <a:off x="5000725" y="516050"/>
            <a:ext cx="4032000" cy="4680300"/>
          </a:xfrm>
          <a:prstGeom prst="rect">
            <a:avLst/>
          </a:prstGeom>
          <a:noFill/>
          <a:ln>
            <a:noFill/>
          </a:ln>
        </p:spPr>
        <p:txBody>
          <a:bodyPr spcFirstLastPara="1" wrap="square" lIns="90000" tIns="45000" rIns="90000" bIns="45000" anchor="t" anchorCtr="0">
            <a:noAutofit/>
          </a:bodyPr>
          <a:lstStyle/>
          <a:p>
            <a:pPr marL="457200" marR="0" lvl="0" indent="-317500" algn="l" rtl="0">
              <a:lnSpc>
                <a:spcPct val="94000"/>
              </a:lnSpc>
              <a:spcBef>
                <a:spcPts val="0"/>
              </a:spcBef>
              <a:spcAft>
                <a:spcPts val="0"/>
              </a:spcAft>
              <a:buSzPts val="1400"/>
              <a:buChar char="●"/>
            </a:pPr>
            <a:r>
              <a:rPr lang="en"/>
              <a:t>Sharding (splitting of data)  is done at the </a:t>
            </a:r>
            <a:r>
              <a:rPr lang="en" i="1"/>
              <a:t>replica set</a:t>
            </a:r>
            <a:r>
              <a:rPr lang="en"/>
              <a:t> level, hence it involves more than one cluster (a shard is on top of a replica set)</a:t>
            </a:r>
            <a:endParaRPr/>
          </a:p>
          <a:p>
            <a:pPr marL="457200" marR="0" lvl="0" indent="-317500" algn="l" rtl="0">
              <a:lnSpc>
                <a:spcPct val="94000"/>
              </a:lnSpc>
              <a:spcBef>
                <a:spcPts val="0"/>
              </a:spcBef>
              <a:spcAft>
                <a:spcPts val="0"/>
              </a:spcAft>
              <a:buSzPts val="1400"/>
              <a:buChar char="●"/>
            </a:pPr>
            <a:r>
              <a:rPr lang="en"/>
              <a:t>Only the </a:t>
            </a:r>
            <a:r>
              <a:rPr lang="en" i="1"/>
              <a:t>primary node</a:t>
            </a:r>
            <a:r>
              <a:rPr lang="en"/>
              <a:t> in a replica set answers write requests, but read requests can -depending on the specifics of the configuration- be answered by every node (including </a:t>
            </a:r>
            <a:r>
              <a:rPr lang="en" i="1"/>
              <a:t>secondary nodes</a:t>
            </a:r>
            <a:r>
              <a:rPr lang="en"/>
              <a:t>) in the set</a:t>
            </a:r>
            <a:endParaRPr/>
          </a:p>
          <a:p>
            <a:pPr marL="457200" marR="0" lvl="0" indent="-317500" algn="l" rtl="0">
              <a:lnSpc>
                <a:spcPct val="94000"/>
              </a:lnSpc>
              <a:spcBef>
                <a:spcPts val="0"/>
              </a:spcBef>
              <a:spcAft>
                <a:spcPts val="0"/>
              </a:spcAft>
              <a:buSzPts val="1400"/>
              <a:buChar char="●"/>
            </a:pPr>
            <a:r>
              <a:rPr lang="en"/>
              <a:t>Updates flow only from the primary to the secondary</a:t>
            </a:r>
            <a:endParaRPr/>
          </a:p>
          <a:p>
            <a:pPr marL="457200" marR="0" lvl="0" indent="-317500" algn="l" rtl="0">
              <a:lnSpc>
                <a:spcPct val="94000"/>
              </a:lnSpc>
              <a:spcBef>
                <a:spcPts val="0"/>
              </a:spcBef>
              <a:spcAft>
                <a:spcPts val="0"/>
              </a:spcAft>
              <a:buSzPts val="1400"/>
              <a:buChar char="●"/>
            </a:pPr>
            <a:r>
              <a:rPr lang="en"/>
              <a:t>If a primary node fails, or discovers it is connected to a minority of nodes, a secondary of the same replica set is elected as the primary</a:t>
            </a:r>
            <a:endParaRPr/>
          </a:p>
          <a:p>
            <a:pPr marL="457200" marR="0" lvl="0" indent="-317500" algn="l" rtl="0">
              <a:lnSpc>
                <a:spcPct val="94000"/>
              </a:lnSpc>
              <a:spcBef>
                <a:spcPts val="0"/>
              </a:spcBef>
              <a:spcAft>
                <a:spcPts val="0"/>
              </a:spcAft>
              <a:buSzPts val="1400"/>
              <a:buChar char="●"/>
            </a:pPr>
            <a:r>
              <a:rPr lang="en"/>
              <a:t>Arbiters (MongoDB instances without data) can assist in breaking a tie in elections.</a:t>
            </a:r>
            <a:endParaRPr/>
          </a:p>
          <a:p>
            <a:pPr marL="457200" marR="0" lvl="0" indent="-317500" algn="l" rtl="0">
              <a:lnSpc>
                <a:spcPct val="94000"/>
              </a:lnSpc>
              <a:spcBef>
                <a:spcPts val="0"/>
              </a:spcBef>
              <a:spcAft>
                <a:spcPts val="0"/>
              </a:spcAft>
              <a:buSzPts val="1400"/>
              <a:buChar char="●"/>
            </a:pPr>
            <a:r>
              <a:rPr lang="en"/>
              <a:t>Data are balanced across replica sets</a:t>
            </a:r>
            <a:endParaRPr/>
          </a:p>
          <a:p>
            <a:pPr marL="457200" marR="0" lvl="0" indent="-317500" algn="l" rtl="0">
              <a:lnSpc>
                <a:spcPct val="94000"/>
              </a:lnSpc>
              <a:spcBef>
                <a:spcPts val="0"/>
              </a:spcBef>
              <a:spcAft>
                <a:spcPts val="0"/>
              </a:spcAft>
              <a:buSzPts val="1400"/>
              <a:buChar char="●"/>
            </a:pPr>
            <a:r>
              <a:rPr lang="en"/>
              <a:t>Since a quorum has to be reached, it is better to have an odd number of voting members (the </a:t>
            </a:r>
            <a:r>
              <a:rPr lang="en" i="1"/>
              <a:t>arbiter</a:t>
            </a:r>
            <a:r>
              <a:rPr lang="en"/>
              <a:t> in this diagram is only illustrative)</a:t>
            </a:r>
            <a:endParaRPr/>
          </a:p>
        </p:txBody>
      </p:sp>
      <p:pic>
        <p:nvPicPr>
          <p:cNvPr id="162" name="Google Shape;162;p23"/>
          <p:cNvPicPr preferRelativeResize="0"/>
          <p:nvPr/>
        </p:nvPicPr>
        <p:blipFill>
          <a:blip r:embed="rId3">
            <a:alphaModFix/>
          </a:blip>
          <a:stretch>
            <a:fillRect/>
          </a:stretch>
        </p:blipFill>
        <p:spPr>
          <a:xfrm>
            <a:off x="402925" y="463200"/>
            <a:ext cx="4680300" cy="4680300"/>
          </a:xfrm>
          <a:prstGeom prst="rect">
            <a:avLst/>
          </a:prstGeom>
          <a:noFill/>
          <a:ln>
            <a:noFill/>
          </a:ln>
        </p:spPr>
      </p:pic>
    </p:spTree>
  </p:cSld>
  <p:clrMapOvr>
    <a:masterClrMapping/>
  </p:clrMapOvr>
  <p:transition spd="med">
    <p:fade thruBlk="1"/>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6773</Words>
  <Application>Microsoft Macintosh PowerPoint</Application>
  <PresentationFormat>On-screen Show (16:9)</PresentationFormat>
  <Paragraphs>839</Paragraphs>
  <Slides>65</Slides>
  <Notes>65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65</vt:i4>
      </vt:variant>
    </vt:vector>
  </HeadingPairs>
  <TitlesOfParts>
    <vt:vector size="74" baseType="lpstr">
      <vt:lpstr>Arial</vt:lpstr>
      <vt:lpstr>Consolas</vt:lpstr>
      <vt:lpstr>Courier</vt:lpstr>
      <vt:lpstr>Courier New</vt:lpstr>
      <vt:lpstr>Noto Sans Symbols</vt:lpstr>
      <vt:lpstr>Times New Roman</vt:lpstr>
      <vt:lpstr>Verdana</vt:lpstr>
      <vt:lpstr>Simple Light</vt:lpstr>
      <vt:lpstr>POI_THEME_TEMPLATE_DESIGN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Richard Sinnott</cp:lastModifiedBy>
  <cp:revision>2</cp:revision>
  <dcterms:modified xsi:type="dcterms:W3CDTF">2019-04-10T03:56:57Z</dcterms:modified>
</cp:coreProperties>
</file>